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8" r:id="rId2"/>
    <p:sldId id="265" r:id="rId3"/>
    <p:sldId id="282" r:id="rId4"/>
    <p:sldId id="270" r:id="rId5"/>
    <p:sldId id="280" r:id="rId6"/>
    <p:sldId id="281" r:id="rId7"/>
    <p:sldId id="283" r:id="rId8"/>
    <p:sldId id="284" r:id="rId9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1892C"/>
    <a:srgbClr val="668E2E"/>
    <a:srgbClr val="B30202"/>
    <a:srgbClr val="D90000"/>
    <a:srgbClr val="FF0000"/>
    <a:srgbClr val="CD0921"/>
    <a:srgbClr val="A81221"/>
    <a:srgbClr val="C20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6957" autoAdjust="0"/>
  </p:normalViewPr>
  <p:slideViewPr>
    <p:cSldViewPr snapToGrid="0">
      <p:cViewPr varScale="1">
        <p:scale>
          <a:sx n="134" d="100"/>
          <a:sy n="134" d="100"/>
        </p:scale>
        <p:origin x="126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60" charset="0"/>
                <a:ea typeface="ＭＳ Ｐゴシック" pitchFamily="-60" charset="-128"/>
                <a:cs typeface="ＭＳ Ｐゴシック" pitchFamily="-6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60" charset="0"/>
                <a:ea typeface="ＭＳ Ｐゴシック" pitchFamily="-60" charset="-128"/>
                <a:cs typeface="ＭＳ Ｐゴシック" pitchFamily="-6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60" charset="0"/>
                <a:ea typeface="ＭＳ Ｐゴシック" pitchFamily="-60" charset="-128"/>
                <a:cs typeface="ＭＳ Ｐゴシック" pitchFamily="-60" charset="-128"/>
              </a:defRPr>
            </a:lvl1pPr>
          </a:lstStyle>
          <a:p>
            <a:pPr>
              <a:defRPr/>
            </a:pPr>
            <a:r>
              <a:rPr lang="en-US"/>
              <a:t>MSC Software Confidential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127286-13FD-5A47-A786-126FF9EBD3F8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639628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60" charset="0"/>
                <a:ea typeface="ＭＳ Ｐゴシック" pitchFamily="-60" charset="-128"/>
                <a:cs typeface="ＭＳ Ｐゴシック" pitchFamily="-6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60" charset="0"/>
                <a:ea typeface="ＭＳ Ｐゴシック" pitchFamily="-60" charset="-128"/>
                <a:cs typeface="ＭＳ Ｐゴシック" pitchFamily="-6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60" charset="0"/>
                <a:ea typeface="ＭＳ Ｐゴシック" pitchFamily="-60" charset="-128"/>
                <a:cs typeface="ＭＳ Ｐゴシック" pitchFamily="-60" charset="-128"/>
              </a:defRPr>
            </a:lvl1pPr>
          </a:lstStyle>
          <a:p>
            <a:pPr>
              <a:defRPr/>
            </a:pPr>
            <a:r>
              <a:rPr lang="en-US"/>
              <a:t>MSC Software Confidential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F5E3A6A-9153-F049-B45D-91B7EEC344AA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99371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MSC Software 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5E3A6A-9153-F049-B45D-91B7EEC344A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77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1"/>
            <a:ext cx="9144000" cy="3657601"/>
          </a:xfrm>
          <a:prstGeom prst="rect">
            <a:avLst/>
          </a:prstGeom>
          <a:solidFill>
            <a:srgbClr val="668E2E"/>
          </a:solidFill>
          <a:ln>
            <a:solidFill>
              <a:srgbClr val="6189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42876" cy="365760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78692" y="1394662"/>
            <a:ext cx="8489462" cy="523250"/>
          </a:xfrm>
          <a:prstGeom prst="rect">
            <a:avLst/>
          </a:prstGeom>
        </p:spPr>
        <p:txBody>
          <a:bodyPr/>
          <a:lstStyle>
            <a:lvl1pPr algn="l">
              <a:defRPr sz="3400" b="1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8692" y="1926844"/>
            <a:ext cx="8489462" cy="36194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C20D20"/>
              </a:buClr>
              <a:buSzTx/>
              <a:buFont typeface="Times" charset="0"/>
              <a:buNone/>
              <a:tabLst/>
              <a:defRPr lang="en-US" sz="1900" baseline="0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78692" y="2553349"/>
            <a:ext cx="8489462" cy="287757"/>
          </a:xfrm>
          <a:prstGeom prst="rect">
            <a:avLst/>
          </a:prstGeom>
        </p:spPr>
        <p:txBody>
          <a:bodyPr/>
          <a:lstStyle>
            <a:lvl1pPr algn="l">
              <a:buNone/>
              <a:defRPr sz="1600" b="0">
                <a:solidFill>
                  <a:schemeClr val="bg1"/>
                </a:solidFill>
              </a:defRPr>
            </a:lvl1pPr>
            <a:lvl2pPr algn="ctr">
              <a:buNone/>
              <a:defRPr>
                <a:solidFill>
                  <a:srgbClr val="FFFFFF"/>
                </a:solidFill>
              </a:defRPr>
            </a:lvl2pPr>
            <a:lvl3pPr algn="ctr">
              <a:buNone/>
              <a:defRPr>
                <a:solidFill>
                  <a:srgbClr val="FFFFFF"/>
                </a:solidFill>
              </a:defRPr>
            </a:lvl3pPr>
            <a:lvl4pPr algn="ctr">
              <a:buNone/>
              <a:defRPr>
                <a:solidFill>
                  <a:srgbClr val="FFFFFF"/>
                </a:solidFill>
              </a:defRPr>
            </a:lvl4pPr>
            <a:lvl5pPr algn="ct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478692" y="2833935"/>
            <a:ext cx="8489462" cy="279287"/>
          </a:xfrm>
          <a:prstGeom prst="rect">
            <a:avLst/>
          </a:prstGeom>
        </p:spPr>
        <p:txBody>
          <a:bodyPr/>
          <a:lstStyle>
            <a:lvl1pPr algn="l">
              <a:buNone/>
              <a:defRPr sz="1200" b="0" i="1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28" name="Picture 4" descr="ASBL TPC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207" y="3922156"/>
            <a:ext cx="952500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933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341001" y="915765"/>
            <a:ext cx="8432800" cy="3609975"/>
          </a:xfrm>
          <a:prstGeom prst="rect">
            <a:avLst/>
          </a:prstGeom>
        </p:spPr>
        <p:txBody>
          <a:bodyPr/>
          <a:lstStyle>
            <a:lvl1pPr>
              <a:buClr>
                <a:srgbClr val="61892C"/>
              </a:buClr>
              <a:defRPr sz="1900"/>
            </a:lvl1pPr>
            <a:lvl2pPr>
              <a:defRPr sz="1700"/>
            </a:lvl2pPr>
            <a:lvl3pPr>
              <a:buClr>
                <a:srgbClr val="61892C"/>
              </a:buClr>
              <a:defRPr sz="1500"/>
            </a:lvl3pPr>
            <a:lvl4pPr>
              <a:defRPr sz="14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1908" y="116589"/>
            <a:ext cx="845284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4"/>
          <p:cNvSpPr txBox="1">
            <a:spLocks noChangeArrowheads="1"/>
          </p:cNvSpPr>
          <p:nvPr userDrawn="1"/>
        </p:nvSpPr>
        <p:spPr bwMode="auto">
          <a:xfrm>
            <a:off x="3592815" y="4859856"/>
            <a:ext cx="1958371" cy="2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 smtClean="0">
                <a:solidFill>
                  <a:srgbClr val="FFFFFF"/>
                </a:solidFill>
                <a:latin typeface="HelveticaNeueLT Pro 65 Md" pitchFamily="-60" charset="0"/>
                <a:ea typeface="HelveticaNeueLT Pro 65 Md" pitchFamily="-60" charset="0"/>
                <a:cs typeface="HelveticaNeueLT Pro 65 Md" pitchFamily="-60" charset="0"/>
              </a:defRPr>
            </a:lvl1pPr>
          </a:lstStyle>
          <a:p>
            <a:pPr algn="ctr"/>
            <a:fld id="{974A0AB3-E310-B140-B516-067AD01C0E59}" type="slidenum">
              <a:rPr lang="en-JM" sz="800" smtClean="0">
                <a:solidFill>
                  <a:schemeClr val="bg1">
                    <a:lumMod val="65000"/>
                  </a:schemeClr>
                </a:solidFill>
              </a:rPr>
              <a:pPr algn="ctr"/>
              <a:t>‹N°›</a:t>
            </a:fld>
            <a:endParaRPr lang="en-JM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144000" cy="782075"/>
          </a:xfrm>
          <a:prstGeom prst="rect">
            <a:avLst/>
          </a:prstGeom>
          <a:solidFill>
            <a:srgbClr val="668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764611"/>
            <a:ext cx="144000" cy="43923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ASBL TPC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496" y="4637227"/>
            <a:ext cx="534007" cy="44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899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1002" y="915764"/>
            <a:ext cx="4140200" cy="3609975"/>
          </a:xfrm>
          <a:prstGeom prst="rect">
            <a:avLst/>
          </a:prstGeom>
        </p:spPr>
        <p:txBody>
          <a:bodyPr/>
          <a:lstStyle>
            <a:lvl1pPr>
              <a:buClr>
                <a:srgbClr val="668E2E"/>
              </a:buClr>
              <a:defRPr sz="1900"/>
            </a:lvl1pPr>
            <a:lvl2pPr>
              <a:defRPr sz="1700"/>
            </a:lvl2pPr>
            <a:lvl3pPr>
              <a:buClr>
                <a:srgbClr val="668E2E"/>
              </a:buClr>
              <a:defRPr sz="1500"/>
            </a:lvl3pPr>
            <a:lvl4pPr>
              <a:defRPr sz="14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2"/>
          </p:nvPr>
        </p:nvSpPr>
        <p:spPr>
          <a:xfrm>
            <a:off x="4684402" y="915764"/>
            <a:ext cx="4140200" cy="3609975"/>
          </a:xfrm>
          <a:prstGeom prst="rect">
            <a:avLst/>
          </a:prstGeom>
        </p:spPr>
        <p:txBody>
          <a:bodyPr/>
          <a:lstStyle>
            <a:lvl1pPr>
              <a:buClr>
                <a:srgbClr val="668E2E"/>
              </a:buClr>
              <a:defRPr sz="1900"/>
            </a:lvl1pPr>
            <a:lvl2pPr>
              <a:defRPr sz="1700"/>
            </a:lvl2pPr>
            <a:lvl3pPr>
              <a:buClr>
                <a:srgbClr val="668E2E"/>
              </a:buClr>
              <a:defRPr sz="1500"/>
            </a:lvl3pPr>
            <a:lvl4pPr>
              <a:defRPr sz="14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1908" y="116582"/>
            <a:ext cx="845284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Rectangle 4"/>
          <p:cNvSpPr txBox="1">
            <a:spLocks noChangeArrowheads="1"/>
          </p:cNvSpPr>
          <p:nvPr userDrawn="1"/>
        </p:nvSpPr>
        <p:spPr bwMode="auto">
          <a:xfrm>
            <a:off x="3592815" y="4859856"/>
            <a:ext cx="1958371" cy="2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 smtClean="0">
                <a:solidFill>
                  <a:srgbClr val="FFFFFF"/>
                </a:solidFill>
                <a:latin typeface="HelveticaNeueLT Pro 65 Md" pitchFamily="-60" charset="0"/>
                <a:ea typeface="HelveticaNeueLT Pro 65 Md" pitchFamily="-60" charset="0"/>
                <a:cs typeface="HelveticaNeueLT Pro 65 Md" pitchFamily="-60" charset="0"/>
              </a:defRPr>
            </a:lvl1pPr>
          </a:lstStyle>
          <a:p>
            <a:pPr algn="ctr"/>
            <a:fld id="{974A0AB3-E310-B140-B516-067AD01C0E59}" type="slidenum">
              <a:rPr lang="en-JM" sz="800" smtClean="0">
                <a:solidFill>
                  <a:schemeClr val="bg1">
                    <a:lumMod val="65000"/>
                  </a:schemeClr>
                </a:solidFill>
              </a:rPr>
              <a:pPr algn="ctr"/>
              <a:t>‹N°›</a:t>
            </a:fld>
            <a:endParaRPr lang="en-JM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144000" cy="782075"/>
          </a:xfrm>
          <a:prstGeom prst="rect">
            <a:avLst/>
          </a:prstGeom>
          <a:solidFill>
            <a:srgbClr val="6189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0" y="764611"/>
            <a:ext cx="144000" cy="43923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ASBL TPC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496" y="4637227"/>
            <a:ext cx="534007" cy="44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2606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3592815" y="4859856"/>
            <a:ext cx="1958371" cy="2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700" smtClean="0">
                <a:solidFill>
                  <a:srgbClr val="FFFFFF"/>
                </a:solidFill>
                <a:latin typeface="HelveticaNeueLT Pro 65 Md" pitchFamily="-60" charset="0"/>
                <a:ea typeface="HelveticaNeueLT Pro 65 Md" pitchFamily="-60" charset="0"/>
                <a:cs typeface="HelveticaNeueLT Pro 65 Md" pitchFamily="-60" charset="0"/>
              </a:defRPr>
            </a:lvl1pPr>
          </a:lstStyle>
          <a:p>
            <a:pPr algn="ctr"/>
            <a:fld id="{974A0AB3-E310-B140-B516-067AD01C0E59}" type="slidenum">
              <a:rPr lang="en-JM" sz="800" smtClean="0">
                <a:solidFill>
                  <a:schemeClr val="bg1">
                    <a:lumMod val="65000"/>
                  </a:schemeClr>
                </a:solidFill>
              </a:rPr>
              <a:pPr algn="ctr"/>
              <a:t>‹N°›</a:t>
            </a:fld>
            <a:endParaRPr lang="en-JM" sz="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44000" cy="782075"/>
          </a:xfrm>
          <a:prstGeom prst="rect">
            <a:avLst/>
          </a:prstGeom>
          <a:solidFill>
            <a:srgbClr val="668E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764611"/>
            <a:ext cx="144000" cy="43923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1908" y="116582"/>
            <a:ext cx="8452842" cy="63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9" name="Picture 2" descr="ASBL TPCV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496" y="4637227"/>
            <a:ext cx="534007" cy="443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4245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9137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rgbClr val="6189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830161"/>
            <a:ext cx="9144000" cy="615950"/>
          </a:xfrm>
          <a:prstGeom prst="rect">
            <a:avLst/>
          </a:prstGeom>
        </p:spPr>
        <p:txBody>
          <a:bodyPr/>
          <a:lstStyle>
            <a:lvl1pPr algn="ctr">
              <a:defRPr sz="4000" b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450265"/>
            <a:ext cx="9144000" cy="361949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C20D20"/>
              </a:buClr>
              <a:buSzTx/>
              <a:buFont typeface="Times" charset="0"/>
              <a:buNone/>
              <a:tabLst/>
              <a:defRPr lang="en-US" baseline="0" smtClean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4" name="Rectangle 3"/>
          <p:cNvSpPr/>
          <p:nvPr userDrawn="1"/>
        </p:nvSpPr>
        <p:spPr>
          <a:xfrm>
            <a:off x="-1" y="0"/>
            <a:ext cx="153267" cy="51435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4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3" r:id="rId2"/>
    <p:sldLayoutId id="2147483674" r:id="rId3"/>
    <p:sldLayoutId id="2147483677" r:id="rId4"/>
    <p:sldLayoutId id="2147483678" r:id="rId5"/>
    <p:sldLayoutId id="214748367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40000"/>
        </a:spcBef>
        <a:spcAft>
          <a:spcPct val="0"/>
        </a:spcAft>
        <a:buClr>
          <a:srgbClr val="D90000"/>
        </a:buClr>
        <a:buFont typeface="Times" charset="0"/>
        <a:buChar char="•"/>
        <a:defRPr b="1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7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CD0921"/>
        </a:buClr>
        <a:buFont typeface="Times" charset="0"/>
        <a:buChar char="•"/>
        <a:defRPr sz="16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Méthodologie</a:t>
            </a:r>
            <a:r>
              <a:rPr lang="en-US" dirty="0" smtClean="0"/>
              <a:t> </a:t>
            </a:r>
            <a:r>
              <a:rPr lang="en-US" dirty="0" err="1" smtClean="0"/>
              <a:t>tarifaire</a:t>
            </a:r>
            <a:r>
              <a:rPr lang="en-US" dirty="0" smtClean="0"/>
              <a:t> </a:t>
            </a:r>
            <a:r>
              <a:rPr lang="en-US" dirty="0" err="1" smtClean="0"/>
              <a:t>électricité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Contestations de </a:t>
            </a:r>
            <a:r>
              <a:rPr lang="en-US" dirty="0" err="1" smtClean="0"/>
              <a:t>l’ASBL</a:t>
            </a:r>
            <a:r>
              <a:rPr lang="en-US" dirty="0" smtClean="0"/>
              <a:t> TPCV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Marc DUFLOT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</a:t>
            </a:r>
            <a:r>
              <a:rPr lang="en-US" dirty="0" smtClean="0"/>
              <a:t> </a:t>
            </a:r>
            <a:r>
              <a:rPr lang="en-US" dirty="0" err="1" smtClean="0"/>
              <a:t>mai</a:t>
            </a:r>
            <a:r>
              <a:rPr lang="en-US" dirty="0" smtClean="0"/>
              <a:t> 2017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JM" dirty="0" smtClean="0">
                <a:latin typeface="Arial" charset="0"/>
                <a:ea typeface="ＭＳ Ｐゴシック" charset="0"/>
                <a:cs typeface="ＭＳ Ｐゴシック" charset="0"/>
              </a:rPr>
              <a:t>Association de </a:t>
            </a:r>
            <a:r>
              <a:rPr lang="en-JM" dirty="0" err="1" smtClean="0">
                <a:latin typeface="Arial" charset="0"/>
                <a:ea typeface="ＭＳ Ｐゴシック" charset="0"/>
                <a:cs typeface="ＭＳ Ｐゴシック" charset="0"/>
              </a:rPr>
              <a:t>défense</a:t>
            </a:r>
            <a:r>
              <a:rPr lang="en-JM" dirty="0" smtClean="0">
                <a:latin typeface="Arial" charset="0"/>
                <a:ea typeface="ＭＳ Ｐゴシック" charset="0"/>
                <a:cs typeface="ＭＳ Ｐゴシック" charset="0"/>
              </a:rPr>
              <a:t> des droits et </a:t>
            </a:r>
            <a:r>
              <a:rPr lang="en-JM" dirty="0" err="1" smtClean="0">
                <a:latin typeface="Arial" charset="0"/>
                <a:ea typeface="ＭＳ Ｐゴシック" charset="0"/>
                <a:cs typeface="ＭＳ Ｐゴシック" charset="0"/>
              </a:rPr>
              <a:t>intérêts</a:t>
            </a:r>
            <a:r>
              <a:rPr lang="en-JM" dirty="0" smtClean="0">
                <a:latin typeface="Arial" charset="0"/>
                <a:ea typeface="ＭＳ Ｐゴシック" charset="0"/>
                <a:cs typeface="ＭＳ Ｐゴシック" charset="0"/>
              </a:rPr>
              <a:t> des </a:t>
            </a:r>
            <a:r>
              <a:rPr lang="en-JM" dirty="0" err="1" smtClean="0">
                <a:latin typeface="Arial" charset="0"/>
                <a:ea typeface="ＭＳ Ｐゴシック" charset="0"/>
                <a:cs typeface="ＭＳ Ｐゴシック" charset="0"/>
              </a:rPr>
              <a:t>petits</a:t>
            </a:r>
            <a:r>
              <a:rPr lang="en-JM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JM" dirty="0" err="1" smtClean="0">
                <a:latin typeface="Arial" charset="0"/>
                <a:ea typeface="ＭＳ Ｐゴシック" charset="0"/>
                <a:cs typeface="ＭＳ Ｐゴシック" charset="0"/>
              </a:rPr>
              <a:t>producteurs</a:t>
            </a:r>
            <a:r>
              <a:rPr lang="en-JM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JM" dirty="0" err="1" smtClean="0">
                <a:latin typeface="Arial" charset="0"/>
                <a:ea typeface="ＭＳ Ｐゴシック" charset="0"/>
                <a:cs typeface="ＭＳ Ｐゴシック" charset="0"/>
              </a:rPr>
              <a:t>d’électricité</a:t>
            </a:r>
            <a:r>
              <a:rPr lang="en-JM" dirty="0" smtClean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JM" dirty="0" err="1" smtClean="0">
                <a:latin typeface="Arial" charset="0"/>
                <a:ea typeface="ＭＳ Ｐゴシック" charset="0"/>
                <a:cs typeface="ＭＳ Ｐゴシック" charset="0"/>
              </a:rPr>
              <a:t>verte</a:t>
            </a:r>
            <a:endParaRPr lang="en-JM" dirty="0">
              <a:latin typeface="Arial" charset="0"/>
              <a:ea typeface="ＭＳ Ｐゴシック" charset="0"/>
              <a:cs typeface="ＭＳ Ｐゴシック" charset="0"/>
            </a:endParaRPr>
          </a:p>
          <a:p>
            <a:r>
              <a:rPr lang="en-JM" dirty="0" err="1" smtClean="0">
                <a:latin typeface="Arial" charset="0"/>
                <a:ea typeface="ＭＳ Ｐゴシック" charset="0"/>
                <a:cs typeface="ＭＳ Ｐゴシック" charset="0"/>
              </a:rPr>
              <a:t>Création</a:t>
            </a:r>
            <a:r>
              <a:rPr lang="en-JM" dirty="0" smtClean="0">
                <a:latin typeface="Arial" charset="0"/>
                <a:ea typeface="ＭＳ Ｐゴシック" charset="0"/>
                <a:cs typeface="ＭＳ Ｐゴシック" charset="0"/>
              </a:rPr>
              <a:t> : </a:t>
            </a:r>
            <a:r>
              <a:rPr lang="en-JM" dirty="0" err="1" smtClean="0">
                <a:latin typeface="Arial" charset="0"/>
                <a:ea typeface="ＭＳ Ｐゴシック" charset="0"/>
                <a:cs typeface="ＭＳ Ｐゴシック" charset="0"/>
              </a:rPr>
              <a:t>printemps</a:t>
            </a:r>
            <a:r>
              <a:rPr lang="en-JM" dirty="0" smtClean="0">
                <a:latin typeface="Arial" charset="0"/>
                <a:ea typeface="ＭＳ Ｐゴシック" charset="0"/>
                <a:cs typeface="ＭＳ Ｐゴシック" charset="0"/>
              </a:rPr>
              <a:t> 2013</a:t>
            </a:r>
          </a:p>
          <a:p>
            <a:r>
              <a:rPr lang="en-JM" dirty="0" smtClean="0">
                <a:latin typeface="Arial" charset="0"/>
                <a:ea typeface="ＭＳ Ｐゴシック" charset="0"/>
                <a:cs typeface="ＭＳ Ｐゴシック" charset="0"/>
              </a:rPr>
              <a:t>Plus de 17 000 </a:t>
            </a:r>
            <a:r>
              <a:rPr lang="en-JM" dirty="0" err="1" smtClean="0">
                <a:latin typeface="Arial" charset="0"/>
                <a:ea typeface="ＭＳ Ｐゴシック" charset="0"/>
                <a:cs typeface="ＭＳ Ｐゴシック" charset="0"/>
              </a:rPr>
              <a:t>membres</a:t>
            </a:r>
            <a:endParaRPr lang="en-JM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Présentation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464" y="2565310"/>
            <a:ext cx="6768846" cy="196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43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Cour d’appel de Liège, 2015</a:t>
            </a:r>
            <a:endParaRPr lang="fr-L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08" y="1519431"/>
            <a:ext cx="3057525" cy="2390775"/>
          </a:xfrm>
          <a:prstGeom prst="rect">
            <a:avLst/>
          </a:prstGeom>
        </p:spPr>
      </p:pic>
      <p:sp>
        <p:nvSpPr>
          <p:cNvPr id="9" name="Content Placeholder 5"/>
          <p:cNvSpPr txBox="1">
            <a:spLocks/>
          </p:cNvSpPr>
          <p:nvPr/>
        </p:nvSpPr>
        <p:spPr>
          <a:xfrm>
            <a:off x="3632718" y="915764"/>
            <a:ext cx="5191884" cy="36099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40000"/>
              </a:spcBef>
              <a:spcAft>
                <a:spcPct val="0"/>
              </a:spcAft>
              <a:buClr>
                <a:srgbClr val="D90000"/>
              </a:buClr>
              <a:buFont typeface="Times" charset="0"/>
              <a:buChar char="•"/>
              <a:defRPr b="1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D0921"/>
              </a:buClr>
              <a:buFont typeface="Times" charset="0"/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3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lnSpc>
                <a:spcPct val="150000"/>
              </a:lnSpc>
              <a:buFont typeface="Times" charset="0"/>
              <a:buNone/>
            </a:pPr>
            <a:r>
              <a:rPr lang="fr-LU" sz="1300" b="0" kern="0" dirty="0" smtClean="0"/>
              <a:t>La cour partage l’analyse faite par les parties requérantes […] à savoir que la compensation telle qu’elle a été organisée et est toujours réglementée vise </a:t>
            </a:r>
            <a:r>
              <a:rPr lang="fr-LU" sz="1300" b="0" u="sng" kern="0" dirty="0" smtClean="0"/>
              <a:t>la compensation non seulement sur la composante électricité mais sur l’ensemble du coût des quantités d’électricité prélevée</a:t>
            </a:r>
            <a:r>
              <a:rPr lang="fr-LU" sz="1300" b="0" kern="0" dirty="0" smtClean="0"/>
              <a:t> qui se compensent avec les quantités injectées.</a:t>
            </a:r>
          </a:p>
          <a:p>
            <a:pPr marL="0" indent="0">
              <a:lnSpc>
                <a:spcPct val="150000"/>
              </a:lnSpc>
              <a:buFont typeface="Times" charset="0"/>
              <a:buNone/>
            </a:pPr>
            <a:endParaRPr lang="fr-BE" sz="1300" b="0" u="sng" kern="0" dirty="0"/>
          </a:p>
          <a:p>
            <a:pPr marL="0" indent="0">
              <a:lnSpc>
                <a:spcPct val="150000"/>
              </a:lnSpc>
              <a:buFont typeface="Times" charset="0"/>
              <a:buNone/>
            </a:pPr>
            <a:r>
              <a:rPr lang="fr-BE" sz="1300" b="0" kern="0" dirty="0" smtClean="0"/>
              <a:t>Il n’appartient pas à la CWaPE de remettre en cause directement ou indirectement des mécanismes qui ont été organisés par des dispositions réglementaires spécifiques qui restent applicables tel le système de la compensation pour les </a:t>
            </a:r>
            <a:r>
              <a:rPr lang="fr-BE" sz="1300" b="0" kern="0" dirty="0" err="1" smtClean="0"/>
              <a:t>prosumers</a:t>
            </a:r>
            <a:r>
              <a:rPr lang="fr-BE" sz="1300" b="0" kern="0" dirty="0" smtClean="0"/>
              <a:t>.</a:t>
            </a:r>
            <a:endParaRPr lang="fr-LU" sz="1300" b="0" kern="0" dirty="0"/>
          </a:p>
        </p:txBody>
      </p:sp>
    </p:spTree>
    <p:extLst>
      <p:ext uri="{BB962C8B-B14F-4D97-AF65-F5344CB8AC3E}">
        <p14:creationId xmlns:p14="http://schemas.microsoft.com/office/powerpoint/2010/main" val="328184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BE" dirty="0" smtClean="0"/>
              <a:t>Opposition au tarif </a:t>
            </a:r>
            <a:r>
              <a:rPr lang="fr-BE" dirty="0" err="1" smtClean="0"/>
              <a:t>prosumer</a:t>
            </a:r>
            <a:r>
              <a:rPr lang="fr-BE" dirty="0" smtClean="0"/>
              <a:t> capacitaire proportionnel à la puissance nette développable</a:t>
            </a:r>
          </a:p>
          <a:p>
            <a:pPr lvl="1"/>
            <a:r>
              <a:rPr lang="fr-BE" dirty="0" smtClean="0"/>
              <a:t>Pratiquement équivalent à la mesure recalée par la cour d’appel de Liège car:</a:t>
            </a:r>
          </a:p>
          <a:p>
            <a:pPr lvl="2"/>
            <a:r>
              <a:rPr lang="fr-BE" dirty="0" smtClean="0"/>
              <a:t>Ne s’applique qu’aux bénéficiaires du principe de compensation</a:t>
            </a:r>
          </a:p>
          <a:p>
            <a:pPr lvl="2"/>
            <a:r>
              <a:rPr lang="fr-BE" dirty="0" smtClean="0"/>
              <a:t>Calcul du terme capacitaire</a:t>
            </a:r>
          </a:p>
          <a:p>
            <a:pPr lvl="2"/>
            <a:r>
              <a:rPr lang="fr-BE" dirty="0" smtClean="0"/>
              <a:t>Exception prélèvement brut mesuré</a:t>
            </a:r>
          </a:p>
          <a:p>
            <a:pPr lvl="1"/>
            <a:r>
              <a:rPr lang="fr-BE" dirty="0" smtClean="0"/>
              <a:t>Sera contesté devant cette même cour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Position</a:t>
            </a:r>
            <a:endParaRPr lang="fr-LU" dirty="0"/>
          </a:p>
        </p:txBody>
      </p:sp>
    </p:spTree>
    <p:extLst>
      <p:ext uri="{BB962C8B-B14F-4D97-AF65-F5344CB8AC3E}">
        <p14:creationId xmlns:p14="http://schemas.microsoft.com/office/powerpoint/2010/main" val="69604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1000" y="915765"/>
            <a:ext cx="7063847" cy="3609975"/>
          </a:xfrm>
        </p:spPr>
        <p:txBody>
          <a:bodyPr/>
          <a:lstStyle/>
          <a:p>
            <a:r>
              <a:rPr lang="fr-BE" sz="1200" dirty="0" smtClean="0"/>
              <a:t>Indépendant de la filière</a:t>
            </a:r>
          </a:p>
          <a:p>
            <a:r>
              <a:rPr lang="fr-BE" sz="1200" dirty="0" smtClean="0"/>
              <a:t>Néglige</a:t>
            </a:r>
          </a:p>
          <a:p>
            <a:pPr lvl="1"/>
            <a:r>
              <a:rPr lang="fr-BE" sz="1100" dirty="0" smtClean="0"/>
              <a:t>Exposition</a:t>
            </a:r>
          </a:p>
          <a:p>
            <a:pPr lvl="1"/>
            <a:r>
              <a:rPr lang="fr-BE" sz="1100" dirty="0" smtClean="0"/>
              <a:t>Vieillissement</a:t>
            </a:r>
          </a:p>
          <a:p>
            <a:pPr lvl="1"/>
            <a:r>
              <a:rPr lang="fr-BE" sz="1100" dirty="0" smtClean="0"/>
              <a:t>Pannes</a:t>
            </a:r>
          </a:p>
          <a:p>
            <a:pPr lvl="1"/>
            <a:r>
              <a:rPr lang="fr-BE" sz="1100" dirty="0" smtClean="0"/>
              <a:t>Décrochages surtension</a:t>
            </a:r>
          </a:p>
          <a:p>
            <a:r>
              <a:rPr lang="fr-BE" sz="1200" dirty="0" smtClean="0"/>
              <a:t>Discriminatoire % installations &lt;10 kW qui ne bénéficient pas de la compensation</a:t>
            </a:r>
          </a:p>
          <a:p>
            <a:r>
              <a:rPr lang="fr-BE" sz="1200" dirty="0"/>
              <a:t>Discriminatoire % installations </a:t>
            </a:r>
            <a:r>
              <a:rPr lang="fr-BE" sz="1200" dirty="0" smtClean="0"/>
              <a:t>vertes &gt;10 </a:t>
            </a:r>
            <a:r>
              <a:rPr lang="fr-BE" sz="1200" dirty="0"/>
              <a:t>kW qui ne bénéficient pas de la </a:t>
            </a:r>
            <a:r>
              <a:rPr lang="fr-BE" sz="1200" dirty="0" smtClean="0"/>
              <a:t>compensation</a:t>
            </a:r>
          </a:p>
          <a:p>
            <a:r>
              <a:rPr lang="fr-BE" sz="1200" dirty="0" smtClean="0"/>
              <a:t>Compensation pas garantie par le GW</a:t>
            </a:r>
          </a:p>
          <a:p>
            <a:pPr lvl="1"/>
            <a:r>
              <a:rPr lang="fr-BE" sz="1000" dirty="0" smtClean="0"/>
              <a:t>Double « peine »</a:t>
            </a:r>
          </a:p>
          <a:p>
            <a:r>
              <a:rPr lang="fr-BE" sz="1200" dirty="0" smtClean="0"/>
              <a:t>Relevé intermédiaire</a:t>
            </a:r>
          </a:p>
          <a:p>
            <a:pPr lvl="1"/>
            <a:r>
              <a:rPr lang="fr-BE" sz="1000" dirty="0" smtClean="0"/>
              <a:t>Exemple : déménagement en septembre, relevé annuel en mars</a:t>
            </a:r>
          </a:p>
          <a:p>
            <a:r>
              <a:rPr lang="fr-BE" sz="1200" dirty="0"/>
              <a:t>Devrait au moins être réduit de l’injection nette annuelle</a:t>
            </a:r>
          </a:p>
          <a:p>
            <a:pPr lvl="1"/>
            <a:r>
              <a:rPr lang="fr-BE" sz="1100" dirty="0"/>
              <a:t>Maison </a:t>
            </a:r>
            <a:r>
              <a:rPr lang="fr-BE" sz="1100" dirty="0" smtClean="0"/>
              <a:t>inoccupée</a:t>
            </a:r>
          </a:p>
          <a:p>
            <a:r>
              <a:rPr lang="fr-BE" sz="1200" dirty="0" smtClean="0"/>
              <a:t>Démantèlement </a:t>
            </a:r>
            <a:r>
              <a:rPr lang="fr-BE" sz="1200" dirty="0"/>
              <a:t>prématuré des installations</a:t>
            </a:r>
          </a:p>
          <a:p>
            <a:endParaRPr lang="fr-LU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Tarif capacitaire -- critiques</a:t>
            </a:r>
            <a:endParaRPr lang="fr-LU" dirty="0"/>
          </a:p>
        </p:txBody>
      </p:sp>
      <p:pic>
        <p:nvPicPr>
          <p:cNvPr id="4" name="Picture 2" descr="Résultat de recherche d'images pour &quot;générateur diesel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483" y="1240418"/>
            <a:ext cx="1538267" cy="153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02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389" y="2187321"/>
            <a:ext cx="3076015" cy="245318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BE" dirty="0" smtClean="0"/>
              <a:t>950 kWh/</a:t>
            </a:r>
            <a:r>
              <a:rPr lang="fr-BE" dirty="0" err="1" smtClean="0"/>
              <a:t>kWe</a:t>
            </a:r>
            <a:endParaRPr lang="fr-BE" dirty="0" smtClean="0"/>
          </a:p>
          <a:p>
            <a:pPr lvl="1"/>
            <a:r>
              <a:rPr lang="fr-BE" dirty="0" smtClean="0"/>
              <a:t>850 puis 900 kWh/</a:t>
            </a:r>
            <a:r>
              <a:rPr lang="fr-BE" dirty="0" err="1" smtClean="0"/>
              <a:t>kWc</a:t>
            </a:r>
            <a:r>
              <a:rPr lang="fr-BE" dirty="0" smtClean="0"/>
              <a:t> dans tous les documents de la CWaPE depuis 2007</a:t>
            </a:r>
            <a:endParaRPr lang="fr-LU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Tarif capacitaire -- </a:t>
            </a:r>
            <a:r>
              <a:rPr lang="fr-BE" dirty="0" smtClean="0"/>
              <a:t>paramètres</a:t>
            </a:r>
            <a:endParaRPr lang="fr-L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528" y="1884714"/>
            <a:ext cx="4552886" cy="29547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6101" y="1810149"/>
            <a:ext cx="3661470" cy="377172"/>
          </a:xfrm>
          <a:prstGeom prst="rect">
            <a:avLst/>
          </a:prstGeom>
        </p:spPr>
      </p:pic>
      <p:cxnSp>
        <p:nvCxnSpPr>
          <p:cNvPr id="9" name="Straight Arrow Connector 8"/>
          <p:cNvCxnSpPr>
            <a:endCxn id="5" idx="2"/>
          </p:cNvCxnSpPr>
          <p:nvPr/>
        </p:nvCxnSpPr>
        <p:spPr>
          <a:xfrm flipV="1">
            <a:off x="4371736" y="2187321"/>
            <a:ext cx="2655100" cy="1768813"/>
          </a:xfrm>
          <a:prstGeom prst="straightConnector1">
            <a:avLst/>
          </a:prstGeom>
          <a:ln w="38100"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7651889" y="2720752"/>
            <a:ext cx="17930" cy="1898908"/>
          </a:xfrm>
          <a:prstGeom prst="line">
            <a:avLst/>
          </a:prstGeom>
          <a:ln w="19050"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784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BE" sz="1600" dirty="0" smtClean="0"/>
              <a:t>37 % d’autoconsommation</a:t>
            </a:r>
          </a:p>
          <a:p>
            <a:pPr lvl="1"/>
            <a:r>
              <a:rPr lang="fr-BE" sz="1400" dirty="0" smtClean="0"/>
              <a:t>Fourni par les GRD → juges et parties</a:t>
            </a:r>
          </a:p>
          <a:p>
            <a:pPr lvl="1"/>
            <a:r>
              <a:rPr lang="fr-BE" sz="1400" dirty="0"/>
              <a:t>Mesuré sur &gt;10 kW (</a:t>
            </a:r>
            <a:r>
              <a:rPr lang="fr-LU" sz="1400" dirty="0"/>
              <a:t>CD‐17c29‐CWaPE‐0014)</a:t>
            </a:r>
            <a:r>
              <a:rPr lang="fr-BE" sz="1400" dirty="0" smtClean="0"/>
              <a:t>:	78</a:t>
            </a:r>
            <a:r>
              <a:rPr lang="fr-BE" sz="1400" dirty="0"/>
              <a:t>%</a:t>
            </a:r>
          </a:p>
          <a:p>
            <a:pPr lvl="1"/>
            <a:r>
              <a:rPr lang="fr-BE" sz="1400" dirty="0" smtClean="0"/>
              <a:t>Limite pour Puissance → 0:		100%</a:t>
            </a:r>
          </a:p>
          <a:p>
            <a:pPr lvl="1"/>
            <a:r>
              <a:rPr lang="fr-BE" sz="1400" dirty="0" smtClean="0"/>
              <a:t>Mesuré par l’étude </a:t>
            </a:r>
            <a:r>
              <a:rPr lang="fr-BE" sz="1400" dirty="0" err="1" smtClean="0"/>
              <a:t>Brugel</a:t>
            </a:r>
            <a:r>
              <a:rPr lang="fr-BE" sz="1400" dirty="0" smtClean="0"/>
              <a:t> 20151028-11 :	48,5% chez les particuliers</a:t>
            </a:r>
          </a:p>
          <a:p>
            <a:pPr lvl="1"/>
            <a:endParaRPr lang="fr-LU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Tarif capacitaire -- paramètres</a:t>
            </a:r>
            <a:endParaRPr lang="fr-L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137" y="2448366"/>
            <a:ext cx="4257675" cy="223837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H="1" flipV="1">
            <a:off x="6472244" y="2448366"/>
            <a:ext cx="17930" cy="1898908"/>
          </a:xfrm>
          <a:prstGeom prst="line">
            <a:avLst/>
          </a:prstGeom>
          <a:ln w="19050"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953" y="2505874"/>
            <a:ext cx="3462443" cy="256647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>
            <a:off x="1145858" y="3824288"/>
            <a:ext cx="37625" cy="836"/>
          </a:xfrm>
          <a:prstGeom prst="line">
            <a:avLst/>
          </a:prstGeom>
          <a:ln w="19050"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114425" y="2546350"/>
            <a:ext cx="45719" cy="47625"/>
          </a:xfrm>
          <a:prstGeom prst="ellipse">
            <a:avLst/>
          </a:prstGeom>
          <a:solidFill>
            <a:srgbClr val="C00000"/>
          </a:solidFill>
          <a:effectLst>
            <a:softEdge rad="127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L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160144" y="3824288"/>
            <a:ext cx="3049906" cy="0"/>
          </a:xfrm>
          <a:prstGeom prst="line">
            <a:avLst/>
          </a:prstGeom>
          <a:ln w="3175">
            <a:prstDash val="sysDash"/>
            <a:tailEnd type="non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14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Questions</a:t>
            </a:r>
            <a:endParaRPr lang="fr-LU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41001" y="1396031"/>
            <a:ext cx="8432800" cy="3129709"/>
          </a:xfrm>
        </p:spPr>
        <p:txBody>
          <a:bodyPr/>
          <a:lstStyle/>
          <a:p>
            <a:r>
              <a:rPr lang="fr-BE" dirty="0" smtClean="0"/>
              <a:t>Heures pleines ou heures creuses ?</a:t>
            </a:r>
          </a:p>
          <a:p>
            <a:r>
              <a:rPr lang="fr-BE" dirty="0" smtClean="0"/>
              <a:t>Quid de</a:t>
            </a:r>
          </a:p>
          <a:p>
            <a:pPr lvl="1"/>
            <a:r>
              <a:rPr lang="fr-BE" dirty="0" smtClean="0"/>
              <a:t>Redevance régionale	</a:t>
            </a:r>
            <a:r>
              <a:rPr lang="fr-BE" i="1" dirty="0" smtClean="0"/>
              <a:t>« à l’exclusion de l’autoproduction »</a:t>
            </a:r>
          </a:p>
          <a:p>
            <a:pPr lvl="1"/>
            <a:r>
              <a:rPr lang="fr-BE" dirty="0" smtClean="0"/>
              <a:t>Redevance de voirie		</a:t>
            </a:r>
            <a:r>
              <a:rPr lang="fr-BE" i="1" dirty="0" smtClean="0"/>
              <a:t>« kWh facturés dans l’année n »</a:t>
            </a:r>
          </a:p>
          <a:p>
            <a:pPr lvl="1"/>
            <a:r>
              <a:rPr lang="fr-BE" dirty="0" smtClean="0"/>
              <a:t>Cotisation fédérale		</a:t>
            </a:r>
            <a:r>
              <a:rPr lang="fr-BE" i="1" dirty="0" smtClean="0"/>
              <a:t>« facturée à celui qui a consommé les kWh »</a:t>
            </a:r>
          </a:p>
          <a:p>
            <a:pPr lvl="1"/>
            <a:r>
              <a:rPr lang="fr-BE" dirty="0" smtClean="0"/>
              <a:t>Cotisation sur l’énergie</a:t>
            </a:r>
          </a:p>
          <a:p>
            <a:pPr marL="457200" lvl="1" indent="0">
              <a:buNone/>
            </a:pPr>
            <a:r>
              <a:rPr lang="fr-BE" b="1" dirty="0" smtClean="0"/>
              <a:t>dans le cas capacitaire ?</a:t>
            </a:r>
            <a:br>
              <a:rPr lang="fr-BE" b="1" dirty="0" smtClean="0"/>
            </a:br>
            <a:r>
              <a:rPr lang="fr-BE" b="1" dirty="0" smtClean="0"/>
              <a:t>dans le cas de l’exception prélèvements bruts mesurés ?</a:t>
            </a:r>
            <a:endParaRPr lang="fr-LU" b="1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13" y="800946"/>
            <a:ext cx="8432800" cy="405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65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4_ppt_template_16-9">
  <a:themeElements>
    <a:clrScheme name="MSC Theme Colo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0000"/>
      </a:accent1>
      <a:accent2>
        <a:srgbClr val="999999"/>
      </a:accent2>
      <a:accent3>
        <a:srgbClr val="FFB300"/>
      </a:accent3>
      <a:accent4>
        <a:srgbClr val="7FC31C"/>
      </a:accent4>
      <a:accent5>
        <a:srgbClr val="009DDC"/>
      </a:accent5>
      <a:accent6>
        <a:srgbClr val="FF5200"/>
      </a:accent6>
      <a:hlink>
        <a:srgbClr val="0070C0"/>
      </a:hlink>
      <a:folHlink>
        <a:srgbClr val="8B3D9A"/>
      </a:folHlink>
    </a:clrScheme>
    <a:fontScheme name="2008_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00000"/>
        </a:solidFill>
        <a:effectLst>
          <a:softEdge rad="12700"/>
        </a:effectLst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8100">
          <a:tailEnd type="triangle" w="lg" len="lg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008_ppt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0000"/>
        </a:accent1>
        <a:accent2>
          <a:srgbClr val="5F9215"/>
        </a:accent2>
        <a:accent3>
          <a:srgbClr val="FFFFFF"/>
        </a:accent3>
        <a:accent4>
          <a:srgbClr val="000000"/>
        </a:accent4>
        <a:accent5>
          <a:srgbClr val="DCAAAA"/>
        </a:accent5>
        <a:accent6>
          <a:srgbClr val="558412"/>
        </a:accent6>
        <a:hlink>
          <a:srgbClr val="0070C0"/>
        </a:hlink>
        <a:folHlink>
          <a:srgbClr val="E46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B3BFF938-3E56-4ED7-8D4A-2E461686A902}" vid="{996EDD23-9B39-493A-9A99-528F4B5015B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TemplateTPCV</Template>
  <TotalTime>1001</TotalTime>
  <Words>283</Words>
  <Application>Microsoft Office PowerPoint</Application>
  <PresentationFormat>Affichage à l'écran (16:9)</PresentationFormat>
  <Paragraphs>54</Paragraphs>
  <Slides>8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ＭＳ Ｐゴシック</vt:lpstr>
      <vt:lpstr>Arial</vt:lpstr>
      <vt:lpstr>HelveticaNeueLT Pro 65 Md</vt:lpstr>
      <vt:lpstr>Times</vt:lpstr>
      <vt:lpstr>2014_ppt_template_16-9</vt:lpstr>
      <vt:lpstr>Méthodologie tarifaire électricité</vt:lpstr>
      <vt:lpstr>Présentation</vt:lpstr>
      <vt:lpstr>Cour d’appel de Liège, 2015</vt:lpstr>
      <vt:lpstr>Position</vt:lpstr>
      <vt:lpstr>Tarif capacitaire -- critiques</vt:lpstr>
      <vt:lpstr>Tarif capacitaire -- paramètres</vt:lpstr>
      <vt:lpstr>Tarif capacitaire -- paramètres</vt:lpstr>
      <vt:lpstr>Questions</vt:lpstr>
    </vt:vector>
  </TitlesOfParts>
  <Manager/>
  <Company>Microsoft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Méthodologie tarifaire électricité</dc:title>
  <dc:subject/>
  <dc:creator>marc duflot</dc:creator>
  <cp:keywords/>
  <dc:description/>
  <cp:lastModifiedBy>Fanny GEERTS</cp:lastModifiedBy>
  <cp:revision>29</cp:revision>
  <cp:lastPrinted>2012-01-03T19:35:05Z</cp:lastPrinted>
  <dcterms:created xsi:type="dcterms:W3CDTF">2014-07-22T07:28:41Z</dcterms:created>
  <dcterms:modified xsi:type="dcterms:W3CDTF">2017-05-04T10:22:39Z</dcterms:modified>
  <cp:category/>
</cp:coreProperties>
</file>