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1"/>
  </p:sldMasterIdLst>
  <p:notesMasterIdLst>
    <p:notesMasterId r:id="rId10"/>
  </p:notesMasterIdLst>
  <p:handoutMasterIdLst>
    <p:handoutMasterId r:id="rId11"/>
  </p:handoutMasterIdLst>
  <p:sldIdLst>
    <p:sldId id="268" r:id="rId2"/>
    <p:sldId id="265" r:id="rId3"/>
    <p:sldId id="282" r:id="rId4"/>
    <p:sldId id="270" r:id="rId5"/>
    <p:sldId id="280" r:id="rId6"/>
    <p:sldId id="281" r:id="rId7"/>
    <p:sldId id="283" r:id="rId8"/>
    <p:sldId id="284" r:id="rId9"/>
  </p:sldIdLst>
  <p:sldSz cx="9144000" cy="5143500" type="screen16x9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5pPr>
    <a:lvl6pPr marL="2286000" algn="l" defTabSz="4572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6pPr>
    <a:lvl7pPr marL="2743200" algn="l" defTabSz="4572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7pPr>
    <a:lvl8pPr marL="3200400" algn="l" defTabSz="4572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8pPr>
    <a:lvl9pPr marL="3657600" algn="l" defTabSz="4572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clrMru>
    <a:srgbClr val="61892C"/>
    <a:srgbClr val="668E2E"/>
    <a:srgbClr val="B30202"/>
    <a:srgbClr val="D90000"/>
    <a:srgbClr val="FF0000"/>
    <a:srgbClr val="CD0921"/>
    <a:srgbClr val="A81221"/>
    <a:srgbClr val="C20D2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86957" autoAdjust="0"/>
  </p:normalViewPr>
  <p:slideViewPr>
    <p:cSldViewPr snapToGrid="0">
      <p:cViewPr varScale="1">
        <p:scale>
          <a:sx n="134" d="100"/>
          <a:sy n="134" d="100"/>
        </p:scale>
        <p:origin x="126" y="19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pitchFamily="-60" charset="0"/>
                <a:ea typeface="ＭＳ Ｐゴシック" pitchFamily="-60" charset="-128"/>
                <a:cs typeface="ＭＳ Ｐゴシック" pitchFamily="-60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pitchFamily="-60" charset="0"/>
                <a:ea typeface="ＭＳ Ｐゴシック" pitchFamily="-60" charset="-128"/>
                <a:cs typeface="ＭＳ Ｐゴシック" pitchFamily="-60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536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pitchFamily="-60" charset="0"/>
                <a:ea typeface="ＭＳ Ｐゴシック" pitchFamily="-60" charset="-128"/>
                <a:cs typeface="ＭＳ Ｐゴシック" pitchFamily="-60" charset="-128"/>
              </a:defRPr>
            </a:lvl1pPr>
          </a:lstStyle>
          <a:p>
            <a:pPr>
              <a:defRPr/>
            </a:pPr>
            <a:r>
              <a:rPr lang="en-US"/>
              <a:t>MSC Software Confidential</a:t>
            </a:r>
          </a:p>
        </p:txBody>
      </p:sp>
      <p:sp>
        <p:nvSpPr>
          <p:cNvPr id="1536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6E127286-13FD-5A47-A786-126FF9EBD3F8}" type="slidenum">
              <a:rPr lang="en-US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5639628"/>
      </p:ext>
    </p:extLst>
  </p:cSld>
  <p:clrMap bg1="lt1" tx1="dk1" bg2="lt2" tx2="dk2" accent1="accent1" accent2="accent2" accent3="accent3" accent4="accent4" accent5="accent5" accent6="accent6" hlink="hlink" folHlink="folHlink"/>
  <p:hf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pitchFamily="-60" charset="0"/>
                <a:ea typeface="ＭＳ Ｐゴシック" pitchFamily="-60" charset="-128"/>
                <a:cs typeface="ＭＳ Ｐゴシック" pitchFamily="-60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pitchFamily="-60" charset="0"/>
                <a:ea typeface="ＭＳ Ｐゴシック" pitchFamily="-60" charset="-128"/>
                <a:cs typeface="ＭＳ Ｐゴシック" pitchFamily="-60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560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717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717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pitchFamily="-60" charset="0"/>
                <a:ea typeface="ＭＳ Ｐゴシック" pitchFamily="-60" charset="-128"/>
                <a:cs typeface="ＭＳ Ｐゴシック" pitchFamily="-60" charset="-128"/>
              </a:defRPr>
            </a:lvl1pPr>
          </a:lstStyle>
          <a:p>
            <a:pPr>
              <a:defRPr/>
            </a:pPr>
            <a:r>
              <a:rPr lang="en-US"/>
              <a:t>MSC Software Confidential</a:t>
            </a:r>
          </a:p>
        </p:txBody>
      </p:sp>
      <p:sp>
        <p:nvSpPr>
          <p:cNvPr id="717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8F5E3A6A-9153-F049-B45D-91B7EEC344AA}" type="slidenum">
              <a:rPr lang="en-US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5993716"/>
      </p:ext>
    </p:extLst>
  </p:cSld>
  <p:clrMap bg1="lt1" tx1="dk1" bg2="lt2" tx2="dk2" accent1="accent1" accent2="accent2" accent3="accent3" accent4="accent4" accent5="accent5" accent6="accent6" hlink="hlink" folHlink="folHlink"/>
  <p:hf hd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MSC Software Confidential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F5E3A6A-9153-F049-B45D-91B7EEC344AA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01774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-1"/>
            <a:ext cx="9144000" cy="3657601"/>
          </a:xfrm>
          <a:prstGeom prst="rect">
            <a:avLst/>
          </a:prstGeom>
          <a:solidFill>
            <a:srgbClr val="668E2E"/>
          </a:solidFill>
          <a:ln>
            <a:solidFill>
              <a:srgbClr val="61892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 userDrawn="1"/>
        </p:nvSpPr>
        <p:spPr>
          <a:xfrm>
            <a:off x="0" y="0"/>
            <a:ext cx="142876" cy="3657601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266" name="Rectangle 2"/>
          <p:cNvSpPr>
            <a:spLocks noGrp="1" noChangeArrowheads="1"/>
          </p:cNvSpPr>
          <p:nvPr>
            <p:ph type="ctrTitle" hasCustomPrompt="1"/>
          </p:nvPr>
        </p:nvSpPr>
        <p:spPr>
          <a:xfrm>
            <a:off x="478692" y="1394662"/>
            <a:ext cx="8489462" cy="523250"/>
          </a:xfrm>
          <a:prstGeom prst="rect">
            <a:avLst/>
          </a:prstGeom>
        </p:spPr>
        <p:txBody>
          <a:bodyPr/>
          <a:lstStyle>
            <a:lvl1pPr algn="l">
              <a:defRPr sz="3400" b="1" baseline="0">
                <a:solidFill>
                  <a:schemeClr val="bg1"/>
                </a:solidFill>
                <a:effectLst/>
              </a:defRPr>
            </a:lvl1pPr>
          </a:lstStyle>
          <a:p>
            <a:r>
              <a:rPr lang="en-US" dirty="0" smtClean="0"/>
              <a:t>Click to edit Master title style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478692" y="1926844"/>
            <a:ext cx="8489462" cy="361949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0" fontAlgn="base" latinLnBrk="0" hangingPunct="0">
              <a:lnSpc>
                <a:spcPct val="100000"/>
              </a:lnSpc>
              <a:spcBef>
                <a:spcPts val="300"/>
              </a:spcBef>
              <a:spcAft>
                <a:spcPct val="0"/>
              </a:spcAft>
              <a:buClr>
                <a:srgbClr val="C20D20"/>
              </a:buClr>
              <a:buSzTx/>
              <a:buFont typeface="Times" charset="0"/>
              <a:buNone/>
              <a:tabLst/>
              <a:defRPr lang="en-US" sz="1900" baseline="0" smtClean="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subtitle style</a:t>
            </a:r>
            <a:endParaRPr lang="en-US" dirty="0" smtClean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478692" y="2553349"/>
            <a:ext cx="8489462" cy="287757"/>
          </a:xfrm>
          <a:prstGeom prst="rect">
            <a:avLst/>
          </a:prstGeom>
        </p:spPr>
        <p:txBody>
          <a:bodyPr/>
          <a:lstStyle>
            <a:lvl1pPr algn="l">
              <a:buNone/>
              <a:defRPr sz="1600" b="0">
                <a:solidFill>
                  <a:schemeClr val="bg1"/>
                </a:solidFill>
              </a:defRPr>
            </a:lvl1pPr>
            <a:lvl2pPr algn="ctr">
              <a:buNone/>
              <a:defRPr>
                <a:solidFill>
                  <a:srgbClr val="FFFFFF"/>
                </a:solidFill>
              </a:defRPr>
            </a:lvl2pPr>
            <a:lvl3pPr algn="ctr">
              <a:buNone/>
              <a:defRPr>
                <a:solidFill>
                  <a:srgbClr val="FFFFFF"/>
                </a:solidFill>
              </a:defRPr>
            </a:lvl3pPr>
            <a:lvl4pPr algn="ctr">
              <a:buNone/>
              <a:defRPr>
                <a:solidFill>
                  <a:srgbClr val="FFFFFF"/>
                </a:solidFill>
              </a:defRPr>
            </a:lvl4pPr>
            <a:lvl5pPr algn="ctr">
              <a:buNone/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1"/>
          </p:nvPr>
        </p:nvSpPr>
        <p:spPr>
          <a:xfrm>
            <a:off x="478692" y="2833935"/>
            <a:ext cx="8489462" cy="279287"/>
          </a:xfrm>
          <a:prstGeom prst="rect">
            <a:avLst/>
          </a:prstGeom>
        </p:spPr>
        <p:txBody>
          <a:bodyPr/>
          <a:lstStyle>
            <a:lvl1pPr algn="l">
              <a:buNone/>
              <a:defRPr sz="1200" b="0" i="1">
                <a:solidFill>
                  <a:schemeClr val="bg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pic>
        <p:nvPicPr>
          <p:cNvPr id="1028" name="Picture 4" descr="ASBL TPCV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47207" y="3922156"/>
            <a:ext cx="952500" cy="790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869336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/>
          <p:cNvSpPr>
            <a:spLocks noGrp="1"/>
          </p:cNvSpPr>
          <p:nvPr>
            <p:ph sz="half" idx="1"/>
          </p:nvPr>
        </p:nvSpPr>
        <p:spPr>
          <a:xfrm>
            <a:off x="341001" y="915765"/>
            <a:ext cx="8432800" cy="3609975"/>
          </a:xfrm>
          <a:prstGeom prst="rect">
            <a:avLst/>
          </a:prstGeom>
        </p:spPr>
        <p:txBody>
          <a:bodyPr/>
          <a:lstStyle>
            <a:lvl1pPr>
              <a:buClr>
                <a:srgbClr val="61892C"/>
              </a:buClr>
              <a:defRPr sz="1900"/>
            </a:lvl1pPr>
            <a:lvl2pPr>
              <a:defRPr sz="1700"/>
            </a:lvl2pPr>
            <a:lvl3pPr>
              <a:buClr>
                <a:srgbClr val="61892C"/>
              </a:buClr>
              <a:defRPr sz="1500"/>
            </a:lvl3pPr>
            <a:lvl4pPr>
              <a:defRPr sz="1400"/>
            </a:lvl4pPr>
            <a:lvl5pPr>
              <a:defRPr sz="13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9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41908" y="116589"/>
            <a:ext cx="8452842" cy="638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5" name="Rectangle 4"/>
          <p:cNvSpPr txBox="1">
            <a:spLocks noChangeArrowheads="1"/>
          </p:cNvSpPr>
          <p:nvPr userDrawn="1"/>
        </p:nvSpPr>
        <p:spPr bwMode="auto">
          <a:xfrm>
            <a:off x="3592815" y="4859856"/>
            <a:ext cx="1958371" cy="296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reflection blurRad="6350" stA="52000" endA="300" endPos="35000" dir="5400000" sy="-100000" algn="bl" rotWithShape="0"/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700" smtClean="0">
                <a:solidFill>
                  <a:srgbClr val="FFFFFF"/>
                </a:solidFill>
                <a:latin typeface="HelveticaNeueLT Pro 65 Md" pitchFamily="-60" charset="0"/>
                <a:ea typeface="HelveticaNeueLT Pro 65 Md" pitchFamily="-60" charset="0"/>
                <a:cs typeface="HelveticaNeueLT Pro 65 Md" pitchFamily="-60" charset="0"/>
              </a:defRPr>
            </a:lvl1pPr>
          </a:lstStyle>
          <a:p>
            <a:pPr algn="ctr"/>
            <a:fld id="{974A0AB3-E310-B140-B516-067AD01C0E59}" type="slidenum">
              <a:rPr lang="en-JM" sz="800" smtClean="0">
                <a:solidFill>
                  <a:schemeClr val="bg1">
                    <a:lumMod val="65000"/>
                  </a:schemeClr>
                </a:solidFill>
              </a:rPr>
              <a:pPr algn="ctr"/>
              <a:t>‹N°›</a:t>
            </a:fld>
            <a:endParaRPr lang="en-JM" sz="8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17" name="Rectangle 16"/>
          <p:cNvSpPr/>
          <p:nvPr userDrawn="1"/>
        </p:nvSpPr>
        <p:spPr>
          <a:xfrm>
            <a:off x="0" y="0"/>
            <a:ext cx="144000" cy="782075"/>
          </a:xfrm>
          <a:prstGeom prst="rect">
            <a:avLst/>
          </a:prstGeom>
          <a:solidFill>
            <a:srgbClr val="668E2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/>
          <p:cNvSpPr/>
          <p:nvPr userDrawn="1"/>
        </p:nvSpPr>
        <p:spPr>
          <a:xfrm>
            <a:off x="0" y="764611"/>
            <a:ext cx="144000" cy="439239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50" name="Picture 2" descr="ASBL TPCV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87496" y="4637227"/>
            <a:ext cx="534007" cy="4432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078999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1002" y="915764"/>
            <a:ext cx="4140200" cy="3609975"/>
          </a:xfrm>
          <a:prstGeom prst="rect">
            <a:avLst/>
          </a:prstGeom>
        </p:spPr>
        <p:txBody>
          <a:bodyPr/>
          <a:lstStyle>
            <a:lvl1pPr>
              <a:buClr>
                <a:srgbClr val="668E2E"/>
              </a:buClr>
              <a:defRPr sz="1900"/>
            </a:lvl1pPr>
            <a:lvl2pPr>
              <a:defRPr sz="1700"/>
            </a:lvl2pPr>
            <a:lvl3pPr>
              <a:buClr>
                <a:srgbClr val="668E2E"/>
              </a:buClr>
              <a:defRPr sz="1500"/>
            </a:lvl3pPr>
            <a:lvl4pPr>
              <a:defRPr sz="1400"/>
            </a:lvl4pPr>
            <a:lvl5pPr>
              <a:defRPr sz="13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half" idx="12"/>
          </p:nvPr>
        </p:nvSpPr>
        <p:spPr>
          <a:xfrm>
            <a:off x="4684402" y="915764"/>
            <a:ext cx="4140200" cy="3609975"/>
          </a:xfrm>
          <a:prstGeom prst="rect">
            <a:avLst/>
          </a:prstGeom>
        </p:spPr>
        <p:txBody>
          <a:bodyPr/>
          <a:lstStyle>
            <a:lvl1pPr>
              <a:buClr>
                <a:srgbClr val="668E2E"/>
              </a:buClr>
              <a:defRPr sz="1900"/>
            </a:lvl1pPr>
            <a:lvl2pPr>
              <a:defRPr sz="1700"/>
            </a:lvl2pPr>
            <a:lvl3pPr>
              <a:buClr>
                <a:srgbClr val="668E2E"/>
              </a:buClr>
              <a:defRPr sz="1500"/>
            </a:lvl3pPr>
            <a:lvl4pPr>
              <a:defRPr sz="1400"/>
            </a:lvl4pPr>
            <a:lvl5pPr>
              <a:defRPr sz="13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3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41908" y="116582"/>
            <a:ext cx="8452842" cy="638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6" name="Rectangle 4"/>
          <p:cNvSpPr txBox="1">
            <a:spLocks noChangeArrowheads="1"/>
          </p:cNvSpPr>
          <p:nvPr userDrawn="1"/>
        </p:nvSpPr>
        <p:spPr bwMode="auto">
          <a:xfrm>
            <a:off x="3592815" y="4859856"/>
            <a:ext cx="1958371" cy="296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reflection blurRad="6350" stA="52000" endA="300" endPos="35000" dir="5400000" sy="-100000" algn="bl" rotWithShape="0"/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700" smtClean="0">
                <a:solidFill>
                  <a:srgbClr val="FFFFFF"/>
                </a:solidFill>
                <a:latin typeface="HelveticaNeueLT Pro 65 Md" pitchFamily="-60" charset="0"/>
                <a:ea typeface="HelveticaNeueLT Pro 65 Md" pitchFamily="-60" charset="0"/>
                <a:cs typeface="HelveticaNeueLT Pro 65 Md" pitchFamily="-60" charset="0"/>
              </a:defRPr>
            </a:lvl1pPr>
          </a:lstStyle>
          <a:p>
            <a:pPr algn="ctr"/>
            <a:fld id="{974A0AB3-E310-B140-B516-067AD01C0E59}" type="slidenum">
              <a:rPr lang="en-JM" sz="800" smtClean="0">
                <a:solidFill>
                  <a:schemeClr val="bg1">
                    <a:lumMod val="65000"/>
                  </a:schemeClr>
                </a:solidFill>
              </a:rPr>
              <a:pPr algn="ctr"/>
              <a:t>‹N°›</a:t>
            </a:fld>
            <a:endParaRPr lang="en-JM" sz="8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17" name="Rectangle 16"/>
          <p:cNvSpPr/>
          <p:nvPr userDrawn="1"/>
        </p:nvSpPr>
        <p:spPr>
          <a:xfrm>
            <a:off x="0" y="0"/>
            <a:ext cx="144000" cy="782075"/>
          </a:xfrm>
          <a:prstGeom prst="rect">
            <a:avLst/>
          </a:prstGeom>
          <a:solidFill>
            <a:srgbClr val="61892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/>
          <p:cNvSpPr/>
          <p:nvPr userDrawn="1"/>
        </p:nvSpPr>
        <p:spPr>
          <a:xfrm>
            <a:off x="0" y="764611"/>
            <a:ext cx="144000" cy="439239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2" descr="ASBL TPCV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87496" y="4637227"/>
            <a:ext cx="534007" cy="4432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326061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 Slide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4"/>
          <p:cNvSpPr txBox="1">
            <a:spLocks noChangeArrowheads="1"/>
          </p:cNvSpPr>
          <p:nvPr userDrawn="1"/>
        </p:nvSpPr>
        <p:spPr bwMode="auto">
          <a:xfrm>
            <a:off x="3592815" y="4859856"/>
            <a:ext cx="1958371" cy="296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reflection blurRad="6350" stA="52000" endA="300" endPos="35000" dir="5400000" sy="-100000" algn="bl" rotWithShape="0"/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700" smtClean="0">
                <a:solidFill>
                  <a:srgbClr val="FFFFFF"/>
                </a:solidFill>
                <a:latin typeface="HelveticaNeueLT Pro 65 Md" pitchFamily="-60" charset="0"/>
                <a:ea typeface="HelveticaNeueLT Pro 65 Md" pitchFamily="-60" charset="0"/>
                <a:cs typeface="HelveticaNeueLT Pro 65 Md" pitchFamily="-60" charset="0"/>
              </a:defRPr>
            </a:lvl1pPr>
          </a:lstStyle>
          <a:p>
            <a:pPr algn="ctr"/>
            <a:fld id="{974A0AB3-E310-B140-B516-067AD01C0E59}" type="slidenum">
              <a:rPr lang="en-JM" sz="800" smtClean="0">
                <a:solidFill>
                  <a:schemeClr val="bg1">
                    <a:lumMod val="65000"/>
                  </a:schemeClr>
                </a:solidFill>
              </a:rPr>
              <a:pPr algn="ctr"/>
              <a:t>‹N°›</a:t>
            </a:fld>
            <a:endParaRPr lang="en-JM" sz="8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12" name="Rectangle 11"/>
          <p:cNvSpPr/>
          <p:nvPr userDrawn="1"/>
        </p:nvSpPr>
        <p:spPr>
          <a:xfrm>
            <a:off x="0" y="0"/>
            <a:ext cx="144000" cy="782075"/>
          </a:xfrm>
          <a:prstGeom prst="rect">
            <a:avLst/>
          </a:prstGeom>
          <a:solidFill>
            <a:srgbClr val="668E2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 userDrawn="1"/>
        </p:nvSpPr>
        <p:spPr>
          <a:xfrm>
            <a:off x="0" y="764611"/>
            <a:ext cx="144000" cy="439239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41908" y="116582"/>
            <a:ext cx="8452842" cy="638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title style</a:t>
            </a:r>
            <a:endParaRPr lang="en-US" dirty="0"/>
          </a:p>
        </p:txBody>
      </p:sp>
      <p:pic>
        <p:nvPicPr>
          <p:cNvPr id="9" name="Picture 2" descr="ASBL TPCV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87496" y="4637227"/>
            <a:ext cx="534007" cy="4432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642456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mpty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691372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ivider slide">
    <p:bg>
      <p:bgPr>
        <a:solidFill>
          <a:srgbClr val="61892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0" y="1830161"/>
            <a:ext cx="9144000" cy="615950"/>
          </a:xfrm>
          <a:prstGeom prst="rect">
            <a:avLst/>
          </a:prstGeom>
        </p:spPr>
        <p:txBody>
          <a:bodyPr/>
          <a:lstStyle>
            <a:lvl1pPr algn="ctr">
              <a:defRPr sz="4000" b="0" baseline="0">
                <a:solidFill>
                  <a:schemeClr val="bg1"/>
                </a:solidFill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0" y="2450265"/>
            <a:ext cx="9144000" cy="361949"/>
          </a:xfrm>
          <a:prstGeom prst="rect">
            <a:avLst/>
          </a:prstGeom>
        </p:spPr>
        <p:txBody>
          <a:bodyPr/>
          <a:lstStyle>
            <a:lvl1pPr marL="0" marR="0" indent="0" algn="ctr" defTabSz="914400" rtl="0" eaLnBrk="0" fontAlgn="base" latinLnBrk="0" hangingPunct="0">
              <a:lnSpc>
                <a:spcPct val="100000"/>
              </a:lnSpc>
              <a:spcBef>
                <a:spcPts val="300"/>
              </a:spcBef>
              <a:spcAft>
                <a:spcPct val="0"/>
              </a:spcAft>
              <a:buClr>
                <a:srgbClr val="C20D20"/>
              </a:buClr>
              <a:buSzTx/>
              <a:buFont typeface="Times" charset="0"/>
              <a:buNone/>
              <a:tabLst/>
              <a:defRPr lang="en-US" baseline="0" smtClean="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subtitle style</a:t>
            </a:r>
            <a:endParaRPr lang="en-US" dirty="0" smtClean="0"/>
          </a:p>
        </p:txBody>
      </p:sp>
      <p:sp>
        <p:nvSpPr>
          <p:cNvPr id="4" name="Rectangle 3"/>
          <p:cNvSpPr/>
          <p:nvPr userDrawn="1"/>
        </p:nvSpPr>
        <p:spPr>
          <a:xfrm>
            <a:off x="-1" y="0"/>
            <a:ext cx="153267" cy="51435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36403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3" r:id="rId2"/>
    <p:sldLayoutId id="2147483674" r:id="rId3"/>
    <p:sldLayoutId id="2147483677" r:id="rId4"/>
    <p:sldLayoutId id="2147483678" r:id="rId5"/>
    <p:sldLayoutId id="2147483676" r:id="rId6"/>
  </p:sldLayoutIdLst>
  <p:timing>
    <p:tnLst>
      <p:par>
        <p:cTn id="1" dur="indefinite" restart="never" nodeType="tmRoot"/>
      </p:par>
    </p:tnLst>
  </p:timing>
  <p:hf hd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+mj-lt"/>
          <a:ea typeface="ＭＳ Ｐゴシック" charset="-128"/>
          <a:cs typeface="ＭＳ Ｐゴシック" charset="-128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  <a:ea typeface="ＭＳ Ｐゴシック" charset="-128"/>
          <a:cs typeface="ＭＳ Ｐゴシック" charset="-128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  <a:ea typeface="ＭＳ Ｐゴシック" charset="-128"/>
          <a:cs typeface="ＭＳ Ｐゴシック" charset="-128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  <a:ea typeface="ＭＳ Ｐゴシック" charset="-128"/>
          <a:cs typeface="ＭＳ Ｐゴシック" charset="-128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  <a:ea typeface="ＭＳ Ｐゴシック" charset="-128"/>
          <a:cs typeface="ＭＳ Ｐゴシック" charset="-128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40000"/>
        </a:spcBef>
        <a:spcAft>
          <a:spcPct val="0"/>
        </a:spcAft>
        <a:buClr>
          <a:srgbClr val="D90000"/>
        </a:buClr>
        <a:buFont typeface="Times" charset="0"/>
        <a:buChar char="•"/>
        <a:defRPr b="1">
          <a:solidFill>
            <a:schemeClr val="tx1"/>
          </a:solidFill>
          <a:latin typeface="+mn-lt"/>
          <a:ea typeface="ＭＳ Ｐゴシック" charset="-128"/>
          <a:cs typeface="ＭＳ Ｐゴシック" charset="-128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1700">
          <a:solidFill>
            <a:schemeClr val="tx1"/>
          </a:solidFill>
          <a:latin typeface="+mn-lt"/>
          <a:ea typeface="ＭＳ Ｐゴシック" charset="-128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rgbClr val="CD0921"/>
        </a:buClr>
        <a:buFont typeface="Times" charset="0"/>
        <a:buChar char="•"/>
        <a:defRPr sz="1600">
          <a:solidFill>
            <a:schemeClr val="tx1"/>
          </a:solidFill>
          <a:latin typeface="+mn-lt"/>
          <a:ea typeface="ＭＳ Ｐゴシック" charset="-128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1400">
          <a:solidFill>
            <a:schemeClr val="tx1"/>
          </a:solidFill>
          <a:latin typeface="+mn-lt"/>
          <a:ea typeface="ＭＳ Ｐゴシック" charset="-128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1300">
          <a:solidFill>
            <a:schemeClr val="tx1"/>
          </a:solidFill>
          <a:latin typeface="+mn-lt"/>
          <a:ea typeface="ＭＳ Ｐゴシック" charset="-128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1200">
          <a:solidFill>
            <a:schemeClr val="tx1"/>
          </a:solidFill>
          <a:latin typeface="+mn-lt"/>
          <a:ea typeface="ＭＳ Ｐゴシック" charset="-128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1200">
          <a:solidFill>
            <a:schemeClr val="tx1"/>
          </a:solidFill>
          <a:latin typeface="+mn-lt"/>
          <a:ea typeface="ＭＳ Ｐゴシック" charset="-128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1200">
          <a:solidFill>
            <a:schemeClr val="tx1"/>
          </a:solidFill>
          <a:latin typeface="+mn-lt"/>
          <a:ea typeface="ＭＳ Ｐゴシック" charset="-128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1200">
          <a:solidFill>
            <a:schemeClr val="tx1"/>
          </a:solidFill>
          <a:latin typeface="+mn-lt"/>
          <a:ea typeface="ＭＳ Ｐゴシック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err="1" smtClean="0"/>
              <a:t>Méthodologie</a:t>
            </a:r>
            <a:r>
              <a:rPr lang="en-US" dirty="0" smtClean="0"/>
              <a:t> </a:t>
            </a:r>
            <a:r>
              <a:rPr lang="en-US" dirty="0" err="1" smtClean="0"/>
              <a:t>tarifaire</a:t>
            </a:r>
            <a:r>
              <a:rPr lang="en-US" dirty="0" smtClean="0"/>
              <a:t> </a:t>
            </a:r>
            <a:r>
              <a:rPr lang="en-US" dirty="0" err="1" smtClean="0"/>
              <a:t>électricité</a:t>
            </a:r>
            <a:endParaRPr lang="en-US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Contestations de </a:t>
            </a:r>
            <a:r>
              <a:rPr lang="en-US" dirty="0" err="1" smtClean="0"/>
              <a:t>l’ASBL</a:t>
            </a:r>
            <a:r>
              <a:rPr lang="en-US" dirty="0" smtClean="0"/>
              <a:t> TPCV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 err="1" smtClean="0"/>
              <a:t>Dr</a:t>
            </a:r>
            <a:r>
              <a:rPr lang="en-US" dirty="0" smtClean="0"/>
              <a:t> Marc DUFLOT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4</a:t>
            </a:r>
            <a:r>
              <a:rPr lang="en-US" dirty="0" smtClean="0"/>
              <a:t> </a:t>
            </a:r>
            <a:r>
              <a:rPr lang="en-US" dirty="0" err="1" smtClean="0"/>
              <a:t>mai</a:t>
            </a:r>
            <a:r>
              <a:rPr lang="en-US" dirty="0" smtClean="0"/>
              <a:t> 2017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JM" dirty="0" smtClean="0">
                <a:latin typeface="Arial" charset="0"/>
                <a:ea typeface="ＭＳ Ｐゴシック" charset="0"/>
                <a:cs typeface="ＭＳ Ｐゴシック" charset="0"/>
              </a:rPr>
              <a:t>Association de </a:t>
            </a:r>
            <a:r>
              <a:rPr lang="en-JM" dirty="0" err="1" smtClean="0">
                <a:latin typeface="Arial" charset="0"/>
                <a:ea typeface="ＭＳ Ｐゴシック" charset="0"/>
                <a:cs typeface="ＭＳ Ｐゴシック" charset="0"/>
              </a:rPr>
              <a:t>défense</a:t>
            </a:r>
            <a:r>
              <a:rPr lang="en-JM" dirty="0" smtClean="0">
                <a:latin typeface="Arial" charset="0"/>
                <a:ea typeface="ＭＳ Ｐゴシック" charset="0"/>
                <a:cs typeface="ＭＳ Ｐゴシック" charset="0"/>
              </a:rPr>
              <a:t> des droits et </a:t>
            </a:r>
            <a:r>
              <a:rPr lang="en-JM" dirty="0" err="1" smtClean="0">
                <a:latin typeface="Arial" charset="0"/>
                <a:ea typeface="ＭＳ Ｐゴシック" charset="0"/>
                <a:cs typeface="ＭＳ Ｐゴシック" charset="0"/>
              </a:rPr>
              <a:t>intérêts</a:t>
            </a:r>
            <a:r>
              <a:rPr lang="en-JM" dirty="0" smtClean="0">
                <a:latin typeface="Arial" charset="0"/>
                <a:ea typeface="ＭＳ Ｐゴシック" charset="0"/>
                <a:cs typeface="ＭＳ Ｐゴシック" charset="0"/>
              </a:rPr>
              <a:t> des </a:t>
            </a:r>
            <a:r>
              <a:rPr lang="en-JM" dirty="0" err="1" smtClean="0">
                <a:latin typeface="Arial" charset="0"/>
                <a:ea typeface="ＭＳ Ｐゴシック" charset="0"/>
                <a:cs typeface="ＭＳ Ｐゴシック" charset="0"/>
              </a:rPr>
              <a:t>petits</a:t>
            </a:r>
            <a:r>
              <a:rPr lang="en-JM" dirty="0" smtClean="0">
                <a:latin typeface="Arial" charset="0"/>
                <a:ea typeface="ＭＳ Ｐゴシック" charset="0"/>
                <a:cs typeface="ＭＳ Ｐゴシック" charset="0"/>
              </a:rPr>
              <a:t> </a:t>
            </a:r>
            <a:r>
              <a:rPr lang="en-JM" dirty="0" err="1" smtClean="0">
                <a:latin typeface="Arial" charset="0"/>
                <a:ea typeface="ＭＳ Ｐゴシック" charset="0"/>
                <a:cs typeface="ＭＳ Ｐゴシック" charset="0"/>
              </a:rPr>
              <a:t>producteurs</a:t>
            </a:r>
            <a:r>
              <a:rPr lang="en-JM" dirty="0" smtClean="0">
                <a:latin typeface="Arial" charset="0"/>
                <a:ea typeface="ＭＳ Ｐゴシック" charset="0"/>
                <a:cs typeface="ＭＳ Ｐゴシック" charset="0"/>
              </a:rPr>
              <a:t> </a:t>
            </a:r>
            <a:r>
              <a:rPr lang="en-JM" dirty="0" err="1" smtClean="0">
                <a:latin typeface="Arial" charset="0"/>
                <a:ea typeface="ＭＳ Ｐゴシック" charset="0"/>
                <a:cs typeface="ＭＳ Ｐゴシック" charset="0"/>
              </a:rPr>
              <a:t>d’électricité</a:t>
            </a:r>
            <a:r>
              <a:rPr lang="en-JM" dirty="0" smtClean="0">
                <a:latin typeface="Arial" charset="0"/>
                <a:ea typeface="ＭＳ Ｐゴシック" charset="0"/>
                <a:cs typeface="ＭＳ Ｐゴシック" charset="0"/>
              </a:rPr>
              <a:t> </a:t>
            </a:r>
            <a:r>
              <a:rPr lang="en-JM" dirty="0" err="1" smtClean="0">
                <a:latin typeface="Arial" charset="0"/>
                <a:ea typeface="ＭＳ Ｐゴシック" charset="0"/>
                <a:cs typeface="ＭＳ Ｐゴシック" charset="0"/>
              </a:rPr>
              <a:t>verte</a:t>
            </a:r>
            <a:endParaRPr lang="en-JM" dirty="0">
              <a:latin typeface="Arial" charset="0"/>
              <a:ea typeface="ＭＳ Ｐゴシック" charset="0"/>
              <a:cs typeface="ＭＳ Ｐゴシック" charset="0"/>
            </a:endParaRPr>
          </a:p>
          <a:p>
            <a:r>
              <a:rPr lang="en-JM" dirty="0" err="1" smtClean="0">
                <a:latin typeface="Arial" charset="0"/>
                <a:ea typeface="ＭＳ Ｐゴシック" charset="0"/>
                <a:cs typeface="ＭＳ Ｐゴシック" charset="0"/>
              </a:rPr>
              <a:t>Création</a:t>
            </a:r>
            <a:r>
              <a:rPr lang="en-JM" dirty="0" smtClean="0">
                <a:latin typeface="Arial" charset="0"/>
                <a:ea typeface="ＭＳ Ｐゴシック" charset="0"/>
                <a:cs typeface="ＭＳ Ｐゴシック" charset="0"/>
              </a:rPr>
              <a:t> : </a:t>
            </a:r>
            <a:r>
              <a:rPr lang="en-JM" dirty="0" err="1" smtClean="0">
                <a:latin typeface="Arial" charset="0"/>
                <a:ea typeface="ＭＳ Ｐゴシック" charset="0"/>
                <a:cs typeface="ＭＳ Ｐゴシック" charset="0"/>
              </a:rPr>
              <a:t>printemps</a:t>
            </a:r>
            <a:r>
              <a:rPr lang="en-JM" dirty="0" smtClean="0">
                <a:latin typeface="Arial" charset="0"/>
                <a:ea typeface="ＭＳ Ｐゴシック" charset="0"/>
                <a:cs typeface="ＭＳ Ｐゴシック" charset="0"/>
              </a:rPr>
              <a:t> 2013</a:t>
            </a:r>
          </a:p>
          <a:p>
            <a:r>
              <a:rPr lang="en-JM" dirty="0" smtClean="0">
                <a:latin typeface="Arial" charset="0"/>
                <a:ea typeface="ＭＳ Ｐゴシック" charset="0"/>
                <a:cs typeface="ＭＳ Ｐゴシック" charset="0"/>
              </a:rPr>
              <a:t>Plus de 17 000 </a:t>
            </a:r>
            <a:r>
              <a:rPr lang="en-JM" dirty="0" err="1" smtClean="0">
                <a:latin typeface="Arial" charset="0"/>
                <a:ea typeface="ＭＳ Ｐゴシック" charset="0"/>
                <a:cs typeface="ＭＳ Ｐゴシック" charset="0"/>
              </a:rPr>
              <a:t>membres</a:t>
            </a:r>
            <a:endParaRPr lang="en-JM" dirty="0">
              <a:latin typeface="Arial" charset="0"/>
              <a:ea typeface="ＭＳ Ｐゴシック" charset="0"/>
              <a:cs typeface="ＭＳ Ｐゴシック" charset="0"/>
            </a:endParaRPr>
          </a:p>
          <a:p>
            <a:pPr marL="0" indent="0">
              <a:buNone/>
            </a:pPr>
            <a:endParaRPr lang="en-US" dirty="0"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Présentation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26464" y="2565310"/>
            <a:ext cx="6768846" cy="19604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74351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 dirty="0" smtClean="0"/>
              <a:t>Cour d’appel de Liège, 2015</a:t>
            </a:r>
            <a:endParaRPr lang="fr-LU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1908" y="1519431"/>
            <a:ext cx="3057525" cy="2390775"/>
          </a:xfrm>
          <a:prstGeom prst="rect">
            <a:avLst/>
          </a:prstGeom>
        </p:spPr>
      </p:pic>
      <p:sp>
        <p:nvSpPr>
          <p:cNvPr id="9" name="Content Placeholder 5"/>
          <p:cNvSpPr txBox="1">
            <a:spLocks/>
          </p:cNvSpPr>
          <p:nvPr/>
        </p:nvSpPr>
        <p:spPr>
          <a:xfrm>
            <a:off x="3632718" y="915764"/>
            <a:ext cx="5191884" cy="3609975"/>
          </a:xfrm>
          <a:prstGeom prst="rect">
            <a:avLst/>
          </a:prstGeom>
        </p:spPr>
        <p:txBody>
          <a:bodyPr/>
          <a:lstStyle>
            <a:lvl1pPr marL="342900" indent="-342900" algn="l" rtl="0" eaLnBrk="1" fontAlgn="base" hangingPunct="1">
              <a:spcBef>
                <a:spcPct val="40000"/>
              </a:spcBef>
              <a:spcAft>
                <a:spcPct val="0"/>
              </a:spcAft>
              <a:buClr>
                <a:srgbClr val="D90000"/>
              </a:buClr>
              <a:buFont typeface="Times" charset="0"/>
              <a:buChar char="•"/>
              <a:defRPr b="1">
                <a:solidFill>
                  <a:schemeClr val="tx1"/>
                </a:solidFill>
                <a:latin typeface="+mn-lt"/>
                <a:ea typeface="ＭＳ Ｐゴシック" charset="-128"/>
                <a:cs typeface="ＭＳ Ｐゴシック" charset="-128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1700">
                <a:solidFill>
                  <a:schemeClr val="tx1"/>
                </a:solidFill>
                <a:latin typeface="+mn-lt"/>
                <a:ea typeface="ＭＳ Ｐゴシック" charset="-128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CD0921"/>
              </a:buClr>
              <a:buFont typeface="Times" charset="0"/>
              <a:buChar char="•"/>
              <a:defRPr sz="1600">
                <a:solidFill>
                  <a:schemeClr val="tx1"/>
                </a:solidFill>
                <a:latin typeface="+mn-lt"/>
                <a:ea typeface="ＭＳ Ｐゴシック" charset="-128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1400">
                <a:solidFill>
                  <a:schemeClr val="tx1"/>
                </a:solidFill>
                <a:latin typeface="+mn-lt"/>
                <a:ea typeface="ＭＳ Ｐゴシック" charset="-128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300">
                <a:solidFill>
                  <a:schemeClr val="tx1"/>
                </a:solidFill>
                <a:latin typeface="+mn-lt"/>
                <a:ea typeface="ＭＳ Ｐゴシック" charset="-128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200">
                <a:solidFill>
                  <a:schemeClr val="tx1"/>
                </a:solidFill>
                <a:latin typeface="+mn-lt"/>
                <a:ea typeface="ＭＳ Ｐゴシック" charset="-128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200">
                <a:solidFill>
                  <a:schemeClr val="tx1"/>
                </a:solidFill>
                <a:latin typeface="+mn-lt"/>
                <a:ea typeface="ＭＳ Ｐゴシック" charset="-128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200">
                <a:solidFill>
                  <a:schemeClr val="tx1"/>
                </a:solidFill>
                <a:latin typeface="+mn-lt"/>
                <a:ea typeface="ＭＳ Ｐゴシック" charset="-128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200">
                <a:solidFill>
                  <a:schemeClr val="tx1"/>
                </a:solidFill>
                <a:latin typeface="+mn-lt"/>
                <a:ea typeface="ＭＳ Ｐゴシック" charset="-128"/>
              </a:defRPr>
            </a:lvl9pPr>
          </a:lstStyle>
          <a:p>
            <a:pPr marL="0" indent="0">
              <a:lnSpc>
                <a:spcPct val="150000"/>
              </a:lnSpc>
              <a:buFont typeface="Times" charset="0"/>
              <a:buNone/>
            </a:pPr>
            <a:r>
              <a:rPr lang="fr-LU" sz="1300" b="0" kern="0" dirty="0" smtClean="0"/>
              <a:t>La cour partage l’analyse faite par les parties requérantes […] à savoir que la compensation telle qu’elle a été organisée et est toujours réglementée vise </a:t>
            </a:r>
            <a:r>
              <a:rPr lang="fr-LU" sz="1300" b="0" u="sng" kern="0" dirty="0" smtClean="0"/>
              <a:t>la compensation non seulement sur la composante électricité mais sur l’ensemble du coût des quantités d’électricité prélevée</a:t>
            </a:r>
            <a:r>
              <a:rPr lang="fr-LU" sz="1300" b="0" kern="0" dirty="0" smtClean="0"/>
              <a:t> qui se compensent avec les quantités injectées.</a:t>
            </a:r>
          </a:p>
          <a:p>
            <a:pPr marL="0" indent="0">
              <a:lnSpc>
                <a:spcPct val="150000"/>
              </a:lnSpc>
              <a:buFont typeface="Times" charset="0"/>
              <a:buNone/>
            </a:pPr>
            <a:endParaRPr lang="fr-BE" sz="1300" b="0" u="sng" kern="0" dirty="0"/>
          </a:p>
          <a:p>
            <a:pPr marL="0" indent="0">
              <a:lnSpc>
                <a:spcPct val="150000"/>
              </a:lnSpc>
              <a:buFont typeface="Times" charset="0"/>
              <a:buNone/>
            </a:pPr>
            <a:r>
              <a:rPr lang="fr-BE" sz="1300" b="0" kern="0" dirty="0" smtClean="0"/>
              <a:t>Il n’appartient pas à la CWaPE de remettre en cause directement ou indirectement des mécanismes qui ont été organisés par des dispositions réglementaires spécifiques qui restent applicables tel le système de la compensation pour les </a:t>
            </a:r>
            <a:r>
              <a:rPr lang="fr-BE" sz="1300" b="0" kern="0" dirty="0" err="1" smtClean="0"/>
              <a:t>prosumers</a:t>
            </a:r>
            <a:r>
              <a:rPr lang="fr-BE" sz="1300" b="0" kern="0" dirty="0" smtClean="0"/>
              <a:t>.</a:t>
            </a:r>
            <a:endParaRPr lang="fr-LU" sz="1300" b="0" kern="0" dirty="0"/>
          </a:p>
        </p:txBody>
      </p:sp>
    </p:spTree>
    <p:extLst>
      <p:ext uri="{BB962C8B-B14F-4D97-AF65-F5344CB8AC3E}">
        <p14:creationId xmlns:p14="http://schemas.microsoft.com/office/powerpoint/2010/main" val="32818416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fr-BE" dirty="0" smtClean="0"/>
              <a:t>Opposition au tarif </a:t>
            </a:r>
            <a:r>
              <a:rPr lang="fr-BE" dirty="0" err="1" smtClean="0"/>
              <a:t>prosumer</a:t>
            </a:r>
            <a:r>
              <a:rPr lang="fr-BE" dirty="0" smtClean="0"/>
              <a:t> capacitaire proportionnel à la puissance nette développable</a:t>
            </a:r>
          </a:p>
          <a:p>
            <a:pPr lvl="1"/>
            <a:r>
              <a:rPr lang="fr-BE" dirty="0" smtClean="0"/>
              <a:t>Pratiquement équivalent à la mesure recalée par la cour d’appel de Liège car:</a:t>
            </a:r>
          </a:p>
          <a:p>
            <a:pPr lvl="2"/>
            <a:r>
              <a:rPr lang="fr-BE" dirty="0" smtClean="0"/>
              <a:t>Ne s’applique qu’aux bénéficiaires du principe de compensation</a:t>
            </a:r>
          </a:p>
          <a:p>
            <a:pPr lvl="2"/>
            <a:r>
              <a:rPr lang="fr-BE" dirty="0" smtClean="0"/>
              <a:t>Calcul du terme capacitaire</a:t>
            </a:r>
          </a:p>
          <a:p>
            <a:pPr lvl="2"/>
            <a:r>
              <a:rPr lang="fr-BE" dirty="0" smtClean="0"/>
              <a:t>Exception prélèvement brut mesuré</a:t>
            </a:r>
          </a:p>
          <a:p>
            <a:pPr lvl="1"/>
            <a:r>
              <a:rPr lang="fr-BE" dirty="0" smtClean="0"/>
              <a:t>Sera contesté devant cette même cour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 dirty="0" smtClean="0"/>
              <a:t>Position</a:t>
            </a:r>
            <a:endParaRPr lang="fr-LU" dirty="0"/>
          </a:p>
        </p:txBody>
      </p:sp>
    </p:spTree>
    <p:extLst>
      <p:ext uri="{BB962C8B-B14F-4D97-AF65-F5344CB8AC3E}">
        <p14:creationId xmlns:p14="http://schemas.microsoft.com/office/powerpoint/2010/main" val="6960414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1000" y="915765"/>
            <a:ext cx="7063847" cy="3609975"/>
          </a:xfrm>
        </p:spPr>
        <p:txBody>
          <a:bodyPr/>
          <a:lstStyle/>
          <a:p>
            <a:r>
              <a:rPr lang="fr-BE" sz="1200" dirty="0" smtClean="0"/>
              <a:t>Indépendant de la filière</a:t>
            </a:r>
          </a:p>
          <a:p>
            <a:r>
              <a:rPr lang="fr-BE" sz="1200" dirty="0" smtClean="0"/>
              <a:t>Néglige</a:t>
            </a:r>
          </a:p>
          <a:p>
            <a:pPr lvl="1"/>
            <a:r>
              <a:rPr lang="fr-BE" sz="1100" dirty="0" smtClean="0"/>
              <a:t>Exposition</a:t>
            </a:r>
          </a:p>
          <a:p>
            <a:pPr lvl="1"/>
            <a:r>
              <a:rPr lang="fr-BE" sz="1100" dirty="0" smtClean="0"/>
              <a:t>Vieillissement</a:t>
            </a:r>
          </a:p>
          <a:p>
            <a:pPr lvl="1"/>
            <a:r>
              <a:rPr lang="fr-BE" sz="1100" dirty="0" smtClean="0"/>
              <a:t>Pannes</a:t>
            </a:r>
          </a:p>
          <a:p>
            <a:pPr lvl="1"/>
            <a:r>
              <a:rPr lang="fr-BE" sz="1100" dirty="0" smtClean="0"/>
              <a:t>Décrochages surtension</a:t>
            </a:r>
          </a:p>
          <a:p>
            <a:r>
              <a:rPr lang="fr-BE" sz="1200" dirty="0" smtClean="0"/>
              <a:t>Discriminatoire % installations &lt;10 kW qui ne bénéficient pas de la compensation</a:t>
            </a:r>
          </a:p>
          <a:p>
            <a:r>
              <a:rPr lang="fr-BE" sz="1200" dirty="0"/>
              <a:t>Discriminatoire % installations </a:t>
            </a:r>
            <a:r>
              <a:rPr lang="fr-BE" sz="1200" dirty="0" smtClean="0"/>
              <a:t>vertes &gt;10 </a:t>
            </a:r>
            <a:r>
              <a:rPr lang="fr-BE" sz="1200" dirty="0"/>
              <a:t>kW qui ne bénéficient pas de la </a:t>
            </a:r>
            <a:r>
              <a:rPr lang="fr-BE" sz="1200" dirty="0" smtClean="0"/>
              <a:t>compensation</a:t>
            </a:r>
          </a:p>
          <a:p>
            <a:r>
              <a:rPr lang="fr-BE" sz="1200" dirty="0" smtClean="0"/>
              <a:t>Compensation pas garantie par le GW</a:t>
            </a:r>
          </a:p>
          <a:p>
            <a:pPr lvl="1"/>
            <a:r>
              <a:rPr lang="fr-BE" sz="1000" dirty="0" smtClean="0"/>
              <a:t>Double « peine »</a:t>
            </a:r>
          </a:p>
          <a:p>
            <a:r>
              <a:rPr lang="fr-BE" sz="1200" dirty="0" smtClean="0"/>
              <a:t>Relevé intermédiaire</a:t>
            </a:r>
          </a:p>
          <a:p>
            <a:pPr lvl="1"/>
            <a:r>
              <a:rPr lang="fr-BE" sz="1000" dirty="0" smtClean="0"/>
              <a:t>Exemple : déménagement en septembre, relevé annuel en mars</a:t>
            </a:r>
          </a:p>
          <a:p>
            <a:r>
              <a:rPr lang="fr-BE" sz="1200" dirty="0"/>
              <a:t>Devrait au moins être réduit de l’injection nette annuelle</a:t>
            </a:r>
          </a:p>
          <a:p>
            <a:pPr lvl="1"/>
            <a:r>
              <a:rPr lang="fr-BE" sz="1100" dirty="0"/>
              <a:t>Maison </a:t>
            </a:r>
            <a:r>
              <a:rPr lang="fr-BE" sz="1100" dirty="0" smtClean="0"/>
              <a:t>inoccupée</a:t>
            </a:r>
          </a:p>
          <a:p>
            <a:r>
              <a:rPr lang="fr-BE" sz="1200" dirty="0" smtClean="0"/>
              <a:t>Démantèlement </a:t>
            </a:r>
            <a:r>
              <a:rPr lang="fr-BE" sz="1200" dirty="0"/>
              <a:t>prématuré des installations</a:t>
            </a:r>
          </a:p>
          <a:p>
            <a:endParaRPr lang="fr-LU" sz="12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 dirty="0" smtClean="0"/>
              <a:t>Tarif capacitaire -- critiques</a:t>
            </a:r>
            <a:endParaRPr lang="fr-LU" dirty="0"/>
          </a:p>
        </p:txBody>
      </p:sp>
      <p:pic>
        <p:nvPicPr>
          <p:cNvPr id="4" name="Picture 2" descr="Résultat de recherche d'images pour &quot;générateur diesel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56483" y="1240418"/>
            <a:ext cx="1538267" cy="15382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570232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7389" y="2187321"/>
            <a:ext cx="3076015" cy="2453186"/>
          </a:xfrm>
          <a:prstGeom prst="rect">
            <a:avLst/>
          </a:prstGeom>
        </p:spPr>
      </p:pic>
      <p:sp>
        <p:nvSpPr>
          <p:cNvPr id="2" name="Content Placeholder 1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fr-BE" dirty="0" smtClean="0"/>
              <a:t>950 kWh/</a:t>
            </a:r>
            <a:r>
              <a:rPr lang="fr-BE" dirty="0" err="1" smtClean="0"/>
              <a:t>kWe</a:t>
            </a:r>
            <a:endParaRPr lang="fr-BE" dirty="0" smtClean="0"/>
          </a:p>
          <a:p>
            <a:pPr lvl="1"/>
            <a:r>
              <a:rPr lang="fr-BE" dirty="0" smtClean="0"/>
              <a:t>850 puis 900 kWh/</a:t>
            </a:r>
            <a:r>
              <a:rPr lang="fr-BE" dirty="0" err="1" smtClean="0"/>
              <a:t>kWc</a:t>
            </a:r>
            <a:r>
              <a:rPr lang="fr-BE" dirty="0" smtClean="0"/>
              <a:t> dans tous les documents de la CWaPE depuis 2007</a:t>
            </a:r>
            <a:endParaRPr lang="fr-LU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 dirty="0"/>
              <a:t>Tarif capacitaire -- </a:t>
            </a:r>
            <a:r>
              <a:rPr lang="fr-BE" dirty="0" smtClean="0"/>
              <a:t>paramètres</a:t>
            </a:r>
            <a:endParaRPr lang="fr-LU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2528" y="1884714"/>
            <a:ext cx="4552886" cy="295477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96101" y="1810149"/>
            <a:ext cx="3661470" cy="377172"/>
          </a:xfrm>
          <a:prstGeom prst="rect">
            <a:avLst/>
          </a:prstGeom>
        </p:spPr>
      </p:pic>
      <p:cxnSp>
        <p:nvCxnSpPr>
          <p:cNvPr id="9" name="Straight Arrow Connector 8"/>
          <p:cNvCxnSpPr>
            <a:endCxn id="5" idx="2"/>
          </p:cNvCxnSpPr>
          <p:nvPr/>
        </p:nvCxnSpPr>
        <p:spPr>
          <a:xfrm flipV="1">
            <a:off x="4371736" y="2187321"/>
            <a:ext cx="2655100" cy="1768813"/>
          </a:xfrm>
          <a:prstGeom prst="straightConnector1">
            <a:avLst/>
          </a:prstGeom>
          <a:ln w="38100"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 flipH="1" flipV="1">
            <a:off x="7651889" y="2720752"/>
            <a:ext cx="17930" cy="1898908"/>
          </a:xfrm>
          <a:prstGeom prst="line">
            <a:avLst/>
          </a:prstGeom>
          <a:ln w="19050">
            <a:tailEnd type="none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678490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fr-BE" sz="1600" dirty="0" smtClean="0"/>
              <a:t>37 % d’autoconsommation</a:t>
            </a:r>
          </a:p>
          <a:p>
            <a:pPr lvl="1"/>
            <a:r>
              <a:rPr lang="fr-BE" sz="1400" dirty="0" smtClean="0"/>
              <a:t>Fourni par les GRD → juges et parties</a:t>
            </a:r>
          </a:p>
          <a:p>
            <a:pPr lvl="1"/>
            <a:r>
              <a:rPr lang="fr-BE" sz="1400" dirty="0"/>
              <a:t>Mesuré sur &gt;10 kW (</a:t>
            </a:r>
            <a:r>
              <a:rPr lang="fr-LU" sz="1400" dirty="0"/>
              <a:t>CD‐17c29‐CWaPE‐0014)</a:t>
            </a:r>
            <a:r>
              <a:rPr lang="fr-BE" sz="1400" dirty="0" smtClean="0"/>
              <a:t>:	78</a:t>
            </a:r>
            <a:r>
              <a:rPr lang="fr-BE" sz="1400" dirty="0"/>
              <a:t>%</a:t>
            </a:r>
          </a:p>
          <a:p>
            <a:pPr lvl="1"/>
            <a:r>
              <a:rPr lang="fr-BE" sz="1400" dirty="0" smtClean="0"/>
              <a:t>Limite pour Puissance → 0:		100%</a:t>
            </a:r>
          </a:p>
          <a:p>
            <a:pPr lvl="1"/>
            <a:r>
              <a:rPr lang="fr-BE" sz="1400" dirty="0" smtClean="0"/>
              <a:t>Mesuré par l’étude </a:t>
            </a:r>
            <a:r>
              <a:rPr lang="fr-BE" sz="1400" dirty="0" err="1" smtClean="0"/>
              <a:t>Brugel</a:t>
            </a:r>
            <a:r>
              <a:rPr lang="fr-BE" sz="1400" dirty="0" smtClean="0"/>
              <a:t> 20151028-11 :	48,5% chez les particuliers</a:t>
            </a:r>
          </a:p>
          <a:p>
            <a:pPr lvl="1"/>
            <a:endParaRPr lang="fr-LU" sz="140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 dirty="0"/>
              <a:t>Tarif capacitaire -- paramètres</a:t>
            </a:r>
            <a:endParaRPr lang="fr-LU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16137" y="2448366"/>
            <a:ext cx="4257675" cy="2238375"/>
          </a:xfrm>
          <a:prstGeom prst="rect">
            <a:avLst/>
          </a:prstGeom>
        </p:spPr>
      </p:pic>
      <p:cxnSp>
        <p:nvCxnSpPr>
          <p:cNvPr id="5" name="Straight Connector 4"/>
          <p:cNvCxnSpPr/>
          <p:nvPr/>
        </p:nvCxnSpPr>
        <p:spPr>
          <a:xfrm flipH="1" flipV="1">
            <a:off x="6472244" y="2448366"/>
            <a:ext cx="17930" cy="1898908"/>
          </a:xfrm>
          <a:prstGeom prst="line">
            <a:avLst/>
          </a:prstGeom>
          <a:ln w="19050">
            <a:tailEnd type="none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4953" y="2505874"/>
            <a:ext cx="3462443" cy="2566478"/>
          </a:xfrm>
          <a:prstGeom prst="rect">
            <a:avLst/>
          </a:prstGeom>
        </p:spPr>
      </p:pic>
      <p:cxnSp>
        <p:nvCxnSpPr>
          <p:cNvPr id="10" name="Straight Connector 9"/>
          <p:cNvCxnSpPr/>
          <p:nvPr/>
        </p:nvCxnSpPr>
        <p:spPr>
          <a:xfrm flipH="1">
            <a:off x="1145858" y="3824288"/>
            <a:ext cx="37625" cy="836"/>
          </a:xfrm>
          <a:prstGeom prst="line">
            <a:avLst/>
          </a:prstGeom>
          <a:ln w="19050">
            <a:tailEnd type="none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Oval 10"/>
          <p:cNvSpPr/>
          <p:nvPr/>
        </p:nvSpPr>
        <p:spPr>
          <a:xfrm>
            <a:off x="1114425" y="2546350"/>
            <a:ext cx="45719" cy="47625"/>
          </a:xfrm>
          <a:prstGeom prst="ellipse">
            <a:avLst/>
          </a:prstGeom>
          <a:solidFill>
            <a:srgbClr val="C00000"/>
          </a:solidFill>
          <a:effectLst>
            <a:softEdge rad="12700"/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L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160144" y="3824288"/>
            <a:ext cx="3049906" cy="0"/>
          </a:xfrm>
          <a:prstGeom prst="line">
            <a:avLst/>
          </a:prstGeom>
          <a:ln w="3175">
            <a:prstDash val="sysDash"/>
            <a:tailEnd type="none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76147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 dirty="0" smtClean="0"/>
              <a:t>Questions</a:t>
            </a:r>
            <a:endParaRPr lang="fr-LU" dirty="0"/>
          </a:p>
        </p:txBody>
      </p:sp>
      <p:sp>
        <p:nvSpPr>
          <p:cNvPr id="7" name="Content Placeholder 6"/>
          <p:cNvSpPr>
            <a:spLocks noGrp="1"/>
          </p:cNvSpPr>
          <p:nvPr>
            <p:ph sz="half" idx="1"/>
          </p:nvPr>
        </p:nvSpPr>
        <p:spPr>
          <a:xfrm>
            <a:off x="341001" y="1396031"/>
            <a:ext cx="8432800" cy="3129709"/>
          </a:xfrm>
        </p:spPr>
        <p:txBody>
          <a:bodyPr/>
          <a:lstStyle/>
          <a:p>
            <a:r>
              <a:rPr lang="fr-BE" dirty="0" smtClean="0"/>
              <a:t>Heures pleines ou heures creuses ?</a:t>
            </a:r>
          </a:p>
          <a:p>
            <a:r>
              <a:rPr lang="fr-BE" dirty="0" smtClean="0"/>
              <a:t>Quid de</a:t>
            </a:r>
          </a:p>
          <a:p>
            <a:pPr lvl="1"/>
            <a:r>
              <a:rPr lang="fr-BE" dirty="0" smtClean="0"/>
              <a:t>Redevance régionale	</a:t>
            </a:r>
            <a:r>
              <a:rPr lang="fr-BE" i="1" dirty="0" smtClean="0"/>
              <a:t>« à l’exclusion de l’autoproduction »</a:t>
            </a:r>
          </a:p>
          <a:p>
            <a:pPr lvl="1"/>
            <a:r>
              <a:rPr lang="fr-BE" dirty="0" smtClean="0"/>
              <a:t>Redevance de voirie		</a:t>
            </a:r>
            <a:r>
              <a:rPr lang="fr-BE" i="1" dirty="0" smtClean="0"/>
              <a:t>« kWh facturés dans l’année n »</a:t>
            </a:r>
          </a:p>
          <a:p>
            <a:pPr lvl="1"/>
            <a:r>
              <a:rPr lang="fr-BE" dirty="0" smtClean="0"/>
              <a:t>Cotisation fédérale		</a:t>
            </a:r>
            <a:r>
              <a:rPr lang="fr-BE" i="1" dirty="0" smtClean="0"/>
              <a:t>« facturée à celui qui a consommé les kWh »</a:t>
            </a:r>
          </a:p>
          <a:p>
            <a:pPr lvl="1"/>
            <a:r>
              <a:rPr lang="fr-BE" dirty="0" smtClean="0"/>
              <a:t>Cotisation sur l’énergie</a:t>
            </a:r>
          </a:p>
          <a:p>
            <a:pPr marL="457200" lvl="1" indent="0">
              <a:buNone/>
            </a:pPr>
            <a:r>
              <a:rPr lang="fr-BE" b="1" dirty="0" smtClean="0"/>
              <a:t>dans le cas capacitaire ?</a:t>
            </a:r>
            <a:br>
              <a:rPr lang="fr-BE" b="1" dirty="0" smtClean="0"/>
            </a:br>
            <a:r>
              <a:rPr lang="fr-BE" b="1" dirty="0" smtClean="0"/>
              <a:t>dans le cas de l’exception prélèvements bruts mesurés ?</a:t>
            </a:r>
            <a:endParaRPr lang="fr-LU" b="1" dirty="0"/>
          </a:p>
        </p:txBody>
      </p:sp>
      <p:pic>
        <p:nvPicPr>
          <p:cNvPr id="8" name="Content Placeholder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1313" y="800946"/>
            <a:ext cx="8432800" cy="4058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76518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2014_ppt_template_16-9">
  <a:themeElements>
    <a:clrScheme name="MSC Theme Colors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C00000"/>
      </a:accent1>
      <a:accent2>
        <a:srgbClr val="999999"/>
      </a:accent2>
      <a:accent3>
        <a:srgbClr val="FFB300"/>
      </a:accent3>
      <a:accent4>
        <a:srgbClr val="7FC31C"/>
      </a:accent4>
      <a:accent5>
        <a:srgbClr val="009DDC"/>
      </a:accent5>
      <a:accent6>
        <a:srgbClr val="FF5200"/>
      </a:accent6>
      <a:hlink>
        <a:srgbClr val="0070C0"/>
      </a:hlink>
      <a:folHlink>
        <a:srgbClr val="8B3D9A"/>
      </a:folHlink>
    </a:clrScheme>
    <a:fontScheme name="2008_ppt_templat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Paper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C00000"/>
        </a:solidFill>
        <a:effectLst>
          <a:softEdge rad="12700"/>
        </a:effectLst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>
        <a:ln w="38100">
          <a:tailEnd type="triangle" w="lg" len="lg"/>
        </a:ln>
        <a:effectLst/>
      </a:spPr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>
    <a:extraClrScheme>
      <a:clrScheme name="2008_ppt_templat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0000"/>
        </a:accent1>
        <a:accent2>
          <a:srgbClr val="5F9215"/>
        </a:accent2>
        <a:accent3>
          <a:srgbClr val="FFFFFF"/>
        </a:accent3>
        <a:accent4>
          <a:srgbClr val="000000"/>
        </a:accent4>
        <a:accent5>
          <a:srgbClr val="DCAAAA"/>
        </a:accent5>
        <a:accent6>
          <a:srgbClr val="558412"/>
        </a:accent6>
        <a:hlink>
          <a:srgbClr val="0070C0"/>
        </a:hlink>
        <a:folHlink>
          <a:srgbClr val="E46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Presentation1" id="{B3BFF938-3E56-4ED7-8D4A-2E461686A902}" vid="{996EDD23-9B39-493A-9A99-528F4B5015BD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TemplateTPCV</Template>
  <TotalTime>1001</TotalTime>
  <Words>283</Words>
  <Application>Microsoft Office PowerPoint</Application>
  <PresentationFormat>Affichage à l'écran (16:9)</PresentationFormat>
  <Paragraphs>54</Paragraphs>
  <Slides>8</Slides>
  <Notes>1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8</vt:i4>
      </vt:variant>
    </vt:vector>
  </HeadingPairs>
  <TitlesOfParts>
    <vt:vector size="13" baseType="lpstr">
      <vt:lpstr>ＭＳ Ｐゴシック</vt:lpstr>
      <vt:lpstr>Arial</vt:lpstr>
      <vt:lpstr>HelveticaNeueLT Pro 65 Md</vt:lpstr>
      <vt:lpstr>Times</vt:lpstr>
      <vt:lpstr>2014_ppt_template_16-9</vt:lpstr>
      <vt:lpstr>Méthodologie tarifaire électricité</vt:lpstr>
      <vt:lpstr>Présentation</vt:lpstr>
      <vt:lpstr>Cour d’appel de Liège, 2015</vt:lpstr>
      <vt:lpstr>Position</vt:lpstr>
      <vt:lpstr>Tarif capacitaire -- critiques</vt:lpstr>
      <vt:lpstr>Tarif capacitaire -- paramètres</vt:lpstr>
      <vt:lpstr>Tarif capacitaire -- paramètres</vt:lpstr>
      <vt:lpstr>Questions</vt:lpstr>
    </vt:vector>
  </TitlesOfParts>
  <Manager/>
  <Company>Microsoft</Company>
  <LinksUpToDate>false</LinksUpToDate>
  <SharedDoc>false</SharedDoc>
  <HyperlinkBase/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Méthodologie tarifaire électricité</dc:title>
  <dc:subject/>
  <dc:creator>marc duflot</dc:creator>
  <cp:keywords/>
  <dc:description/>
  <cp:lastModifiedBy>Fanny GEERTS</cp:lastModifiedBy>
  <cp:revision>29</cp:revision>
  <cp:lastPrinted>2012-01-03T19:35:05Z</cp:lastPrinted>
  <dcterms:created xsi:type="dcterms:W3CDTF">2014-07-22T07:28:41Z</dcterms:created>
  <dcterms:modified xsi:type="dcterms:W3CDTF">2017-05-04T10:22:39Z</dcterms:modified>
  <cp:category/>
</cp:coreProperties>
</file>