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6" r:id="rId1"/>
  </p:sldMasterIdLst>
  <p:notesMasterIdLst>
    <p:notesMasterId r:id="rId29"/>
  </p:notesMasterIdLst>
  <p:sldIdLst>
    <p:sldId id="256" r:id="rId2"/>
    <p:sldId id="257" r:id="rId3"/>
    <p:sldId id="258" r:id="rId4"/>
    <p:sldId id="259" r:id="rId5"/>
    <p:sldId id="284" r:id="rId6"/>
    <p:sldId id="260" r:id="rId7"/>
    <p:sldId id="261" r:id="rId8"/>
    <p:sldId id="262" r:id="rId9"/>
    <p:sldId id="286" r:id="rId10"/>
    <p:sldId id="263" r:id="rId11"/>
    <p:sldId id="264" r:id="rId12"/>
    <p:sldId id="265" r:id="rId13"/>
    <p:sldId id="266" r:id="rId14"/>
    <p:sldId id="287" r:id="rId15"/>
    <p:sldId id="285" r:id="rId16"/>
    <p:sldId id="288" r:id="rId17"/>
    <p:sldId id="268" r:id="rId18"/>
    <p:sldId id="267" r:id="rId19"/>
    <p:sldId id="289" r:id="rId20"/>
    <p:sldId id="269" r:id="rId21"/>
    <p:sldId id="270" r:id="rId22"/>
    <p:sldId id="271" r:id="rId23"/>
    <p:sldId id="272" r:id="rId24"/>
    <p:sldId id="273" r:id="rId25"/>
    <p:sldId id="274" r:id="rId26"/>
    <p:sldId id="275" r:id="rId27"/>
    <p:sldId id="277"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54" autoAdjust="0"/>
    <p:restoredTop sz="94660"/>
  </p:normalViewPr>
  <p:slideViewPr>
    <p:cSldViewPr>
      <p:cViewPr>
        <p:scale>
          <a:sx n="80" d="100"/>
          <a:sy n="80" d="100"/>
        </p:scale>
        <p:origin x="-828" y="-6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D181A3-9A82-4DBA-9434-DE26F4F1CD10}" type="datetimeFigureOut">
              <a:rPr lang="fr-BE" smtClean="0"/>
              <a:pPr/>
              <a:t>11/03/2014</a:t>
            </a:fld>
            <a:endParaRPr lang="fr-BE"/>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254BCA-1140-448F-846E-7D3C1B9CDB3B}" type="slidenum">
              <a:rPr lang="fr-BE" smtClean="0"/>
              <a:pPr/>
              <a:t>‹N°›</a:t>
            </a:fld>
            <a:endParaRPr lang="fr-B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0C254BCA-1140-448F-846E-7D3C1B9CDB3B}" type="slidenum">
              <a:rPr lang="fr-BE" smtClean="0"/>
              <a:pPr/>
              <a:t>2</a:t>
            </a:fld>
            <a:endParaRPr lang="fr-B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0C254BCA-1140-448F-846E-7D3C1B9CDB3B}" type="slidenum">
              <a:rPr lang="fr-BE" smtClean="0"/>
              <a:pPr/>
              <a:t>11</a:t>
            </a:fld>
            <a:endParaRPr lang="fr-B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0C254BCA-1140-448F-846E-7D3C1B9CDB3B}" type="slidenum">
              <a:rPr lang="fr-BE" smtClean="0"/>
              <a:pPr/>
              <a:t>12</a:t>
            </a:fld>
            <a:endParaRPr lang="fr-B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0C254BCA-1140-448F-846E-7D3C1B9CDB3B}" type="slidenum">
              <a:rPr lang="fr-BE" smtClean="0"/>
              <a:pPr/>
              <a:t>13</a:t>
            </a:fld>
            <a:endParaRPr lang="fr-B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0C254BCA-1140-448F-846E-7D3C1B9CDB3B}" type="slidenum">
              <a:rPr lang="fr-BE" smtClean="0"/>
              <a:pPr/>
              <a:t>14</a:t>
            </a:fld>
            <a:endParaRPr lang="fr-B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0C254BCA-1140-448F-846E-7D3C1B9CDB3B}" type="slidenum">
              <a:rPr lang="fr-BE" smtClean="0"/>
              <a:pPr/>
              <a:t>15</a:t>
            </a:fld>
            <a:endParaRPr lang="fr-B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0C254BCA-1140-448F-846E-7D3C1B9CDB3B}" type="slidenum">
              <a:rPr lang="fr-BE" smtClean="0"/>
              <a:pPr/>
              <a:t>16</a:t>
            </a:fld>
            <a:endParaRPr lang="fr-B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0C254BCA-1140-448F-846E-7D3C1B9CDB3B}" type="slidenum">
              <a:rPr lang="fr-BE" smtClean="0"/>
              <a:pPr/>
              <a:t>17</a:t>
            </a:fld>
            <a:endParaRPr lang="fr-B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0C254BCA-1140-448F-846E-7D3C1B9CDB3B}" type="slidenum">
              <a:rPr lang="fr-BE" smtClean="0"/>
              <a:pPr/>
              <a:t>18</a:t>
            </a:fld>
            <a:endParaRPr lang="fr-B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0C254BCA-1140-448F-846E-7D3C1B9CDB3B}" type="slidenum">
              <a:rPr lang="fr-BE" smtClean="0"/>
              <a:pPr/>
              <a:t>19</a:t>
            </a:fld>
            <a:endParaRPr lang="fr-B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0C254BCA-1140-448F-846E-7D3C1B9CDB3B}" type="slidenum">
              <a:rPr lang="fr-BE" smtClean="0"/>
              <a:pPr/>
              <a:t>20</a:t>
            </a:fld>
            <a:endParaRPr lang="fr-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0C254BCA-1140-448F-846E-7D3C1B9CDB3B}" type="slidenum">
              <a:rPr lang="fr-BE" smtClean="0"/>
              <a:pPr/>
              <a:t>3</a:t>
            </a:fld>
            <a:endParaRPr lang="fr-B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0C254BCA-1140-448F-846E-7D3C1B9CDB3B}" type="slidenum">
              <a:rPr lang="fr-BE" smtClean="0"/>
              <a:pPr/>
              <a:t>21</a:t>
            </a:fld>
            <a:endParaRPr lang="fr-B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0C254BCA-1140-448F-846E-7D3C1B9CDB3B}" type="slidenum">
              <a:rPr lang="fr-BE" smtClean="0"/>
              <a:pPr/>
              <a:t>22</a:t>
            </a:fld>
            <a:endParaRPr lang="fr-B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0C254BCA-1140-448F-846E-7D3C1B9CDB3B}" type="slidenum">
              <a:rPr lang="fr-BE" smtClean="0"/>
              <a:pPr/>
              <a:t>23</a:t>
            </a:fld>
            <a:endParaRPr lang="fr-B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0C254BCA-1140-448F-846E-7D3C1B9CDB3B}" type="slidenum">
              <a:rPr lang="fr-BE" smtClean="0"/>
              <a:pPr/>
              <a:t>24</a:t>
            </a:fld>
            <a:endParaRPr lang="fr-B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0C254BCA-1140-448F-846E-7D3C1B9CDB3B}" type="slidenum">
              <a:rPr lang="fr-BE" smtClean="0"/>
              <a:pPr/>
              <a:t>25</a:t>
            </a:fld>
            <a:endParaRPr lang="fr-B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0C254BCA-1140-448F-846E-7D3C1B9CDB3B}" type="slidenum">
              <a:rPr lang="fr-BE" smtClean="0"/>
              <a:pPr/>
              <a:t>26</a:t>
            </a:fld>
            <a:endParaRPr lang="fr-B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0C254BCA-1140-448F-846E-7D3C1B9CDB3B}" type="slidenum">
              <a:rPr lang="fr-BE" smtClean="0"/>
              <a:pPr/>
              <a:t>27</a:t>
            </a:fld>
            <a:endParaRPr lang="fr-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0C254BCA-1140-448F-846E-7D3C1B9CDB3B}" type="slidenum">
              <a:rPr lang="fr-BE" smtClean="0"/>
              <a:pPr/>
              <a:t>4</a:t>
            </a:fld>
            <a:endParaRPr lang="fr-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0C254BCA-1140-448F-846E-7D3C1B9CDB3B}" type="slidenum">
              <a:rPr lang="fr-BE" smtClean="0"/>
              <a:pPr/>
              <a:t>5</a:t>
            </a:fld>
            <a:endParaRPr lang="fr-B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0C254BCA-1140-448F-846E-7D3C1B9CDB3B}" type="slidenum">
              <a:rPr lang="fr-BE" smtClean="0"/>
              <a:pPr/>
              <a:t>6</a:t>
            </a:fld>
            <a:endParaRPr lang="fr-B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0C254BCA-1140-448F-846E-7D3C1B9CDB3B}" type="slidenum">
              <a:rPr lang="fr-BE" smtClean="0"/>
              <a:pPr/>
              <a:t>7</a:t>
            </a:fld>
            <a:endParaRPr lang="fr-B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0C254BCA-1140-448F-846E-7D3C1B9CDB3B}" type="slidenum">
              <a:rPr lang="fr-BE" smtClean="0"/>
              <a:pPr/>
              <a:t>8</a:t>
            </a:fld>
            <a:endParaRPr lang="fr-B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0C254BCA-1140-448F-846E-7D3C1B9CDB3B}" type="slidenum">
              <a:rPr lang="fr-BE" smtClean="0"/>
              <a:pPr/>
              <a:t>9</a:t>
            </a:fld>
            <a:endParaRPr lang="fr-B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0C254BCA-1140-448F-846E-7D3C1B9CDB3B}" type="slidenum">
              <a:rPr lang="fr-BE" smtClean="0"/>
              <a:pPr/>
              <a:t>10</a:t>
            </a:fld>
            <a:endParaRPr lang="fr-B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ectangle à coins arrondis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ectangle à coins arrondis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6705600" y="4206240"/>
            <a:ext cx="960120" cy="457200"/>
          </a:xfrm>
        </p:spPr>
        <p:txBody>
          <a:bodyPr/>
          <a:lstStyle/>
          <a:p>
            <a:r>
              <a:rPr lang="fr-FR" smtClean="0"/>
              <a:t>12/03/2014</a:t>
            </a:r>
            <a:endParaRPr lang="fr-BE"/>
          </a:p>
        </p:txBody>
      </p:sp>
      <p:sp>
        <p:nvSpPr>
          <p:cNvPr id="17" name="Espace réservé du pied de page 16"/>
          <p:cNvSpPr>
            <a:spLocks noGrp="1"/>
          </p:cNvSpPr>
          <p:nvPr>
            <p:ph type="ftr" sz="quarter" idx="11"/>
          </p:nvPr>
        </p:nvSpPr>
        <p:spPr>
          <a:xfrm>
            <a:off x="5410200" y="4205288"/>
            <a:ext cx="1295400" cy="457200"/>
          </a:xfrm>
        </p:spPr>
        <p:txBody>
          <a:bodyPr/>
          <a:lstStyle/>
          <a:p>
            <a:r>
              <a:rPr lang="fr-BE" smtClean="0"/>
              <a:t>REFLEX GT GAD</a:t>
            </a:r>
            <a:endParaRPr lang="fr-BE"/>
          </a:p>
        </p:txBody>
      </p:sp>
      <p:sp>
        <p:nvSpPr>
          <p:cNvPr id="29" name="Espace réservé du numéro de diapositive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F1657470-8DFA-4EC0-8FB2-CBC12D94EFA4}"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r>
              <a:rPr lang="fr-FR" smtClean="0"/>
              <a:t>12/03/2014</a:t>
            </a:r>
            <a:endParaRPr lang="fr-BE"/>
          </a:p>
        </p:txBody>
      </p:sp>
      <p:sp>
        <p:nvSpPr>
          <p:cNvPr id="5" name="Espace réservé du pied de page 4"/>
          <p:cNvSpPr>
            <a:spLocks noGrp="1"/>
          </p:cNvSpPr>
          <p:nvPr>
            <p:ph type="ftr" sz="quarter" idx="11"/>
          </p:nvPr>
        </p:nvSpPr>
        <p:spPr/>
        <p:txBody>
          <a:bodyPr/>
          <a:lstStyle/>
          <a:p>
            <a:r>
              <a:rPr lang="fr-BE" smtClean="0"/>
              <a:t>REFLEX GT GAD</a:t>
            </a:r>
            <a:endParaRPr lang="fr-BE"/>
          </a:p>
        </p:txBody>
      </p:sp>
      <p:sp>
        <p:nvSpPr>
          <p:cNvPr id="6" name="Espace réservé du numéro de diapositive 5"/>
          <p:cNvSpPr>
            <a:spLocks noGrp="1"/>
          </p:cNvSpPr>
          <p:nvPr>
            <p:ph type="sldNum" sz="quarter" idx="12"/>
          </p:nvPr>
        </p:nvSpPr>
        <p:spPr/>
        <p:txBody>
          <a:bodyPr/>
          <a:lstStyle/>
          <a:p>
            <a:fld id="{F1657470-8DFA-4EC0-8FB2-CBC12D94EFA4}"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1800" y="1143000"/>
            <a:ext cx="1905000" cy="5486400"/>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1143000"/>
            <a:ext cx="6248400" cy="5486400"/>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r>
              <a:rPr lang="fr-FR" smtClean="0"/>
              <a:t>12/03/2014</a:t>
            </a:r>
            <a:endParaRPr lang="fr-BE"/>
          </a:p>
        </p:txBody>
      </p:sp>
      <p:sp>
        <p:nvSpPr>
          <p:cNvPr id="5" name="Espace réservé du pied de page 4"/>
          <p:cNvSpPr>
            <a:spLocks noGrp="1"/>
          </p:cNvSpPr>
          <p:nvPr>
            <p:ph type="ftr" sz="quarter" idx="11"/>
          </p:nvPr>
        </p:nvSpPr>
        <p:spPr/>
        <p:txBody>
          <a:bodyPr/>
          <a:lstStyle/>
          <a:p>
            <a:r>
              <a:rPr lang="fr-BE" smtClean="0"/>
              <a:t>REFLEX GT GAD</a:t>
            </a:r>
            <a:endParaRPr lang="fr-BE"/>
          </a:p>
        </p:txBody>
      </p:sp>
      <p:sp>
        <p:nvSpPr>
          <p:cNvPr id="6" name="Espace réservé du numéro de diapositive 5"/>
          <p:cNvSpPr>
            <a:spLocks noGrp="1"/>
          </p:cNvSpPr>
          <p:nvPr>
            <p:ph type="sldNum" sz="quarter" idx="12"/>
          </p:nvPr>
        </p:nvSpPr>
        <p:spPr/>
        <p:txBody>
          <a:bodyPr/>
          <a:lstStyle/>
          <a:p>
            <a:fld id="{F1657470-8DFA-4EC0-8FB2-CBC12D94EFA4}"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r>
              <a:rPr lang="fr-FR" smtClean="0"/>
              <a:t>12/03/2014</a:t>
            </a:r>
            <a:endParaRPr lang="fr-BE"/>
          </a:p>
        </p:txBody>
      </p:sp>
      <p:sp>
        <p:nvSpPr>
          <p:cNvPr id="5" name="Espace réservé du pied de page 4"/>
          <p:cNvSpPr>
            <a:spLocks noGrp="1"/>
          </p:cNvSpPr>
          <p:nvPr>
            <p:ph type="ftr" sz="quarter" idx="11"/>
          </p:nvPr>
        </p:nvSpPr>
        <p:spPr/>
        <p:txBody>
          <a:bodyPr/>
          <a:lstStyle/>
          <a:p>
            <a:r>
              <a:rPr lang="fr-BE" smtClean="0"/>
              <a:t>REFLEX GT GAD</a:t>
            </a:r>
            <a:endParaRPr lang="fr-BE"/>
          </a:p>
        </p:txBody>
      </p:sp>
      <p:sp>
        <p:nvSpPr>
          <p:cNvPr id="6" name="Espace réservé du numéro de diapositive 5"/>
          <p:cNvSpPr>
            <a:spLocks noGrp="1"/>
          </p:cNvSpPr>
          <p:nvPr>
            <p:ph type="sldNum" sz="quarter" idx="12"/>
          </p:nvPr>
        </p:nvSpPr>
        <p:spPr/>
        <p:txBody>
          <a:bodyPr/>
          <a:lstStyle/>
          <a:p>
            <a:fld id="{F1657470-8DFA-4EC0-8FB2-CBC12D94EFA4}"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r>
              <a:rPr lang="fr-FR" smtClean="0"/>
              <a:t>12/03/2014</a:t>
            </a:r>
            <a:endParaRPr lang="fr-BE"/>
          </a:p>
        </p:txBody>
      </p:sp>
      <p:sp>
        <p:nvSpPr>
          <p:cNvPr id="5" name="Espace réservé du pied de page 4"/>
          <p:cNvSpPr>
            <a:spLocks noGrp="1"/>
          </p:cNvSpPr>
          <p:nvPr>
            <p:ph type="ftr" sz="quarter" idx="11"/>
          </p:nvPr>
        </p:nvSpPr>
        <p:spPr/>
        <p:txBody>
          <a:bodyPr/>
          <a:lstStyle/>
          <a:p>
            <a:r>
              <a:rPr lang="fr-BE" smtClean="0"/>
              <a:t>REFLEX GT GAD</a:t>
            </a:r>
            <a:endParaRPr lang="fr-BE"/>
          </a:p>
        </p:txBody>
      </p:sp>
      <p:sp>
        <p:nvSpPr>
          <p:cNvPr id="6" name="Espace réservé du numéro de diapositive 5"/>
          <p:cNvSpPr>
            <a:spLocks noGrp="1"/>
          </p:cNvSpPr>
          <p:nvPr>
            <p:ph type="sldNum" sz="quarter" idx="12"/>
          </p:nvPr>
        </p:nvSpPr>
        <p:spPr/>
        <p:txBody>
          <a:bodyPr/>
          <a:lstStyle/>
          <a:p>
            <a:fld id="{F1657470-8DFA-4EC0-8FB2-CBC12D94EFA4}"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r>
              <a:rPr lang="fr-FR" smtClean="0"/>
              <a:t>12/03/2014</a:t>
            </a:r>
            <a:endParaRPr lang="fr-BE"/>
          </a:p>
        </p:txBody>
      </p:sp>
      <p:sp>
        <p:nvSpPr>
          <p:cNvPr id="6" name="Espace réservé du pied de page 5"/>
          <p:cNvSpPr>
            <a:spLocks noGrp="1"/>
          </p:cNvSpPr>
          <p:nvPr>
            <p:ph type="ftr" sz="quarter" idx="11"/>
          </p:nvPr>
        </p:nvSpPr>
        <p:spPr/>
        <p:txBody>
          <a:bodyPr/>
          <a:lstStyle/>
          <a:p>
            <a:r>
              <a:rPr lang="fr-BE" smtClean="0"/>
              <a:t>REFLEX GT GAD</a:t>
            </a:r>
            <a:endParaRPr lang="fr-BE"/>
          </a:p>
        </p:txBody>
      </p:sp>
      <p:sp>
        <p:nvSpPr>
          <p:cNvPr id="7" name="Espace réservé du numéro de diapositive 6"/>
          <p:cNvSpPr>
            <a:spLocks noGrp="1"/>
          </p:cNvSpPr>
          <p:nvPr>
            <p:ph type="sldNum" sz="quarter" idx="12"/>
          </p:nvPr>
        </p:nvSpPr>
        <p:spPr/>
        <p:txBody>
          <a:bodyPr/>
          <a:lstStyle/>
          <a:p>
            <a:fld id="{F1657470-8DFA-4EC0-8FB2-CBC12D94EFA4}"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81000" y="1143000"/>
            <a:ext cx="8382000" cy="1069848"/>
          </a:xfrm>
        </p:spPr>
        <p:txBody>
          <a:bodyPr anchor="ctr"/>
          <a:lstStyle>
            <a:lvl1pPr>
              <a:defRPr sz="4000" b="0" i="0" cap="none"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e la date 25"/>
          <p:cNvSpPr>
            <a:spLocks noGrp="1"/>
          </p:cNvSpPr>
          <p:nvPr>
            <p:ph type="dt" sz="half" idx="10"/>
          </p:nvPr>
        </p:nvSpPr>
        <p:spPr/>
        <p:txBody>
          <a:bodyPr rtlCol="0"/>
          <a:lstStyle/>
          <a:p>
            <a:r>
              <a:rPr lang="fr-FR" smtClean="0"/>
              <a:t>12/03/2014</a:t>
            </a:r>
            <a:endParaRPr lang="fr-BE"/>
          </a:p>
        </p:txBody>
      </p:sp>
      <p:sp>
        <p:nvSpPr>
          <p:cNvPr id="27" name="Espace réservé du numéro de diapositive 26"/>
          <p:cNvSpPr>
            <a:spLocks noGrp="1"/>
          </p:cNvSpPr>
          <p:nvPr>
            <p:ph type="sldNum" sz="quarter" idx="11"/>
          </p:nvPr>
        </p:nvSpPr>
        <p:spPr/>
        <p:txBody>
          <a:bodyPr rtlCol="0"/>
          <a:lstStyle/>
          <a:p>
            <a:fld id="{F1657470-8DFA-4EC0-8FB2-CBC12D94EFA4}" type="slidenum">
              <a:rPr lang="fr-BE" smtClean="0"/>
              <a:pPr/>
              <a:t>‹N°›</a:t>
            </a:fld>
            <a:endParaRPr lang="fr-BE"/>
          </a:p>
        </p:txBody>
      </p:sp>
      <p:sp>
        <p:nvSpPr>
          <p:cNvPr id="28" name="Espace réservé du pied de page 27"/>
          <p:cNvSpPr>
            <a:spLocks noGrp="1"/>
          </p:cNvSpPr>
          <p:nvPr>
            <p:ph type="ftr" sz="quarter" idx="12"/>
          </p:nvPr>
        </p:nvSpPr>
        <p:spPr/>
        <p:txBody>
          <a:bodyPr rtlCol="0"/>
          <a:lstStyle/>
          <a:p>
            <a:r>
              <a:rPr lang="fr-BE" smtClean="0"/>
              <a:t>REFLEX GT GAD</a:t>
            </a:r>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a:xfrm>
            <a:off x="6583680" y="612648"/>
            <a:ext cx="957264" cy="457200"/>
          </a:xfrm>
        </p:spPr>
        <p:txBody>
          <a:bodyPr/>
          <a:lstStyle/>
          <a:p>
            <a:r>
              <a:rPr lang="fr-FR" smtClean="0"/>
              <a:t>12/03/2014</a:t>
            </a:r>
            <a:endParaRPr lang="fr-BE"/>
          </a:p>
        </p:txBody>
      </p:sp>
      <p:sp>
        <p:nvSpPr>
          <p:cNvPr id="4" name="Espace réservé du pied de page 3"/>
          <p:cNvSpPr>
            <a:spLocks noGrp="1"/>
          </p:cNvSpPr>
          <p:nvPr>
            <p:ph type="ftr" sz="quarter" idx="11"/>
          </p:nvPr>
        </p:nvSpPr>
        <p:spPr>
          <a:xfrm>
            <a:off x="5257800" y="612648"/>
            <a:ext cx="1325880" cy="457200"/>
          </a:xfrm>
        </p:spPr>
        <p:txBody>
          <a:bodyPr/>
          <a:lstStyle/>
          <a:p>
            <a:r>
              <a:rPr lang="fr-BE" smtClean="0"/>
              <a:t>REFLEX GT GAD</a:t>
            </a:r>
            <a:endParaRPr lang="fr-BE"/>
          </a:p>
        </p:txBody>
      </p:sp>
      <p:sp>
        <p:nvSpPr>
          <p:cNvPr id="5" name="Espace réservé du numéro de diapositive 4"/>
          <p:cNvSpPr>
            <a:spLocks noGrp="1"/>
          </p:cNvSpPr>
          <p:nvPr>
            <p:ph type="sldNum" sz="quarter" idx="12"/>
          </p:nvPr>
        </p:nvSpPr>
        <p:spPr>
          <a:xfrm>
            <a:off x="8174736" y="2272"/>
            <a:ext cx="762000" cy="365760"/>
          </a:xfrm>
        </p:spPr>
        <p:txBody>
          <a:bodyPr/>
          <a:lstStyle/>
          <a:p>
            <a:fld id="{F1657470-8DFA-4EC0-8FB2-CBC12D94EFA4}"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12/03/2014</a:t>
            </a:r>
            <a:endParaRPr lang="fr-BE"/>
          </a:p>
        </p:txBody>
      </p:sp>
      <p:sp>
        <p:nvSpPr>
          <p:cNvPr id="3" name="Espace réservé du pied de page 2"/>
          <p:cNvSpPr>
            <a:spLocks noGrp="1"/>
          </p:cNvSpPr>
          <p:nvPr>
            <p:ph type="ftr" sz="quarter" idx="11"/>
          </p:nvPr>
        </p:nvSpPr>
        <p:spPr/>
        <p:txBody>
          <a:bodyPr/>
          <a:lstStyle/>
          <a:p>
            <a:r>
              <a:rPr lang="fr-BE" smtClean="0"/>
              <a:t>REFLEX GT GAD</a:t>
            </a:r>
            <a:endParaRPr lang="fr-BE"/>
          </a:p>
        </p:txBody>
      </p:sp>
      <p:sp>
        <p:nvSpPr>
          <p:cNvPr id="4" name="Espace réservé du numéro de diapositive 3"/>
          <p:cNvSpPr>
            <a:spLocks noGrp="1"/>
          </p:cNvSpPr>
          <p:nvPr>
            <p:ph type="sldNum" sz="quarter" idx="12"/>
          </p:nvPr>
        </p:nvSpPr>
        <p:spPr/>
        <p:txBody>
          <a:bodyPr/>
          <a:lstStyle/>
          <a:p>
            <a:fld id="{F1657470-8DFA-4EC0-8FB2-CBC12D94EFA4}"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53496" y="1101970"/>
            <a:ext cx="3383280" cy="877824"/>
          </a:xfrm>
        </p:spPr>
        <p:txBody>
          <a:bodyPr anchor="b"/>
          <a:lstStyle>
            <a:lvl1pPr algn="l">
              <a:buNone/>
              <a:defRPr sz="1800" b="1"/>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r>
              <a:rPr lang="fr-FR" smtClean="0"/>
              <a:t>12/03/2014</a:t>
            </a:r>
            <a:endParaRPr lang="fr-BE"/>
          </a:p>
        </p:txBody>
      </p:sp>
      <p:sp>
        <p:nvSpPr>
          <p:cNvPr id="6" name="Espace réservé du pied de page 5"/>
          <p:cNvSpPr>
            <a:spLocks noGrp="1"/>
          </p:cNvSpPr>
          <p:nvPr>
            <p:ph type="ftr" sz="quarter" idx="11"/>
          </p:nvPr>
        </p:nvSpPr>
        <p:spPr/>
        <p:txBody>
          <a:bodyPr/>
          <a:lstStyle/>
          <a:p>
            <a:r>
              <a:rPr lang="fr-BE" smtClean="0"/>
              <a:t>REFLEX GT GAD</a:t>
            </a:r>
            <a:endParaRPr lang="fr-BE"/>
          </a:p>
        </p:txBody>
      </p:sp>
      <p:sp>
        <p:nvSpPr>
          <p:cNvPr id="7" name="Espace réservé du numéro de diapositive 6"/>
          <p:cNvSpPr>
            <a:spLocks noGrp="1"/>
          </p:cNvSpPr>
          <p:nvPr>
            <p:ph type="sldNum" sz="quarter" idx="12"/>
          </p:nvPr>
        </p:nvSpPr>
        <p:spPr/>
        <p:txBody>
          <a:bodyPr/>
          <a:lstStyle/>
          <a:p>
            <a:fld id="{F1657470-8DFA-4EC0-8FB2-CBC12D94EFA4}"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12/03/2014</a:t>
            </a:r>
            <a:endParaRPr lang="fr-BE"/>
          </a:p>
        </p:txBody>
      </p:sp>
      <p:sp>
        <p:nvSpPr>
          <p:cNvPr id="6" name="Espace réservé du pied de page 5"/>
          <p:cNvSpPr>
            <a:spLocks noGrp="1"/>
          </p:cNvSpPr>
          <p:nvPr>
            <p:ph type="ftr" sz="quarter" idx="11"/>
          </p:nvPr>
        </p:nvSpPr>
        <p:spPr/>
        <p:txBody>
          <a:bodyPr/>
          <a:lstStyle/>
          <a:p>
            <a:r>
              <a:rPr lang="fr-BE" smtClean="0"/>
              <a:t>REFLEX GT GAD</a:t>
            </a:r>
            <a:endParaRPr lang="fr-BE"/>
          </a:p>
        </p:txBody>
      </p:sp>
      <p:sp>
        <p:nvSpPr>
          <p:cNvPr id="7" name="Espace réservé du numéro de diapositive 6"/>
          <p:cNvSpPr>
            <a:spLocks noGrp="1"/>
          </p:cNvSpPr>
          <p:nvPr>
            <p:ph type="sldNum" sz="quarter" idx="12"/>
          </p:nvPr>
        </p:nvSpPr>
        <p:spPr/>
        <p:txBody>
          <a:bodyPr/>
          <a:lstStyle/>
          <a:p>
            <a:fld id="{F1657470-8DFA-4EC0-8FB2-CBC12D94EFA4}"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ectangle à coins arrondis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ectangle à coins arrondis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space réservé du titre 21"/>
          <p:cNvSpPr>
            <a:spLocks noGrp="1"/>
          </p:cNvSpPr>
          <p:nvPr>
            <p:ph type="title"/>
          </p:nvPr>
        </p:nvSpPr>
        <p:spPr>
          <a:xfrm>
            <a:off x="457200" y="1143000"/>
            <a:ext cx="8229600" cy="1066800"/>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r>
              <a:rPr lang="fr-FR" smtClean="0"/>
              <a:t>12/03/2014</a:t>
            </a:r>
            <a:endParaRPr lang="fr-BE"/>
          </a:p>
        </p:txBody>
      </p:sp>
      <p:sp>
        <p:nvSpPr>
          <p:cNvPr id="3" name="Espace réservé du pied de page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r>
              <a:rPr lang="fr-BE" smtClean="0"/>
              <a:t>REFLEX GT GAD</a:t>
            </a:r>
            <a:endParaRPr lang="fr-BE"/>
          </a:p>
        </p:txBody>
      </p:sp>
      <p:sp>
        <p:nvSpPr>
          <p:cNvPr id="23" name="Espace réservé du numéro de diapositive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F1657470-8DFA-4EC0-8FB2-CBC12D94EFA4}"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gif"/></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gif"/></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gif"/></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gi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6.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6.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6.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6.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6.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6.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6.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gi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5.wmf"/><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6.e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gif"/></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6.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7.em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gif"/></Relationships>
</file>

<file path=ppt/slides/_rels/slide2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6.png"/><Relationship Id="rId7"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gif"/></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5.gif"/></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jpeg"/><Relationship Id="rId4" Type="http://schemas.openxmlformats.org/officeDocument/2006/relationships/image" Target="../media/image5.gif"/><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6.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57200" y="1700809"/>
            <a:ext cx="8458200" cy="2171104"/>
          </a:xfrm>
        </p:spPr>
        <p:txBody>
          <a:bodyPr>
            <a:normAutofit/>
          </a:bodyPr>
          <a:lstStyle/>
          <a:p>
            <a:r>
              <a:rPr lang="fr-BE" dirty="0" smtClean="0"/>
              <a:t>Congestion sur le réseau du GRD</a:t>
            </a:r>
            <a:br>
              <a:rPr lang="fr-BE" dirty="0" smtClean="0"/>
            </a:br>
            <a:r>
              <a:rPr lang="fr-BE" sz="3600" dirty="0" smtClean="0"/>
              <a:t>Aspects techniques </a:t>
            </a:r>
            <a:r>
              <a:rPr lang="fr-BE" dirty="0" smtClean="0"/>
              <a:t/>
            </a:r>
            <a:br>
              <a:rPr lang="fr-BE" dirty="0" smtClean="0"/>
            </a:br>
            <a:r>
              <a:rPr lang="fr-BE" dirty="0" smtClean="0"/>
              <a:t>					</a:t>
            </a:r>
            <a:r>
              <a:rPr lang="fr-BE" sz="2400" u="sng" dirty="0" smtClean="0"/>
              <a:t>Sources</a:t>
            </a:r>
            <a:r>
              <a:rPr lang="fr-BE" sz="2400" dirty="0" smtClean="0"/>
              <a:t> : </a:t>
            </a:r>
            <a:r>
              <a:rPr lang="fr-BE" sz="2400" dirty="0" err="1" smtClean="0"/>
              <a:t>Atrias</a:t>
            </a:r>
            <a:r>
              <a:rPr lang="fr-BE" sz="2400" dirty="0" smtClean="0"/>
              <a:t>/</a:t>
            </a:r>
            <a:r>
              <a:rPr lang="fr-BE" sz="2400" dirty="0" err="1" smtClean="0"/>
              <a:t>Synergrid</a:t>
            </a:r>
            <a:endParaRPr lang="fr-BE" dirty="0"/>
          </a:p>
        </p:txBody>
      </p:sp>
      <p:sp>
        <p:nvSpPr>
          <p:cNvPr id="3" name="Sous-titre 2"/>
          <p:cNvSpPr>
            <a:spLocks noGrp="1"/>
          </p:cNvSpPr>
          <p:nvPr>
            <p:ph type="subTitle" idx="1"/>
          </p:nvPr>
        </p:nvSpPr>
        <p:spPr/>
        <p:txBody>
          <a:bodyPr/>
          <a:lstStyle/>
          <a:p>
            <a:endParaRPr lang="fr-BE" dirty="0" smtClean="0"/>
          </a:p>
          <a:p>
            <a:r>
              <a:rPr lang="fr-BE" dirty="0" smtClean="0"/>
              <a:t>Réunion Reflex – GT GAD </a:t>
            </a:r>
          </a:p>
          <a:p>
            <a:r>
              <a:rPr lang="fr-BE" dirty="0" smtClean="0"/>
              <a:t>12 mars 2014</a:t>
            </a:r>
            <a:endParaRPr lang="fr-BE" dirty="0"/>
          </a:p>
        </p:txBody>
      </p:sp>
      <p:pic>
        <p:nvPicPr>
          <p:cNvPr id="1026" name="Picture 2"/>
          <p:cNvPicPr>
            <a:picLocks noChangeAspect="1" noChangeArrowheads="1"/>
          </p:cNvPicPr>
          <p:nvPr/>
        </p:nvPicPr>
        <p:blipFill>
          <a:blip r:embed="rId2" cstate="print"/>
          <a:srcRect/>
          <a:stretch>
            <a:fillRect/>
          </a:stretch>
        </p:blipFill>
        <p:spPr bwMode="auto">
          <a:xfrm>
            <a:off x="4765129" y="5557686"/>
            <a:ext cx="1800200" cy="814103"/>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853361" y="5445224"/>
            <a:ext cx="1751087" cy="865706"/>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3990975" y="5013176"/>
            <a:ext cx="581025" cy="1261864"/>
          </a:xfrm>
          <a:prstGeom prst="rect">
            <a:avLst/>
          </a:prstGeom>
          <a:noFill/>
          <a:ln w="9525">
            <a:noFill/>
            <a:miter lim="800000"/>
            <a:headEnd/>
            <a:tailEnd/>
          </a:ln>
        </p:spPr>
      </p:pic>
      <p:pic>
        <p:nvPicPr>
          <p:cNvPr id="1028" name="Picture 4" descr="http://www.intermixt.be/SiteCollectionImages/logo_interregies.gif"/>
          <p:cNvPicPr>
            <a:picLocks noChangeAspect="1" noChangeArrowheads="1"/>
          </p:cNvPicPr>
          <p:nvPr/>
        </p:nvPicPr>
        <p:blipFill>
          <a:blip r:embed="rId5" cstate="print"/>
          <a:srcRect/>
          <a:stretch>
            <a:fillRect/>
          </a:stretch>
        </p:blipFill>
        <p:spPr bwMode="auto">
          <a:xfrm>
            <a:off x="2771800" y="5445224"/>
            <a:ext cx="1181100" cy="9620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 name="Picture 1"/>
          <p:cNvPicPr>
            <a:picLocks noChangeAspect="1" noChangeArrowheads="1"/>
          </p:cNvPicPr>
          <p:nvPr/>
        </p:nvPicPr>
        <p:blipFill>
          <a:blip r:embed="rId3" cstate="print"/>
          <a:srcRect/>
          <a:stretch>
            <a:fillRect/>
          </a:stretch>
        </p:blipFill>
        <p:spPr bwMode="auto">
          <a:xfrm>
            <a:off x="2591832" y="6237376"/>
            <a:ext cx="432000" cy="576000"/>
          </a:xfrm>
          <a:prstGeom prst="rect">
            <a:avLst/>
          </a:prstGeom>
          <a:noFill/>
          <a:ln w="9525">
            <a:noFill/>
            <a:miter lim="800000"/>
            <a:headEnd/>
            <a:tailEnd/>
          </a:ln>
        </p:spPr>
      </p:pic>
      <p:pic>
        <p:nvPicPr>
          <p:cNvPr id="361" name="Picture 4" descr="http://www.intermixt.be/SiteCollectionImages/logo_interregies.gif"/>
          <p:cNvPicPr>
            <a:picLocks noChangeAspect="1" noChangeArrowheads="1"/>
          </p:cNvPicPr>
          <p:nvPr/>
        </p:nvPicPr>
        <p:blipFill>
          <a:blip r:embed="rId4" cstate="print"/>
          <a:srcRect/>
          <a:stretch>
            <a:fillRect/>
          </a:stretch>
        </p:blipFill>
        <p:spPr bwMode="auto">
          <a:xfrm>
            <a:off x="3095936" y="6240289"/>
            <a:ext cx="720000" cy="586450"/>
          </a:xfrm>
          <a:prstGeom prst="rect">
            <a:avLst/>
          </a:prstGeom>
          <a:noFill/>
        </p:spPr>
      </p:pic>
      <p:sp>
        <p:nvSpPr>
          <p:cNvPr id="4" name="Espace réservé de la date 3"/>
          <p:cNvSpPr>
            <a:spLocks noGrp="1"/>
          </p:cNvSpPr>
          <p:nvPr>
            <p:ph type="dt" sz="half" idx="10"/>
          </p:nvPr>
        </p:nvSpPr>
        <p:spPr>
          <a:xfrm>
            <a:off x="8151240" y="6572200"/>
            <a:ext cx="957264" cy="457200"/>
          </a:xfrm>
        </p:spPr>
        <p:txBody>
          <a:bodyPr/>
          <a:lstStyle/>
          <a:p>
            <a:r>
              <a:rPr lang="fr-FR" sz="1000" smtClean="0"/>
              <a:t>12/03/2014</a:t>
            </a:r>
            <a:endParaRPr lang="fr-BE" sz="1000" dirty="0"/>
          </a:p>
        </p:txBody>
      </p:sp>
      <p:sp>
        <p:nvSpPr>
          <p:cNvPr id="5" name="Espace réservé du pied de page 4"/>
          <p:cNvSpPr>
            <a:spLocks noGrp="1"/>
          </p:cNvSpPr>
          <p:nvPr>
            <p:ph type="ftr" sz="quarter" idx="11"/>
          </p:nvPr>
        </p:nvSpPr>
        <p:spPr>
          <a:xfrm>
            <a:off x="6822504" y="6572200"/>
            <a:ext cx="1325880" cy="457200"/>
          </a:xfrm>
        </p:spPr>
        <p:txBody>
          <a:bodyPr/>
          <a:lstStyle/>
          <a:p>
            <a:r>
              <a:rPr lang="fr-BE" sz="1000" dirty="0" smtClean="0"/>
              <a:t>REFLEX GT GAD</a:t>
            </a:r>
            <a:endParaRPr lang="fr-BE" sz="1000" dirty="0"/>
          </a:p>
        </p:txBody>
      </p:sp>
      <p:sp>
        <p:nvSpPr>
          <p:cNvPr id="6" name="Espace réservé du numéro de diapositive 5"/>
          <p:cNvSpPr>
            <a:spLocks noGrp="1"/>
          </p:cNvSpPr>
          <p:nvPr>
            <p:ph type="sldNum" sz="quarter" idx="12"/>
          </p:nvPr>
        </p:nvSpPr>
        <p:spPr/>
        <p:txBody>
          <a:bodyPr/>
          <a:lstStyle/>
          <a:p>
            <a:fld id="{F1657470-8DFA-4EC0-8FB2-CBC12D94EFA4}" type="slidenum">
              <a:rPr lang="fr-BE" smtClean="0"/>
              <a:pPr/>
              <a:t>10</a:t>
            </a:fld>
            <a:endParaRPr lang="fr-BE"/>
          </a:p>
        </p:txBody>
      </p:sp>
      <p:pic>
        <p:nvPicPr>
          <p:cNvPr id="7" name="Picture 2"/>
          <p:cNvPicPr>
            <a:picLocks noChangeAspect="1" noChangeArrowheads="1"/>
          </p:cNvPicPr>
          <p:nvPr/>
        </p:nvPicPr>
        <p:blipFill>
          <a:blip r:embed="rId5" cstate="print"/>
          <a:srcRect/>
          <a:stretch>
            <a:fillRect/>
          </a:stretch>
        </p:blipFill>
        <p:spPr bwMode="auto">
          <a:xfrm>
            <a:off x="107504" y="6379892"/>
            <a:ext cx="1057225" cy="478108"/>
          </a:xfrm>
          <a:prstGeom prst="rect">
            <a:avLst/>
          </a:prstGeom>
          <a:noFill/>
          <a:ln w="9525">
            <a:noFill/>
            <a:miter lim="800000"/>
            <a:headEnd/>
            <a:tailEnd/>
          </a:ln>
        </p:spPr>
      </p:pic>
      <p:pic>
        <p:nvPicPr>
          <p:cNvPr id="8" name="Picture 3"/>
          <p:cNvPicPr>
            <a:picLocks noChangeAspect="1" noChangeArrowheads="1"/>
          </p:cNvPicPr>
          <p:nvPr/>
        </p:nvPicPr>
        <p:blipFill>
          <a:blip r:embed="rId6" cstate="print"/>
          <a:srcRect/>
          <a:stretch>
            <a:fillRect/>
          </a:stretch>
        </p:blipFill>
        <p:spPr bwMode="auto">
          <a:xfrm>
            <a:off x="1403648" y="6309320"/>
            <a:ext cx="1028382" cy="508414"/>
          </a:xfrm>
          <a:prstGeom prst="rect">
            <a:avLst/>
          </a:prstGeom>
          <a:noFill/>
          <a:ln w="9525">
            <a:noFill/>
            <a:miter lim="800000"/>
            <a:headEnd/>
            <a:tailEnd/>
          </a:ln>
        </p:spPr>
      </p:pic>
      <p:sp>
        <p:nvSpPr>
          <p:cNvPr id="9" name="ZoneTexte 8"/>
          <p:cNvSpPr txBox="1"/>
          <p:nvPr/>
        </p:nvSpPr>
        <p:spPr>
          <a:xfrm>
            <a:off x="251520" y="836712"/>
            <a:ext cx="8712968" cy="461665"/>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BE" sz="2400" dirty="0" smtClean="0">
                <a:solidFill>
                  <a:schemeClr val="tx1">
                    <a:lumMod val="85000"/>
                    <a:lumOff val="15000"/>
                  </a:schemeClr>
                </a:solidFill>
              </a:rPr>
              <a:t>Congestion : cas SER</a:t>
            </a:r>
            <a:endParaRPr lang="fr-BE" sz="2400" dirty="0">
              <a:solidFill>
                <a:schemeClr val="tx1">
                  <a:lumMod val="85000"/>
                  <a:lumOff val="15000"/>
                </a:schemeClr>
              </a:solidFill>
            </a:endParaRPr>
          </a:p>
        </p:txBody>
      </p:sp>
      <p:sp>
        <p:nvSpPr>
          <p:cNvPr id="10" name="Content Placeholder 1"/>
          <p:cNvSpPr>
            <a:spLocks noGrp="1"/>
          </p:cNvSpPr>
          <p:nvPr>
            <p:ph idx="1"/>
          </p:nvPr>
        </p:nvSpPr>
        <p:spPr>
          <a:xfrm>
            <a:off x="213266" y="1340768"/>
            <a:ext cx="8607206" cy="5184576"/>
          </a:xfrm>
        </p:spPr>
        <p:txBody>
          <a:bodyPr>
            <a:normAutofit/>
          </a:bodyPr>
          <a:lstStyle/>
          <a:p>
            <a:pPr>
              <a:lnSpc>
                <a:spcPct val="80000"/>
              </a:lnSpc>
              <a:buFont typeface="Wingdings" panose="05000000000000000000" pitchFamily="2" charset="2"/>
              <a:buChar char="§"/>
            </a:pPr>
            <a:r>
              <a:rPr lang="fr-FR" sz="1800" dirty="0"/>
              <a:t>Plan de tension MT-BT vers </a:t>
            </a:r>
            <a:r>
              <a:rPr lang="fr-FR" sz="1800" dirty="0" smtClean="0"/>
              <a:t>7h00</a:t>
            </a:r>
          </a:p>
          <a:p>
            <a:pPr marL="486451" lvl="1" indent="0">
              <a:lnSpc>
                <a:spcPct val="80000"/>
              </a:lnSpc>
              <a:buNone/>
            </a:pPr>
            <a:r>
              <a:rPr lang="fr-FR" sz="1600" dirty="0" smtClean="0"/>
              <a:t>	(illustration </a:t>
            </a:r>
            <a:r>
              <a:rPr lang="fr-FR" sz="1600" dirty="0"/>
              <a:t>éolienne à l’arrêt, idem cogénération)</a:t>
            </a:r>
            <a:endParaRPr lang="fr-FR" sz="1200" dirty="0"/>
          </a:p>
        </p:txBody>
      </p:sp>
      <p:sp>
        <p:nvSpPr>
          <p:cNvPr id="11" name="Rectangle 342"/>
          <p:cNvSpPr>
            <a:spLocks noChangeArrowheads="1"/>
          </p:cNvSpPr>
          <p:nvPr/>
        </p:nvSpPr>
        <p:spPr bwMode="auto">
          <a:xfrm>
            <a:off x="5743579" y="2061346"/>
            <a:ext cx="2998787" cy="1644650"/>
          </a:xfrm>
          <a:prstGeom prst="rect">
            <a:avLst/>
          </a:prstGeom>
          <a:solidFill>
            <a:schemeClr val="bg1">
              <a:lumMod val="85000"/>
            </a:schemeClr>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2" name="Rectangle 381"/>
          <p:cNvSpPr>
            <a:spLocks noChangeArrowheads="1"/>
          </p:cNvSpPr>
          <p:nvPr/>
        </p:nvSpPr>
        <p:spPr bwMode="auto">
          <a:xfrm>
            <a:off x="974180" y="2061346"/>
            <a:ext cx="4029868" cy="1644650"/>
          </a:xfrm>
          <a:prstGeom prst="rect">
            <a:avLst/>
          </a:prstGeom>
          <a:solidFill>
            <a:schemeClr val="bg1">
              <a:lumMod val="75000"/>
            </a:schemeClr>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3" name="TextBox 382"/>
          <p:cNvSpPr txBox="1"/>
          <p:nvPr/>
        </p:nvSpPr>
        <p:spPr>
          <a:xfrm>
            <a:off x="35496" y="1808494"/>
            <a:ext cx="894153" cy="369332"/>
          </a:xfrm>
          <a:prstGeom prst="rect">
            <a:avLst/>
          </a:prstGeom>
          <a:solidFill>
            <a:schemeClr val="bg1"/>
          </a:solidFill>
        </p:spPr>
        <p:txBody>
          <a:bodyPr wrap="square" rtlCol="0">
            <a:spAutoFit/>
          </a:bodyPr>
          <a:lstStyle/>
          <a:p>
            <a:pPr fontAlgn="auto">
              <a:spcBef>
                <a:spcPts val="0"/>
              </a:spcBef>
              <a:spcAft>
                <a:spcPts val="0"/>
              </a:spcAft>
            </a:pPr>
            <a:r>
              <a:rPr lang="fr-BE" sz="1800" dirty="0" smtClean="0">
                <a:solidFill>
                  <a:prstClr val="black"/>
                </a:solidFill>
                <a:latin typeface="Calibri"/>
              </a:rPr>
              <a:t>150 kV</a:t>
            </a:r>
            <a:endParaRPr lang="fr-BE" sz="1800" dirty="0">
              <a:solidFill>
                <a:prstClr val="black"/>
              </a:solidFill>
              <a:latin typeface="Calibri"/>
            </a:endParaRPr>
          </a:p>
        </p:txBody>
      </p:sp>
      <p:sp>
        <p:nvSpPr>
          <p:cNvPr id="14" name="TextBox 383"/>
          <p:cNvSpPr txBox="1"/>
          <p:nvPr/>
        </p:nvSpPr>
        <p:spPr>
          <a:xfrm>
            <a:off x="2511611" y="1772816"/>
            <a:ext cx="894153" cy="369332"/>
          </a:xfrm>
          <a:prstGeom prst="rect">
            <a:avLst/>
          </a:prstGeom>
          <a:noFill/>
        </p:spPr>
        <p:txBody>
          <a:bodyPr wrap="square" rtlCol="0">
            <a:spAutoFit/>
          </a:bodyPr>
          <a:lstStyle/>
          <a:p>
            <a:pPr fontAlgn="auto">
              <a:spcBef>
                <a:spcPts val="0"/>
              </a:spcBef>
              <a:spcAft>
                <a:spcPts val="0"/>
              </a:spcAft>
            </a:pPr>
            <a:r>
              <a:rPr lang="fr-BE" sz="1800" dirty="0" smtClean="0">
                <a:solidFill>
                  <a:prstClr val="black"/>
                </a:solidFill>
                <a:latin typeface="Calibri"/>
              </a:rPr>
              <a:t>15 kV</a:t>
            </a:r>
            <a:endParaRPr lang="fr-BE" sz="1800" dirty="0">
              <a:solidFill>
                <a:prstClr val="black"/>
              </a:solidFill>
              <a:latin typeface="Calibri"/>
            </a:endParaRPr>
          </a:p>
        </p:txBody>
      </p:sp>
      <p:sp>
        <p:nvSpPr>
          <p:cNvPr id="15" name="TextBox 384"/>
          <p:cNvSpPr txBox="1"/>
          <p:nvPr/>
        </p:nvSpPr>
        <p:spPr>
          <a:xfrm>
            <a:off x="6846199" y="1772816"/>
            <a:ext cx="894153" cy="369332"/>
          </a:xfrm>
          <a:prstGeom prst="rect">
            <a:avLst/>
          </a:prstGeom>
          <a:noFill/>
        </p:spPr>
        <p:txBody>
          <a:bodyPr wrap="square" rtlCol="0">
            <a:spAutoFit/>
          </a:bodyPr>
          <a:lstStyle/>
          <a:p>
            <a:pPr fontAlgn="auto">
              <a:spcBef>
                <a:spcPts val="0"/>
              </a:spcBef>
              <a:spcAft>
                <a:spcPts val="0"/>
              </a:spcAft>
            </a:pPr>
            <a:r>
              <a:rPr lang="fr-BE" sz="1800" dirty="0" smtClean="0">
                <a:solidFill>
                  <a:prstClr val="black"/>
                </a:solidFill>
                <a:latin typeface="Calibri"/>
              </a:rPr>
              <a:t>400 V</a:t>
            </a:r>
            <a:endParaRPr lang="fr-BE" sz="1800" dirty="0">
              <a:solidFill>
                <a:prstClr val="black"/>
              </a:solidFill>
              <a:latin typeface="Calibri"/>
            </a:endParaRPr>
          </a:p>
        </p:txBody>
      </p:sp>
      <p:grpSp>
        <p:nvGrpSpPr>
          <p:cNvPr id="16" name="Group 346"/>
          <p:cNvGrpSpPr/>
          <p:nvPr/>
        </p:nvGrpSpPr>
        <p:grpSpPr>
          <a:xfrm>
            <a:off x="107504" y="4051936"/>
            <a:ext cx="428625" cy="987425"/>
            <a:chOff x="1858963" y="4535488"/>
            <a:chExt cx="428625" cy="987425"/>
          </a:xfrm>
        </p:grpSpPr>
        <p:sp>
          <p:nvSpPr>
            <p:cNvPr id="17" name="Freeform 5"/>
            <p:cNvSpPr>
              <a:spLocks/>
            </p:cNvSpPr>
            <p:nvPr/>
          </p:nvSpPr>
          <p:spPr bwMode="auto">
            <a:xfrm>
              <a:off x="1858963" y="4535488"/>
              <a:ext cx="328613" cy="987425"/>
            </a:xfrm>
            <a:custGeom>
              <a:avLst/>
              <a:gdLst/>
              <a:ahLst/>
              <a:cxnLst>
                <a:cxn ang="0">
                  <a:pos x="124" y="1864"/>
                </a:cxn>
                <a:cxn ang="0">
                  <a:pos x="310" y="745"/>
                </a:cxn>
                <a:cxn ang="0">
                  <a:pos x="310" y="0"/>
                </a:cxn>
                <a:cxn ang="0">
                  <a:pos x="496" y="0"/>
                </a:cxn>
                <a:cxn ang="0">
                  <a:pos x="496" y="745"/>
                </a:cxn>
                <a:cxn ang="0">
                  <a:pos x="621" y="1864"/>
                </a:cxn>
                <a:cxn ang="0">
                  <a:pos x="186" y="1615"/>
                </a:cxn>
                <a:cxn ang="0">
                  <a:pos x="559" y="1304"/>
                </a:cxn>
                <a:cxn ang="0">
                  <a:pos x="559" y="1304"/>
                </a:cxn>
                <a:cxn ang="0">
                  <a:pos x="403" y="1213"/>
                </a:cxn>
                <a:cxn ang="0">
                  <a:pos x="249" y="1119"/>
                </a:cxn>
                <a:cxn ang="0">
                  <a:pos x="249" y="1119"/>
                </a:cxn>
                <a:cxn ang="0">
                  <a:pos x="496" y="994"/>
                </a:cxn>
                <a:cxn ang="0">
                  <a:pos x="453" y="931"/>
                </a:cxn>
                <a:cxn ang="0">
                  <a:pos x="408" y="867"/>
                </a:cxn>
                <a:cxn ang="0">
                  <a:pos x="360" y="806"/>
                </a:cxn>
                <a:cxn ang="0">
                  <a:pos x="310" y="745"/>
                </a:cxn>
                <a:cxn ang="0">
                  <a:pos x="310" y="745"/>
                </a:cxn>
                <a:cxn ang="0">
                  <a:pos x="358" y="718"/>
                </a:cxn>
                <a:cxn ang="0">
                  <a:pos x="406" y="687"/>
                </a:cxn>
                <a:cxn ang="0">
                  <a:pos x="451" y="656"/>
                </a:cxn>
                <a:cxn ang="0">
                  <a:pos x="496" y="622"/>
                </a:cxn>
                <a:cxn ang="0">
                  <a:pos x="496" y="622"/>
                </a:cxn>
                <a:cxn ang="0">
                  <a:pos x="447" y="561"/>
                </a:cxn>
                <a:cxn ang="0">
                  <a:pos x="399" y="501"/>
                </a:cxn>
                <a:cxn ang="0">
                  <a:pos x="354" y="437"/>
                </a:cxn>
                <a:cxn ang="0">
                  <a:pos x="310" y="373"/>
                </a:cxn>
                <a:cxn ang="0">
                  <a:pos x="310" y="373"/>
                </a:cxn>
                <a:cxn ang="0">
                  <a:pos x="384" y="334"/>
                </a:cxn>
                <a:cxn ang="0">
                  <a:pos x="461" y="299"/>
                </a:cxn>
                <a:cxn ang="0">
                  <a:pos x="540" y="272"/>
                </a:cxn>
                <a:cxn ang="0">
                  <a:pos x="581" y="260"/>
                </a:cxn>
                <a:cxn ang="0">
                  <a:pos x="621" y="249"/>
                </a:cxn>
                <a:cxn ang="0">
                  <a:pos x="621" y="249"/>
                </a:cxn>
                <a:cxn ang="0">
                  <a:pos x="99" y="37"/>
                </a:cxn>
                <a:cxn ang="0">
                  <a:pos x="73" y="63"/>
                </a:cxn>
                <a:cxn ang="0">
                  <a:pos x="47" y="91"/>
                </a:cxn>
                <a:cxn ang="0">
                  <a:pos x="22" y="120"/>
                </a:cxn>
                <a:cxn ang="0">
                  <a:pos x="0" y="149"/>
                </a:cxn>
              </a:cxnLst>
              <a:rect l="0" t="0" r="r" b="b"/>
              <a:pathLst>
                <a:path w="621" h="1864">
                  <a:moveTo>
                    <a:pt x="124" y="1864"/>
                  </a:moveTo>
                  <a:lnTo>
                    <a:pt x="310" y="745"/>
                  </a:lnTo>
                  <a:lnTo>
                    <a:pt x="310" y="0"/>
                  </a:lnTo>
                  <a:lnTo>
                    <a:pt x="496" y="0"/>
                  </a:lnTo>
                  <a:lnTo>
                    <a:pt x="496" y="745"/>
                  </a:lnTo>
                  <a:lnTo>
                    <a:pt x="621" y="1864"/>
                  </a:lnTo>
                  <a:lnTo>
                    <a:pt x="186" y="1615"/>
                  </a:lnTo>
                  <a:lnTo>
                    <a:pt x="559" y="1304"/>
                  </a:lnTo>
                  <a:lnTo>
                    <a:pt x="559" y="1304"/>
                  </a:lnTo>
                  <a:lnTo>
                    <a:pt x="403" y="1213"/>
                  </a:lnTo>
                  <a:lnTo>
                    <a:pt x="249" y="1119"/>
                  </a:lnTo>
                  <a:lnTo>
                    <a:pt x="249" y="1119"/>
                  </a:lnTo>
                  <a:lnTo>
                    <a:pt x="496" y="994"/>
                  </a:lnTo>
                  <a:lnTo>
                    <a:pt x="453" y="931"/>
                  </a:lnTo>
                  <a:lnTo>
                    <a:pt x="408" y="867"/>
                  </a:lnTo>
                  <a:lnTo>
                    <a:pt x="360" y="806"/>
                  </a:lnTo>
                  <a:lnTo>
                    <a:pt x="310" y="745"/>
                  </a:lnTo>
                  <a:lnTo>
                    <a:pt x="310" y="745"/>
                  </a:lnTo>
                  <a:lnTo>
                    <a:pt x="358" y="718"/>
                  </a:lnTo>
                  <a:lnTo>
                    <a:pt x="406" y="687"/>
                  </a:lnTo>
                  <a:lnTo>
                    <a:pt x="451" y="656"/>
                  </a:lnTo>
                  <a:lnTo>
                    <a:pt x="496" y="622"/>
                  </a:lnTo>
                  <a:lnTo>
                    <a:pt x="496" y="622"/>
                  </a:lnTo>
                  <a:lnTo>
                    <a:pt x="447" y="561"/>
                  </a:lnTo>
                  <a:lnTo>
                    <a:pt x="399" y="501"/>
                  </a:lnTo>
                  <a:lnTo>
                    <a:pt x="354" y="437"/>
                  </a:lnTo>
                  <a:lnTo>
                    <a:pt x="310" y="373"/>
                  </a:lnTo>
                  <a:lnTo>
                    <a:pt x="310" y="373"/>
                  </a:lnTo>
                  <a:lnTo>
                    <a:pt x="384" y="334"/>
                  </a:lnTo>
                  <a:lnTo>
                    <a:pt x="461" y="299"/>
                  </a:lnTo>
                  <a:lnTo>
                    <a:pt x="540" y="272"/>
                  </a:lnTo>
                  <a:lnTo>
                    <a:pt x="581" y="260"/>
                  </a:lnTo>
                  <a:lnTo>
                    <a:pt x="621" y="249"/>
                  </a:lnTo>
                  <a:lnTo>
                    <a:pt x="621" y="249"/>
                  </a:lnTo>
                  <a:lnTo>
                    <a:pt x="99" y="37"/>
                  </a:lnTo>
                  <a:lnTo>
                    <a:pt x="73" y="63"/>
                  </a:lnTo>
                  <a:lnTo>
                    <a:pt x="47" y="91"/>
                  </a:lnTo>
                  <a:lnTo>
                    <a:pt x="22" y="120"/>
                  </a:lnTo>
                  <a:lnTo>
                    <a:pt x="0" y="149"/>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8" name="Freeform 6"/>
            <p:cNvSpPr>
              <a:spLocks/>
            </p:cNvSpPr>
            <p:nvPr/>
          </p:nvSpPr>
          <p:spPr bwMode="auto">
            <a:xfrm>
              <a:off x="1957388" y="4535488"/>
              <a:ext cx="330200" cy="987425"/>
            </a:xfrm>
            <a:custGeom>
              <a:avLst/>
              <a:gdLst/>
              <a:ahLst/>
              <a:cxnLst>
                <a:cxn ang="0">
                  <a:pos x="497" y="1864"/>
                </a:cxn>
                <a:cxn ang="0">
                  <a:pos x="310" y="745"/>
                </a:cxn>
                <a:cxn ang="0">
                  <a:pos x="310" y="0"/>
                </a:cxn>
                <a:cxn ang="0">
                  <a:pos x="124" y="0"/>
                </a:cxn>
                <a:cxn ang="0">
                  <a:pos x="124" y="745"/>
                </a:cxn>
                <a:cxn ang="0">
                  <a:pos x="0" y="1864"/>
                </a:cxn>
                <a:cxn ang="0">
                  <a:pos x="435" y="1615"/>
                </a:cxn>
                <a:cxn ang="0">
                  <a:pos x="63" y="1304"/>
                </a:cxn>
                <a:cxn ang="0">
                  <a:pos x="63" y="1304"/>
                </a:cxn>
                <a:cxn ang="0">
                  <a:pos x="219" y="1213"/>
                </a:cxn>
                <a:cxn ang="0">
                  <a:pos x="373" y="1119"/>
                </a:cxn>
                <a:cxn ang="0">
                  <a:pos x="373" y="1119"/>
                </a:cxn>
                <a:cxn ang="0">
                  <a:pos x="124" y="994"/>
                </a:cxn>
                <a:cxn ang="0">
                  <a:pos x="168" y="931"/>
                </a:cxn>
                <a:cxn ang="0">
                  <a:pos x="213" y="867"/>
                </a:cxn>
                <a:cxn ang="0">
                  <a:pos x="261" y="806"/>
                </a:cxn>
                <a:cxn ang="0">
                  <a:pos x="310" y="745"/>
                </a:cxn>
                <a:cxn ang="0">
                  <a:pos x="310" y="745"/>
                </a:cxn>
                <a:cxn ang="0">
                  <a:pos x="262" y="718"/>
                </a:cxn>
                <a:cxn ang="0">
                  <a:pos x="216" y="687"/>
                </a:cxn>
                <a:cxn ang="0">
                  <a:pos x="169" y="656"/>
                </a:cxn>
                <a:cxn ang="0">
                  <a:pos x="124" y="622"/>
                </a:cxn>
                <a:cxn ang="0">
                  <a:pos x="124" y="622"/>
                </a:cxn>
                <a:cxn ang="0">
                  <a:pos x="174" y="561"/>
                </a:cxn>
                <a:cxn ang="0">
                  <a:pos x="222" y="501"/>
                </a:cxn>
                <a:cxn ang="0">
                  <a:pos x="267" y="437"/>
                </a:cxn>
                <a:cxn ang="0">
                  <a:pos x="310" y="373"/>
                </a:cxn>
                <a:cxn ang="0">
                  <a:pos x="310" y="373"/>
                </a:cxn>
                <a:cxn ang="0">
                  <a:pos x="236" y="334"/>
                </a:cxn>
                <a:cxn ang="0">
                  <a:pos x="160" y="299"/>
                </a:cxn>
                <a:cxn ang="0">
                  <a:pos x="80" y="272"/>
                </a:cxn>
                <a:cxn ang="0">
                  <a:pos x="41" y="260"/>
                </a:cxn>
                <a:cxn ang="0">
                  <a:pos x="0" y="249"/>
                </a:cxn>
                <a:cxn ang="0">
                  <a:pos x="0" y="249"/>
                </a:cxn>
                <a:cxn ang="0">
                  <a:pos x="521" y="37"/>
                </a:cxn>
                <a:cxn ang="0">
                  <a:pos x="549" y="63"/>
                </a:cxn>
                <a:cxn ang="0">
                  <a:pos x="575" y="91"/>
                </a:cxn>
                <a:cxn ang="0">
                  <a:pos x="598" y="120"/>
                </a:cxn>
                <a:cxn ang="0">
                  <a:pos x="622" y="149"/>
                </a:cxn>
              </a:cxnLst>
              <a:rect l="0" t="0" r="r" b="b"/>
              <a:pathLst>
                <a:path w="622" h="1864">
                  <a:moveTo>
                    <a:pt x="497" y="1864"/>
                  </a:moveTo>
                  <a:lnTo>
                    <a:pt x="310" y="745"/>
                  </a:lnTo>
                  <a:lnTo>
                    <a:pt x="310" y="0"/>
                  </a:lnTo>
                  <a:lnTo>
                    <a:pt x="124" y="0"/>
                  </a:lnTo>
                  <a:lnTo>
                    <a:pt x="124" y="745"/>
                  </a:lnTo>
                  <a:lnTo>
                    <a:pt x="0" y="1864"/>
                  </a:lnTo>
                  <a:lnTo>
                    <a:pt x="435" y="1615"/>
                  </a:lnTo>
                  <a:lnTo>
                    <a:pt x="63" y="1304"/>
                  </a:lnTo>
                  <a:lnTo>
                    <a:pt x="63" y="1304"/>
                  </a:lnTo>
                  <a:lnTo>
                    <a:pt x="219" y="1213"/>
                  </a:lnTo>
                  <a:lnTo>
                    <a:pt x="373" y="1119"/>
                  </a:lnTo>
                  <a:lnTo>
                    <a:pt x="373" y="1119"/>
                  </a:lnTo>
                  <a:lnTo>
                    <a:pt x="124" y="994"/>
                  </a:lnTo>
                  <a:lnTo>
                    <a:pt x="168" y="931"/>
                  </a:lnTo>
                  <a:lnTo>
                    <a:pt x="213" y="867"/>
                  </a:lnTo>
                  <a:lnTo>
                    <a:pt x="261" y="806"/>
                  </a:lnTo>
                  <a:lnTo>
                    <a:pt x="310" y="745"/>
                  </a:lnTo>
                  <a:lnTo>
                    <a:pt x="310" y="745"/>
                  </a:lnTo>
                  <a:lnTo>
                    <a:pt x="262" y="718"/>
                  </a:lnTo>
                  <a:lnTo>
                    <a:pt x="216" y="687"/>
                  </a:lnTo>
                  <a:lnTo>
                    <a:pt x="169" y="656"/>
                  </a:lnTo>
                  <a:lnTo>
                    <a:pt x="124" y="622"/>
                  </a:lnTo>
                  <a:lnTo>
                    <a:pt x="124" y="622"/>
                  </a:lnTo>
                  <a:lnTo>
                    <a:pt x="174" y="561"/>
                  </a:lnTo>
                  <a:lnTo>
                    <a:pt x="222" y="501"/>
                  </a:lnTo>
                  <a:lnTo>
                    <a:pt x="267" y="437"/>
                  </a:lnTo>
                  <a:lnTo>
                    <a:pt x="310" y="373"/>
                  </a:lnTo>
                  <a:lnTo>
                    <a:pt x="310" y="373"/>
                  </a:lnTo>
                  <a:lnTo>
                    <a:pt x="236" y="334"/>
                  </a:lnTo>
                  <a:lnTo>
                    <a:pt x="160" y="299"/>
                  </a:lnTo>
                  <a:lnTo>
                    <a:pt x="80" y="272"/>
                  </a:lnTo>
                  <a:lnTo>
                    <a:pt x="41" y="260"/>
                  </a:lnTo>
                  <a:lnTo>
                    <a:pt x="0" y="249"/>
                  </a:lnTo>
                  <a:lnTo>
                    <a:pt x="0" y="249"/>
                  </a:lnTo>
                  <a:lnTo>
                    <a:pt x="521" y="37"/>
                  </a:lnTo>
                  <a:lnTo>
                    <a:pt x="549" y="63"/>
                  </a:lnTo>
                  <a:lnTo>
                    <a:pt x="575" y="91"/>
                  </a:lnTo>
                  <a:lnTo>
                    <a:pt x="598" y="120"/>
                  </a:lnTo>
                  <a:lnTo>
                    <a:pt x="622" y="149"/>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9" name="Line 7"/>
            <p:cNvSpPr>
              <a:spLocks noChangeShapeType="1"/>
            </p:cNvSpPr>
            <p:nvPr/>
          </p:nvSpPr>
          <p:spPr bwMode="auto">
            <a:xfrm flipH="1">
              <a:off x="1911351" y="4556126"/>
              <a:ext cx="322263" cy="1588"/>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sp>
        <p:nvSpPr>
          <p:cNvPr id="20" name="Freeform 8"/>
          <p:cNvSpPr>
            <a:spLocks/>
          </p:cNvSpPr>
          <p:nvPr/>
        </p:nvSpPr>
        <p:spPr bwMode="auto">
          <a:xfrm>
            <a:off x="3556004" y="5133016"/>
            <a:ext cx="352425" cy="209550"/>
          </a:xfrm>
          <a:custGeom>
            <a:avLst/>
            <a:gdLst/>
            <a:ahLst/>
            <a:cxnLst>
              <a:cxn ang="0">
                <a:pos x="304" y="0"/>
              </a:cxn>
              <a:cxn ang="0">
                <a:pos x="24" y="147"/>
              </a:cxn>
              <a:cxn ang="0">
                <a:pos x="13" y="158"/>
              </a:cxn>
              <a:cxn ang="0">
                <a:pos x="4" y="174"/>
              </a:cxn>
              <a:cxn ang="0">
                <a:pos x="0" y="190"/>
              </a:cxn>
              <a:cxn ang="0">
                <a:pos x="0" y="207"/>
              </a:cxn>
              <a:cxn ang="0">
                <a:pos x="310" y="394"/>
              </a:cxn>
              <a:cxn ang="0">
                <a:pos x="310" y="394"/>
              </a:cxn>
              <a:cxn ang="0">
                <a:pos x="342" y="396"/>
              </a:cxn>
              <a:cxn ang="0">
                <a:pos x="372" y="394"/>
              </a:cxn>
              <a:cxn ang="0">
                <a:pos x="372" y="394"/>
              </a:cxn>
              <a:cxn ang="0">
                <a:pos x="657" y="245"/>
              </a:cxn>
              <a:cxn ang="0">
                <a:pos x="663" y="232"/>
              </a:cxn>
              <a:cxn ang="0">
                <a:pos x="666" y="219"/>
              </a:cxn>
              <a:cxn ang="0">
                <a:pos x="666" y="206"/>
              </a:cxn>
              <a:cxn ang="0">
                <a:pos x="665" y="193"/>
              </a:cxn>
              <a:cxn ang="0">
                <a:pos x="659" y="180"/>
              </a:cxn>
              <a:cxn ang="0">
                <a:pos x="651" y="168"/>
              </a:cxn>
              <a:cxn ang="0">
                <a:pos x="643" y="158"/>
              </a:cxn>
              <a:cxn ang="0">
                <a:pos x="631" y="151"/>
              </a:cxn>
              <a:cxn ang="0">
                <a:pos x="621" y="145"/>
              </a:cxn>
              <a:cxn ang="0">
                <a:pos x="621" y="147"/>
              </a:cxn>
              <a:cxn ang="0">
                <a:pos x="528" y="95"/>
              </a:cxn>
              <a:cxn ang="0">
                <a:pos x="435" y="44"/>
              </a:cxn>
            </a:cxnLst>
            <a:rect l="0" t="0" r="r" b="b"/>
            <a:pathLst>
              <a:path w="666" h="396">
                <a:moveTo>
                  <a:pt x="304" y="0"/>
                </a:moveTo>
                <a:lnTo>
                  <a:pt x="24" y="147"/>
                </a:lnTo>
                <a:lnTo>
                  <a:pt x="13" y="158"/>
                </a:lnTo>
                <a:lnTo>
                  <a:pt x="4" y="174"/>
                </a:lnTo>
                <a:lnTo>
                  <a:pt x="0" y="190"/>
                </a:lnTo>
                <a:lnTo>
                  <a:pt x="0" y="207"/>
                </a:lnTo>
                <a:lnTo>
                  <a:pt x="310" y="394"/>
                </a:lnTo>
                <a:lnTo>
                  <a:pt x="310" y="394"/>
                </a:lnTo>
                <a:lnTo>
                  <a:pt x="342" y="396"/>
                </a:lnTo>
                <a:lnTo>
                  <a:pt x="372" y="394"/>
                </a:lnTo>
                <a:lnTo>
                  <a:pt x="372" y="394"/>
                </a:lnTo>
                <a:lnTo>
                  <a:pt x="657" y="245"/>
                </a:lnTo>
                <a:lnTo>
                  <a:pt x="663" y="232"/>
                </a:lnTo>
                <a:lnTo>
                  <a:pt x="666" y="219"/>
                </a:lnTo>
                <a:lnTo>
                  <a:pt x="666" y="206"/>
                </a:lnTo>
                <a:lnTo>
                  <a:pt x="665" y="193"/>
                </a:lnTo>
                <a:lnTo>
                  <a:pt x="659" y="180"/>
                </a:lnTo>
                <a:lnTo>
                  <a:pt x="651" y="168"/>
                </a:lnTo>
                <a:lnTo>
                  <a:pt x="643" y="158"/>
                </a:lnTo>
                <a:lnTo>
                  <a:pt x="631" y="151"/>
                </a:lnTo>
                <a:lnTo>
                  <a:pt x="621" y="145"/>
                </a:lnTo>
                <a:lnTo>
                  <a:pt x="621" y="147"/>
                </a:lnTo>
                <a:lnTo>
                  <a:pt x="528" y="95"/>
                </a:lnTo>
                <a:lnTo>
                  <a:pt x="435" y="44"/>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1" name="Line 9"/>
          <p:cNvSpPr>
            <a:spLocks noChangeShapeType="1"/>
          </p:cNvSpPr>
          <p:nvPr/>
        </p:nvSpPr>
        <p:spPr bwMode="auto">
          <a:xfrm flipV="1">
            <a:off x="3721101" y="4625016"/>
            <a:ext cx="1588" cy="571500"/>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2" name="Freeform 10"/>
          <p:cNvSpPr>
            <a:spLocks/>
          </p:cNvSpPr>
          <p:nvPr/>
        </p:nvSpPr>
        <p:spPr bwMode="auto">
          <a:xfrm>
            <a:off x="3759204" y="4585336"/>
            <a:ext cx="26988" cy="657225"/>
          </a:xfrm>
          <a:custGeom>
            <a:avLst/>
            <a:gdLst/>
            <a:ahLst/>
            <a:cxnLst>
              <a:cxn ang="0">
                <a:pos x="0" y="1242"/>
              </a:cxn>
              <a:cxn ang="0">
                <a:pos x="13" y="1242"/>
              </a:cxn>
              <a:cxn ang="0">
                <a:pos x="20" y="1242"/>
              </a:cxn>
              <a:cxn ang="0">
                <a:pos x="26" y="1241"/>
              </a:cxn>
              <a:cxn ang="0">
                <a:pos x="38" y="1235"/>
              </a:cxn>
              <a:cxn ang="0">
                <a:pos x="46" y="1225"/>
              </a:cxn>
              <a:cxn ang="0">
                <a:pos x="51" y="1212"/>
              </a:cxn>
              <a:cxn ang="0">
                <a:pos x="51" y="1206"/>
              </a:cxn>
              <a:cxn ang="0">
                <a:pos x="51" y="1206"/>
              </a:cxn>
              <a:cxn ang="0">
                <a:pos x="19" y="0"/>
              </a:cxn>
            </a:cxnLst>
            <a:rect l="0" t="0" r="r" b="b"/>
            <a:pathLst>
              <a:path w="51" h="1242">
                <a:moveTo>
                  <a:pt x="0" y="1242"/>
                </a:moveTo>
                <a:lnTo>
                  <a:pt x="13" y="1242"/>
                </a:lnTo>
                <a:lnTo>
                  <a:pt x="20" y="1242"/>
                </a:lnTo>
                <a:lnTo>
                  <a:pt x="26" y="1241"/>
                </a:lnTo>
                <a:lnTo>
                  <a:pt x="38" y="1235"/>
                </a:lnTo>
                <a:lnTo>
                  <a:pt x="46" y="1225"/>
                </a:lnTo>
                <a:lnTo>
                  <a:pt x="51" y="1212"/>
                </a:lnTo>
                <a:lnTo>
                  <a:pt x="51" y="1206"/>
                </a:lnTo>
                <a:lnTo>
                  <a:pt x="51" y="1206"/>
                </a:lnTo>
                <a:lnTo>
                  <a:pt x="19"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3" name="Freeform 11"/>
          <p:cNvSpPr>
            <a:spLocks/>
          </p:cNvSpPr>
          <p:nvPr/>
        </p:nvSpPr>
        <p:spPr bwMode="auto">
          <a:xfrm>
            <a:off x="3638555" y="5185411"/>
            <a:ext cx="114300" cy="66675"/>
          </a:xfrm>
          <a:custGeom>
            <a:avLst/>
            <a:gdLst/>
            <a:ahLst/>
            <a:cxnLst>
              <a:cxn ang="0">
                <a:pos x="218" y="78"/>
              </a:cxn>
              <a:cxn ang="0">
                <a:pos x="125" y="127"/>
              </a:cxn>
              <a:cxn ang="0">
                <a:pos x="0" y="48"/>
              </a:cxn>
              <a:cxn ang="0">
                <a:pos x="97" y="0"/>
              </a:cxn>
              <a:cxn ang="0">
                <a:pos x="218" y="78"/>
              </a:cxn>
            </a:cxnLst>
            <a:rect l="0" t="0" r="r" b="b"/>
            <a:pathLst>
              <a:path w="218" h="127">
                <a:moveTo>
                  <a:pt x="218" y="78"/>
                </a:moveTo>
                <a:lnTo>
                  <a:pt x="125" y="127"/>
                </a:lnTo>
                <a:lnTo>
                  <a:pt x="0" y="48"/>
                </a:lnTo>
                <a:lnTo>
                  <a:pt x="97" y="0"/>
                </a:lnTo>
                <a:lnTo>
                  <a:pt x="218" y="7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4" name="Freeform 12"/>
          <p:cNvSpPr>
            <a:spLocks/>
          </p:cNvSpPr>
          <p:nvPr/>
        </p:nvSpPr>
        <p:spPr bwMode="auto">
          <a:xfrm>
            <a:off x="3638555" y="5185411"/>
            <a:ext cx="114300" cy="66675"/>
          </a:xfrm>
          <a:custGeom>
            <a:avLst/>
            <a:gdLst/>
            <a:ahLst/>
            <a:cxnLst>
              <a:cxn ang="0">
                <a:pos x="218" y="78"/>
              </a:cxn>
              <a:cxn ang="0">
                <a:pos x="125" y="127"/>
              </a:cxn>
              <a:cxn ang="0">
                <a:pos x="0" y="48"/>
              </a:cxn>
              <a:cxn ang="0">
                <a:pos x="97" y="0"/>
              </a:cxn>
              <a:cxn ang="0">
                <a:pos x="218" y="78"/>
              </a:cxn>
            </a:cxnLst>
            <a:rect l="0" t="0" r="r" b="b"/>
            <a:pathLst>
              <a:path w="218" h="127">
                <a:moveTo>
                  <a:pt x="218" y="78"/>
                </a:moveTo>
                <a:lnTo>
                  <a:pt x="125" y="127"/>
                </a:lnTo>
                <a:lnTo>
                  <a:pt x="0" y="48"/>
                </a:lnTo>
                <a:lnTo>
                  <a:pt x="97" y="0"/>
                </a:lnTo>
                <a:lnTo>
                  <a:pt x="218" y="78"/>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5" name="Freeform 13"/>
          <p:cNvSpPr>
            <a:spLocks/>
          </p:cNvSpPr>
          <p:nvPr/>
        </p:nvSpPr>
        <p:spPr bwMode="auto">
          <a:xfrm>
            <a:off x="3703638" y="5229861"/>
            <a:ext cx="52388" cy="73025"/>
          </a:xfrm>
          <a:custGeom>
            <a:avLst/>
            <a:gdLst/>
            <a:ahLst/>
            <a:cxnLst>
              <a:cxn ang="0">
                <a:pos x="0" y="37"/>
              </a:cxn>
              <a:cxn ang="0">
                <a:pos x="0" y="137"/>
              </a:cxn>
              <a:cxn ang="0">
                <a:pos x="99" y="87"/>
              </a:cxn>
              <a:cxn ang="0">
                <a:pos x="99" y="0"/>
              </a:cxn>
            </a:cxnLst>
            <a:rect l="0" t="0" r="r" b="b"/>
            <a:pathLst>
              <a:path w="99" h="137">
                <a:moveTo>
                  <a:pt x="0" y="37"/>
                </a:moveTo>
                <a:lnTo>
                  <a:pt x="0" y="137"/>
                </a:lnTo>
                <a:lnTo>
                  <a:pt x="99" y="87"/>
                </a:lnTo>
                <a:lnTo>
                  <a:pt x="99"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6" name="Freeform 14"/>
          <p:cNvSpPr>
            <a:spLocks/>
          </p:cNvSpPr>
          <p:nvPr/>
        </p:nvSpPr>
        <p:spPr bwMode="auto">
          <a:xfrm>
            <a:off x="3636963" y="5210811"/>
            <a:ext cx="63500" cy="87313"/>
          </a:xfrm>
          <a:custGeom>
            <a:avLst/>
            <a:gdLst/>
            <a:ahLst/>
            <a:cxnLst>
              <a:cxn ang="0">
                <a:pos x="3" y="0"/>
              </a:cxn>
              <a:cxn ang="0">
                <a:pos x="0" y="95"/>
              </a:cxn>
              <a:cxn ang="0">
                <a:pos x="122" y="166"/>
              </a:cxn>
            </a:cxnLst>
            <a:rect l="0" t="0" r="r" b="b"/>
            <a:pathLst>
              <a:path w="122" h="166">
                <a:moveTo>
                  <a:pt x="3" y="0"/>
                </a:moveTo>
                <a:lnTo>
                  <a:pt x="0" y="95"/>
                </a:lnTo>
                <a:lnTo>
                  <a:pt x="122" y="166"/>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7" name="Freeform 15"/>
          <p:cNvSpPr>
            <a:spLocks/>
          </p:cNvSpPr>
          <p:nvPr/>
        </p:nvSpPr>
        <p:spPr bwMode="auto">
          <a:xfrm>
            <a:off x="3578230" y="4536116"/>
            <a:ext cx="193675" cy="204788"/>
          </a:xfrm>
          <a:custGeom>
            <a:avLst/>
            <a:gdLst/>
            <a:ahLst/>
            <a:cxnLst>
              <a:cxn ang="0">
                <a:pos x="361" y="0"/>
              </a:cxn>
              <a:cxn ang="0">
                <a:pos x="366" y="71"/>
              </a:cxn>
              <a:cxn ang="0">
                <a:pos x="0" y="385"/>
              </a:cxn>
              <a:cxn ang="0">
                <a:pos x="0" y="323"/>
              </a:cxn>
              <a:cxn ang="0">
                <a:pos x="361" y="0"/>
              </a:cxn>
            </a:cxnLst>
            <a:rect l="0" t="0" r="r" b="b"/>
            <a:pathLst>
              <a:path w="366" h="385">
                <a:moveTo>
                  <a:pt x="361" y="0"/>
                </a:moveTo>
                <a:lnTo>
                  <a:pt x="366" y="71"/>
                </a:lnTo>
                <a:lnTo>
                  <a:pt x="0" y="385"/>
                </a:lnTo>
                <a:lnTo>
                  <a:pt x="0" y="323"/>
                </a:lnTo>
                <a:lnTo>
                  <a:pt x="361"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8" name="Freeform 16"/>
          <p:cNvSpPr>
            <a:spLocks/>
          </p:cNvSpPr>
          <p:nvPr/>
        </p:nvSpPr>
        <p:spPr bwMode="auto">
          <a:xfrm>
            <a:off x="3578230" y="4536116"/>
            <a:ext cx="193675" cy="204788"/>
          </a:xfrm>
          <a:custGeom>
            <a:avLst/>
            <a:gdLst/>
            <a:ahLst/>
            <a:cxnLst>
              <a:cxn ang="0">
                <a:pos x="361" y="0"/>
              </a:cxn>
              <a:cxn ang="0">
                <a:pos x="366" y="71"/>
              </a:cxn>
              <a:cxn ang="0">
                <a:pos x="0" y="385"/>
              </a:cxn>
              <a:cxn ang="0">
                <a:pos x="0" y="323"/>
              </a:cxn>
              <a:cxn ang="0">
                <a:pos x="361" y="0"/>
              </a:cxn>
            </a:cxnLst>
            <a:rect l="0" t="0" r="r" b="b"/>
            <a:pathLst>
              <a:path w="366" h="385">
                <a:moveTo>
                  <a:pt x="361" y="0"/>
                </a:moveTo>
                <a:lnTo>
                  <a:pt x="366" y="71"/>
                </a:lnTo>
                <a:lnTo>
                  <a:pt x="0" y="385"/>
                </a:lnTo>
                <a:lnTo>
                  <a:pt x="0" y="323"/>
                </a:lnTo>
                <a:lnTo>
                  <a:pt x="361" y="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9" name="Freeform 17"/>
          <p:cNvSpPr>
            <a:spLocks/>
          </p:cNvSpPr>
          <p:nvPr/>
        </p:nvSpPr>
        <p:spPr bwMode="auto">
          <a:xfrm>
            <a:off x="3802063" y="4496436"/>
            <a:ext cx="198438" cy="85725"/>
          </a:xfrm>
          <a:custGeom>
            <a:avLst/>
            <a:gdLst/>
            <a:ahLst/>
            <a:cxnLst>
              <a:cxn ang="0">
                <a:pos x="0" y="76"/>
              </a:cxn>
              <a:cxn ang="0">
                <a:pos x="342" y="163"/>
              </a:cxn>
              <a:cxn ang="0">
                <a:pos x="373" y="125"/>
              </a:cxn>
              <a:cxn ang="0">
                <a:pos x="31" y="0"/>
              </a:cxn>
              <a:cxn ang="0">
                <a:pos x="0" y="76"/>
              </a:cxn>
            </a:cxnLst>
            <a:rect l="0" t="0" r="r" b="b"/>
            <a:pathLst>
              <a:path w="373" h="163">
                <a:moveTo>
                  <a:pt x="0" y="76"/>
                </a:moveTo>
                <a:lnTo>
                  <a:pt x="342" y="163"/>
                </a:lnTo>
                <a:lnTo>
                  <a:pt x="373" y="125"/>
                </a:lnTo>
                <a:lnTo>
                  <a:pt x="31" y="0"/>
                </a:lnTo>
                <a:lnTo>
                  <a:pt x="0" y="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0" name="Freeform 18"/>
          <p:cNvSpPr>
            <a:spLocks/>
          </p:cNvSpPr>
          <p:nvPr/>
        </p:nvSpPr>
        <p:spPr bwMode="auto">
          <a:xfrm>
            <a:off x="3802063" y="4496436"/>
            <a:ext cx="198438" cy="85725"/>
          </a:xfrm>
          <a:custGeom>
            <a:avLst/>
            <a:gdLst/>
            <a:ahLst/>
            <a:cxnLst>
              <a:cxn ang="0">
                <a:pos x="0" y="76"/>
              </a:cxn>
              <a:cxn ang="0">
                <a:pos x="342" y="163"/>
              </a:cxn>
              <a:cxn ang="0">
                <a:pos x="373" y="125"/>
              </a:cxn>
              <a:cxn ang="0">
                <a:pos x="31" y="0"/>
              </a:cxn>
              <a:cxn ang="0">
                <a:pos x="0" y="76"/>
              </a:cxn>
            </a:cxnLst>
            <a:rect l="0" t="0" r="r" b="b"/>
            <a:pathLst>
              <a:path w="373" h="163">
                <a:moveTo>
                  <a:pt x="0" y="76"/>
                </a:moveTo>
                <a:lnTo>
                  <a:pt x="342" y="163"/>
                </a:lnTo>
                <a:lnTo>
                  <a:pt x="373" y="125"/>
                </a:lnTo>
                <a:lnTo>
                  <a:pt x="31" y="0"/>
                </a:lnTo>
                <a:lnTo>
                  <a:pt x="0" y="76"/>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1" name="Line 19"/>
          <p:cNvSpPr>
            <a:spLocks noChangeShapeType="1"/>
          </p:cNvSpPr>
          <p:nvPr/>
        </p:nvSpPr>
        <p:spPr bwMode="auto">
          <a:xfrm flipH="1" flipV="1">
            <a:off x="3700463" y="4440874"/>
            <a:ext cx="79375" cy="47625"/>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2" name="Freeform 20"/>
          <p:cNvSpPr>
            <a:spLocks/>
          </p:cNvSpPr>
          <p:nvPr/>
        </p:nvSpPr>
        <p:spPr bwMode="auto">
          <a:xfrm>
            <a:off x="3657601" y="4440874"/>
            <a:ext cx="76200" cy="112713"/>
          </a:xfrm>
          <a:custGeom>
            <a:avLst/>
            <a:gdLst/>
            <a:ahLst/>
            <a:cxnLst>
              <a:cxn ang="0">
                <a:pos x="142" y="214"/>
              </a:cxn>
              <a:cxn ang="0">
                <a:pos x="6" y="137"/>
              </a:cxn>
              <a:cxn ang="0">
                <a:pos x="0" y="50"/>
              </a:cxn>
              <a:cxn ang="0">
                <a:pos x="74" y="0"/>
              </a:cxn>
            </a:cxnLst>
            <a:rect l="0" t="0" r="r" b="b"/>
            <a:pathLst>
              <a:path w="142" h="214">
                <a:moveTo>
                  <a:pt x="142" y="214"/>
                </a:moveTo>
                <a:lnTo>
                  <a:pt x="6" y="137"/>
                </a:lnTo>
                <a:lnTo>
                  <a:pt x="0" y="50"/>
                </a:lnTo>
                <a:lnTo>
                  <a:pt x="74"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3" name="Freeform 21"/>
          <p:cNvSpPr>
            <a:spLocks/>
          </p:cNvSpPr>
          <p:nvPr/>
        </p:nvSpPr>
        <p:spPr bwMode="auto">
          <a:xfrm>
            <a:off x="3735392" y="4488499"/>
            <a:ext cx="36513" cy="66675"/>
          </a:xfrm>
          <a:custGeom>
            <a:avLst/>
            <a:gdLst/>
            <a:ahLst/>
            <a:cxnLst>
              <a:cxn ang="0">
                <a:pos x="71" y="0"/>
              </a:cxn>
              <a:cxn ang="0">
                <a:pos x="9" y="30"/>
              </a:cxn>
              <a:cxn ang="0">
                <a:pos x="0" y="124"/>
              </a:cxn>
            </a:cxnLst>
            <a:rect l="0" t="0" r="r" b="b"/>
            <a:pathLst>
              <a:path w="71" h="124">
                <a:moveTo>
                  <a:pt x="71" y="0"/>
                </a:moveTo>
                <a:lnTo>
                  <a:pt x="9" y="30"/>
                </a:lnTo>
                <a:lnTo>
                  <a:pt x="0" y="124"/>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4" name="Freeform 22"/>
          <p:cNvSpPr>
            <a:spLocks/>
          </p:cNvSpPr>
          <p:nvPr/>
        </p:nvSpPr>
        <p:spPr bwMode="auto">
          <a:xfrm>
            <a:off x="3760788" y="4502778"/>
            <a:ext cx="50800" cy="50800"/>
          </a:xfrm>
          <a:custGeom>
            <a:avLst/>
            <a:gdLst/>
            <a:ahLst/>
            <a:cxnLst>
              <a:cxn ang="0">
                <a:pos x="0" y="68"/>
              </a:cxn>
              <a:cxn ang="0">
                <a:pos x="35" y="86"/>
              </a:cxn>
              <a:cxn ang="0">
                <a:pos x="46" y="94"/>
              </a:cxn>
              <a:cxn ang="0">
                <a:pos x="61" y="97"/>
              </a:cxn>
              <a:cxn ang="0">
                <a:pos x="74" y="92"/>
              </a:cxn>
              <a:cxn ang="0">
                <a:pos x="85" y="85"/>
              </a:cxn>
              <a:cxn ang="0">
                <a:pos x="93" y="72"/>
              </a:cxn>
              <a:cxn ang="0">
                <a:pos x="96" y="59"/>
              </a:cxn>
              <a:cxn ang="0">
                <a:pos x="93" y="44"/>
              </a:cxn>
              <a:cxn ang="0">
                <a:pos x="84" y="33"/>
              </a:cxn>
              <a:cxn ang="0">
                <a:pos x="75" y="27"/>
              </a:cxn>
              <a:cxn ang="0">
                <a:pos x="65" y="24"/>
              </a:cxn>
              <a:cxn ang="0">
                <a:pos x="46" y="14"/>
              </a:cxn>
              <a:cxn ang="0">
                <a:pos x="32" y="0"/>
              </a:cxn>
            </a:cxnLst>
            <a:rect l="0" t="0" r="r" b="b"/>
            <a:pathLst>
              <a:path w="96" h="97">
                <a:moveTo>
                  <a:pt x="0" y="68"/>
                </a:moveTo>
                <a:lnTo>
                  <a:pt x="35" y="86"/>
                </a:lnTo>
                <a:lnTo>
                  <a:pt x="46" y="94"/>
                </a:lnTo>
                <a:lnTo>
                  <a:pt x="61" y="97"/>
                </a:lnTo>
                <a:lnTo>
                  <a:pt x="74" y="92"/>
                </a:lnTo>
                <a:lnTo>
                  <a:pt x="85" y="85"/>
                </a:lnTo>
                <a:lnTo>
                  <a:pt x="93" y="72"/>
                </a:lnTo>
                <a:lnTo>
                  <a:pt x="96" y="59"/>
                </a:lnTo>
                <a:lnTo>
                  <a:pt x="93" y="44"/>
                </a:lnTo>
                <a:lnTo>
                  <a:pt x="84" y="33"/>
                </a:lnTo>
                <a:lnTo>
                  <a:pt x="75" y="27"/>
                </a:lnTo>
                <a:lnTo>
                  <a:pt x="65" y="24"/>
                </a:lnTo>
                <a:lnTo>
                  <a:pt x="46" y="14"/>
                </a:lnTo>
                <a:lnTo>
                  <a:pt x="32"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5" name="Freeform 23"/>
          <p:cNvSpPr>
            <a:spLocks/>
          </p:cNvSpPr>
          <p:nvPr/>
        </p:nvSpPr>
        <p:spPr bwMode="auto">
          <a:xfrm>
            <a:off x="3759201" y="4504366"/>
            <a:ext cx="19050" cy="31750"/>
          </a:xfrm>
          <a:custGeom>
            <a:avLst/>
            <a:gdLst/>
            <a:ahLst/>
            <a:cxnLst>
              <a:cxn ang="0">
                <a:pos x="35" y="0"/>
              </a:cxn>
              <a:cxn ang="0">
                <a:pos x="27" y="2"/>
              </a:cxn>
              <a:cxn ang="0">
                <a:pos x="20" y="5"/>
              </a:cxn>
              <a:cxn ang="0">
                <a:pos x="8" y="15"/>
              </a:cxn>
              <a:cxn ang="0">
                <a:pos x="1" y="28"/>
              </a:cxn>
              <a:cxn ang="0">
                <a:pos x="0" y="35"/>
              </a:cxn>
              <a:cxn ang="0">
                <a:pos x="1" y="42"/>
              </a:cxn>
              <a:cxn ang="0">
                <a:pos x="3" y="51"/>
              </a:cxn>
              <a:cxn ang="0">
                <a:pos x="7" y="60"/>
              </a:cxn>
            </a:cxnLst>
            <a:rect l="0" t="0" r="r" b="b"/>
            <a:pathLst>
              <a:path w="35" h="60">
                <a:moveTo>
                  <a:pt x="35" y="0"/>
                </a:moveTo>
                <a:lnTo>
                  <a:pt x="27" y="2"/>
                </a:lnTo>
                <a:lnTo>
                  <a:pt x="20" y="5"/>
                </a:lnTo>
                <a:lnTo>
                  <a:pt x="8" y="15"/>
                </a:lnTo>
                <a:lnTo>
                  <a:pt x="1" y="28"/>
                </a:lnTo>
                <a:lnTo>
                  <a:pt x="0" y="35"/>
                </a:lnTo>
                <a:lnTo>
                  <a:pt x="1" y="42"/>
                </a:lnTo>
                <a:lnTo>
                  <a:pt x="3" y="51"/>
                </a:lnTo>
                <a:lnTo>
                  <a:pt x="7" y="6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6" name="Line 24"/>
          <p:cNvSpPr>
            <a:spLocks noChangeShapeType="1"/>
          </p:cNvSpPr>
          <p:nvPr/>
        </p:nvSpPr>
        <p:spPr bwMode="auto">
          <a:xfrm flipH="1" flipV="1">
            <a:off x="3660777" y="4469449"/>
            <a:ext cx="79375" cy="41275"/>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7" name="Line 25"/>
          <p:cNvSpPr>
            <a:spLocks noChangeShapeType="1"/>
          </p:cNvSpPr>
          <p:nvPr/>
        </p:nvSpPr>
        <p:spPr bwMode="auto">
          <a:xfrm flipV="1">
            <a:off x="3738567" y="4537711"/>
            <a:ext cx="30163" cy="174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8" name="Line 26"/>
          <p:cNvSpPr>
            <a:spLocks noChangeShapeType="1"/>
          </p:cNvSpPr>
          <p:nvPr/>
        </p:nvSpPr>
        <p:spPr bwMode="auto">
          <a:xfrm>
            <a:off x="3781426" y="4491666"/>
            <a:ext cx="1588" cy="12700"/>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9" name="Line 27"/>
          <p:cNvSpPr>
            <a:spLocks noChangeShapeType="1"/>
          </p:cNvSpPr>
          <p:nvPr/>
        </p:nvSpPr>
        <p:spPr bwMode="auto">
          <a:xfrm flipV="1">
            <a:off x="3721101" y="4551991"/>
            <a:ext cx="1588" cy="26988"/>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40" name="Freeform 28"/>
          <p:cNvSpPr>
            <a:spLocks/>
          </p:cNvSpPr>
          <p:nvPr/>
        </p:nvSpPr>
        <p:spPr bwMode="auto">
          <a:xfrm>
            <a:off x="3743330" y="4259899"/>
            <a:ext cx="42863" cy="257175"/>
          </a:xfrm>
          <a:custGeom>
            <a:avLst/>
            <a:gdLst/>
            <a:ahLst/>
            <a:cxnLst>
              <a:cxn ang="0">
                <a:pos x="80" y="485"/>
              </a:cxn>
              <a:cxn ang="0">
                <a:pos x="77" y="32"/>
              </a:cxn>
              <a:cxn ang="0">
                <a:pos x="44" y="0"/>
              </a:cxn>
              <a:cxn ang="0">
                <a:pos x="0" y="436"/>
              </a:cxn>
              <a:cxn ang="0">
                <a:pos x="80" y="485"/>
              </a:cxn>
            </a:cxnLst>
            <a:rect l="0" t="0" r="r" b="b"/>
            <a:pathLst>
              <a:path w="80" h="485">
                <a:moveTo>
                  <a:pt x="80" y="485"/>
                </a:moveTo>
                <a:lnTo>
                  <a:pt x="77" y="32"/>
                </a:lnTo>
                <a:lnTo>
                  <a:pt x="44" y="0"/>
                </a:lnTo>
                <a:lnTo>
                  <a:pt x="0" y="436"/>
                </a:lnTo>
                <a:lnTo>
                  <a:pt x="80" y="48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41" name="Freeform 29"/>
          <p:cNvSpPr>
            <a:spLocks/>
          </p:cNvSpPr>
          <p:nvPr/>
        </p:nvSpPr>
        <p:spPr bwMode="auto">
          <a:xfrm>
            <a:off x="3743330" y="4259899"/>
            <a:ext cx="42863" cy="257175"/>
          </a:xfrm>
          <a:custGeom>
            <a:avLst/>
            <a:gdLst/>
            <a:ahLst/>
            <a:cxnLst>
              <a:cxn ang="0">
                <a:pos x="80" y="485"/>
              </a:cxn>
              <a:cxn ang="0">
                <a:pos x="77" y="32"/>
              </a:cxn>
              <a:cxn ang="0">
                <a:pos x="44" y="0"/>
              </a:cxn>
              <a:cxn ang="0">
                <a:pos x="0" y="436"/>
              </a:cxn>
              <a:cxn ang="0">
                <a:pos x="80" y="485"/>
              </a:cxn>
            </a:cxnLst>
            <a:rect l="0" t="0" r="r" b="b"/>
            <a:pathLst>
              <a:path w="80" h="485">
                <a:moveTo>
                  <a:pt x="80" y="485"/>
                </a:moveTo>
                <a:lnTo>
                  <a:pt x="77" y="32"/>
                </a:lnTo>
                <a:lnTo>
                  <a:pt x="44" y="0"/>
                </a:lnTo>
                <a:lnTo>
                  <a:pt x="0" y="436"/>
                </a:lnTo>
                <a:lnTo>
                  <a:pt x="80" y="485"/>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nvGrpSpPr>
          <p:cNvPr id="42" name="Group 347"/>
          <p:cNvGrpSpPr/>
          <p:nvPr/>
        </p:nvGrpSpPr>
        <p:grpSpPr>
          <a:xfrm>
            <a:off x="813544" y="5093336"/>
            <a:ext cx="446088" cy="512763"/>
            <a:chOff x="2598738" y="5576888"/>
            <a:chExt cx="446088" cy="512763"/>
          </a:xfrm>
        </p:grpSpPr>
        <p:sp>
          <p:nvSpPr>
            <p:cNvPr id="43" name="Freeform 30"/>
            <p:cNvSpPr>
              <a:spLocks/>
            </p:cNvSpPr>
            <p:nvPr/>
          </p:nvSpPr>
          <p:spPr bwMode="auto">
            <a:xfrm>
              <a:off x="2601913" y="5943601"/>
              <a:ext cx="352425" cy="119063"/>
            </a:xfrm>
            <a:custGeom>
              <a:avLst/>
              <a:gdLst/>
              <a:ahLst/>
              <a:cxnLst>
                <a:cxn ang="0">
                  <a:pos x="0" y="0"/>
                </a:cxn>
                <a:cxn ang="0">
                  <a:pos x="410" y="224"/>
                </a:cxn>
                <a:cxn ang="0">
                  <a:pos x="531" y="163"/>
                </a:cxn>
                <a:cxn ang="0">
                  <a:pos x="652" y="100"/>
                </a:cxn>
                <a:cxn ang="0">
                  <a:pos x="652" y="100"/>
                </a:cxn>
                <a:cxn ang="0">
                  <a:pos x="664" y="105"/>
                </a:cxn>
              </a:cxnLst>
              <a:rect l="0" t="0" r="r" b="b"/>
              <a:pathLst>
                <a:path w="664" h="224">
                  <a:moveTo>
                    <a:pt x="0" y="0"/>
                  </a:moveTo>
                  <a:lnTo>
                    <a:pt x="410" y="224"/>
                  </a:lnTo>
                  <a:lnTo>
                    <a:pt x="531" y="163"/>
                  </a:lnTo>
                  <a:lnTo>
                    <a:pt x="652" y="100"/>
                  </a:lnTo>
                  <a:lnTo>
                    <a:pt x="652" y="100"/>
                  </a:lnTo>
                  <a:lnTo>
                    <a:pt x="664" y="105"/>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44" name="Freeform 31"/>
            <p:cNvSpPr>
              <a:spLocks/>
            </p:cNvSpPr>
            <p:nvPr/>
          </p:nvSpPr>
          <p:spPr bwMode="auto">
            <a:xfrm>
              <a:off x="2854326" y="5832476"/>
              <a:ext cx="100013" cy="165100"/>
            </a:xfrm>
            <a:custGeom>
              <a:avLst/>
              <a:gdLst/>
              <a:ahLst/>
              <a:cxnLst>
                <a:cxn ang="0">
                  <a:pos x="187" y="312"/>
                </a:cxn>
                <a:cxn ang="0">
                  <a:pos x="0" y="225"/>
                </a:cxn>
                <a:cxn ang="0">
                  <a:pos x="0" y="0"/>
                </a:cxn>
                <a:cxn ang="0">
                  <a:pos x="187" y="81"/>
                </a:cxn>
                <a:cxn ang="0">
                  <a:pos x="187" y="312"/>
                </a:cxn>
              </a:cxnLst>
              <a:rect l="0" t="0" r="r" b="b"/>
              <a:pathLst>
                <a:path w="187" h="312">
                  <a:moveTo>
                    <a:pt x="187" y="312"/>
                  </a:moveTo>
                  <a:lnTo>
                    <a:pt x="0" y="225"/>
                  </a:lnTo>
                  <a:lnTo>
                    <a:pt x="0" y="0"/>
                  </a:lnTo>
                  <a:lnTo>
                    <a:pt x="187" y="81"/>
                  </a:lnTo>
                  <a:lnTo>
                    <a:pt x="187" y="3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45" name="Freeform 32"/>
            <p:cNvSpPr>
              <a:spLocks/>
            </p:cNvSpPr>
            <p:nvPr/>
          </p:nvSpPr>
          <p:spPr bwMode="auto">
            <a:xfrm>
              <a:off x="2854326" y="5832476"/>
              <a:ext cx="100013" cy="165100"/>
            </a:xfrm>
            <a:custGeom>
              <a:avLst/>
              <a:gdLst/>
              <a:ahLst/>
              <a:cxnLst>
                <a:cxn ang="0">
                  <a:pos x="187" y="312"/>
                </a:cxn>
                <a:cxn ang="0">
                  <a:pos x="0" y="225"/>
                </a:cxn>
                <a:cxn ang="0">
                  <a:pos x="0" y="0"/>
                </a:cxn>
                <a:cxn ang="0">
                  <a:pos x="187" y="81"/>
                </a:cxn>
                <a:cxn ang="0">
                  <a:pos x="187" y="312"/>
                </a:cxn>
              </a:cxnLst>
              <a:rect l="0" t="0" r="r" b="b"/>
              <a:pathLst>
                <a:path w="187" h="312">
                  <a:moveTo>
                    <a:pt x="187" y="312"/>
                  </a:moveTo>
                  <a:lnTo>
                    <a:pt x="0" y="225"/>
                  </a:lnTo>
                  <a:lnTo>
                    <a:pt x="0" y="0"/>
                  </a:lnTo>
                  <a:lnTo>
                    <a:pt x="187" y="81"/>
                  </a:lnTo>
                  <a:lnTo>
                    <a:pt x="187" y="312"/>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46" name="Freeform 33"/>
            <p:cNvSpPr>
              <a:spLocks/>
            </p:cNvSpPr>
            <p:nvPr/>
          </p:nvSpPr>
          <p:spPr bwMode="auto">
            <a:xfrm>
              <a:off x="2657476" y="5749926"/>
              <a:ext cx="165100" cy="273050"/>
            </a:xfrm>
            <a:custGeom>
              <a:avLst/>
              <a:gdLst/>
              <a:ahLst/>
              <a:cxnLst>
                <a:cxn ang="0">
                  <a:pos x="310" y="144"/>
                </a:cxn>
                <a:cxn ang="0">
                  <a:pos x="310" y="516"/>
                </a:cxn>
                <a:cxn ang="0">
                  <a:pos x="0" y="361"/>
                </a:cxn>
                <a:cxn ang="0">
                  <a:pos x="3" y="0"/>
                </a:cxn>
                <a:cxn ang="0">
                  <a:pos x="310" y="144"/>
                </a:cxn>
              </a:cxnLst>
              <a:rect l="0" t="0" r="r" b="b"/>
              <a:pathLst>
                <a:path w="310" h="516">
                  <a:moveTo>
                    <a:pt x="310" y="144"/>
                  </a:moveTo>
                  <a:lnTo>
                    <a:pt x="310" y="516"/>
                  </a:lnTo>
                  <a:lnTo>
                    <a:pt x="0" y="361"/>
                  </a:lnTo>
                  <a:lnTo>
                    <a:pt x="3" y="0"/>
                  </a:lnTo>
                  <a:lnTo>
                    <a:pt x="310" y="14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47" name="Freeform 34"/>
            <p:cNvSpPr>
              <a:spLocks/>
            </p:cNvSpPr>
            <p:nvPr/>
          </p:nvSpPr>
          <p:spPr bwMode="auto">
            <a:xfrm>
              <a:off x="2657476" y="5749926"/>
              <a:ext cx="165100" cy="273050"/>
            </a:xfrm>
            <a:custGeom>
              <a:avLst/>
              <a:gdLst/>
              <a:ahLst/>
              <a:cxnLst>
                <a:cxn ang="0">
                  <a:pos x="310" y="144"/>
                </a:cxn>
                <a:cxn ang="0">
                  <a:pos x="310" y="516"/>
                </a:cxn>
                <a:cxn ang="0">
                  <a:pos x="0" y="361"/>
                </a:cxn>
                <a:cxn ang="0">
                  <a:pos x="3" y="0"/>
                </a:cxn>
                <a:cxn ang="0">
                  <a:pos x="310" y="144"/>
                </a:cxn>
              </a:cxnLst>
              <a:rect l="0" t="0" r="r" b="b"/>
              <a:pathLst>
                <a:path w="310" h="516">
                  <a:moveTo>
                    <a:pt x="310" y="144"/>
                  </a:moveTo>
                  <a:lnTo>
                    <a:pt x="310" y="516"/>
                  </a:lnTo>
                  <a:lnTo>
                    <a:pt x="0" y="361"/>
                  </a:lnTo>
                  <a:lnTo>
                    <a:pt x="3" y="0"/>
                  </a:lnTo>
                  <a:lnTo>
                    <a:pt x="310" y="144"/>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48" name="Freeform 35"/>
            <p:cNvSpPr>
              <a:spLocks/>
            </p:cNvSpPr>
            <p:nvPr/>
          </p:nvSpPr>
          <p:spPr bwMode="auto">
            <a:xfrm>
              <a:off x="2655888" y="5653088"/>
              <a:ext cx="357188" cy="179388"/>
            </a:xfrm>
            <a:custGeom>
              <a:avLst/>
              <a:gdLst/>
              <a:ahLst/>
              <a:cxnLst>
                <a:cxn ang="0">
                  <a:pos x="362" y="0"/>
                </a:cxn>
                <a:cxn ang="0">
                  <a:pos x="675" y="157"/>
                </a:cxn>
                <a:cxn ang="0">
                  <a:pos x="314" y="339"/>
                </a:cxn>
                <a:cxn ang="0">
                  <a:pos x="0" y="187"/>
                </a:cxn>
                <a:cxn ang="0">
                  <a:pos x="362" y="0"/>
                </a:cxn>
              </a:cxnLst>
              <a:rect l="0" t="0" r="r" b="b"/>
              <a:pathLst>
                <a:path w="675" h="339">
                  <a:moveTo>
                    <a:pt x="362" y="0"/>
                  </a:moveTo>
                  <a:lnTo>
                    <a:pt x="675" y="157"/>
                  </a:lnTo>
                  <a:lnTo>
                    <a:pt x="314" y="339"/>
                  </a:lnTo>
                  <a:lnTo>
                    <a:pt x="0" y="187"/>
                  </a:lnTo>
                  <a:lnTo>
                    <a:pt x="36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49" name="Freeform 36"/>
            <p:cNvSpPr>
              <a:spLocks/>
            </p:cNvSpPr>
            <p:nvPr/>
          </p:nvSpPr>
          <p:spPr bwMode="auto">
            <a:xfrm>
              <a:off x="2655888" y="5653088"/>
              <a:ext cx="357188" cy="179388"/>
            </a:xfrm>
            <a:custGeom>
              <a:avLst/>
              <a:gdLst/>
              <a:ahLst/>
              <a:cxnLst>
                <a:cxn ang="0">
                  <a:pos x="362" y="0"/>
                </a:cxn>
                <a:cxn ang="0">
                  <a:pos x="675" y="157"/>
                </a:cxn>
                <a:cxn ang="0">
                  <a:pos x="314" y="339"/>
                </a:cxn>
                <a:cxn ang="0">
                  <a:pos x="0" y="187"/>
                </a:cxn>
                <a:cxn ang="0">
                  <a:pos x="362" y="0"/>
                </a:cxn>
              </a:cxnLst>
              <a:rect l="0" t="0" r="r" b="b"/>
              <a:pathLst>
                <a:path w="675" h="339">
                  <a:moveTo>
                    <a:pt x="362" y="0"/>
                  </a:moveTo>
                  <a:lnTo>
                    <a:pt x="675" y="157"/>
                  </a:lnTo>
                  <a:lnTo>
                    <a:pt x="314" y="339"/>
                  </a:lnTo>
                  <a:lnTo>
                    <a:pt x="0" y="187"/>
                  </a:lnTo>
                  <a:lnTo>
                    <a:pt x="362" y="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50" name="Freeform 37"/>
            <p:cNvSpPr>
              <a:spLocks/>
            </p:cNvSpPr>
            <p:nvPr/>
          </p:nvSpPr>
          <p:spPr bwMode="auto">
            <a:xfrm>
              <a:off x="2598738" y="5913438"/>
              <a:ext cx="217488" cy="174625"/>
            </a:xfrm>
            <a:custGeom>
              <a:avLst/>
              <a:gdLst/>
              <a:ahLst/>
              <a:cxnLst>
                <a:cxn ang="0">
                  <a:pos x="106" y="0"/>
                </a:cxn>
                <a:cxn ang="0">
                  <a:pos x="0" y="51"/>
                </a:cxn>
                <a:cxn ang="0">
                  <a:pos x="0" y="100"/>
                </a:cxn>
                <a:cxn ang="0">
                  <a:pos x="410" y="330"/>
                </a:cxn>
              </a:cxnLst>
              <a:rect l="0" t="0" r="r" b="b"/>
              <a:pathLst>
                <a:path w="410" h="330">
                  <a:moveTo>
                    <a:pt x="106" y="0"/>
                  </a:moveTo>
                  <a:lnTo>
                    <a:pt x="0" y="51"/>
                  </a:lnTo>
                  <a:lnTo>
                    <a:pt x="0" y="100"/>
                  </a:lnTo>
                  <a:lnTo>
                    <a:pt x="410" y="33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51" name="Freeform 38"/>
            <p:cNvSpPr>
              <a:spLocks/>
            </p:cNvSpPr>
            <p:nvPr/>
          </p:nvSpPr>
          <p:spPr bwMode="auto">
            <a:xfrm>
              <a:off x="2954338" y="5838826"/>
              <a:ext cx="90488" cy="153988"/>
            </a:xfrm>
            <a:custGeom>
              <a:avLst/>
              <a:gdLst/>
              <a:ahLst/>
              <a:cxnLst>
                <a:cxn ang="0">
                  <a:pos x="5" y="291"/>
                </a:cxn>
                <a:cxn ang="0">
                  <a:pos x="169" y="215"/>
                </a:cxn>
                <a:cxn ang="0">
                  <a:pos x="166" y="0"/>
                </a:cxn>
                <a:cxn ang="0">
                  <a:pos x="0" y="71"/>
                </a:cxn>
              </a:cxnLst>
              <a:rect l="0" t="0" r="r" b="b"/>
              <a:pathLst>
                <a:path w="169" h="291">
                  <a:moveTo>
                    <a:pt x="5" y="291"/>
                  </a:moveTo>
                  <a:lnTo>
                    <a:pt x="169" y="215"/>
                  </a:lnTo>
                  <a:lnTo>
                    <a:pt x="166" y="0"/>
                  </a:lnTo>
                  <a:lnTo>
                    <a:pt x="0" y="71"/>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52" name="Freeform 39"/>
            <p:cNvSpPr>
              <a:spLocks/>
            </p:cNvSpPr>
            <p:nvPr/>
          </p:nvSpPr>
          <p:spPr bwMode="auto">
            <a:xfrm>
              <a:off x="2857501" y="5786438"/>
              <a:ext cx="179388" cy="49213"/>
            </a:xfrm>
            <a:custGeom>
              <a:avLst/>
              <a:gdLst/>
              <a:ahLst/>
              <a:cxnLst>
                <a:cxn ang="0">
                  <a:pos x="0" y="81"/>
                </a:cxn>
                <a:cxn ang="0">
                  <a:pos x="167" y="0"/>
                </a:cxn>
                <a:cxn ang="0">
                  <a:pos x="339" y="93"/>
                </a:cxn>
              </a:cxnLst>
              <a:rect l="0" t="0" r="r" b="b"/>
              <a:pathLst>
                <a:path w="339" h="93">
                  <a:moveTo>
                    <a:pt x="0" y="81"/>
                  </a:moveTo>
                  <a:lnTo>
                    <a:pt x="167" y="0"/>
                  </a:lnTo>
                  <a:lnTo>
                    <a:pt x="339" y="93"/>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53" name="Line 40"/>
            <p:cNvSpPr>
              <a:spLocks noChangeShapeType="1"/>
            </p:cNvSpPr>
            <p:nvPr/>
          </p:nvSpPr>
          <p:spPr bwMode="auto">
            <a:xfrm flipV="1">
              <a:off x="2828926" y="5980113"/>
              <a:ext cx="74613" cy="428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54" name="Line 41"/>
            <p:cNvSpPr>
              <a:spLocks noChangeShapeType="1"/>
            </p:cNvSpPr>
            <p:nvPr/>
          </p:nvSpPr>
          <p:spPr bwMode="auto">
            <a:xfrm flipV="1">
              <a:off x="2836863" y="5576888"/>
              <a:ext cx="1588" cy="123825"/>
            </a:xfrm>
            <a:prstGeom prst="line">
              <a:avLst/>
            </a:prstGeom>
            <a:noFill/>
            <a:ln w="254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55" name="Line 42"/>
            <p:cNvSpPr>
              <a:spLocks noChangeShapeType="1"/>
            </p:cNvSpPr>
            <p:nvPr/>
          </p:nvSpPr>
          <p:spPr bwMode="auto">
            <a:xfrm flipV="1">
              <a:off x="2781301" y="5616576"/>
              <a:ext cx="1588" cy="107950"/>
            </a:xfrm>
            <a:prstGeom prst="line">
              <a:avLst/>
            </a:prstGeom>
            <a:noFill/>
            <a:ln w="254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56" name="Line 43"/>
            <p:cNvSpPr>
              <a:spLocks noChangeShapeType="1"/>
            </p:cNvSpPr>
            <p:nvPr/>
          </p:nvSpPr>
          <p:spPr bwMode="auto">
            <a:xfrm flipV="1">
              <a:off x="2722563" y="5648326"/>
              <a:ext cx="1588" cy="109538"/>
            </a:xfrm>
            <a:prstGeom prst="line">
              <a:avLst/>
            </a:prstGeom>
            <a:noFill/>
            <a:ln w="254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57" name="Line 44"/>
            <p:cNvSpPr>
              <a:spLocks noChangeShapeType="1"/>
            </p:cNvSpPr>
            <p:nvPr/>
          </p:nvSpPr>
          <p:spPr bwMode="auto">
            <a:xfrm flipV="1">
              <a:off x="3014663" y="5737226"/>
              <a:ext cx="1588" cy="82550"/>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58" name="Freeform 45"/>
            <p:cNvSpPr>
              <a:spLocks/>
            </p:cNvSpPr>
            <p:nvPr/>
          </p:nvSpPr>
          <p:spPr bwMode="auto">
            <a:xfrm>
              <a:off x="2817813" y="5953126"/>
              <a:ext cx="227013" cy="136525"/>
            </a:xfrm>
            <a:custGeom>
              <a:avLst/>
              <a:gdLst/>
              <a:ahLst/>
              <a:cxnLst>
                <a:cxn ang="0">
                  <a:pos x="0" y="259"/>
                </a:cxn>
                <a:cxn ang="0">
                  <a:pos x="428" y="46"/>
                </a:cxn>
                <a:cxn ang="0">
                  <a:pos x="425" y="0"/>
                </a:cxn>
              </a:cxnLst>
              <a:rect l="0" t="0" r="r" b="b"/>
              <a:pathLst>
                <a:path w="428" h="259">
                  <a:moveTo>
                    <a:pt x="0" y="259"/>
                  </a:moveTo>
                  <a:lnTo>
                    <a:pt x="428" y="46"/>
                  </a:lnTo>
                  <a:lnTo>
                    <a:pt x="425"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59" name="Line 46"/>
            <p:cNvSpPr>
              <a:spLocks noChangeShapeType="1"/>
            </p:cNvSpPr>
            <p:nvPr/>
          </p:nvSpPr>
          <p:spPr bwMode="auto">
            <a:xfrm flipV="1">
              <a:off x="2819401" y="6061076"/>
              <a:ext cx="1588" cy="25400"/>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grpSp>
        <p:nvGrpSpPr>
          <p:cNvPr id="60" name="Group 348"/>
          <p:cNvGrpSpPr/>
          <p:nvPr/>
        </p:nvGrpSpPr>
        <p:grpSpPr>
          <a:xfrm>
            <a:off x="2195736" y="5537728"/>
            <a:ext cx="648072" cy="285180"/>
            <a:chOff x="5137151" y="6323013"/>
            <a:chExt cx="333375" cy="357188"/>
          </a:xfrm>
        </p:grpSpPr>
        <p:sp>
          <p:nvSpPr>
            <p:cNvPr id="61" name="Freeform 47"/>
            <p:cNvSpPr>
              <a:spLocks/>
            </p:cNvSpPr>
            <p:nvPr/>
          </p:nvSpPr>
          <p:spPr bwMode="auto">
            <a:xfrm>
              <a:off x="5138738" y="6323013"/>
              <a:ext cx="328613" cy="190500"/>
            </a:xfrm>
            <a:custGeom>
              <a:avLst/>
              <a:gdLst/>
              <a:ahLst/>
              <a:cxnLst>
                <a:cxn ang="0">
                  <a:pos x="0" y="200"/>
                </a:cxn>
                <a:cxn ang="0">
                  <a:pos x="255" y="360"/>
                </a:cxn>
                <a:cxn ang="0">
                  <a:pos x="622" y="168"/>
                </a:cxn>
                <a:cxn ang="0">
                  <a:pos x="336" y="0"/>
                </a:cxn>
                <a:cxn ang="0">
                  <a:pos x="0" y="200"/>
                </a:cxn>
              </a:cxnLst>
              <a:rect l="0" t="0" r="r" b="b"/>
              <a:pathLst>
                <a:path w="622" h="360">
                  <a:moveTo>
                    <a:pt x="0" y="200"/>
                  </a:moveTo>
                  <a:lnTo>
                    <a:pt x="255" y="360"/>
                  </a:lnTo>
                  <a:lnTo>
                    <a:pt x="622" y="168"/>
                  </a:lnTo>
                  <a:lnTo>
                    <a:pt x="336" y="0"/>
                  </a:lnTo>
                  <a:lnTo>
                    <a:pt x="0" y="200"/>
                  </a:ln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62" name="Freeform 48"/>
            <p:cNvSpPr>
              <a:spLocks/>
            </p:cNvSpPr>
            <p:nvPr/>
          </p:nvSpPr>
          <p:spPr bwMode="auto">
            <a:xfrm>
              <a:off x="5138738" y="6323013"/>
              <a:ext cx="328613" cy="190500"/>
            </a:xfrm>
            <a:custGeom>
              <a:avLst/>
              <a:gdLst/>
              <a:ahLst/>
              <a:cxnLst>
                <a:cxn ang="0">
                  <a:pos x="0" y="200"/>
                </a:cxn>
                <a:cxn ang="0">
                  <a:pos x="255" y="360"/>
                </a:cxn>
                <a:cxn ang="0">
                  <a:pos x="622" y="168"/>
                </a:cxn>
                <a:cxn ang="0">
                  <a:pos x="336" y="0"/>
                </a:cxn>
                <a:cxn ang="0">
                  <a:pos x="0" y="200"/>
                </a:cxn>
              </a:cxnLst>
              <a:rect l="0" t="0" r="r" b="b"/>
              <a:pathLst>
                <a:path w="622" h="360">
                  <a:moveTo>
                    <a:pt x="0" y="200"/>
                  </a:moveTo>
                  <a:lnTo>
                    <a:pt x="255" y="360"/>
                  </a:lnTo>
                  <a:lnTo>
                    <a:pt x="622" y="168"/>
                  </a:lnTo>
                  <a:lnTo>
                    <a:pt x="336" y="0"/>
                  </a:lnTo>
                  <a:lnTo>
                    <a:pt x="0" y="20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63" name="Line 49"/>
            <p:cNvSpPr>
              <a:spLocks noChangeShapeType="1"/>
            </p:cNvSpPr>
            <p:nvPr/>
          </p:nvSpPr>
          <p:spPr bwMode="auto">
            <a:xfrm flipV="1">
              <a:off x="5273676" y="6513513"/>
              <a:ext cx="1588" cy="166688"/>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64" name="Line 50"/>
            <p:cNvSpPr>
              <a:spLocks noChangeShapeType="1"/>
            </p:cNvSpPr>
            <p:nvPr/>
          </p:nvSpPr>
          <p:spPr bwMode="auto">
            <a:xfrm flipH="1" flipV="1">
              <a:off x="5468938" y="6413501"/>
              <a:ext cx="1588" cy="1698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65" name="Freeform 51"/>
            <p:cNvSpPr>
              <a:spLocks/>
            </p:cNvSpPr>
            <p:nvPr/>
          </p:nvSpPr>
          <p:spPr bwMode="auto">
            <a:xfrm>
              <a:off x="5137151" y="6427788"/>
              <a:ext cx="330200" cy="252413"/>
            </a:xfrm>
            <a:custGeom>
              <a:avLst/>
              <a:gdLst/>
              <a:ahLst/>
              <a:cxnLst>
                <a:cxn ang="0">
                  <a:pos x="0" y="0"/>
                </a:cxn>
                <a:cxn ang="0">
                  <a:pos x="0" y="322"/>
                </a:cxn>
                <a:cxn ang="0">
                  <a:pos x="256" y="477"/>
                </a:cxn>
                <a:cxn ang="0">
                  <a:pos x="623" y="291"/>
                </a:cxn>
              </a:cxnLst>
              <a:rect l="0" t="0" r="r" b="b"/>
              <a:pathLst>
                <a:path w="623" h="477">
                  <a:moveTo>
                    <a:pt x="0" y="0"/>
                  </a:moveTo>
                  <a:lnTo>
                    <a:pt x="0" y="322"/>
                  </a:lnTo>
                  <a:lnTo>
                    <a:pt x="256" y="477"/>
                  </a:lnTo>
                  <a:lnTo>
                    <a:pt x="623" y="291"/>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66" name="Freeform 52"/>
            <p:cNvSpPr>
              <a:spLocks/>
            </p:cNvSpPr>
            <p:nvPr/>
          </p:nvSpPr>
          <p:spPr bwMode="auto">
            <a:xfrm>
              <a:off x="5345113" y="6489701"/>
              <a:ext cx="57150" cy="147638"/>
            </a:xfrm>
            <a:custGeom>
              <a:avLst/>
              <a:gdLst/>
              <a:ahLst/>
              <a:cxnLst>
                <a:cxn ang="0">
                  <a:pos x="0" y="279"/>
                </a:cxn>
                <a:cxn ang="0">
                  <a:pos x="0" y="62"/>
                </a:cxn>
                <a:cxn ang="0">
                  <a:pos x="106" y="0"/>
                </a:cxn>
                <a:cxn ang="0">
                  <a:pos x="106" y="236"/>
                </a:cxn>
              </a:cxnLst>
              <a:rect l="0" t="0" r="r" b="b"/>
              <a:pathLst>
                <a:path w="106" h="279">
                  <a:moveTo>
                    <a:pt x="0" y="279"/>
                  </a:moveTo>
                  <a:lnTo>
                    <a:pt x="0" y="62"/>
                  </a:lnTo>
                  <a:lnTo>
                    <a:pt x="106" y="0"/>
                  </a:lnTo>
                  <a:lnTo>
                    <a:pt x="106" y="236"/>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sp>
        <p:nvSpPr>
          <p:cNvPr id="67" name="Freeform 53"/>
          <p:cNvSpPr>
            <a:spLocks/>
          </p:cNvSpPr>
          <p:nvPr/>
        </p:nvSpPr>
        <p:spPr bwMode="auto">
          <a:xfrm>
            <a:off x="5922963" y="5318753"/>
            <a:ext cx="114300" cy="139700"/>
          </a:xfrm>
          <a:custGeom>
            <a:avLst/>
            <a:gdLst/>
            <a:ahLst/>
            <a:cxnLst>
              <a:cxn ang="0">
                <a:pos x="217" y="262"/>
              </a:cxn>
              <a:cxn ang="0">
                <a:pos x="217" y="110"/>
              </a:cxn>
              <a:cxn ang="0">
                <a:pos x="0" y="0"/>
              </a:cxn>
              <a:cxn ang="0">
                <a:pos x="0" y="157"/>
              </a:cxn>
              <a:cxn ang="0">
                <a:pos x="217" y="262"/>
              </a:cxn>
            </a:cxnLst>
            <a:rect l="0" t="0" r="r" b="b"/>
            <a:pathLst>
              <a:path w="217" h="262">
                <a:moveTo>
                  <a:pt x="217" y="262"/>
                </a:moveTo>
                <a:lnTo>
                  <a:pt x="217" y="110"/>
                </a:lnTo>
                <a:lnTo>
                  <a:pt x="0" y="0"/>
                </a:lnTo>
                <a:lnTo>
                  <a:pt x="0" y="157"/>
                </a:lnTo>
                <a:lnTo>
                  <a:pt x="217" y="26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68" name="Freeform 54"/>
          <p:cNvSpPr>
            <a:spLocks/>
          </p:cNvSpPr>
          <p:nvPr/>
        </p:nvSpPr>
        <p:spPr bwMode="auto">
          <a:xfrm>
            <a:off x="5922963" y="5318753"/>
            <a:ext cx="114300" cy="139700"/>
          </a:xfrm>
          <a:custGeom>
            <a:avLst/>
            <a:gdLst/>
            <a:ahLst/>
            <a:cxnLst>
              <a:cxn ang="0">
                <a:pos x="217" y="262"/>
              </a:cxn>
              <a:cxn ang="0">
                <a:pos x="217" y="110"/>
              </a:cxn>
              <a:cxn ang="0">
                <a:pos x="0" y="0"/>
              </a:cxn>
              <a:cxn ang="0">
                <a:pos x="0" y="157"/>
              </a:cxn>
              <a:cxn ang="0">
                <a:pos x="217" y="262"/>
              </a:cxn>
            </a:cxnLst>
            <a:rect l="0" t="0" r="r" b="b"/>
            <a:pathLst>
              <a:path w="217" h="262">
                <a:moveTo>
                  <a:pt x="217" y="262"/>
                </a:moveTo>
                <a:lnTo>
                  <a:pt x="217" y="110"/>
                </a:lnTo>
                <a:lnTo>
                  <a:pt x="0" y="0"/>
                </a:lnTo>
                <a:lnTo>
                  <a:pt x="0" y="157"/>
                </a:lnTo>
                <a:lnTo>
                  <a:pt x="217" y="262"/>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69" name="Freeform 55"/>
          <p:cNvSpPr>
            <a:spLocks/>
          </p:cNvSpPr>
          <p:nvPr/>
        </p:nvSpPr>
        <p:spPr bwMode="auto">
          <a:xfrm>
            <a:off x="5910267" y="5247316"/>
            <a:ext cx="366713" cy="211138"/>
          </a:xfrm>
          <a:custGeom>
            <a:avLst/>
            <a:gdLst/>
            <a:ahLst/>
            <a:cxnLst>
              <a:cxn ang="0">
                <a:pos x="0" y="136"/>
              </a:cxn>
              <a:cxn ang="0">
                <a:pos x="127" y="71"/>
              </a:cxn>
              <a:cxn ang="0">
                <a:pos x="246" y="249"/>
              </a:cxn>
              <a:cxn ang="0">
                <a:pos x="693" y="0"/>
              </a:cxn>
              <a:cxn ang="0">
                <a:pos x="687" y="143"/>
              </a:cxn>
              <a:cxn ang="0">
                <a:pos x="242" y="398"/>
              </a:cxn>
            </a:cxnLst>
            <a:rect l="0" t="0" r="r" b="b"/>
            <a:pathLst>
              <a:path w="693" h="398">
                <a:moveTo>
                  <a:pt x="0" y="136"/>
                </a:moveTo>
                <a:lnTo>
                  <a:pt x="127" y="71"/>
                </a:lnTo>
                <a:lnTo>
                  <a:pt x="246" y="249"/>
                </a:lnTo>
                <a:lnTo>
                  <a:pt x="693" y="0"/>
                </a:lnTo>
                <a:lnTo>
                  <a:pt x="687" y="143"/>
                </a:lnTo>
                <a:lnTo>
                  <a:pt x="242" y="398"/>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70" name="Freeform 56"/>
          <p:cNvSpPr>
            <a:spLocks/>
          </p:cNvSpPr>
          <p:nvPr/>
        </p:nvSpPr>
        <p:spPr bwMode="auto">
          <a:xfrm>
            <a:off x="5976942" y="5147311"/>
            <a:ext cx="309563" cy="136525"/>
          </a:xfrm>
          <a:custGeom>
            <a:avLst/>
            <a:gdLst/>
            <a:ahLst/>
            <a:cxnLst>
              <a:cxn ang="0">
                <a:pos x="566" y="187"/>
              </a:cxn>
              <a:cxn ang="0">
                <a:pos x="584" y="177"/>
              </a:cxn>
              <a:cxn ang="0">
                <a:pos x="456" y="0"/>
              </a:cxn>
              <a:cxn ang="0">
                <a:pos x="0" y="258"/>
              </a:cxn>
            </a:cxnLst>
            <a:rect l="0" t="0" r="r" b="b"/>
            <a:pathLst>
              <a:path w="584" h="258">
                <a:moveTo>
                  <a:pt x="566" y="187"/>
                </a:moveTo>
                <a:lnTo>
                  <a:pt x="584" y="177"/>
                </a:lnTo>
                <a:lnTo>
                  <a:pt x="456" y="0"/>
                </a:lnTo>
                <a:lnTo>
                  <a:pt x="0" y="258"/>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71" name="Freeform 57"/>
          <p:cNvSpPr>
            <a:spLocks/>
          </p:cNvSpPr>
          <p:nvPr/>
        </p:nvSpPr>
        <p:spPr bwMode="auto">
          <a:xfrm>
            <a:off x="6069013" y="5161591"/>
            <a:ext cx="44450" cy="46038"/>
          </a:xfrm>
          <a:custGeom>
            <a:avLst/>
            <a:gdLst/>
            <a:ahLst/>
            <a:cxnLst>
              <a:cxn ang="0">
                <a:pos x="47" y="88"/>
              </a:cxn>
              <a:cxn ang="0">
                <a:pos x="41" y="51"/>
              </a:cxn>
              <a:cxn ang="0">
                <a:pos x="85" y="26"/>
              </a:cxn>
              <a:cxn ang="0">
                <a:pos x="35" y="0"/>
              </a:cxn>
              <a:cxn ang="0">
                <a:pos x="0" y="26"/>
              </a:cxn>
              <a:cxn ang="0">
                <a:pos x="47" y="51"/>
              </a:cxn>
            </a:cxnLst>
            <a:rect l="0" t="0" r="r" b="b"/>
            <a:pathLst>
              <a:path w="85" h="88">
                <a:moveTo>
                  <a:pt x="47" y="88"/>
                </a:moveTo>
                <a:lnTo>
                  <a:pt x="41" y="51"/>
                </a:lnTo>
                <a:lnTo>
                  <a:pt x="85" y="26"/>
                </a:lnTo>
                <a:lnTo>
                  <a:pt x="35" y="0"/>
                </a:lnTo>
                <a:lnTo>
                  <a:pt x="0" y="26"/>
                </a:lnTo>
                <a:lnTo>
                  <a:pt x="47" y="51"/>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72" name="Line 58"/>
          <p:cNvSpPr>
            <a:spLocks noChangeShapeType="1"/>
          </p:cNvSpPr>
          <p:nvPr/>
        </p:nvSpPr>
        <p:spPr bwMode="auto">
          <a:xfrm flipH="1" flipV="1">
            <a:off x="6070605" y="5179061"/>
            <a:ext cx="3175" cy="428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73" name="Line 59"/>
          <p:cNvSpPr>
            <a:spLocks noChangeShapeType="1"/>
          </p:cNvSpPr>
          <p:nvPr/>
        </p:nvSpPr>
        <p:spPr bwMode="auto">
          <a:xfrm flipH="1" flipV="1">
            <a:off x="6116638" y="5179053"/>
            <a:ext cx="3175" cy="19050"/>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74" name="Freeform 60"/>
          <p:cNvSpPr>
            <a:spLocks/>
          </p:cNvSpPr>
          <p:nvPr/>
        </p:nvSpPr>
        <p:spPr bwMode="auto">
          <a:xfrm>
            <a:off x="5957888" y="5369553"/>
            <a:ext cx="19050" cy="57150"/>
          </a:xfrm>
          <a:custGeom>
            <a:avLst/>
            <a:gdLst/>
            <a:ahLst/>
            <a:cxnLst>
              <a:cxn ang="0">
                <a:pos x="0" y="87"/>
              </a:cxn>
              <a:cxn ang="0">
                <a:pos x="0" y="0"/>
              </a:cxn>
              <a:cxn ang="0">
                <a:pos x="37" y="22"/>
              </a:cxn>
              <a:cxn ang="0">
                <a:pos x="34" y="109"/>
              </a:cxn>
              <a:cxn ang="0">
                <a:pos x="0" y="87"/>
              </a:cxn>
            </a:cxnLst>
            <a:rect l="0" t="0" r="r" b="b"/>
            <a:pathLst>
              <a:path w="37" h="109">
                <a:moveTo>
                  <a:pt x="0" y="87"/>
                </a:moveTo>
                <a:lnTo>
                  <a:pt x="0" y="0"/>
                </a:lnTo>
                <a:lnTo>
                  <a:pt x="37" y="22"/>
                </a:lnTo>
                <a:lnTo>
                  <a:pt x="34" y="109"/>
                </a:lnTo>
                <a:lnTo>
                  <a:pt x="0" y="87"/>
                </a:lnTo>
                <a:close/>
              </a:path>
            </a:pathLst>
          </a:custGeom>
          <a:solidFill>
            <a:srgbClr val="CC66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75" name="Freeform 61"/>
          <p:cNvSpPr>
            <a:spLocks/>
          </p:cNvSpPr>
          <p:nvPr/>
        </p:nvSpPr>
        <p:spPr bwMode="auto">
          <a:xfrm>
            <a:off x="5957888" y="5369553"/>
            <a:ext cx="19050" cy="57150"/>
          </a:xfrm>
          <a:custGeom>
            <a:avLst/>
            <a:gdLst/>
            <a:ahLst/>
            <a:cxnLst>
              <a:cxn ang="0">
                <a:pos x="0" y="87"/>
              </a:cxn>
              <a:cxn ang="0">
                <a:pos x="0" y="0"/>
              </a:cxn>
              <a:cxn ang="0">
                <a:pos x="37" y="22"/>
              </a:cxn>
              <a:cxn ang="0">
                <a:pos x="34" y="109"/>
              </a:cxn>
              <a:cxn ang="0">
                <a:pos x="0" y="87"/>
              </a:cxn>
            </a:cxnLst>
            <a:rect l="0" t="0" r="r" b="b"/>
            <a:pathLst>
              <a:path w="37" h="109">
                <a:moveTo>
                  <a:pt x="0" y="87"/>
                </a:moveTo>
                <a:lnTo>
                  <a:pt x="0" y="0"/>
                </a:lnTo>
                <a:lnTo>
                  <a:pt x="37" y="22"/>
                </a:lnTo>
                <a:lnTo>
                  <a:pt x="34" y="109"/>
                </a:lnTo>
                <a:lnTo>
                  <a:pt x="0" y="87"/>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76" name="Freeform 62"/>
          <p:cNvSpPr>
            <a:spLocks/>
          </p:cNvSpPr>
          <p:nvPr/>
        </p:nvSpPr>
        <p:spPr bwMode="auto">
          <a:xfrm>
            <a:off x="6056313" y="5342574"/>
            <a:ext cx="92075" cy="79375"/>
          </a:xfrm>
          <a:custGeom>
            <a:avLst/>
            <a:gdLst/>
            <a:ahLst/>
            <a:cxnLst>
              <a:cxn ang="0">
                <a:pos x="3" y="88"/>
              </a:cxn>
              <a:cxn ang="0">
                <a:pos x="0" y="149"/>
              </a:cxn>
              <a:cxn ang="0">
                <a:pos x="174" y="53"/>
              </a:cxn>
              <a:cxn ang="0">
                <a:pos x="171" y="0"/>
              </a:cxn>
              <a:cxn ang="0">
                <a:pos x="3" y="88"/>
              </a:cxn>
            </a:cxnLst>
            <a:rect l="0" t="0" r="r" b="b"/>
            <a:pathLst>
              <a:path w="174" h="149">
                <a:moveTo>
                  <a:pt x="3" y="88"/>
                </a:moveTo>
                <a:lnTo>
                  <a:pt x="0" y="149"/>
                </a:lnTo>
                <a:lnTo>
                  <a:pt x="174" y="53"/>
                </a:lnTo>
                <a:lnTo>
                  <a:pt x="171" y="0"/>
                </a:lnTo>
                <a:lnTo>
                  <a:pt x="3" y="88"/>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77" name="Freeform 63"/>
          <p:cNvSpPr>
            <a:spLocks/>
          </p:cNvSpPr>
          <p:nvPr/>
        </p:nvSpPr>
        <p:spPr bwMode="auto">
          <a:xfrm>
            <a:off x="6056313" y="5342574"/>
            <a:ext cx="92075" cy="79375"/>
          </a:xfrm>
          <a:custGeom>
            <a:avLst/>
            <a:gdLst/>
            <a:ahLst/>
            <a:cxnLst>
              <a:cxn ang="0">
                <a:pos x="3" y="88"/>
              </a:cxn>
              <a:cxn ang="0">
                <a:pos x="0" y="149"/>
              </a:cxn>
              <a:cxn ang="0">
                <a:pos x="174" y="53"/>
              </a:cxn>
              <a:cxn ang="0">
                <a:pos x="171" y="0"/>
              </a:cxn>
              <a:cxn ang="0">
                <a:pos x="3" y="88"/>
              </a:cxn>
            </a:cxnLst>
            <a:rect l="0" t="0" r="r" b="b"/>
            <a:pathLst>
              <a:path w="174" h="149">
                <a:moveTo>
                  <a:pt x="3" y="88"/>
                </a:moveTo>
                <a:lnTo>
                  <a:pt x="0" y="149"/>
                </a:lnTo>
                <a:lnTo>
                  <a:pt x="174" y="53"/>
                </a:lnTo>
                <a:lnTo>
                  <a:pt x="171" y="0"/>
                </a:lnTo>
                <a:lnTo>
                  <a:pt x="3" y="88"/>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78" name="Freeform 64"/>
          <p:cNvSpPr>
            <a:spLocks/>
          </p:cNvSpPr>
          <p:nvPr/>
        </p:nvSpPr>
        <p:spPr bwMode="auto">
          <a:xfrm>
            <a:off x="6167442" y="5283828"/>
            <a:ext cx="92075" cy="77788"/>
          </a:xfrm>
          <a:custGeom>
            <a:avLst/>
            <a:gdLst/>
            <a:ahLst/>
            <a:cxnLst>
              <a:cxn ang="0">
                <a:pos x="3" y="87"/>
              </a:cxn>
              <a:cxn ang="0">
                <a:pos x="0" y="149"/>
              </a:cxn>
              <a:cxn ang="0">
                <a:pos x="175" y="52"/>
              </a:cxn>
              <a:cxn ang="0">
                <a:pos x="172" y="0"/>
              </a:cxn>
              <a:cxn ang="0">
                <a:pos x="3" y="87"/>
              </a:cxn>
            </a:cxnLst>
            <a:rect l="0" t="0" r="r" b="b"/>
            <a:pathLst>
              <a:path w="175" h="149">
                <a:moveTo>
                  <a:pt x="3" y="87"/>
                </a:moveTo>
                <a:lnTo>
                  <a:pt x="0" y="149"/>
                </a:lnTo>
                <a:lnTo>
                  <a:pt x="175" y="52"/>
                </a:lnTo>
                <a:lnTo>
                  <a:pt x="172" y="0"/>
                </a:lnTo>
                <a:lnTo>
                  <a:pt x="3" y="87"/>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79" name="Freeform 65"/>
          <p:cNvSpPr>
            <a:spLocks/>
          </p:cNvSpPr>
          <p:nvPr/>
        </p:nvSpPr>
        <p:spPr bwMode="auto">
          <a:xfrm>
            <a:off x="6167442" y="5283828"/>
            <a:ext cx="92075" cy="77788"/>
          </a:xfrm>
          <a:custGeom>
            <a:avLst/>
            <a:gdLst/>
            <a:ahLst/>
            <a:cxnLst>
              <a:cxn ang="0">
                <a:pos x="3" y="87"/>
              </a:cxn>
              <a:cxn ang="0">
                <a:pos x="0" y="149"/>
              </a:cxn>
              <a:cxn ang="0">
                <a:pos x="175" y="52"/>
              </a:cxn>
              <a:cxn ang="0">
                <a:pos x="172" y="0"/>
              </a:cxn>
              <a:cxn ang="0">
                <a:pos x="3" y="87"/>
              </a:cxn>
            </a:cxnLst>
            <a:rect l="0" t="0" r="r" b="b"/>
            <a:pathLst>
              <a:path w="175" h="149">
                <a:moveTo>
                  <a:pt x="3" y="87"/>
                </a:moveTo>
                <a:lnTo>
                  <a:pt x="0" y="149"/>
                </a:lnTo>
                <a:lnTo>
                  <a:pt x="175" y="52"/>
                </a:lnTo>
                <a:lnTo>
                  <a:pt x="172" y="0"/>
                </a:lnTo>
                <a:lnTo>
                  <a:pt x="3" y="87"/>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80" name="Freeform 66"/>
          <p:cNvSpPr>
            <a:spLocks/>
          </p:cNvSpPr>
          <p:nvPr/>
        </p:nvSpPr>
        <p:spPr bwMode="auto">
          <a:xfrm>
            <a:off x="5227638" y="4810753"/>
            <a:ext cx="196850" cy="166688"/>
          </a:xfrm>
          <a:custGeom>
            <a:avLst/>
            <a:gdLst/>
            <a:ahLst/>
            <a:cxnLst>
              <a:cxn ang="0">
                <a:pos x="205" y="317"/>
              </a:cxn>
              <a:cxn ang="0">
                <a:pos x="373" y="235"/>
              </a:cxn>
              <a:cxn ang="0">
                <a:pos x="367" y="86"/>
              </a:cxn>
              <a:cxn ang="0">
                <a:pos x="205" y="175"/>
              </a:cxn>
              <a:cxn ang="0">
                <a:pos x="106" y="0"/>
              </a:cxn>
              <a:cxn ang="0">
                <a:pos x="0" y="50"/>
              </a:cxn>
              <a:cxn ang="0">
                <a:pos x="211" y="180"/>
              </a:cxn>
              <a:cxn ang="0">
                <a:pos x="205" y="317"/>
              </a:cxn>
            </a:cxnLst>
            <a:rect l="0" t="0" r="r" b="b"/>
            <a:pathLst>
              <a:path w="373" h="317">
                <a:moveTo>
                  <a:pt x="205" y="317"/>
                </a:moveTo>
                <a:lnTo>
                  <a:pt x="373" y="235"/>
                </a:lnTo>
                <a:lnTo>
                  <a:pt x="367" y="86"/>
                </a:lnTo>
                <a:lnTo>
                  <a:pt x="205" y="175"/>
                </a:lnTo>
                <a:lnTo>
                  <a:pt x="106" y="0"/>
                </a:lnTo>
                <a:lnTo>
                  <a:pt x="0" y="50"/>
                </a:lnTo>
                <a:lnTo>
                  <a:pt x="211" y="180"/>
                </a:lnTo>
                <a:lnTo>
                  <a:pt x="205" y="3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81" name="Freeform 67"/>
          <p:cNvSpPr>
            <a:spLocks/>
          </p:cNvSpPr>
          <p:nvPr/>
        </p:nvSpPr>
        <p:spPr bwMode="auto">
          <a:xfrm>
            <a:off x="5227638" y="4810753"/>
            <a:ext cx="196850" cy="166688"/>
          </a:xfrm>
          <a:custGeom>
            <a:avLst/>
            <a:gdLst/>
            <a:ahLst/>
            <a:cxnLst>
              <a:cxn ang="0">
                <a:pos x="205" y="317"/>
              </a:cxn>
              <a:cxn ang="0">
                <a:pos x="373" y="235"/>
              </a:cxn>
              <a:cxn ang="0">
                <a:pos x="367" y="86"/>
              </a:cxn>
              <a:cxn ang="0">
                <a:pos x="205" y="175"/>
              </a:cxn>
              <a:cxn ang="0">
                <a:pos x="106" y="0"/>
              </a:cxn>
              <a:cxn ang="0">
                <a:pos x="0" y="50"/>
              </a:cxn>
              <a:cxn ang="0">
                <a:pos x="211" y="180"/>
              </a:cxn>
              <a:cxn ang="0">
                <a:pos x="205" y="317"/>
              </a:cxn>
            </a:cxnLst>
            <a:rect l="0" t="0" r="r" b="b"/>
            <a:pathLst>
              <a:path w="373" h="317">
                <a:moveTo>
                  <a:pt x="205" y="317"/>
                </a:moveTo>
                <a:lnTo>
                  <a:pt x="373" y="235"/>
                </a:lnTo>
                <a:lnTo>
                  <a:pt x="367" y="86"/>
                </a:lnTo>
                <a:lnTo>
                  <a:pt x="205" y="175"/>
                </a:lnTo>
                <a:lnTo>
                  <a:pt x="106" y="0"/>
                </a:lnTo>
                <a:lnTo>
                  <a:pt x="0" y="50"/>
                </a:lnTo>
                <a:lnTo>
                  <a:pt x="211" y="180"/>
                </a:lnTo>
                <a:lnTo>
                  <a:pt x="205" y="317"/>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82" name="Freeform 68"/>
          <p:cNvSpPr>
            <a:spLocks/>
          </p:cNvSpPr>
          <p:nvPr/>
        </p:nvSpPr>
        <p:spPr bwMode="auto">
          <a:xfrm>
            <a:off x="5230817" y="4839336"/>
            <a:ext cx="104775" cy="142875"/>
          </a:xfrm>
          <a:custGeom>
            <a:avLst/>
            <a:gdLst/>
            <a:ahLst/>
            <a:cxnLst>
              <a:cxn ang="0">
                <a:pos x="0" y="0"/>
              </a:cxn>
              <a:cxn ang="0">
                <a:pos x="0" y="155"/>
              </a:cxn>
              <a:cxn ang="0">
                <a:pos x="199" y="268"/>
              </a:cxn>
            </a:cxnLst>
            <a:rect l="0" t="0" r="r" b="b"/>
            <a:pathLst>
              <a:path w="199" h="268">
                <a:moveTo>
                  <a:pt x="0" y="0"/>
                </a:moveTo>
                <a:lnTo>
                  <a:pt x="0" y="155"/>
                </a:lnTo>
                <a:lnTo>
                  <a:pt x="199" y="268"/>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83" name="Freeform 69"/>
          <p:cNvSpPr>
            <a:spLocks/>
          </p:cNvSpPr>
          <p:nvPr/>
        </p:nvSpPr>
        <p:spPr bwMode="auto">
          <a:xfrm>
            <a:off x="5286376" y="4682174"/>
            <a:ext cx="306388" cy="206375"/>
          </a:xfrm>
          <a:custGeom>
            <a:avLst/>
            <a:gdLst/>
            <a:ahLst/>
            <a:cxnLst>
              <a:cxn ang="0">
                <a:pos x="0" y="242"/>
              </a:cxn>
              <a:cxn ang="0">
                <a:pos x="422" y="0"/>
              </a:cxn>
              <a:cxn ang="0">
                <a:pos x="578" y="285"/>
              </a:cxn>
              <a:cxn ang="0">
                <a:pos x="397" y="391"/>
              </a:cxn>
              <a:cxn ang="0">
                <a:pos x="279" y="224"/>
              </a:cxn>
              <a:cxn ang="0">
                <a:pos x="466" y="118"/>
              </a:cxn>
            </a:cxnLst>
            <a:rect l="0" t="0" r="r" b="b"/>
            <a:pathLst>
              <a:path w="578" h="391">
                <a:moveTo>
                  <a:pt x="0" y="242"/>
                </a:moveTo>
                <a:lnTo>
                  <a:pt x="422" y="0"/>
                </a:lnTo>
                <a:lnTo>
                  <a:pt x="578" y="285"/>
                </a:lnTo>
                <a:lnTo>
                  <a:pt x="397" y="391"/>
                </a:lnTo>
                <a:lnTo>
                  <a:pt x="279" y="224"/>
                </a:lnTo>
                <a:lnTo>
                  <a:pt x="466" y="118"/>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84" name="Freeform 70"/>
          <p:cNvSpPr>
            <a:spLocks/>
          </p:cNvSpPr>
          <p:nvPr/>
        </p:nvSpPr>
        <p:spPr bwMode="auto">
          <a:xfrm>
            <a:off x="5429253" y="4893303"/>
            <a:ext cx="68263" cy="77788"/>
          </a:xfrm>
          <a:custGeom>
            <a:avLst/>
            <a:gdLst/>
            <a:ahLst/>
            <a:cxnLst>
              <a:cxn ang="0">
                <a:pos x="0" y="74"/>
              </a:cxn>
              <a:cxn ang="0">
                <a:pos x="123" y="149"/>
              </a:cxn>
              <a:cxn ang="0">
                <a:pos x="129" y="0"/>
              </a:cxn>
            </a:cxnLst>
            <a:rect l="0" t="0" r="r" b="b"/>
            <a:pathLst>
              <a:path w="129" h="149">
                <a:moveTo>
                  <a:pt x="0" y="74"/>
                </a:moveTo>
                <a:lnTo>
                  <a:pt x="123" y="149"/>
                </a:lnTo>
                <a:lnTo>
                  <a:pt x="129"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85" name="Freeform 71"/>
          <p:cNvSpPr>
            <a:spLocks/>
          </p:cNvSpPr>
          <p:nvPr/>
        </p:nvSpPr>
        <p:spPr bwMode="auto">
          <a:xfrm>
            <a:off x="5497517" y="4839336"/>
            <a:ext cx="92075" cy="131763"/>
          </a:xfrm>
          <a:custGeom>
            <a:avLst/>
            <a:gdLst/>
            <a:ahLst/>
            <a:cxnLst>
              <a:cxn ang="0">
                <a:pos x="175" y="0"/>
              </a:cxn>
              <a:cxn ang="0">
                <a:pos x="175" y="143"/>
              </a:cxn>
              <a:cxn ang="0">
                <a:pos x="0" y="249"/>
              </a:cxn>
            </a:cxnLst>
            <a:rect l="0" t="0" r="r" b="b"/>
            <a:pathLst>
              <a:path w="175" h="249">
                <a:moveTo>
                  <a:pt x="175" y="0"/>
                </a:moveTo>
                <a:lnTo>
                  <a:pt x="175" y="143"/>
                </a:lnTo>
                <a:lnTo>
                  <a:pt x="0" y="249"/>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86" name="Freeform 72"/>
          <p:cNvSpPr>
            <a:spLocks/>
          </p:cNvSpPr>
          <p:nvPr/>
        </p:nvSpPr>
        <p:spPr bwMode="auto">
          <a:xfrm>
            <a:off x="5403855" y="4804403"/>
            <a:ext cx="28575" cy="50800"/>
          </a:xfrm>
          <a:custGeom>
            <a:avLst/>
            <a:gdLst/>
            <a:ahLst/>
            <a:cxnLst>
              <a:cxn ang="0">
                <a:pos x="53" y="0"/>
              </a:cxn>
              <a:cxn ang="0">
                <a:pos x="0" y="30"/>
              </a:cxn>
              <a:cxn ang="0">
                <a:pos x="18" y="64"/>
              </a:cxn>
              <a:cxn ang="0">
                <a:pos x="34" y="98"/>
              </a:cxn>
            </a:cxnLst>
            <a:rect l="0" t="0" r="r" b="b"/>
            <a:pathLst>
              <a:path w="53" h="98">
                <a:moveTo>
                  <a:pt x="53" y="0"/>
                </a:moveTo>
                <a:lnTo>
                  <a:pt x="0" y="30"/>
                </a:lnTo>
                <a:lnTo>
                  <a:pt x="18" y="64"/>
                </a:lnTo>
                <a:lnTo>
                  <a:pt x="34" y="98"/>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87" name="Freeform 73"/>
          <p:cNvSpPr>
            <a:spLocks/>
          </p:cNvSpPr>
          <p:nvPr/>
        </p:nvSpPr>
        <p:spPr bwMode="auto">
          <a:xfrm>
            <a:off x="5249863" y="4879024"/>
            <a:ext cx="65088" cy="61913"/>
          </a:xfrm>
          <a:custGeom>
            <a:avLst/>
            <a:gdLst/>
            <a:ahLst/>
            <a:cxnLst>
              <a:cxn ang="0">
                <a:pos x="3" y="0"/>
              </a:cxn>
              <a:cxn ang="0">
                <a:pos x="0" y="55"/>
              </a:cxn>
              <a:cxn ang="0">
                <a:pos x="118" y="115"/>
              </a:cxn>
              <a:cxn ang="0">
                <a:pos x="123" y="52"/>
              </a:cxn>
              <a:cxn ang="0">
                <a:pos x="3" y="0"/>
              </a:cxn>
            </a:cxnLst>
            <a:rect l="0" t="0" r="r" b="b"/>
            <a:pathLst>
              <a:path w="123" h="115">
                <a:moveTo>
                  <a:pt x="3" y="0"/>
                </a:moveTo>
                <a:lnTo>
                  <a:pt x="0" y="55"/>
                </a:lnTo>
                <a:lnTo>
                  <a:pt x="118" y="115"/>
                </a:lnTo>
                <a:lnTo>
                  <a:pt x="123" y="52"/>
                </a:lnTo>
                <a:lnTo>
                  <a:pt x="3" y="0"/>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88" name="Freeform 74"/>
          <p:cNvSpPr>
            <a:spLocks/>
          </p:cNvSpPr>
          <p:nvPr/>
        </p:nvSpPr>
        <p:spPr bwMode="auto">
          <a:xfrm>
            <a:off x="5249863" y="4879024"/>
            <a:ext cx="65088" cy="61913"/>
          </a:xfrm>
          <a:custGeom>
            <a:avLst/>
            <a:gdLst/>
            <a:ahLst/>
            <a:cxnLst>
              <a:cxn ang="0">
                <a:pos x="3" y="0"/>
              </a:cxn>
              <a:cxn ang="0">
                <a:pos x="0" y="55"/>
              </a:cxn>
              <a:cxn ang="0">
                <a:pos x="118" y="115"/>
              </a:cxn>
              <a:cxn ang="0">
                <a:pos x="123" y="52"/>
              </a:cxn>
              <a:cxn ang="0">
                <a:pos x="3" y="0"/>
              </a:cxn>
            </a:cxnLst>
            <a:rect l="0" t="0" r="r" b="b"/>
            <a:pathLst>
              <a:path w="123" h="115">
                <a:moveTo>
                  <a:pt x="3" y="0"/>
                </a:moveTo>
                <a:lnTo>
                  <a:pt x="0" y="55"/>
                </a:lnTo>
                <a:lnTo>
                  <a:pt x="118" y="115"/>
                </a:lnTo>
                <a:lnTo>
                  <a:pt x="123" y="52"/>
                </a:lnTo>
                <a:lnTo>
                  <a:pt x="3" y="0"/>
                </a:lnTo>
                <a:close/>
              </a:path>
            </a:pathLst>
          </a:cu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89" name="Freeform 75"/>
          <p:cNvSpPr>
            <a:spLocks/>
          </p:cNvSpPr>
          <p:nvPr/>
        </p:nvSpPr>
        <p:spPr bwMode="auto">
          <a:xfrm>
            <a:off x="5511801" y="4875849"/>
            <a:ext cx="60325" cy="68263"/>
          </a:xfrm>
          <a:custGeom>
            <a:avLst/>
            <a:gdLst/>
            <a:ahLst/>
            <a:cxnLst>
              <a:cxn ang="0">
                <a:pos x="0" y="68"/>
              </a:cxn>
              <a:cxn ang="0">
                <a:pos x="4" y="130"/>
              </a:cxn>
              <a:cxn ang="0">
                <a:pos x="115" y="68"/>
              </a:cxn>
              <a:cxn ang="0">
                <a:pos x="112" y="0"/>
              </a:cxn>
              <a:cxn ang="0">
                <a:pos x="0" y="68"/>
              </a:cxn>
            </a:cxnLst>
            <a:rect l="0" t="0" r="r" b="b"/>
            <a:pathLst>
              <a:path w="115" h="130">
                <a:moveTo>
                  <a:pt x="0" y="68"/>
                </a:moveTo>
                <a:lnTo>
                  <a:pt x="4" y="130"/>
                </a:lnTo>
                <a:lnTo>
                  <a:pt x="115" y="68"/>
                </a:lnTo>
                <a:lnTo>
                  <a:pt x="112" y="0"/>
                </a:lnTo>
                <a:lnTo>
                  <a:pt x="0" y="68"/>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90" name="Freeform 76"/>
          <p:cNvSpPr>
            <a:spLocks/>
          </p:cNvSpPr>
          <p:nvPr/>
        </p:nvSpPr>
        <p:spPr bwMode="auto">
          <a:xfrm>
            <a:off x="5511801" y="4875849"/>
            <a:ext cx="60325" cy="68263"/>
          </a:xfrm>
          <a:custGeom>
            <a:avLst/>
            <a:gdLst/>
            <a:ahLst/>
            <a:cxnLst>
              <a:cxn ang="0">
                <a:pos x="0" y="68"/>
              </a:cxn>
              <a:cxn ang="0">
                <a:pos x="4" y="130"/>
              </a:cxn>
              <a:cxn ang="0">
                <a:pos x="115" y="68"/>
              </a:cxn>
              <a:cxn ang="0">
                <a:pos x="112" y="0"/>
              </a:cxn>
              <a:cxn ang="0">
                <a:pos x="0" y="68"/>
              </a:cxn>
            </a:cxnLst>
            <a:rect l="0" t="0" r="r" b="b"/>
            <a:pathLst>
              <a:path w="115" h="130">
                <a:moveTo>
                  <a:pt x="0" y="68"/>
                </a:moveTo>
                <a:lnTo>
                  <a:pt x="4" y="130"/>
                </a:lnTo>
                <a:lnTo>
                  <a:pt x="115" y="68"/>
                </a:lnTo>
                <a:lnTo>
                  <a:pt x="112" y="0"/>
                </a:lnTo>
                <a:lnTo>
                  <a:pt x="0" y="68"/>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91" name="Freeform 77"/>
          <p:cNvSpPr>
            <a:spLocks/>
          </p:cNvSpPr>
          <p:nvPr/>
        </p:nvSpPr>
        <p:spPr bwMode="auto">
          <a:xfrm>
            <a:off x="5375276" y="4899653"/>
            <a:ext cx="20638" cy="58738"/>
          </a:xfrm>
          <a:custGeom>
            <a:avLst/>
            <a:gdLst/>
            <a:ahLst/>
            <a:cxnLst>
              <a:cxn ang="0">
                <a:pos x="8" y="109"/>
              </a:cxn>
              <a:cxn ang="0">
                <a:pos x="0" y="19"/>
              </a:cxn>
              <a:cxn ang="0">
                <a:pos x="32" y="0"/>
              </a:cxn>
              <a:cxn ang="0">
                <a:pos x="38" y="92"/>
              </a:cxn>
              <a:cxn ang="0">
                <a:pos x="8" y="109"/>
              </a:cxn>
            </a:cxnLst>
            <a:rect l="0" t="0" r="r" b="b"/>
            <a:pathLst>
              <a:path w="38" h="109">
                <a:moveTo>
                  <a:pt x="8" y="109"/>
                </a:moveTo>
                <a:lnTo>
                  <a:pt x="0" y="19"/>
                </a:lnTo>
                <a:lnTo>
                  <a:pt x="32" y="0"/>
                </a:lnTo>
                <a:lnTo>
                  <a:pt x="38" y="92"/>
                </a:lnTo>
                <a:lnTo>
                  <a:pt x="8" y="109"/>
                </a:lnTo>
                <a:close/>
              </a:path>
            </a:pathLst>
          </a:custGeom>
          <a:solidFill>
            <a:srgbClr val="CC66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92" name="Freeform 78"/>
          <p:cNvSpPr>
            <a:spLocks/>
          </p:cNvSpPr>
          <p:nvPr/>
        </p:nvSpPr>
        <p:spPr bwMode="auto">
          <a:xfrm>
            <a:off x="5375276" y="4899653"/>
            <a:ext cx="20638" cy="58738"/>
          </a:xfrm>
          <a:custGeom>
            <a:avLst/>
            <a:gdLst/>
            <a:ahLst/>
            <a:cxnLst>
              <a:cxn ang="0">
                <a:pos x="8" y="109"/>
              </a:cxn>
              <a:cxn ang="0">
                <a:pos x="0" y="19"/>
              </a:cxn>
              <a:cxn ang="0">
                <a:pos x="32" y="0"/>
              </a:cxn>
              <a:cxn ang="0">
                <a:pos x="38" y="92"/>
              </a:cxn>
              <a:cxn ang="0">
                <a:pos x="8" y="109"/>
              </a:cxn>
            </a:cxnLst>
            <a:rect l="0" t="0" r="r" b="b"/>
            <a:pathLst>
              <a:path w="38" h="109">
                <a:moveTo>
                  <a:pt x="8" y="109"/>
                </a:moveTo>
                <a:lnTo>
                  <a:pt x="0" y="19"/>
                </a:lnTo>
                <a:lnTo>
                  <a:pt x="32" y="0"/>
                </a:lnTo>
                <a:lnTo>
                  <a:pt x="38" y="92"/>
                </a:lnTo>
                <a:lnTo>
                  <a:pt x="8" y="109"/>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93" name="Freeform 79"/>
          <p:cNvSpPr>
            <a:spLocks/>
          </p:cNvSpPr>
          <p:nvPr/>
        </p:nvSpPr>
        <p:spPr bwMode="auto">
          <a:xfrm>
            <a:off x="5367342" y="4710749"/>
            <a:ext cx="23813" cy="42863"/>
          </a:xfrm>
          <a:custGeom>
            <a:avLst/>
            <a:gdLst/>
            <a:ahLst/>
            <a:cxnLst>
              <a:cxn ang="0">
                <a:pos x="6" y="83"/>
              </a:cxn>
              <a:cxn ang="0">
                <a:pos x="0" y="0"/>
              </a:cxn>
              <a:cxn ang="0">
                <a:pos x="44" y="12"/>
              </a:cxn>
              <a:cxn ang="0">
                <a:pos x="39" y="74"/>
              </a:cxn>
            </a:cxnLst>
            <a:rect l="0" t="0" r="r" b="b"/>
            <a:pathLst>
              <a:path w="44" h="83">
                <a:moveTo>
                  <a:pt x="6" y="83"/>
                </a:moveTo>
                <a:lnTo>
                  <a:pt x="0" y="0"/>
                </a:lnTo>
                <a:lnTo>
                  <a:pt x="44" y="12"/>
                </a:lnTo>
                <a:lnTo>
                  <a:pt x="39" y="74"/>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94" name="Freeform 80"/>
          <p:cNvSpPr>
            <a:spLocks/>
          </p:cNvSpPr>
          <p:nvPr/>
        </p:nvSpPr>
        <p:spPr bwMode="auto">
          <a:xfrm>
            <a:off x="5395913" y="4701224"/>
            <a:ext cx="19050" cy="28575"/>
          </a:xfrm>
          <a:custGeom>
            <a:avLst/>
            <a:gdLst/>
            <a:ahLst/>
            <a:cxnLst>
              <a:cxn ang="0">
                <a:pos x="38" y="53"/>
              </a:cxn>
              <a:cxn ang="0">
                <a:pos x="38" y="0"/>
              </a:cxn>
              <a:cxn ang="0">
                <a:pos x="0" y="25"/>
              </a:cxn>
            </a:cxnLst>
            <a:rect l="0" t="0" r="r" b="b"/>
            <a:pathLst>
              <a:path w="38" h="53">
                <a:moveTo>
                  <a:pt x="38" y="53"/>
                </a:moveTo>
                <a:lnTo>
                  <a:pt x="38" y="0"/>
                </a:lnTo>
                <a:lnTo>
                  <a:pt x="0" y="25"/>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95" name="Freeform 81"/>
          <p:cNvSpPr>
            <a:spLocks/>
          </p:cNvSpPr>
          <p:nvPr/>
        </p:nvSpPr>
        <p:spPr bwMode="auto">
          <a:xfrm>
            <a:off x="5365751" y="4690111"/>
            <a:ext cx="47625" cy="17463"/>
          </a:xfrm>
          <a:custGeom>
            <a:avLst/>
            <a:gdLst/>
            <a:ahLst/>
            <a:cxnLst>
              <a:cxn ang="0">
                <a:pos x="0" y="33"/>
              </a:cxn>
              <a:cxn ang="0">
                <a:pos x="47" y="0"/>
              </a:cxn>
              <a:cxn ang="0">
                <a:pos x="89" y="21"/>
              </a:cxn>
            </a:cxnLst>
            <a:rect l="0" t="0" r="r" b="b"/>
            <a:pathLst>
              <a:path w="89" h="33">
                <a:moveTo>
                  <a:pt x="0" y="33"/>
                </a:moveTo>
                <a:lnTo>
                  <a:pt x="47" y="0"/>
                </a:lnTo>
                <a:lnTo>
                  <a:pt x="89" y="21"/>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96" name="Freeform 82"/>
          <p:cNvSpPr>
            <a:spLocks/>
          </p:cNvSpPr>
          <p:nvPr/>
        </p:nvSpPr>
        <p:spPr bwMode="auto">
          <a:xfrm>
            <a:off x="5461001" y="4769486"/>
            <a:ext cx="114300" cy="104775"/>
          </a:xfrm>
          <a:custGeom>
            <a:avLst/>
            <a:gdLst/>
            <a:ahLst/>
            <a:cxnLst>
              <a:cxn ang="0">
                <a:pos x="0" y="74"/>
              </a:cxn>
              <a:cxn ang="0">
                <a:pos x="76" y="198"/>
              </a:cxn>
              <a:cxn ang="0">
                <a:pos x="216" y="114"/>
              </a:cxn>
              <a:cxn ang="0">
                <a:pos x="134" y="0"/>
              </a:cxn>
              <a:cxn ang="0">
                <a:pos x="0" y="74"/>
              </a:cxn>
            </a:cxnLst>
            <a:rect l="0" t="0" r="r" b="b"/>
            <a:pathLst>
              <a:path w="216" h="198">
                <a:moveTo>
                  <a:pt x="0" y="74"/>
                </a:moveTo>
                <a:lnTo>
                  <a:pt x="76" y="198"/>
                </a:lnTo>
                <a:lnTo>
                  <a:pt x="216" y="114"/>
                </a:lnTo>
                <a:lnTo>
                  <a:pt x="134" y="0"/>
                </a:lnTo>
                <a:lnTo>
                  <a:pt x="0" y="74"/>
                </a:lnTo>
                <a:close/>
              </a:path>
            </a:pathLst>
          </a:custGeom>
          <a:solidFill>
            <a:srgbClr val="507BA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97" name="Freeform 83"/>
          <p:cNvSpPr>
            <a:spLocks/>
          </p:cNvSpPr>
          <p:nvPr/>
        </p:nvSpPr>
        <p:spPr bwMode="auto">
          <a:xfrm>
            <a:off x="5461001" y="4769486"/>
            <a:ext cx="114300" cy="104775"/>
          </a:xfrm>
          <a:custGeom>
            <a:avLst/>
            <a:gdLst/>
            <a:ahLst/>
            <a:cxnLst>
              <a:cxn ang="0">
                <a:pos x="0" y="74"/>
              </a:cxn>
              <a:cxn ang="0">
                <a:pos x="76" y="198"/>
              </a:cxn>
              <a:cxn ang="0">
                <a:pos x="216" y="114"/>
              </a:cxn>
              <a:cxn ang="0">
                <a:pos x="134" y="0"/>
              </a:cxn>
              <a:cxn ang="0">
                <a:pos x="0" y="74"/>
              </a:cxn>
            </a:cxnLst>
            <a:rect l="0" t="0" r="r" b="b"/>
            <a:pathLst>
              <a:path w="216" h="198">
                <a:moveTo>
                  <a:pt x="0" y="74"/>
                </a:moveTo>
                <a:lnTo>
                  <a:pt x="76" y="198"/>
                </a:lnTo>
                <a:lnTo>
                  <a:pt x="216" y="114"/>
                </a:lnTo>
                <a:lnTo>
                  <a:pt x="134" y="0"/>
                </a:lnTo>
                <a:lnTo>
                  <a:pt x="0" y="74"/>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98" name="Freeform 84"/>
          <p:cNvSpPr>
            <a:spLocks noEditPoints="1"/>
          </p:cNvSpPr>
          <p:nvPr/>
        </p:nvSpPr>
        <p:spPr bwMode="auto">
          <a:xfrm>
            <a:off x="5481642" y="4801236"/>
            <a:ext cx="30163" cy="55563"/>
          </a:xfrm>
          <a:custGeom>
            <a:avLst/>
            <a:gdLst/>
            <a:ahLst/>
            <a:cxnLst>
              <a:cxn ang="0">
                <a:pos x="7" y="6"/>
              </a:cxn>
              <a:cxn ang="0">
                <a:pos x="7" y="10"/>
              </a:cxn>
              <a:cxn ang="0">
                <a:pos x="3" y="9"/>
              </a:cxn>
              <a:cxn ang="0">
                <a:pos x="0" y="2"/>
              </a:cxn>
              <a:cxn ang="0">
                <a:pos x="5" y="0"/>
              </a:cxn>
              <a:cxn ang="0">
                <a:pos x="6" y="2"/>
              </a:cxn>
              <a:cxn ang="0">
                <a:pos x="15" y="20"/>
              </a:cxn>
              <a:cxn ang="0">
                <a:pos x="15" y="23"/>
              </a:cxn>
              <a:cxn ang="0">
                <a:pos x="10" y="22"/>
              </a:cxn>
              <a:cxn ang="0">
                <a:pos x="7" y="16"/>
              </a:cxn>
              <a:cxn ang="0">
                <a:pos x="12" y="15"/>
              </a:cxn>
              <a:cxn ang="0">
                <a:pos x="13" y="16"/>
              </a:cxn>
              <a:cxn ang="0">
                <a:pos x="22" y="33"/>
              </a:cxn>
              <a:cxn ang="0">
                <a:pos x="21" y="38"/>
              </a:cxn>
              <a:cxn ang="0">
                <a:pos x="18" y="36"/>
              </a:cxn>
              <a:cxn ang="0">
                <a:pos x="15" y="29"/>
              </a:cxn>
              <a:cxn ang="0">
                <a:pos x="19" y="28"/>
              </a:cxn>
              <a:cxn ang="0">
                <a:pos x="21" y="29"/>
              </a:cxn>
              <a:cxn ang="0">
                <a:pos x="29" y="48"/>
              </a:cxn>
              <a:cxn ang="0">
                <a:pos x="28" y="51"/>
              </a:cxn>
              <a:cxn ang="0">
                <a:pos x="25" y="51"/>
              </a:cxn>
              <a:cxn ang="0">
                <a:pos x="22" y="44"/>
              </a:cxn>
              <a:cxn ang="0">
                <a:pos x="26" y="42"/>
              </a:cxn>
              <a:cxn ang="0">
                <a:pos x="28" y="44"/>
              </a:cxn>
              <a:cxn ang="0">
                <a:pos x="37" y="62"/>
              </a:cxn>
              <a:cxn ang="0">
                <a:pos x="35" y="65"/>
              </a:cxn>
              <a:cxn ang="0">
                <a:pos x="32" y="64"/>
              </a:cxn>
              <a:cxn ang="0">
                <a:pos x="29" y="58"/>
              </a:cxn>
              <a:cxn ang="0">
                <a:pos x="32" y="57"/>
              </a:cxn>
              <a:cxn ang="0">
                <a:pos x="34" y="57"/>
              </a:cxn>
              <a:cxn ang="0">
                <a:pos x="44" y="75"/>
              </a:cxn>
              <a:cxn ang="0">
                <a:pos x="42" y="80"/>
              </a:cxn>
              <a:cxn ang="0">
                <a:pos x="39" y="78"/>
              </a:cxn>
              <a:cxn ang="0">
                <a:pos x="37" y="71"/>
              </a:cxn>
              <a:cxn ang="0">
                <a:pos x="39" y="70"/>
              </a:cxn>
              <a:cxn ang="0">
                <a:pos x="41" y="71"/>
              </a:cxn>
              <a:cxn ang="0">
                <a:pos x="51" y="90"/>
              </a:cxn>
              <a:cxn ang="0">
                <a:pos x="50" y="93"/>
              </a:cxn>
              <a:cxn ang="0">
                <a:pos x="47" y="93"/>
              </a:cxn>
              <a:cxn ang="0">
                <a:pos x="44" y="86"/>
              </a:cxn>
              <a:cxn ang="0">
                <a:pos x="47" y="84"/>
              </a:cxn>
              <a:cxn ang="0">
                <a:pos x="48" y="86"/>
              </a:cxn>
              <a:cxn ang="0">
                <a:pos x="58" y="104"/>
              </a:cxn>
              <a:cxn ang="0">
                <a:pos x="57" y="107"/>
              </a:cxn>
              <a:cxn ang="0">
                <a:pos x="54" y="106"/>
              </a:cxn>
              <a:cxn ang="0">
                <a:pos x="51" y="100"/>
              </a:cxn>
              <a:cxn ang="0">
                <a:pos x="54" y="99"/>
              </a:cxn>
              <a:cxn ang="0">
                <a:pos x="55" y="99"/>
              </a:cxn>
            </a:cxnLst>
            <a:rect l="0" t="0" r="r" b="b"/>
            <a:pathLst>
              <a:path w="58" h="107">
                <a:moveTo>
                  <a:pt x="6" y="2"/>
                </a:moveTo>
                <a:lnTo>
                  <a:pt x="7" y="6"/>
                </a:lnTo>
                <a:lnTo>
                  <a:pt x="9" y="9"/>
                </a:lnTo>
                <a:lnTo>
                  <a:pt x="7" y="10"/>
                </a:lnTo>
                <a:lnTo>
                  <a:pt x="5" y="10"/>
                </a:lnTo>
                <a:lnTo>
                  <a:pt x="3" y="9"/>
                </a:lnTo>
                <a:lnTo>
                  <a:pt x="2" y="4"/>
                </a:lnTo>
                <a:lnTo>
                  <a:pt x="0" y="2"/>
                </a:lnTo>
                <a:lnTo>
                  <a:pt x="2" y="0"/>
                </a:lnTo>
                <a:lnTo>
                  <a:pt x="5" y="0"/>
                </a:lnTo>
                <a:lnTo>
                  <a:pt x="6" y="2"/>
                </a:lnTo>
                <a:lnTo>
                  <a:pt x="6" y="2"/>
                </a:lnTo>
                <a:close/>
                <a:moveTo>
                  <a:pt x="13" y="16"/>
                </a:moveTo>
                <a:lnTo>
                  <a:pt x="15" y="20"/>
                </a:lnTo>
                <a:lnTo>
                  <a:pt x="16" y="22"/>
                </a:lnTo>
                <a:lnTo>
                  <a:pt x="15" y="23"/>
                </a:lnTo>
                <a:lnTo>
                  <a:pt x="12" y="23"/>
                </a:lnTo>
                <a:lnTo>
                  <a:pt x="10" y="22"/>
                </a:lnTo>
                <a:lnTo>
                  <a:pt x="7" y="18"/>
                </a:lnTo>
                <a:lnTo>
                  <a:pt x="7" y="16"/>
                </a:lnTo>
                <a:lnTo>
                  <a:pt x="9" y="15"/>
                </a:lnTo>
                <a:lnTo>
                  <a:pt x="12" y="15"/>
                </a:lnTo>
                <a:lnTo>
                  <a:pt x="13" y="16"/>
                </a:lnTo>
                <a:lnTo>
                  <a:pt x="13" y="16"/>
                </a:lnTo>
                <a:close/>
                <a:moveTo>
                  <a:pt x="21" y="29"/>
                </a:moveTo>
                <a:lnTo>
                  <a:pt x="22" y="33"/>
                </a:lnTo>
                <a:lnTo>
                  <a:pt x="22" y="36"/>
                </a:lnTo>
                <a:lnTo>
                  <a:pt x="21" y="38"/>
                </a:lnTo>
                <a:lnTo>
                  <a:pt x="19" y="38"/>
                </a:lnTo>
                <a:lnTo>
                  <a:pt x="18" y="36"/>
                </a:lnTo>
                <a:lnTo>
                  <a:pt x="15" y="32"/>
                </a:lnTo>
                <a:lnTo>
                  <a:pt x="15" y="29"/>
                </a:lnTo>
                <a:lnTo>
                  <a:pt x="16" y="28"/>
                </a:lnTo>
                <a:lnTo>
                  <a:pt x="19" y="28"/>
                </a:lnTo>
                <a:lnTo>
                  <a:pt x="21" y="29"/>
                </a:lnTo>
                <a:lnTo>
                  <a:pt x="21" y="29"/>
                </a:lnTo>
                <a:close/>
                <a:moveTo>
                  <a:pt x="28" y="44"/>
                </a:moveTo>
                <a:lnTo>
                  <a:pt x="29" y="48"/>
                </a:lnTo>
                <a:lnTo>
                  <a:pt x="29" y="49"/>
                </a:lnTo>
                <a:lnTo>
                  <a:pt x="28" y="51"/>
                </a:lnTo>
                <a:lnTo>
                  <a:pt x="26" y="52"/>
                </a:lnTo>
                <a:lnTo>
                  <a:pt x="25" y="51"/>
                </a:lnTo>
                <a:lnTo>
                  <a:pt x="22" y="45"/>
                </a:lnTo>
                <a:lnTo>
                  <a:pt x="22" y="44"/>
                </a:lnTo>
                <a:lnTo>
                  <a:pt x="23" y="42"/>
                </a:lnTo>
                <a:lnTo>
                  <a:pt x="26" y="42"/>
                </a:lnTo>
                <a:lnTo>
                  <a:pt x="28" y="44"/>
                </a:lnTo>
                <a:lnTo>
                  <a:pt x="28" y="44"/>
                </a:lnTo>
                <a:close/>
                <a:moveTo>
                  <a:pt x="34" y="57"/>
                </a:moveTo>
                <a:lnTo>
                  <a:pt x="37" y="62"/>
                </a:lnTo>
                <a:lnTo>
                  <a:pt x="37" y="64"/>
                </a:lnTo>
                <a:lnTo>
                  <a:pt x="35" y="65"/>
                </a:lnTo>
                <a:lnTo>
                  <a:pt x="34" y="65"/>
                </a:lnTo>
                <a:lnTo>
                  <a:pt x="32" y="64"/>
                </a:lnTo>
                <a:lnTo>
                  <a:pt x="29" y="59"/>
                </a:lnTo>
                <a:lnTo>
                  <a:pt x="29" y="58"/>
                </a:lnTo>
                <a:lnTo>
                  <a:pt x="31" y="57"/>
                </a:lnTo>
                <a:lnTo>
                  <a:pt x="32" y="57"/>
                </a:lnTo>
                <a:lnTo>
                  <a:pt x="34" y="57"/>
                </a:lnTo>
                <a:lnTo>
                  <a:pt x="34" y="57"/>
                </a:lnTo>
                <a:close/>
                <a:moveTo>
                  <a:pt x="41" y="71"/>
                </a:moveTo>
                <a:lnTo>
                  <a:pt x="44" y="75"/>
                </a:lnTo>
                <a:lnTo>
                  <a:pt x="44" y="78"/>
                </a:lnTo>
                <a:lnTo>
                  <a:pt x="42" y="80"/>
                </a:lnTo>
                <a:lnTo>
                  <a:pt x="41" y="80"/>
                </a:lnTo>
                <a:lnTo>
                  <a:pt x="39" y="78"/>
                </a:lnTo>
                <a:lnTo>
                  <a:pt x="37" y="74"/>
                </a:lnTo>
                <a:lnTo>
                  <a:pt x="37" y="71"/>
                </a:lnTo>
                <a:lnTo>
                  <a:pt x="38" y="70"/>
                </a:lnTo>
                <a:lnTo>
                  <a:pt x="39" y="70"/>
                </a:lnTo>
                <a:lnTo>
                  <a:pt x="41" y="71"/>
                </a:lnTo>
                <a:lnTo>
                  <a:pt x="41" y="71"/>
                </a:lnTo>
                <a:close/>
                <a:moveTo>
                  <a:pt x="48" y="86"/>
                </a:moveTo>
                <a:lnTo>
                  <a:pt x="51" y="90"/>
                </a:lnTo>
                <a:lnTo>
                  <a:pt x="51" y="91"/>
                </a:lnTo>
                <a:lnTo>
                  <a:pt x="50" y="93"/>
                </a:lnTo>
                <a:lnTo>
                  <a:pt x="48" y="94"/>
                </a:lnTo>
                <a:lnTo>
                  <a:pt x="47" y="93"/>
                </a:lnTo>
                <a:lnTo>
                  <a:pt x="44" y="87"/>
                </a:lnTo>
                <a:lnTo>
                  <a:pt x="44" y="86"/>
                </a:lnTo>
                <a:lnTo>
                  <a:pt x="45" y="84"/>
                </a:lnTo>
                <a:lnTo>
                  <a:pt x="47" y="84"/>
                </a:lnTo>
                <a:lnTo>
                  <a:pt x="48" y="86"/>
                </a:lnTo>
                <a:lnTo>
                  <a:pt x="48" y="86"/>
                </a:lnTo>
                <a:close/>
                <a:moveTo>
                  <a:pt x="55" y="99"/>
                </a:moveTo>
                <a:lnTo>
                  <a:pt x="58" y="104"/>
                </a:lnTo>
                <a:lnTo>
                  <a:pt x="58" y="106"/>
                </a:lnTo>
                <a:lnTo>
                  <a:pt x="57" y="107"/>
                </a:lnTo>
                <a:lnTo>
                  <a:pt x="55" y="107"/>
                </a:lnTo>
                <a:lnTo>
                  <a:pt x="54" y="106"/>
                </a:lnTo>
                <a:lnTo>
                  <a:pt x="51" y="101"/>
                </a:lnTo>
                <a:lnTo>
                  <a:pt x="51" y="100"/>
                </a:lnTo>
                <a:lnTo>
                  <a:pt x="53" y="99"/>
                </a:lnTo>
                <a:lnTo>
                  <a:pt x="54" y="99"/>
                </a:lnTo>
                <a:lnTo>
                  <a:pt x="55" y="99"/>
                </a:lnTo>
                <a:lnTo>
                  <a:pt x="55" y="9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99" name="Freeform 85"/>
          <p:cNvSpPr>
            <a:spLocks noEditPoints="1"/>
          </p:cNvSpPr>
          <p:nvPr/>
        </p:nvSpPr>
        <p:spPr bwMode="auto">
          <a:xfrm>
            <a:off x="5497513" y="4788528"/>
            <a:ext cx="31750" cy="58738"/>
          </a:xfrm>
          <a:custGeom>
            <a:avLst/>
            <a:gdLst/>
            <a:ahLst/>
            <a:cxnLst>
              <a:cxn ang="0">
                <a:pos x="7" y="8"/>
              </a:cxn>
              <a:cxn ang="0">
                <a:pos x="6" y="11"/>
              </a:cxn>
              <a:cxn ang="0">
                <a:pos x="3" y="9"/>
              </a:cxn>
              <a:cxn ang="0">
                <a:pos x="0" y="3"/>
              </a:cxn>
              <a:cxn ang="0">
                <a:pos x="3" y="0"/>
              </a:cxn>
              <a:cxn ang="0">
                <a:pos x="4" y="2"/>
              </a:cxn>
              <a:cxn ang="0">
                <a:pos x="14" y="21"/>
              </a:cxn>
              <a:cxn ang="0">
                <a:pos x="13" y="25"/>
              </a:cxn>
              <a:cxn ang="0">
                <a:pos x="10" y="24"/>
              </a:cxn>
              <a:cxn ang="0">
                <a:pos x="7" y="16"/>
              </a:cxn>
              <a:cxn ang="0">
                <a:pos x="10" y="15"/>
              </a:cxn>
              <a:cxn ang="0">
                <a:pos x="11" y="16"/>
              </a:cxn>
              <a:cxn ang="0">
                <a:pos x="22" y="35"/>
              </a:cxn>
              <a:cxn ang="0">
                <a:pos x="20" y="38"/>
              </a:cxn>
              <a:cxn ang="0">
                <a:pos x="16" y="37"/>
              </a:cxn>
              <a:cxn ang="0">
                <a:pos x="14" y="31"/>
              </a:cxn>
              <a:cxn ang="0">
                <a:pos x="17" y="29"/>
              </a:cxn>
              <a:cxn ang="0">
                <a:pos x="19" y="31"/>
              </a:cxn>
              <a:cxn ang="0">
                <a:pos x="29" y="48"/>
              </a:cxn>
              <a:cxn ang="0">
                <a:pos x="27" y="53"/>
              </a:cxn>
              <a:cxn ang="0">
                <a:pos x="23" y="51"/>
              </a:cxn>
              <a:cxn ang="0">
                <a:pos x="22" y="45"/>
              </a:cxn>
              <a:cxn ang="0">
                <a:pos x="24" y="42"/>
              </a:cxn>
              <a:cxn ang="0">
                <a:pos x="26" y="44"/>
              </a:cxn>
              <a:cxn ang="0">
                <a:pos x="36" y="63"/>
              </a:cxn>
              <a:cxn ang="0">
                <a:pos x="35" y="67"/>
              </a:cxn>
              <a:cxn ang="0">
                <a:pos x="30" y="66"/>
              </a:cxn>
              <a:cxn ang="0">
                <a:pos x="29" y="58"/>
              </a:cxn>
              <a:cxn ang="0">
                <a:pos x="32" y="57"/>
              </a:cxn>
              <a:cxn ang="0">
                <a:pos x="33" y="58"/>
              </a:cxn>
              <a:cxn ang="0">
                <a:pos x="42" y="77"/>
              </a:cxn>
              <a:cxn ang="0">
                <a:pos x="42" y="80"/>
              </a:cxn>
              <a:cxn ang="0">
                <a:pos x="38" y="79"/>
              </a:cxn>
              <a:cxn ang="0">
                <a:pos x="36" y="73"/>
              </a:cxn>
              <a:cxn ang="0">
                <a:pos x="39" y="71"/>
              </a:cxn>
              <a:cxn ang="0">
                <a:pos x="40" y="73"/>
              </a:cxn>
              <a:cxn ang="0">
                <a:pos x="49" y="90"/>
              </a:cxn>
              <a:cxn ang="0">
                <a:pos x="49" y="95"/>
              </a:cxn>
              <a:cxn ang="0">
                <a:pos x="45" y="93"/>
              </a:cxn>
              <a:cxn ang="0">
                <a:pos x="42" y="86"/>
              </a:cxn>
              <a:cxn ang="0">
                <a:pos x="46" y="84"/>
              </a:cxn>
              <a:cxn ang="0">
                <a:pos x="48" y="86"/>
              </a:cxn>
              <a:cxn ang="0">
                <a:pos x="56" y="105"/>
              </a:cxn>
              <a:cxn ang="0">
                <a:pos x="56" y="109"/>
              </a:cxn>
              <a:cxn ang="0">
                <a:pos x="52" y="108"/>
              </a:cxn>
              <a:cxn ang="0">
                <a:pos x="49" y="100"/>
              </a:cxn>
              <a:cxn ang="0">
                <a:pos x="54" y="99"/>
              </a:cxn>
              <a:cxn ang="0">
                <a:pos x="55" y="100"/>
              </a:cxn>
            </a:cxnLst>
            <a:rect l="0" t="0" r="r" b="b"/>
            <a:pathLst>
              <a:path w="58" h="109">
                <a:moveTo>
                  <a:pt x="4" y="2"/>
                </a:moveTo>
                <a:lnTo>
                  <a:pt x="7" y="8"/>
                </a:lnTo>
                <a:lnTo>
                  <a:pt x="7" y="9"/>
                </a:lnTo>
                <a:lnTo>
                  <a:pt x="6" y="11"/>
                </a:lnTo>
                <a:lnTo>
                  <a:pt x="4" y="11"/>
                </a:lnTo>
                <a:lnTo>
                  <a:pt x="3" y="9"/>
                </a:lnTo>
                <a:lnTo>
                  <a:pt x="0" y="5"/>
                </a:lnTo>
                <a:lnTo>
                  <a:pt x="0" y="3"/>
                </a:lnTo>
                <a:lnTo>
                  <a:pt x="1" y="2"/>
                </a:lnTo>
                <a:lnTo>
                  <a:pt x="3" y="0"/>
                </a:lnTo>
                <a:lnTo>
                  <a:pt x="4" y="2"/>
                </a:lnTo>
                <a:lnTo>
                  <a:pt x="4" y="2"/>
                </a:lnTo>
                <a:close/>
                <a:moveTo>
                  <a:pt x="11" y="16"/>
                </a:moveTo>
                <a:lnTo>
                  <a:pt x="14" y="21"/>
                </a:lnTo>
                <a:lnTo>
                  <a:pt x="14" y="24"/>
                </a:lnTo>
                <a:lnTo>
                  <a:pt x="13" y="25"/>
                </a:lnTo>
                <a:lnTo>
                  <a:pt x="11" y="25"/>
                </a:lnTo>
                <a:lnTo>
                  <a:pt x="10" y="24"/>
                </a:lnTo>
                <a:lnTo>
                  <a:pt x="7" y="19"/>
                </a:lnTo>
                <a:lnTo>
                  <a:pt x="7" y="16"/>
                </a:lnTo>
                <a:lnTo>
                  <a:pt x="8" y="15"/>
                </a:lnTo>
                <a:lnTo>
                  <a:pt x="10" y="15"/>
                </a:lnTo>
                <a:lnTo>
                  <a:pt x="11" y="16"/>
                </a:lnTo>
                <a:lnTo>
                  <a:pt x="11" y="16"/>
                </a:lnTo>
                <a:close/>
                <a:moveTo>
                  <a:pt x="19" y="31"/>
                </a:moveTo>
                <a:lnTo>
                  <a:pt x="22" y="35"/>
                </a:lnTo>
                <a:lnTo>
                  <a:pt x="22" y="37"/>
                </a:lnTo>
                <a:lnTo>
                  <a:pt x="20" y="38"/>
                </a:lnTo>
                <a:lnTo>
                  <a:pt x="19" y="38"/>
                </a:lnTo>
                <a:lnTo>
                  <a:pt x="16" y="37"/>
                </a:lnTo>
                <a:lnTo>
                  <a:pt x="14" y="32"/>
                </a:lnTo>
                <a:lnTo>
                  <a:pt x="14" y="31"/>
                </a:lnTo>
                <a:lnTo>
                  <a:pt x="16" y="29"/>
                </a:lnTo>
                <a:lnTo>
                  <a:pt x="17" y="29"/>
                </a:lnTo>
                <a:lnTo>
                  <a:pt x="19" y="31"/>
                </a:lnTo>
                <a:lnTo>
                  <a:pt x="19" y="31"/>
                </a:lnTo>
                <a:close/>
                <a:moveTo>
                  <a:pt x="26" y="44"/>
                </a:moveTo>
                <a:lnTo>
                  <a:pt x="29" y="48"/>
                </a:lnTo>
                <a:lnTo>
                  <a:pt x="29" y="51"/>
                </a:lnTo>
                <a:lnTo>
                  <a:pt x="27" y="53"/>
                </a:lnTo>
                <a:lnTo>
                  <a:pt x="24" y="53"/>
                </a:lnTo>
                <a:lnTo>
                  <a:pt x="23" y="51"/>
                </a:lnTo>
                <a:lnTo>
                  <a:pt x="22" y="47"/>
                </a:lnTo>
                <a:lnTo>
                  <a:pt x="22" y="45"/>
                </a:lnTo>
                <a:lnTo>
                  <a:pt x="23" y="42"/>
                </a:lnTo>
                <a:lnTo>
                  <a:pt x="24" y="42"/>
                </a:lnTo>
                <a:lnTo>
                  <a:pt x="26" y="44"/>
                </a:lnTo>
                <a:lnTo>
                  <a:pt x="26" y="44"/>
                </a:lnTo>
                <a:close/>
                <a:moveTo>
                  <a:pt x="33" y="58"/>
                </a:moveTo>
                <a:lnTo>
                  <a:pt x="36" y="63"/>
                </a:lnTo>
                <a:lnTo>
                  <a:pt x="36" y="66"/>
                </a:lnTo>
                <a:lnTo>
                  <a:pt x="35" y="67"/>
                </a:lnTo>
                <a:lnTo>
                  <a:pt x="32" y="67"/>
                </a:lnTo>
                <a:lnTo>
                  <a:pt x="30" y="66"/>
                </a:lnTo>
                <a:lnTo>
                  <a:pt x="29" y="61"/>
                </a:lnTo>
                <a:lnTo>
                  <a:pt x="29" y="58"/>
                </a:lnTo>
                <a:lnTo>
                  <a:pt x="29" y="57"/>
                </a:lnTo>
                <a:lnTo>
                  <a:pt x="32" y="57"/>
                </a:lnTo>
                <a:lnTo>
                  <a:pt x="33" y="58"/>
                </a:lnTo>
                <a:lnTo>
                  <a:pt x="33" y="58"/>
                </a:lnTo>
                <a:close/>
                <a:moveTo>
                  <a:pt x="40" y="73"/>
                </a:moveTo>
                <a:lnTo>
                  <a:pt x="42" y="77"/>
                </a:lnTo>
                <a:lnTo>
                  <a:pt x="43" y="79"/>
                </a:lnTo>
                <a:lnTo>
                  <a:pt x="42" y="80"/>
                </a:lnTo>
                <a:lnTo>
                  <a:pt x="39" y="80"/>
                </a:lnTo>
                <a:lnTo>
                  <a:pt x="38" y="79"/>
                </a:lnTo>
                <a:lnTo>
                  <a:pt x="36" y="74"/>
                </a:lnTo>
                <a:lnTo>
                  <a:pt x="36" y="73"/>
                </a:lnTo>
                <a:lnTo>
                  <a:pt x="36" y="71"/>
                </a:lnTo>
                <a:lnTo>
                  <a:pt x="39" y="71"/>
                </a:lnTo>
                <a:lnTo>
                  <a:pt x="40" y="73"/>
                </a:lnTo>
                <a:lnTo>
                  <a:pt x="40" y="73"/>
                </a:lnTo>
                <a:close/>
                <a:moveTo>
                  <a:pt x="48" y="86"/>
                </a:moveTo>
                <a:lnTo>
                  <a:pt x="49" y="90"/>
                </a:lnTo>
                <a:lnTo>
                  <a:pt x="51" y="93"/>
                </a:lnTo>
                <a:lnTo>
                  <a:pt x="49" y="95"/>
                </a:lnTo>
                <a:lnTo>
                  <a:pt x="46" y="95"/>
                </a:lnTo>
                <a:lnTo>
                  <a:pt x="45" y="93"/>
                </a:lnTo>
                <a:lnTo>
                  <a:pt x="43" y="89"/>
                </a:lnTo>
                <a:lnTo>
                  <a:pt x="42" y="86"/>
                </a:lnTo>
                <a:lnTo>
                  <a:pt x="43" y="84"/>
                </a:lnTo>
                <a:lnTo>
                  <a:pt x="46" y="84"/>
                </a:lnTo>
                <a:lnTo>
                  <a:pt x="48" y="86"/>
                </a:lnTo>
                <a:lnTo>
                  <a:pt x="48" y="86"/>
                </a:lnTo>
                <a:close/>
                <a:moveTo>
                  <a:pt x="55" y="100"/>
                </a:moveTo>
                <a:lnTo>
                  <a:pt x="56" y="105"/>
                </a:lnTo>
                <a:lnTo>
                  <a:pt x="58" y="108"/>
                </a:lnTo>
                <a:lnTo>
                  <a:pt x="56" y="109"/>
                </a:lnTo>
                <a:lnTo>
                  <a:pt x="54" y="109"/>
                </a:lnTo>
                <a:lnTo>
                  <a:pt x="52" y="108"/>
                </a:lnTo>
                <a:lnTo>
                  <a:pt x="51" y="103"/>
                </a:lnTo>
                <a:lnTo>
                  <a:pt x="49" y="100"/>
                </a:lnTo>
                <a:lnTo>
                  <a:pt x="51" y="99"/>
                </a:lnTo>
                <a:lnTo>
                  <a:pt x="54" y="99"/>
                </a:lnTo>
                <a:lnTo>
                  <a:pt x="55" y="100"/>
                </a:lnTo>
                <a:lnTo>
                  <a:pt x="55" y="10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00" name="Freeform 86"/>
          <p:cNvSpPr>
            <a:spLocks noEditPoints="1"/>
          </p:cNvSpPr>
          <p:nvPr/>
        </p:nvSpPr>
        <p:spPr bwMode="auto">
          <a:xfrm>
            <a:off x="5513388" y="4779011"/>
            <a:ext cx="31750" cy="55563"/>
          </a:xfrm>
          <a:custGeom>
            <a:avLst/>
            <a:gdLst/>
            <a:ahLst/>
            <a:cxnLst>
              <a:cxn ang="0">
                <a:pos x="8" y="6"/>
              </a:cxn>
              <a:cxn ang="0">
                <a:pos x="6" y="9"/>
              </a:cxn>
              <a:cxn ang="0">
                <a:pos x="3" y="9"/>
              </a:cxn>
              <a:cxn ang="0">
                <a:pos x="0" y="2"/>
              </a:cxn>
              <a:cxn ang="0">
                <a:pos x="5" y="2"/>
              </a:cxn>
              <a:cxn ang="0">
                <a:pos x="12" y="15"/>
              </a:cxn>
              <a:cxn ang="0">
                <a:pos x="15" y="22"/>
              </a:cxn>
              <a:cxn ang="0">
                <a:pos x="12" y="23"/>
              </a:cxn>
              <a:cxn ang="0">
                <a:pos x="8" y="18"/>
              </a:cxn>
              <a:cxn ang="0">
                <a:pos x="9" y="15"/>
              </a:cxn>
              <a:cxn ang="0">
                <a:pos x="12" y="15"/>
              </a:cxn>
              <a:cxn ang="0">
                <a:pos x="19" y="29"/>
              </a:cxn>
              <a:cxn ang="0">
                <a:pos x="22" y="36"/>
              </a:cxn>
              <a:cxn ang="0">
                <a:pos x="19" y="38"/>
              </a:cxn>
              <a:cxn ang="0">
                <a:pos x="15" y="32"/>
              </a:cxn>
              <a:cxn ang="0">
                <a:pos x="16" y="28"/>
              </a:cxn>
              <a:cxn ang="0">
                <a:pos x="19" y="29"/>
              </a:cxn>
              <a:cxn ang="0">
                <a:pos x="26" y="44"/>
              </a:cxn>
              <a:cxn ang="0">
                <a:pos x="29" y="49"/>
              </a:cxn>
              <a:cxn ang="0">
                <a:pos x="25" y="52"/>
              </a:cxn>
              <a:cxn ang="0">
                <a:pos x="22" y="45"/>
              </a:cxn>
              <a:cxn ang="0">
                <a:pos x="24" y="42"/>
              </a:cxn>
              <a:cxn ang="0">
                <a:pos x="26" y="44"/>
              </a:cxn>
              <a:cxn ang="0">
                <a:pos x="34" y="57"/>
              </a:cxn>
              <a:cxn ang="0">
                <a:pos x="37" y="64"/>
              </a:cxn>
              <a:cxn ang="0">
                <a:pos x="32" y="65"/>
              </a:cxn>
              <a:cxn ang="0">
                <a:pos x="29" y="60"/>
              </a:cxn>
              <a:cxn ang="0">
                <a:pos x="31" y="57"/>
              </a:cxn>
              <a:cxn ang="0">
                <a:pos x="34" y="57"/>
              </a:cxn>
              <a:cxn ang="0">
                <a:pos x="41" y="71"/>
              </a:cxn>
              <a:cxn ang="0">
                <a:pos x="44" y="78"/>
              </a:cxn>
              <a:cxn ang="0">
                <a:pos x="40" y="80"/>
              </a:cxn>
              <a:cxn ang="0">
                <a:pos x="37" y="74"/>
              </a:cxn>
              <a:cxn ang="0">
                <a:pos x="37" y="70"/>
              </a:cxn>
              <a:cxn ang="0">
                <a:pos x="41" y="71"/>
              </a:cxn>
              <a:cxn ang="0">
                <a:pos x="48" y="86"/>
              </a:cxn>
              <a:cxn ang="0">
                <a:pos x="51" y="91"/>
              </a:cxn>
              <a:cxn ang="0">
                <a:pos x="47" y="94"/>
              </a:cxn>
              <a:cxn ang="0">
                <a:pos x="44" y="87"/>
              </a:cxn>
              <a:cxn ang="0">
                <a:pos x="44" y="84"/>
              </a:cxn>
              <a:cxn ang="0">
                <a:pos x="48" y="86"/>
              </a:cxn>
              <a:cxn ang="0">
                <a:pos x="56" y="99"/>
              </a:cxn>
              <a:cxn ang="0">
                <a:pos x="58" y="106"/>
              </a:cxn>
              <a:cxn ang="0">
                <a:pos x="54" y="107"/>
              </a:cxn>
              <a:cxn ang="0">
                <a:pos x="51" y="101"/>
              </a:cxn>
              <a:cxn ang="0">
                <a:pos x="51" y="99"/>
              </a:cxn>
              <a:cxn ang="0">
                <a:pos x="56" y="99"/>
              </a:cxn>
            </a:cxnLst>
            <a:rect l="0" t="0" r="r" b="b"/>
            <a:pathLst>
              <a:path w="58" h="107">
                <a:moveTo>
                  <a:pt x="5" y="2"/>
                </a:moveTo>
                <a:lnTo>
                  <a:pt x="8" y="6"/>
                </a:lnTo>
                <a:lnTo>
                  <a:pt x="8" y="7"/>
                </a:lnTo>
                <a:lnTo>
                  <a:pt x="6" y="9"/>
                </a:lnTo>
                <a:lnTo>
                  <a:pt x="5" y="10"/>
                </a:lnTo>
                <a:lnTo>
                  <a:pt x="3" y="9"/>
                </a:lnTo>
                <a:lnTo>
                  <a:pt x="0" y="3"/>
                </a:lnTo>
                <a:lnTo>
                  <a:pt x="0" y="2"/>
                </a:lnTo>
                <a:lnTo>
                  <a:pt x="2" y="0"/>
                </a:lnTo>
                <a:lnTo>
                  <a:pt x="5" y="2"/>
                </a:lnTo>
                <a:lnTo>
                  <a:pt x="5" y="2"/>
                </a:lnTo>
                <a:close/>
                <a:moveTo>
                  <a:pt x="12" y="15"/>
                </a:moveTo>
                <a:lnTo>
                  <a:pt x="15" y="20"/>
                </a:lnTo>
                <a:lnTo>
                  <a:pt x="15" y="22"/>
                </a:lnTo>
                <a:lnTo>
                  <a:pt x="13" y="23"/>
                </a:lnTo>
                <a:lnTo>
                  <a:pt x="12" y="23"/>
                </a:lnTo>
                <a:lnTo>
                  <a:pt x="10" y="22"/>
                </a:lnTo>
                <a:lnTo>
                  <a:pt x="8" y="18"/>
                </a:lnTo>
                <a:lnTo>
                  <a:pt x="8" y="16"/>
                </a:lnTo>
                <a:lnTo>
                  <a:pt x="9" y="15"/>
                </a:lnTo>
                <a:lnTo>
                  <a:pt x="10" y="15"/>
                </a:lnTo>
                <a:lnTo>
                  <a:pt x="12" y="15"/>
                </a:lnTo>
                <a:lnTo>
                  <a:pt x="12" y="15"/>
                </a:lnTo>
                <a:close/>
                <a:moveTo>
                  <a:pt x="19" y="29"/>
                </a:moveTo>
                <a:lnTo>
                  <a:pt x="22" y="33"/>
                </a:lnTo>
                <a:lnTo>
                  <a:pt x="22" y="36"/>
                </a:lnTo>
                <a:lnTo>
                  <a:pt x="21" y="38"/>
                </a:lnTo>
                <a:lnTo>
                  <a:pt x="19" y="38"/>
                </a:lnTo>
                <a:lnTo>
                  <a:pt x="16" y="36"/>
                </a:lnTo>
                <a:lnTo>
                  <a:pt x="15" y="32"/>
                </a:lnTo>
                <a:lnTo>
                  <a:pt x="15" y="29"/>
                </a:lnTo>
                <a:lnTo>
                  <a:pt x="16" y="28"/>
                </a:lnTo>
                <a:lnTo>
                  <a:pt x="18" y="28"/>
                </a:lnTo>
                <a:lnTo>
                  <a:pt x="19" y="29"/>
                </a:lnTo>
                <a:lnTo>
                  <a:pt x="19" y="29"/>
                </a:lnTo>
                <a:close/>
                <a:moveTo>
                  <a:pt x="26" y="44"/>
                </a:moveTo>
                <a:lnTo>
                  <a:pt x="29" y="48"/>
                </a:lnTo>
                <a:lnTo>
                  <a:pt x="29" y="49"/>
                </a:lnTo>
                <a:lnTo>
                  <a:pt x="28" y="51"/>
                </a:lnTo>
                <a:lnTo>
                  <a:pt x="25" y="52"/>
                </a:lnTo>
                <a:lnTo>
                  <a:pt x="24" y="51"/>
                </a:lnTo>
                <a:lnTo>
                  <a:pt x="22" y="45"/>
                </a:lnTo>
                <a:lnTo>
                  <a:pt x="22" y="44"/>
                </a:lnTo>
                <a:lnTo>
                  <a:pt x="24" y="42"/>
                </a:lnTo>
                <a:lnTo>
                  <a:pt x="25" y="42"/>
                </a:lnTo>
                <a:lnTo>
                  <a:pt x="26" y="44"/>
                </a:lnTo>
                <a:lnTo>
                  <a:pt x="26" y="44"/>
                </a:lnTo>
                <a:close/>
                <a:moveTo>
                  <a:pt x="34" y="57"/>
                </a:moveTo>
                <a:lnTo>
                  <a:pt x="37" y="62"/>
                </a:lnTo>
                <a:lnTo>
                  <a:pt x="37" y="64"/>
                </a:lnTo>
                <a:lnTo>
                  <a:pt x="35" y="65"/>
                </a:lnTo>
                <a:lnTo>
                  <a:pt x="32" y="65"/>
                </a:lnTo>
                <a:lnTo>
                  <a:pt x="31" y="64"/>
                </a:lnTo>
                <a:lnTo>
                  <a:pt x="29" y="60"/>
                </a:lnTo>
                <a:lnTo>
                  <a:pt x="29" y="58"/>
                </a:lnTo>
                <a:lnTo>
                  <a:pt x="31" y="57"/>
                </a:lnTo>
                <a:lnTo>
                  <a:pt x="32" y="55"/>
                </a:lnTo>
                <a:lnTo>
                  <a:pt x="34" y="57"/>
                </a:lnTo>
                <a:lnTo>
                  <a:pt x="34" y="57"/>
                </a:lnTo>
                <a:close/>
                <a:moveTo>
                  <a:pt x="41" y="71"/>
                </a:moveTo>
                <a:lnTo>
                  <a:pt x="44" y="75"/>
                </a:lnTo>
                <a:lnTo>
                  <a:pt x="44" y="78"/>
                </a:lnTo>
                <a:lnTo>
                  <a:pt x="42" y="80"/>
                </a:lnTo>
                <a:lnTo>
                  <a:pt x="40" y="80"/>
                </a:lnTo>
                <a:lnTo>
                  <a:pt x="38" y="78"/>
                </a:lnTo>
                <a:lnTo>
                  <a:pt x="37" y="74"/>
                </a:lnTo>
                <a:lnTo>
                  <a:pt x="37" y="71"/>
                </a:lnTo>
                <a:lnTo>
                  <a:pt x="37" y="70"/>
                </a:lnTo>
                <a:lnTo>
                  <a:pt x="40" y="70"/>
                </a:lnTo>
                <a:lnTo>
                  <a:pt x="41" y="71"/>
                </a:lnTo>
                <a:lnTo>
                  <a:pt x="41" y="71"/>
                </a:lnTo>
                <a:close/>
                <a:moveTo>
                  <a:pt x="48" y="86"/>
                </a:moveTo>
                <a:lnTo>
                  <a:pt x="50" y="90"/>
                </a:lnTo>
                <a:lnTo>
                  <a:pt x="51" y="91"/>
                </a:lnTo>
                <a:lnTo>
                  <a:pt x="50" y="93"/>
                </a:lnTo>
                <a:lnTo>
                  <a:pt x="47" y="94"/>
                </a:lnTo>
                <a:lnTo>
                  <a:pt x="45" y="93"/>
                </a:lnTo>
                <a:lnTo>
                  <a:pt x="44" y="87"/>
                </a:lnTo>
                <a:lnTo>
                  <a:pt x="44" y="86"/>
                </a:lnTo>
                <a:lnTo>
                  <a:pt x="44" y="84"/>
                </a:lnTo>
                <a:lnTo>
                  <a:pt x="47" y="84"/>
                </a:lnTo>
                <a:lnTo>
                  <a:pt x="48" y="86"/>
                </a:lnTo>
                <a:lnTo>
                  <a:pt x="48" y="86"/>
                </a:lnTo>
                <a:close/>
                <a:moveTo>
                  <a:pt x="56" y="99"/>
                </a:moveTo>
                <a:lnTo>
                  <a:pt x="57" y="104"/>
                </a:lnTo>
                <a:lnTo>
                  <a:pt x="58" y="106"/>
                </a:lnTo>
                <a:lnTo>
                  <a:pt x="57" y="107"/>
                </a:lnTo>
                <a:lnTo>
                  <a:pt x="54" y="107"/>
                </a:lnTo>
                <a:lnTo>
                  <a:pt x="53" y="106"/>
                </a:lnTo>
                <a:lnTo>
                  <a:pt x="51" y="101"/>
                </a:lnTo>
                <a:lnTo>
                  <a:pt x="50" y="100"/>
                </a:lnTo>
                <a:lnTo>
                  <a:pt x="51" y="99"/>
                </a:lnTo>
                <a:lnTo>
                  <a:pt x="54" y="97"/>
                </a:lnTo>
                <a:lnTo>
                  <a:pt x="56" y="99"/>
                </a:lnTo>
                <a:lnTo>
                  <a:pt x="56" y="9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01" name="Freeform 87"/>
          <p:cNvSpPr>
            <a:spLocks noEditPoints="1"/>
          </p:cNvSpPr>
          <p:nvPr/>
        </p:nvSpPr>
        <p:spPr bwMode="auto">
          <a:xfrm>
            <a:off x="5502280" y="4821874"/>
            <a:ext cx="49213" cy="28575"/>
          </a:xfrm>
          <a:custGeom>
            <a:avLst/>
            <a:gdLst/>
            <a:ahLst/>
            <a:cxnLst>
              <a:cxn ang="0">
                <a:pos x="6" y="45"/>
              </a:cxn>
              <a:cxn ang="0">
                <a:pos x="10" y="46"/>
              </a:cxn>
              <a:cxn ang="0">
                <a:pos x="9" y="49"/>
              </a:cxn>
              <a:cxn ang="0">
                <a:pos x="1" y="52"/>
              </a:cxn>
              <a:cxn ang="0">
                <a:pos x="0" y="49"/>
              </a:cxn>
              <a:cxn ang="0">
                <a:pos x="1" y="46"/>
              </a:cxn>
              <a:cxn ang="0">
                <a:pos x="20" y="37"/>
              </a:cxn>
              <a:cxn ang="0">
                <a:pos x="23" y="39"/>
              </a:cxn>
              <a:cxn ang="0">
                <a:pos x="22" y="42"/>
              </a:cxn>
              <a:cxn ang="0">
                <a:pos x="16" y="45"/>
              </a:cxn>
              <a:cxn ang="0">
                <a:pos x="15" y="39"/>
              </a:cxn>
              <a:cxn ang="0">
                <a:pos x="29" y="32"/>
              </a:cxn>
              <a:cxn ang="0">
                <a:pos x="36" y="30"/>
              </a:cxn>
              <a:cxn ang="0">
                <a:pos x="38" y="33"/>
              </a:cxn>
              <a:cxn ang="0">
                <a:pos x="32" y="37"/>
              </a:cxn>
              <a:cxn ang="0">
                <a:pos x="28" y="36"/>
              </a:cxn>
              <a:cxn ang="0">
                <a:pos x="29" y="32"/>
              </a:cxn>
              <a:cxn ang="0">
                <a:pos x="44" y="24"/>
              </a:cxn>
              <a:cxn ang="0">
                <a:pos x="49" y="23"/>
              </a:cxn>
              <a:cxn ang="0">
                <a:pos x="52" y="26"/>
              </a:cxn>
              <a:cxn ang="0">
                <a:pos x="45" y="30"/>
              </a:cxn>
              <a:cxn ang="0">
                <a:pos x="42" y="29"/>
              </a:cxn>
              <a:cxn ang="0">
                <a:pos x="44" y="24"/>
              </a:cxn>
              <a:cxn ang="0">
                <a:pos x="57" y="17"/>
              </a:cxn>
              <a:cxn ang="0">
                <a:pos x="64" y="16"/>
              </a:cxn>
              <a:cxn ang="0">
                <a:pos x="65" y="18"/>
              </a:cxn>
              <a:cxn ang="0">
                <a:pos x="60" y="23"/>
              </a:cxn>
              <a:cxn ang="0">
                <a:pos x="57" y="21"/>
              </a:cxn>
              <a:cxn ang="0">
                <a:pos x="57" y="17"/>
              </a:cxn>
              <a:cxn ang="0">
                <a:pos x="71" y="10"/>
              </a:cxn>
              <a:cxn ang="0">
                <a:pos x="79" y="8"/>
              </a:cxn>
              <a:cxn ang="0">
                <a:pos x="80" y="11"/>
              </a:cxn>
              <a:cxn ang="0">
                <a:pos x="74" y="16"/>
              </a:cxn>
              <a:cxn ang="0">
                <a:pos x="70" y="11"/>
              </a:cxn>
              <a:cxn ang="0">
                <a:pos x="71" y="10"/>
              </a:cxn>
              <a:cxn ang="0">
                <a:pos x="90" y="1"/>
              </a:cxn>
              <a:cxn ang="0">
                <a:pos x="93" y="1"/>
              </a:cxn>
              <a:cxn ang="0">
                <a:pos x="92" y="5"/>
              </a:cxn>
              <a:cxn ang="0">
                <a:pos x="86" y="8"/>
              </a:cxn>
              <a:cxn ang="0">
                <a:pos x="84" y="4"/>
              </a:cxn>
              <a:cxn ang="0">
                <a:pos x="86" y="3"/>
              </a:cxn>
            </a:cxnLst>
            <a:rect l="0" t="0" r="r" b="b"/>
            <a:pathLst>
              <a:path w="93" h="52">
                <a:moveTo>
                  <a:pt x="1" y="46"/>
                </a:moveTo>
                <a:lnTo>
                  <a:pt x="6" y="45"/>
                </a:lnTo>
                <a:lnTo>
                  <a:pt x="9" y="45"/>
                </a:lnTo>
                <a:lnTo>
                  <a:pt x="10" y="46"/>
                </a:lnTo>
                <a:lnTo>
                  <a:pt x="10" y="47"/>
                </a:lnTo>
                <a:lnTo>
                  <a:pt x="9" y="49"/>
                </a:lnTo>
                <a:lnTo>
                  <a:pt x="4" y="52"/>
                </a:lnTo>
                <a:lnTo>
                  <a:pt x="1" y="52"/>
                </a:lnTo>
                <a:lnTo>
                  <a:pt x="0" y="50"/>
                </a:lnTo>
                <a:lnTo>
                  <a:pt x="0" y="49"/>
                </a:lnTo>
                <a:lnTo>
                  <a:pt x="1" y="46"/>
                </a:lnTo>
                <a:lnTo>
                  <a:pt x="1" y="46"/>
                </a:lnTo>
                <a:close/>
                <a:moveTo>
                  <a:pt x="15" y="39"/>
                </a:moveTo>
                <a:lnTo>
                  <a:pt x="20" y="37"/>
                </a:lnTo>
                <a:lnTo>
                  <a:pt x="22" y="37"/>
                </a:lnTo>
                <a:lnTo>
                  <a:pt x="23" y="39"/>
                </a:lnTo>
                <a:lnTo>
                  <a:pt x="23" y="40"/>
                </a:lnTo>
                <a:lnTo>
                  <a:pt x="22" y="42"/>
                </a:lnTo>
                <a:lnTo>
                  <a:pt x="17" y="45"/>
                </a:lnTo>
                <a:lnTo>
                  <a:pt x="16" y="45"/>
                </a:lnTo>
                <a:lnTo>
                  <a:pt x="15" y="43"/>
                </a:lnTo>
                <a:lnTo>
                  <a:pt x="15" y="39"/>
                </a:lnTo>
                <a:lnTo>
                  <a:pt x="15" y="39"/>
                </a:lnTo>
                <a:close/>
                <a:moveTo>
                  <a:pt x="29" y="32"/>
                </a:moveTo>
                <a:lnTo>
                  <a:pt x="33" y="30"/>
                </a:lnTo>
                <a:lnTo>
                  <a:pt x="36" y="30"/>
                </a:lnTo>
                <a:lnTo>
                  <a:pt x="38" y="30"/>
                </a:lnTo>
                <a:lnTo>
                  <a:pt x="38" y="33"/>
                </a:lnTo>
                <a:lnTo>
                  <a:pt x="36" y="34"/>
                </a:lnTo>
                <a:lnTo>
                  <a:pt x="32" y="37"/>
                </a:lnTo>
                <a:lnTo>
                  <a:pt x="29" y="37"/>
                </a:lnTo>
                <a:lnTo>
                  <a:pt x="28" y="36"/>
                </a:lnTo>
                <a:lnTo>
                  <a:pt x="28" y="33"/>
                </a:lnTo>
                <a:lnTo>
                  <a:pt x="29" y="32"/>
                </a:lnTo>
                <a:lnTo>
                  <a:pt x="29" y="32"/>
                </a:lnTo>
                <a:close/>
                <a:moveTo>
                  <a:pt x="44" y="24"/>
                </a:moveTo>
                <a:lnTo>
                  <a:pt x="48" y="23"/>
                </a:lnTo>
                <a:lnTo>
                  <a:pt x="49" y="23"/>
                </a:lnTo>
                <a:lnTo>
                  <a:pt x="51" y="23"/>
                </a:lnTo>
                <a:lnTo>
                  <a:pt x="52" y="26"/>
                </a:lnTo>
                <a:lnTo>
                  <a:pt x="51" y="27"/>
                </a:lnTo>
                <a:lnTo>
                  <a:pt x="45" y="30"/>
                </a:lnTo>
                <a:lnTo>
                  <a:pt x="44" y="30"/>
                </a:lnTo>
                <a:lnTo>
                  <a:pt x="42" y="29"/>
                </a:lnTo>
                <a:lnTo>
                  <a:pt x="42" y="26"/>
                </a:lnTo>
                <a:lnTo>
                  <a:pt x="44" y="24"/>
                </a:lnTo>
                <a:lnTo>
                  <a:pt x="44" y="24"/>
                </a:lnTo>
                <a:close/>
                <a:moveTo>
                  <a:pt x="57" y="17"/>
                </a:moveTo>
                <a:lnTo>
                  <a:pt x="63" y="16"/>
                </a:lnTo>
                <a:lnTo>
                  <a:pt x="64" y="16"/>
                </a:lnTo>
                <a:lnTo>
                  <a:pt x="65" y="16"/>
                </a:lnTo>
                <a:lnTo>
                  <a:pt x="65" y="18"/>
                </a:lnTo>
                <a:lnTo>
                  <a:pt x="64" y="20"/>
                </a:lnTo>
                <a:lnTo>
                  <a:pt x="60" y="23"/>
                </a:lnTo>
                <a:lnTo>
                  <a:pt x="58" y="23"/>
                </a:lnTo>
                <a:lnTo>
                  <a:pt x="57" y="21"/>
                </a:lnTo>
                <a:lnTo>
                  <a:pt x="55" y="18"/>
                </a:lnTo>
                <a:lnTo>
                  <a:pt x="57" y="17"/>
                </a:lnTo>
                <a:lnTo>
                  <a:pt x="57" y="17"/>
                </a:lnTo>
                <a:close/>
                <a:moveTo>
                  <a:pt x="71" y="10"/>
                </a:moveTo>
                <a:lnTo>
                  <a:pt x="76" y="8"/>
                </a:lnTo>
                <a:lnTo>
                  <a:pt x="79" y="8"/>
                </a:lnTo>
                <a:lnTo>
                  <a:pt x="80" y="8"/>
                </a:lnTo>
                <a:lnTo>
                  <a:pt x="80" y="11"/>
                </a:lnTo>
                <a:lnTo>
                  <a:pt x="79" y="13"/>
                </a:lnTo>
                <a:lnTo>
                  <a:pt x="74" y="16"/>
                </a:lnTo>
                <a:lnTo>
                  <a:pt x="70" y="14"/>
                </a:lnTo>
                <a:lnTo>
                  <a:pt x="70" y="11"/>
                </a:lnTo>
                <a:lnTo>
                  <a:pt x="71" y="10"/>
                </a:lnTo>
                <a:lnTo>
                  <a:pt x="71" y="10"/>
                </a:lnTo>
                <a:close/>
                <a:moveTo>
                  <a:pt x="86" y="3"/>
                </a:moveTo>
                <a:lnTo>
                  <a:pt x="90" y="1"/>
                </a:lnTo>
                <a:lnTo>
                  <a:pt x="92" y="0"/>
                </a:lnTo>
                <a:lnTo>
                  <a:pt x="93" y="1"/>
                </a:lnTo>
                <a:lnTo>
                  <a:pt x="93" y="4"/>
                </a:lnTo>
                <a:lnTo>
                  <a:pt x="92" y="5"/>
                </a:lnTo>
                <a:lnTo>
                  <a:pt x="87" y="7"/>
                </a:lnTo>
                <a:lnTo>
                  <a:pt x="86" y="8"/>
                </a:lnTo>
                <a:lnTo>
                  <a:pt x="84" y="7"/>
                </a:lnTo>
                <a:lnTo>
                  <a:pt x="84" y="4"/>
                </a:lnTo>
                <a:lnTo>
                  <a:pt x="86" y="3"/>
                </a:lnTo>
                <a:lnTo>
                  <a:pt x="86"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02" name="Freeform 88"/>
          <p:cNvSpPr>
            <a:spLocks noEditPoints="1"/>
          </p:cNvSpPr>
          <p:nvPr/>
        </p:nvSpPr>
        <p:spPr bwMode="auto">
          <a:xfrm>
            <a:off x="5492751" y="4807578"/>
            <a:ext cx="50800" cy="26988"/>
          </a:xfrm>
          <a:custGeom>
            <a:avLst/>
            <a:gdLst/>
            <a:ahLst/>
            <a:cxnLst>
              <a:cxn ang="0">
                <a:pos x="7" y="45"/>
              </a:cxn>
              <a:cxn ang="0">
                <a:pos x="10" y="45"/>
              </a:cxn>
              <a:cxn ang="0">
                <a:pos x="4" y="52"/>
              </a:cxn>
              <a:cxn ang="0">
                <a:pos x="1" y="50"/>
              </a:cxn>
              <a:cxn ang="0">
                <a:pos x="1" y="46"/>
              </a:cxn>
              <a:cxn ang="0">
                <a:pos x="16" y="39"/>
              </a:cxn>
              <a:cxn ang="0">
                <a:pos x="23" y="37"/>
              </a:cxn>
              <a:cxn ang="0">
                <a:pos x="25" y="40"/>
              </a:cxn>
              <a:cxn ang="0">
                <a:pos x="19" y="45"/>
              </a:cxn>
              <a:cxn ang="0">
                <a:pos x="15" y="43"/>
              </a:cxn>
              <a:cxn ang="0">
                <a:pos x="16" y="39"/>
              </a:cxn>
              <a:cxn ang="0">
                <a:pos x="35" y="30"/>
              </a:cxn>
              <a:cxn ang="0">
                <a:pos x="38" y="30"/>
              </a:cxn>
              <a:cxn ang="0">
                <a:pos x="36" y="34"/>
              </a:cxn>
              <a:cxn ang="0">
                <a:pos x="29" y="36"/>
              </a:cxn>
              <a:cxn ang="0">
                <a:pos x="31" y="32"/>
              </a:cxn>
              <a:cxn ang="0">
                <a:pos x="44" y="24"/>
              </a:cxn>
              <a:cxn ang="0">
                <a:pos x="51" y="23"/>
              </a:cxn>
              <a:cxn ang="0">
                <a:pos x="52" y="26"/>
              </a:cxn>
              <a:cxn ang="0">
                <a:pos x="47" y="30"/>
              </a:cxn>
              <a:cxn ang="0">
                <a:pos x="42" y="29"/>
              </a:cxn>
              <a:cxn ang="0">
                <a:pos x="44" y="24"/>
              </a:cxn>
              <a:cxn ang="0">
                <a:pos x="58" y="17"/>
              </a:cxn>
              <a:cxn ang="0">
                <a:pos x="64" y="14"/>
              </a:cxn>
              <a:cxn ang="0">
                <a:pos x="67" y="19"/>
              </a:cxn>
              <a:cxn ang="0">
                <a:pos x="60" y="21"/>
              </a:cxn>
              <a:cxn ang="0">
                <a:pos x="57" y="21"/>
              </a:cxn>
              <a:cxn ang="0">
                <a:pos x="58" y="17"/>
              </a:cxn>
              <a:cxn ang="0">
                <a:pos x="71" y="10"/>
              </a:cxn>
              <a:cxn ang="0">
                <a:pos x="79" y="7"/>
              </a:cxn>
              <a:cxn ang="0">
                <a:pos x="80" y="11"/>
              </a:cxn>
              <a:cxn ang="0">
                <a:pos x="74" y="14"/>
              </a:cxn>
              <a:cxn ang="0">
                <a:pos x="71" y="14"/>
              </a:cxn>
              <a:cxn ang="0">
                <a:pos x="71" y="10"/>
              </a:cxn>
              <a:cxn ang="0">
                <a:pos x="86" y="3"/>
              </a:cxn>
              <a:cxn ang="0">
                <a:pos x="93" y="0"/>
              </a:cxn>
              <a:cxn ang="0">
                <a:pos x="95" y="4"/>
              </a:cxn>
              <a:cxn ang="0">
                <a:pos x="89" y="7"/>
              </a:cxn>
              <a:cxn ang="0">
                <a:pos x="84" y="7"/>
              </a:cxn>
              <a:cxn ang="0">
                <a:pos x="86" y="3"/>
              </a:cxn>
            </a:cxnLst>
            <a:rect l="0" t="0" r="r" b="b"/>
            <a:pathLst>
              <a:path w="95" h="52">
                <a:moveTo>
                  <a:pt x="1" y="46"/>
                </a:moveTo>
                <a:lnTo>
                  <a:pt x="7" y="45"/>
                </a:lnTo>
                <a:lnTo>
                  <a:pt x="9" y="45"/>
                </a:lnTo>
                <a:lnTo>
                  <a:pt x="10" y="45"/>
                </a:lnTo>
                <a:lnTo>
                  <a:pt x="9" y="49"/>
                </a:lnTo>
                <a:lnTo>
                  <a:pt x="4" y="52"/>
                </a:lnTo>
                <a:lnTo>
                  <a:pt x="3" y="52"/>
                </a:lnTo>
                <a:lnTo>
                  <a:pt x="1" y="50"/>
                </a:lnTo>
                <a:lnTo>
                  <a:pt x="0" y="47"/>
                </a:lnTo>
                <a:lnTo>
                  <a:pt x="1" y="46"/>
                </a:lnTo>
                <a:lnTo>
                  <a:pt x="1" y="46"/>
                </a:lnTo>
                <a:close/>
                <a:moveTo>
                  <a:pt x="16" y="39"/>
                </a:moveTo>
                <a:lnTo>
                  <a:pt x="20" y="37"/>
                </a:lnTo>
                <a:lnTo>
                  <a:pt x="23" y="37"/>
                </a:lnTo>
                <a:lnTo>
                  <a:pt x="25" y="37"/>
                </a:lnTo>
                <a:lnTo>
                  <a:pt x="25" y="40"/>
                </a:lnTo>
                <a:lnTo>
                  <a:pt x="23" y="42"/>
                </a:lnTo>
                <a:lnTo>
                  <a:pt x="19" y="45"/>
                </a:lnTo>
                <a:lnTo>
                  <a:pt x="16" y="45"/>
                </a:lnTo>
                <a:lnTo>
                  <a:pt x="15" y="43"/>
                </a:lnTo>
                <a:lnTo>
                  <a:pt x="16" y="39"/>
                </a:lnTo>
                <a:lnTo>
                  <a:pt x="16" y="39"/>
                </a:lnTo>
                <a:close/>
                <a:moveTo>
                  <a:pt x="31" y="32"/>
                </a:moveTo>
                <a:lnTo>
                  <a:pt x="35" y="30"/>
                </a:lnTo>
                <a:lnTo>
                  <a:pt x="36" y="30"/>
                </a:lnTo>
                <a:lnTo>
                  <a:pt x="38" y="30"/>
                </a:lnTo>
                <a:lnTo>
                  <a:pt x="38" y="33"/>
                </a:lnTo>
                <a:lnTo>
                  <a:pt x="36" y="34"/>
                </a:lnTo>
                <a:lnTo>
                  <a:pt x="32" y="37"/>
                </a:lnTo>
                <a:lnTo>
                  <a:pt x="29" y="36"/>
                </a:lnTo>
                <a:lnTo>
                  <a:pt x="29" y="33"/>
                </a:lnTo>
                <a:lnTo>
                  <a:pt x="31" y="32"/>
                </a:lnTo>
                <a:lnTo>
                  <a:pt x="31" y="32"/>
                </a:lnTo>
                <a:close/>
                <a:moveTo>
                  <a:pt x="44" y="24"/>
                </a:moveTo>
                <a:lnTo>
                  <a:pt x="48" y="23"/>
                </a:lnTo>
                <a:lnTo>
                  <a:pt x="51" y="23"/>
                </a:lnTo>
                <a:lnTo>
                  <a:pt x="52" y="23"/>
                </a:lnTo>
                <a:lnTo>
                  <a:pt x="52" y="26"/>
                </a:lnTo>
                <a:lnTo>
                  <a:pt x="51" y="27"/>
                </a:lnTo>
                <a:lnTo>
                  <a:pt x="47" y="30"/>
                </a:lnTo>
                <a:lnTo>
                  <a:pt x="44" y="30"/>
                </a:lnTo>
                <a:lnTo>
                  <a:pt x="42" y="29"/>
                </a:lnTo>
                <a:lnTo>
                  <a:pt x="42" y="26"/>
                </a:lnTo>
                <a:lnTo>
                  <a:pt x="44" y="24"/>
                </a:lnTo>
                <a:lnTo>
                  <a:pt x="44" y="24"/>
                </a:lnTo>
                <a:close/>
                <a:moveTo>
                  <a:pt x="58" y="17"/>
                </a:moveTo>
                <a:lnTo>
                  <a:pt x="63" y="16"/>
                </a:lnTo>
                <a:lnTo>
                  <a:pt x="64" y="14"/>
                </a:lnTo>
                <a:lnTo>
                  <a:pt x="65" y="16"/>
                </a:lnTo>
                <a:lnTo>
                  <a:pt x="67" y="19"/>
                </a:lnTo>
                <a:lnTo>
                  <a:pt x="65" y="20"/>
                </a:lnTo>
                <a:lnTo>
                  <a:pt x="60" y="21"/>
                </a:lnTo>
                <a:lnTo>
                  <a:pt x="58" y="23"/>
                </a:lnTo>
                <a:lnTo>
                  <a:pt x="57" y="21"/>
                </a:lnTo>
                <a:lnTo>
                  <a:pt x="57" y="19"/>
                </a:lnTo>
                <a:lnTo>
                  <a:pt x="58" y="17"/>
                </a:lnTo>
                <a:lnTo>
                  <a:pt x="58" y="17"/>
                </a:lnTo>
                <a:close/>
                <a:moveTo>
                  <a:pt x="71" y="10"/>
                </a:moveTo>
                <a:lnTo>
                  <a:pt x="77" y="8"/>
                </a:lnTo>
                <a:lnTo>
                  <a:pt x="79" y="7"/>
                </a:lnTo>
                <a:lnTo>
                  <a:pt x="80" y="8"/>
                </a:lnTo>
                <a:lnTo>
                  <a:pt x="80" y="11"/>
                </a:lnTo>
                <a:lnTo>
                  <a:pt x="79" y="13"/>
                </a:lnTo>
                <a:lnTo>
                  <a:pt x="74" y="14"/>
                </a:lnTo>
                <a:lnTo>
                  <a:pt x="73" y="16"/>
                </a:lnTo>
                <a:lnTo>
                  <a:pt x="71" y="14"/>
                </a:lnTo>
                <a:lnTo>
                  <a:pt x="71" y="11"/>
                </a:lnTo>
                <a:lnTo>
                  <a:pt x="71" y="10"/>
                </a:lnTo>
                <a:lnTo>
                  <a:pt x="71" y="10"/>
                </a:lnTo>
                <a:close/>
                <a:moveTo>
                  <a:pt x="86" y="3"/>
                </a:moveTo>
                <a:lnTo>
                  <a:pt x="90" y="1"/>
                </a:lnTo>
                <a:lnTo>
                  <a:pt x="93" y="0"/>
                </a:lnTo>
                <a:lnTo>
                  <a:pt x="95" y="1"/>
                </a:lnTo>
                <a:lnTo>
                  <a:pt x="95" y="4"/>
                </a:lnTo>
                <a:lnTo>
                  <a:pt x="93" y="6"/>
                </a:lnTo>
                <a:lnTo>
                  <a:pt x="89" y="7"/>
                </a:lnTo>
                <a:lnTo>
                  <a:pt x="86" y="8"/>
                </a:lnTo>
                <a:lnTo>
                  <a:pt x="84" y="7"/>
                </a:lnTo>
                <a:lnTo>
                  <a:pt x="84" y="4"/>
                </a:lnTo>
                <a:lnTo>
                  <a:pt x="86" y="3"/>
                </a:lnTo>
                <a:lnTo>
                  <a:pt x="86"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03" name="Freeform 89"/>
          <p:cNvSpPr>
            <a:spLocks noEditPoints="1"/>
          </p:cNvSpPr>
          <p:nvPr/>
        </p:nvSpPr>
        <p:spPr bwMode="auto">
          <a:xfrm>
            <a:off x="5480051" y="4793299"/>
            <a:ext cx="50800" cy="28575"/>
          </a:xfrm>
          <a:custGeom>
            <a:avLst/>
            <a:gdLst/>
            <a:ahLst/>
            <a:cxnLst>
              <a:cxn ang="0">
                <a:pos x="6" y="45"/>
              </a:cxn>
              <a:cxn ang="0">
                <a:pos x="10" y="45"/>
              </a:cxn>
              <a:cxn ang="0">
                <a:pos x="9" y="49"/>
              </a:cxn>
              <a:cxn ang="0">
                <a:pos x="3" y="52"/>
              </a:cxn>
              <a:cxn ang="0">
                <a:pos x="0" y="48"/>
              </a:cxn>
              <a:cxn ang="0">
                <a:pos x="2" y="46"/>
              </a:cxn>
              <a:cxn ang="0">
                <a:pos x="21" y="38"/>
              </a:cxn>
              <a:cxn ang="0">
                <a:pos x="25" y="38"/>
              </a:cxn>
              <a:cxn ang="0">
                <a:pos x="24" y="42"/>
              </a:cxn>
              <a:cxn ang="0">
                <a:pos x="16" y="45"/>
              </a:cxn>
              <a:cxn ang="0">
                <a:pos x="15" y="41"/>
              </a:cxn>
              <a:cxn ang="0">
                <a:pos x="16" y="39"/>
              </a:cxn>
              <a:cxn ang="0">
                <a:pos x="35" y="29"/>
              </a:cxn>
              <a:cxn ang="0">
                <a:pos x="38" y="31"/>
              </a:cxn>
              <a:cxn ang="0">
                <a:pos x="37" y="35"/>
              </a:cxn>
              <a:cxn ang="0">
                <a:pos x="31" y="38"/>
              </a:cxn>
              <a:cxn ang="0">
                <a:pos x="29" y="33"/>
              </a:cxn>
              <a:cxn ang="0">
                <a:pos x="31" y="32"/>
              </a:cxn>
              <a:cxn ang="0">
                <a:pos x="48" y="22"/>
              </a:cxn>
              <a:cxn ang="0">
                <a:pos x="53" y="23"/>
              </a:cxn>
              <a:cxn ang="0">
                <a:pos x="51" y="28"/>
              </a:cxn>
              <a:cxn ang="0">
                <a:pos x="44" y="31"/>
              </a:cxn>
              <a:cxn ang="0">
                <a:pos x="42" y="26"/>
              </a:cxn>
              <a:cxn ang="0">
                <a:pos x="44" y="25"/>
              </a:cxn>
              <a:cxn ang="0">
                <a:pos x="63" y="15"/>
              </a:cxn>
              <a:cxn ang="0">
                <a:pos x="66" y="16"/>
              </a:cxn>
              <a:cxn ang="0">
                <a:pos x="66" y="20"/>
              </a:cxn>
              <a:cxn ang="0">
                <a:pos x="58" y="23"/>
              </a:cxn>
              <a:cxn ang="0">
                <a:pos x="57" y="19"/>
              </a:cxn>
              <a:cxn ang="0">
                <a:pos x="58" y="17"/>
              </a:cxn>
              <a:cxn ang="0">
                <a:pos x="77" y="7"/>
              </a:cxn>
              <a:cxn ang="0">
                <a:pos x="80" y="9"/>
              </a:cxn>
              <a:cxn ang="0">
                <a:pos x="79" y="13"/>
              </a:cxn>
              <a:cxn ang="0">
                <a:pos x="72" y="15"/>
              </a:cxn>
              <a:cxn ang="0">
                <a:pos x="72" y="10"/>
              </a:cxn>
              <a:cxn ang="0">
                <a:pos x="86" y="3"/>
              </a:cxn>
              <a:cxn ang="0">
                <a:pos x="93" y="0"/>
              </a:cxn>
              <a:cxn ang="0">
                <a:pos x="95" y="4"/>
              </a:cxn>
              <a:cxn ang="0">
                <a:pos x="89" y="7"/>
              </a:cxn>
              <a:cxn ang="0">
                <a:pos x="85" y="6"/>
              </a:cxn>
              <a:cxn ang="0">
                <a:pos x="86" y="3"/>
              </a:cxn>
            </a:cxnLst>
            <a:rect l="0" t="0" r="r" b="b"/>
            <a:pathLst>
              <a:path w="95" h="52">
                <a:moveTo>
                  <a:pt x="2" y="46"/>
                </a:moveTo>
                <a:lnTo>
                  <a:pt x="6" y="45"/>
                </a:lnTo>
                <a:lnTo>
                  <a:pt x="9" y="44"/>
                </a:lnTo>
                <a:lnTo>
                  <a:pt x="10" y="45"/>
                </a:lnTo>
                <a:lnTo>
                  <a:pt x="10" y="48"/>
                </a:lnTo>
                <a:lnTo>
                  <a:pt x="9" y="49"/>
                </a:lnTo>
                <a:lnTo>
                  <a:pt x="5" y="51"/>
                </a:lnTo>
                <a:lnTo>
                  <a:pt x="3" y="52"/>
                </a:lnTo>
                <a:lnTo>
                  <a:pt x="2" y="51"/>
                </a:lnTo>
                <a:lnTo>
                  <a:pt x="0" y="48"/>
                </a:lnTo>
                <a:lnTo>
                  <a:pt x="2" y="46"/>
                </a:lnTo>
                <a:lnTo>
                  <a:pt x="2" y="46"/>
                </a:lnTo>
                <a:close/>
                <a:moveTo>
                  <a:pt x="16" y="39"/>
                </a:moveTo>
                <a:lnTo>
                  <a:pt x="21" y="38"/>
                </a:lnTo>
                <a:lnTo>
                  <a:pt x="24" y="36"/>
                </a:lnTo>
                <a:lnTo>
                  <a:pt x="25" y="38"/>
                </a:lnTo>
                <a:lnTo>
                  <a:pt x="25" y="41"/>
                </a:lnTo>
                <a:lnTo>
                  <a:pt x="24" y="42"/>
                </a:lnTo>
                <a:lnTo>
                  <a:pt x="19" y="44"/>
                </a:lnTo>
                <a:lnTo>
                  <a:pt x="16" y="45"/>
                </a:lnTo>
                <a:lnTo>
                  <a:pt x="15" y="44"/>
                </a:lnTo>
                <a:lnTo>
                  <a:pt x="15" y="41"/>
                </a:lnTo>
                <a:lnTo>
                  <a:pt x="16" y="39"/>
                </a:lnTo>
                <a:lnTo>
                  <a:pt x="16" y="39"/>
                </a:lnTo>
                <a:close/>
                <a:moveTo>
                  <a:pt x="31" y="32"/>
                </a:moveTo>
                <a:lnTo>
                  <a:pt x="35" y="29"/>
                </a:lnTo>
                <a:lnTo>
                  <a:pt x="37" y="29"/>
                </a:lnTo>
                <a:lnTo>
                  <a:pt x="38" y="31"/>
                </a:lnTo>
                <a:lnTo>
                  <a:pt x="38" y="33"/>
                </a:lnTo>
                <a:lnTo>
                  <a:pt x="37" y="35"/>
                </a:lnTo>
                <a:lnTo>
                  <a:pt x="32" y="36"/>
                </a:lnTo>
                <a:lnTo>
                  <a:pt x="31" y="38"/>
                </a:lnTo>
                <a:lnTo>
                  <a:pt x="29" y="36"/>
                </a:lnTo>
                <a:lnTo>
                  <a:pt x="29" y="33"/>
                </a:lnTo>
                <a:lnTo>
                  <a:pt x="31" y="32"/>
                </a:lnTo>
                <a:lnTo>
                  <a:pt x="31" y="32"/>
                </a:lnTo>
                <a:close/>
                <a:moveTo>
                  <a:pt x="44" y="25"/>
                </a:moveTo>
                <a:lnTo>
                  <a:pt x="48" y="22"/>
                </a:lnTo>
                <a:lnTo>
                  <a:pt x="51" y="22"/>
                </a:lnTo>
                <a:lnTo>
                  <a:pt x="53" y="23"/>
                </a:lnTo>
                <a:lnTo>
                  <a:pt x="53" y="26"/>
                </a:lnTo>
                <a:lnTo>
                  <a:pt x="51" y="28"/>
                </a:lnTo>
                <a:lnTo>
                  <a:pt x="47" y="29"/>
                </a:lnTo>
                <a:lnTo>
                  <a:pt x="44" y="31"/>
                </a:lnTo>
                <a:lnTo>
                  <a:pt x="42" y="29"/>
                </a:lnTo>
                <a:lnTo>
                  <a:pt x="42" y="26"/>
                </a:lnTo>
                <a:lnTo>
                  <a:pt x="44" y="25"/>
                </a:lnTo>
                <a:lnTo>
                  <a:pt x="44" y="25"/>
                </a:lnTo>
                <a:close/>
                <a:moveTo>
                  <a:pt x="58" y="17"/>
                </a:moveTo>
                <a:lnTo>
                  <a:pt x="63" y="15"/>
                </a:lnTo>
                <a:lnTo>
                  <a:pt x="64" y="15"/>
                </a:lnTo>
                <a:lnTo>
                  <a:pt x="66" y="16"/>
                </a:lnTo>
                <a:lnTo>
                  <a:pt x="67" y="19"/>
                </a:lnTo>
                <a:lnTo>
                  <a:pt x="66" y="20"/>
                </a:lnTo>
                <a:lnTo>
                  <a:pt x="60" y="22"/>
                </a:lnTo>
                <a:lnTo>
                  <a:pt x="58" y="23"/>
                </a:lnTo>
                <a:lnTo>
                  <a:pt x="57" y="22"/>
                </a:lnTo>
                <a:lnTo>
                  <a:pt x="57" y="19"/>
                </a:lnTo>
                <a:lnTo>
                  <a:pt x="58" y="17"/>
                </a:lnTo>
                <a:lnTo>
                  <a:pt x="58" y="17"/>
                </a:lnTo>
                <a:close/>
                <a:moveTo>
                  <a:pt x="72" y="10"/>
                </a:moveTo>
                <a:lnTo>
                  <a:pt x="77" y="7"/>
                </a:lnTo>
                <a:lnTo>
                  <a:pt x="79" y="7"/>
                </a:lnTo>
                <a:lnTo>
                  <a:pt x="80" y="9"/>
                </a:lnTo>
                <a:lnTo>
                  <a:pt x="80" y="12"/>
                </a:lnTo>
                <a:lnTo>
                  <a:pt x="79" y="13"/>
                </a:lnTo>
                <a:lnTo>
                  <a:pt x="74" y="15"/>
                </a:lnTo>
                <a:lnTo>
                  <a:pt x="72" y="15"/>
                </a:lnTo>
                <a:lnTo>
                  <a:pt x="70" y="12"/>
                </a:lnTo>
                <a:lnTo>
                  <a:pt x="72" y="10"/>
                </a:lnTo>
                <a:lnTo>
                  <a:pt x="72" y="10"/>
                </a:lnTo>
                <a:close/>
                <a:moveTo>
                  <a:pt x="86" y="3"/>
                </a:moveTo>
                <a:lnTo>
                  <a:pt x="90" y="0"/>
                </a:lnTo>
                <a:lnTo>
                  <a:pt x="93" y="0"/>
                </a:lnTo>
                <a:lnTo>
                  <a:pt x="95" y="2"/>
                </a:lnTo>
                <a:lnTo>
                  <a:pt x="95" y="4"/>
                </a:lnTo>
                <a:lnTo>
                  <a:pt x="93" y="6"/>
                </a:lnTo>
                <a:lnTo>
                  <a:pt x="89" y="7"/>
                </a:lnTo>
                <a:lnTo>
                  <a:pt x="86" y="7"/>
                </a:lnTo>
                <a:lnTo>
                  <a:pt x="85" y="6"/>
                </a:lnTo>
                <a:lnTo>
                  <a:pt x="85" y="4"/>
                </a:lnTo>
                <a:lnTo>
                  <a:pt x="86" y="3"/>
                </a:lnTo>
                <a:lnTo>
                  <a:pt x="86"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04" name="Freeform 90"/>
          <p:cNvSpPr>
            <a:spLocks/>
          </p:cNvSpPr>
          <p:nvPr/>
        </p:nvSpPr>
        <p:spPr bwMode="auto">
          <a:xfrm>
            <a:off x="5786438" y="4852028"/>
            <a:ext cx="249238" cy="184150"/>
          </a:xfrm>
          <a:custGeom>
            <a:avLst/>
            <a:gdLst/>
            <a:ahLst/>
            <a:cxnLst>
              <a:cxn ang="0">
                <a:pos x="367" y="350"/>
              </a:cxn>
              <a:cxn ang="0">
                <a:pos x="0" y="165"/>
              </a:cxn>
              <a:cxn ang="0">
                <a:pos x="102" y="0"/>
              </a:cxn>
              <a:cxn ang="0">
                <a:pos x="472" y="192"/>
              </a:cxn>
              <a:cxn ang="0">
                <a:pos x="367" y="350"/>
              </a:cxn>
            </a:cxnLst>
            <a:rect l="0" t="0" r="r" b="b"/>
            <a:pathLst>
              <a:path w="472" h="350">
                <a:moveTo>
                  <a:pt x="367" y="350"/>
                </a:moveTo>
                <a:lnTo>
                  <a:pt x="0" y="165"/>
                </a:lnTo>
                <a:lnTo>
                  <a:pt x="102" y="0"/>
                </a:lnTo>
                <a:lnTo>
                  <a:pt x="472" y="192"/>
                </a:lnTo>
                <a:lnTo>
                  <a:pt x="367" y="35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05" name="Freeform 91"/>
          <p:cNvSpPr>
            <a:spLocks/>
          </p:cNvSpPr>
          <p:nvPr/>
        </p:nvSpPr>
        <p:spPr bwMode="auto">
          <a:xfrm>
            <a:off x="5786438" y="4852028"/>
            <a:ext cx="249238" cy="184150"/>
          </a:xfrm>
          <a:custGeom>
            <a:avLst/>
            <a:gdLst/>
            <a:ahLst/>
            <a:cxnLst>
              <a:cxn ang="0">
                <a:pos x="367" y="350"/>
              </a:cxn>
              <a:cxn ang="0">
                <a:pos x="0" y="165"/>
              </a:cxn>
              <a:cxn ang="0">
                <a:pos x="102" y="0"/>
              </a:cxn>
              <a:cxn ang="0">
                <a:pos x="472" y="192"/>
              </a:cxn>
              <a:cxn ang="0">
                <a:pos x="367" y="350"/>
              </a:cxn>
            </a:cxnLst>
            <a:rect l="0" t="0" r="r" b="b"/>
            <a:pathLst>
              <a:path w="472" h="350">
                <a:moveTo>
                  <a:pt x="367" y="350"/>
                </a:moveTo>
                <a:lnTo>
                  <a:pt x="0" y="165"/>
                </a:lnTo>
                <a:lnTo>
                  <a:pt x="102" y="0"/>
                </a:lnTo>
                <a:lnTo>
                  <a:pt x="472" y="192"/>
                </a:lnTo>
                <a:lnTo>
                  <a:pt x="367" y="35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06" name="Line 92"/>
          <p:cNvSpPr>
            <a:spLocks noChangeShapeType="1"/>
          </p:cNvSpPr>
          <p:nvPr/>
        </p:nvSpPr>
        <p:spPr bwMode="auto">
          <a:xfrm flipH="1" flipV="1">
            <a:off x="6035680" y="4952041"/>
            <a:ext cx="53975" cy="26988"/>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07" name="Line 93"/>
          <p:cNvSpPr>
            <a:spLocks noChangeShapeType="1"/>
          </p:cNvSpPr>
          <p:nvPr/>
        </p:nvSpPr>
        <p:spPr bwMode="auto">
          <a:xfrm flipH="1" flipV="1">
            <a:off x="6075367" y="4974266"/>
            <a:ext cx="3175" cy="82550"/>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08" name="Freeform 94"/>
          <p:cNvSpPr>
            <a:spLocks/>
          </p:cNvSpPr>
          <p:nvPr/>
        </p:nvSpPr>
        <p:spPr bwMode="auto">
          <a:xfrm>
            <a:off x="5984876" y="4974274"/>
            <a:ext cx="92075" cy="130175"/>
          </a:xfrm>
          <a:custGeom>
            <a:avLst/>
            <a:gdLst/>
            <a:ahLst/>
            <a:cxnLst>
              <a:cxn ang="0">
                <a:pos x="174" y="155"/>
              </a:cxn>
              <a:cxn ang="0">
                <a:pos x="0" y="244"/>
              </a:cxn>
              <a:cxn ang="0">
                <a:pos x="0" y="114"/>
              </a:cxn>
              <a:cxn ang="0">
                <a:pos x="174" y="0"/>
              </a:cxn>
            </a:cxnLst>
            <a:rect l="0" t="0" r="r" b="b"/>
            <a:pathLst>
              <a:path w="174" h="244">
                <a:moveTo>
                  <a:pt x="174" y="155"/>
                </a:moveTo>
                <a:lnTo>
                  <a:pt x="0" y="244"/>
                </a:lnTo>
                <a:lnTo>
                  <a:pt x="0" y="114"/>
                </a:lnTo>
                <a:lnTo>
                  <a:pt x="174"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09" name="Line 95"/>
          <p:cNvSpPr>
            <a:spLocks noChangeShapeType="1"/>
          </p:cNvSpPr>
          <p:nvPr/>
        </p:nvSpPr>
        <p:spPr bwMode="auto">
          <a:xfrm>
            <a:off x="5792788" y="4998086"/>
            <a:ext cx="190500" cy="1063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10" name="Line 96"/>
          <p:cNvSpPr>
            <a:spLocks noChangeShapeType="1"/>
          </p:cNvSpPr>
          <p:nvPr/>
        </p:nvSpPr>
        <p:spPr bwMode="auto">
          <a:xfrm>
            <a:off x="5792788" y="4944111"/>
            <a:ext cx="1588" cy="555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11" name="Freeform 97"/>
          <p:cNvSpPr>
            <a:spLocks/>
          </p:cNvSpPr>
          <p:nvPr/>
        </p:nvSpPr>
        <p:spPr bwMode="auto">
          <a:xfrm>
            <a:off x="5862642" y="5002849"/>
            <a:ext cx="22225" cy="42863"/>
          </a:xfrm>
          <a:custGeom>
            <a:avLst/>
            <a:gdLst/>
            <a:ahLst/>
            <a:cxnLst>
              <a:cxn ang="0">
                <a:pos x="0" y="56"/>
              </a:cxn>
              <a:cxn ang="0">
                <a:pos x="6" y="0"/>
              </a:cxn>
              <a:cxn ang="0">
                <a:pos x="44" y="19"/>
              </a:cxn>
              <a:cxn ang="0">
                <a:pos x="35" y="81"/>
              </a:cxn>
              <a:cxn ang="0">
                <a:pos x="0" y="56"/>
              </a:cxn>
            </a:cxnLst>
            <a:rect l="0" t="0" r="r" b="b"/>
            <a:pathLst>
              <a:path w="44" h="81">
                <a:moveTo>
                  <a:pt x="0" y="56"/>
                </a:moveTo>
                <a:lnTo>
                  <a:pt x="6" y="0"/>
                </a:lnTo>
                <a:lnTo>
                  <a:pt x="44" y="19"/>
                </a:lnTo>
                <a:lnTo>
                  <a:pt x="35" y="81"/>
                </a:lnTo>
                <a:lnTo>
                  <a:pt x="0" y="56"/>
                </a:lnTo>
                <a:close/>
              </a:path>
            </a:pathLst>
          </a:custGeom>
          <a:solidFill>
            <a:srgbClr val="CC66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12" name="Freeform 98"/>
          <p:cNvSpPr>
            <a:spLocks/>
          </p:cNvSpPr>
          <p:nvPr/>
        </p:nvSpPr>
        <p:spPr bwMode="auto">
          <a:xfrm>
            <a:off x="5862642" y="5002849"/>
            <a:ext cx="22225" cy="42863"/>
          </a:xfrm>
          <a:custGeom>
            <a:avLst/>
            <a:gdLst/>
            <a:ahLst/>
            <a:cxnLst>
              <a:cxn ang="0">
                <a:pos x="0" y="56"/>
              </a:cxn>
              <a:cxn ang="0">
                <a:pos x="6" y="0"/>
              </a:cxn>
              <a:cxn ang="0">
                <a:pos x="44" y="19"/>
              </a:cxn>
              <a:cxn ang="0">
                <a:pos x="35" y="81"/>
              </a:cxn>
              <a:cxn ang="0">
                <a:pos x="0" y="56"/>
              </a:cxn>
            </a:cxnLst>
            <a:rect l="0" t="0" r="r" b="b"/>
            <a:pathLst>
              <a:path w="44" h="81">
                <a:moveTo>
                  <a:pt x="0" y="56"/>
                </a:moveTo>
                <a:lnTo>
                  <a:pt x="6" y="0"/>
                </a:lnTo>
                <a:lnTo>
                  <a:pt x="44" y="19"/>
                </a:lnTo>
                <a:lnTo>
                  <a:pt x="35" y="81"/>
                </a:lnTo>
                <a:lnTo>
                  <a:pt x="0" y="56"/>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13" name="Freeform 99"/>
          <p:cNvSpPr>
            <a:spLocks/>
          </p:cNvSpPr>
          <p:nvPr/>
        </p:nvSpPr>
        <p:spPr bwMode="auto">
          <a:xfrm>
            <a:off x="5808667" y="4969503"/>
            <a:ext cx="42863" cy="44450"/>
          </a:xfrm>
          <a:custGeom>
            <a:avLst/>
            <a:gdLst/>
            <a:ahLst/>
            <a:cxnLst>
              <a:cxn ang="0">
                <a:pos x="0" y="0"/>
              </a:cxn>
              <a:cxn ang="0">
                <a:pos x="0" y="36"/>
              </a:cxn>
              <a:cxn ang="0">
                <a:pos x="80" y="83"/>
              </a:cxn>
              <a:cxn ang="0">
                <a:pos x="83" y="44"/>
              </a:cxn>
              <a:cxn ang="0">
                <a:pos x="0" y="0"/>
              </a:cxn>
            </a:cxnLst>
            <a:rect l="0" t="0" r="r" b="b"/>
            <a:pathLst>
              <a:path w="83" h="83">
                <a:moveTo>
                  <a:pt x="0" y="0"/>
                </a:moveTo>
                <a:lnTo>
                  <a:pt x="0" y="36"/>
                </a:lnTo>
                <a:lnTo>
                  <a:pt x="80" y="83"/>
                </a:lnTo>
                <a:lnTo>
                  <a:pt x="83" y="44"/>
                </a:lnTo>
                <a:lnTo>
                  <a:pt x="0" y="0"/>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14" name="Freeform 100"/>
          <p:cNvSpPr>
            <a:spLocks/>
          </p:cNvSpPr>
          <p:nvPr/>
        </p:nvSpPr>
        <p:spPr bwMode="auto">
          <a:xfrm>
            <a:off x="5808667" y="4969503"/>
            <a:ext cx="42863" cy="44450"/>
          </a:xfrm>
          <a:custGeom>
            <a:avLst/>
            <a:gdLst/>
            <a:ahLst/>
            <a:cxnLst>
              <a:cxn ang="0">
                <a:pos x="0" y="0"/>
              </a:cxn>
              <a:cxn ang="0">
                <a:pos x="0" y="36"/>
              </a:cxn>
              <a:cxn ang="0">
                <a:pos x="80" y="83"/>
              </a:cxn>
              <a:cxn ang="0">
                <a:pos x="83" y="44"/>
              </a:cxn>
              <a:cxn ang="0">
                <a:pos x="0" y="0"/>
              </a:cxn>
            </a:cxnLst>
            <a:rect l="0" t="0" r="r" b="b"/>
            <a:pathLst>
              <a:path w="83" h="83">
                <a:moveTo>
                  <a:pt x="0" y="0"/>
                </a:moveTo>
                <a:lnTo>
                  <a:pt x="0" y="36"/>
                </a:lnTo>
                <a:lnTo>
                  <a:pt x="80" y="83"/>
                </a:lnTo>
                <a:lnTo>
                  <a:pt x="83" y="44"/>
                </a:lnTo>
                <a:lnTo>
                  <a:pt x="0" y="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15" name="Freeform 101"/>
          <p:cNvSpPr>
            <a:spLocks/>
          </p:cNvSpPr>
          <p:nvPr/>
        </p:nvSpPr>
        <p:spPr bwMode="auto">
          <a:xfrm>
            <a:off x="5908676" y="5023478"/>
            <a:ext cx="44450" cy="44450"/>
          </a:xfrm>
          <a:custGeom>
            <a:avLst/>
            <a:gdLst/>
            <a:ahLst/>
            <a:cxnLst>
              <a:cxn ang="0">
                <a:pos x="0" y="0"/>
              </a:cxn>
              <a:cxn ang="0">
                <a:pos x="0" y="38"/>
              </a:cxn>
              <a:cxn ang="0">
                <a:pos x="81" y="84"/>
              </a:cxn>
              <a:cxn ang="0">
                <a:pos x="84" y="43"/>
              </a:cxn>
              <a:cxn ang="0">
                <a:pos x="0" y="0"/>
              </a:cxn>
            </a:cxnLst>
            <a:rect l="0" t="0" r="r" b="b"/>
            <a:pathLst>
              <a:path w="84" h="84">
                <a:moveTo>
                  <a:pt x="0" y="0"/>
                </a:moveTo>
                <a:lnTo>
                  <a:pt x="0" y="38"/>
                </a:lnTo>
                <a:lnTo>
                  <a:pt x="81" y="84"/>
                </a:lnTo>
                <a:lnTo>
                  <a:pt x="84" y="43"/>
                </a:lnTo>
                <a:lnTo>
                  <a:pt x="0" y="0"/>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16" name="Freeform 102"/>
          <p:cNvSpPr>
            <a:spLocks/>
          </p:cNvSpPr>
          <p:nvPr/>
        </p:nvSpPr>
        <p:spPr bwMode="auto">
          <a:xfrm>
            <a:off x="5908676" y="5023478"/>
            <a:ext cx="44450" cy="44450"/>
          </a:xfrm>
          <a:custGeom>
            <a:avLst/>
            <a:gdLst/>
            <a:ahLst/>
            <a:cxnLst>
              <a:cxn ang="0">
                <a:pos x="0" y="0"/>
              </a:cxn>
              <a:cxn ang="0">
                <a:pos x="0" y="38"/>
              </a:cxn>
              <a:cxn ang="0">
                <a:pos x="81" y="84"/>
              </a:cxn>
              <a:cxn ang="0">
                <a:pos x="84" y="43"/>
              </a:cxn>
              <a:cxn ang="0">
                <a:pos x="0" y="0"/>
              </a:cxn>
            </a:cxnLst>
            <a:rect l="0" t="0" r="r" b="b"/>
            <a:pathLst>
              <a:path w="84" h="84">
                <a:moveTo>
                  <a:pt x="0" y="0"/>
                </a:moveTo>
                <a:lnTo>
                  <a:pt x="0" y="38"/>
                </a:lnTo>
                <a:lnTo>
                  <a:pt x="81" y="84"/>
                </a:lnTo>
                <a:lnTo>
                  <a:pt x="84" y="43"/>
                </a:lnTo>
                <a:lnTo>
                  <a:pt x="0" y="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17" name="Freeform 103"/>
          <p:cNvSpPr>
            <a:spLocks/>
          </p:cNvSpPr>
          <p:nvPr/>
        </p:nvSpPr>
        <p:spPr bwMode="auto">
          <a:xfrm>
            <a:off x="5997576" y="5012374"/>
            <a:ext cx="68263" cy="61913"/>
          </a:xfrm>
          <a:custGeom>
            <a:avLst/>
            <a:gdLst/>
            <a:ahLst/>
            <a:cxnLst>
              <a:cxn ang="0">
                <a:pos x="0" y="65"/>
              </a:cxn>
              <a:cxn ang="0">
                <a:pos x="0" y="118"/>
              </a:cxn>
              <a:cxn ang="0">
                <a:pos x="128" y="56"/>
              </a:cxn>
              <a:cxn ang="0">
                <a:pos x="125" y="0"/>
              </a:cxn>
              <a:cxn ang="0">
                <a:pos x="0" y="65"/>
              </a:cxn>
            </a:cxnLst>
            <a:rect l="0" t="0" r="r" b="b"/>
            <a:pathLst>
              <a:path w="128" h="118">
                <a:moveTo>
                  <a:pt x="0" y="65"/>
                </a:moveTo>
                <a:lnTo>
                  <a:pt x="0" y="118"/>
                </a:lnTo>
                <a:lnTo>
                  <a:pt x="128" y="56"/>
                </a:lnTo>
                <a:lnTo>
                  <a:pt x="125" y="0"/>
                </a:lnTo>
                <a:lnTo>
                  <a:pt x="0" y="65"/>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18" name="Freeform 104"/>
          <p:cNvSpPr>
            <a:spLocks/>
          </p:cNvSpPr>
          <p:nvPr/>
        </p:nvSpPr>
        <p:spPr bwMode="auto">
          <a:xfrm>
            <a:off x="5997576" y="5012374"/>
            <a:ext cx="68263" cy="61913"/>
          </a:xfrm>
          <a:custGeom>
            <a:avLst/>
            <a:gdLst/>
            <a:ahLst/>
            <a:cxnLst>
              <a:cxn ang="0">
                <a:pos x="0" y="65"/>
              </a:cxn>
              <a:cxn ang="0">
                <a:pos x="0" y="118"/>
              </a:cxn>
              <a:cxn ang="0">
                <a:pos x="128" y="56"/>
              </a:cxn>
              <a:cxn ang="0">
                <a:pos x="125" y="0"/>
              </a:cxn>
              <a:cxn ang="0">
                <a:pos x="0" y="65"/>
              </a:cxn>
            </a:cxnLst>
            <a:rect l="0" t="0" r="r" b="b"/>
            <a:pathLst>
              <a:path w="128" h="118">
                <a:moveTo>
                  <a:pt x="0" y="65"/>
                </a:moveTo>
                <a:lnTo>
                  <a:pt x="0" y="118"/>
                </a:lnTo>
                <a:lnTo>
                  <a:pt x="128" y="56"/>
                </a:lnTo>
                <a:lnTo>
                  <a:pt x="125" y="0"/>
                </a:lnTo>
                <a:lnTo>
                  <a:pt x="0" y="65"/>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19" name="Freeform 105"/>
          <p:cNvSpPr>
            <a:spLocks/>
          </p:cNvSpPr>
          <p:nvPr/>
        </p:nvSpPr>
        <p:spPr bwMode="auto">
          <a:xfrm>
            <a:off x="5921376" y="4864728"/>
            <a:ext cx="20638" cy="33338"/>
          </a:xfrm>
          <a:custGeom>
            <a:avLst/>
            <a:gdLst/>
            <a:ahLst/>
            <a:cxnLst>
              <a:cxn ang="0">
                <a:pos x="38" y="63"/>
              </a:cxn>
              <a:cxn ang="0">
                <a:pos x="38" y="22"/>
              </a:cxn>
              <a:cxn ang="0">
                <a:pos x="0" y="0"/>
              </a:cxn>
            </a:cxnLst>
            <a:rect l="0" t="0" r="r" b="b"/>
            <a:pathLst>
              <a:path w="38" h="63">
                <a:moveTo>
                  <a:pt x="38" y="63"/>
                </a:moveTo>
                <a:lnTo>
                  <a:pt x="38" y="22"/>
                </a:lnTo>
                <a:lnTo>
                  <a:pt x="0"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20" name="Line 106"/>
          <p:cNvSpPr>
            <a:spLocks noChangeShapeType="1"/>
          </p:cNvSpPr>
          <p:nvPr/>
        </p:nvSpPr>
        <p:spPr bwMode="auto">
          <a:xfrm flipH="1">
            <a:off x="5942013" y="4867903"/>
            <a:ext cx="15875" cy="7938"/>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21" name="Line 107"/>
          <p:cNvSpPr>
            <a:spLocks noChangeShapeType="1"/>
          </p:cNvSpPr>
          <p:nvPr/>
        </p:nvSpPr>
        <p:spPr bwMode="auto">
          <a:xfrm>
            <a:off x="5938838" y="4855203"/>
            <a:ext cx="20638" cy="12700"/>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22" name="Freeform 108"/>
          <p:cNvSpPr>
            <a:spLocks/>
          </p:cNvSpPr>
          <p:nvPr/>
        </p:nvSpPr>
        <p:spPr bwMode="auto">
          <a:xfrm>
            <a:off x="5918201" y="4853616"/>
            <a:ext cx="20638" cy="33338"/>
          </a:xfrm>
          <a:custGeom>
            <a:avLst/>
            <a:gdLst/>
            <a:ahLst/>
            <a:cxnLst>
              <a:cxn ang="0">
                <a:pos x="0" y="63"/>
              </a:cxn>
              <a:cxn ang="0">
                <a:pos x="3" y="16"/>
              </a:cxn>
              <a:cxn ang="0">
                <a:pos x="39" y="0"/>
              </a:cxn>
            </a:cxnLst>
            <a:rect l="0" t="0" r="r" b="b"/>
            <a:pathLst>
              <a:path w="39" h="63">
                <a:moveTo>
                  <a:pt x="0" y="63"/>
                </a:moveTo>
                <a:lnTo>
                  <a:pt x="3" y="16"/>
                </a:lnTo>
                <a:lnTo>
                  <a:pt x="39"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23" name="Line 109"/>
          <p:cNvSpPr>
            <a:spLocks noChangeShapeType="1"/>
          </p:cNvSpPr>
          <p:nvPr/>
        </p:nvSpPr>
        <p:spPr bwMode="auto">
          <a:xfrm flipH="1">
            <a:off x="5959476" y="4872674"/>
            <a:ext cx="1588" cy="3651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24" name="Freeform 110"/>
          <p:cNvSpPr>
            <a:spLocks/>
          </p:cNvSpPr>
          <p:nvPr/>
        </p:nvSpPr>
        <p:spPr bwMode="auto">
          <a:xfrm>
            <a:off x="6797676" y="4826636"/>
            <a:ext cx="196850" cy="168275"/>
          </a:xfrm>
          <a:custGeom>
            <a:avLst/>
            <a:gdLst/>
            <a:ahLst/>
            <a:cxnLst>
              <a:cxn ang="0">
                <a:pos x="204" y="317"/>
              </a:cxn>
              <a:cxn ang="0">
                <a:pos x="373" y="236"/>
              </a:cxn>
              <a:cxn ang="0">
                <a:pos x="366" y="87"/>
              </a:cxn>
              <a:cxn ang="0">
                <a:pos x="204" y="174"/>
              </a:cxn>
              <a:cxn ang="0">
                <a:pos x="105" y="0"/>
              </a:cxn>
              <a:cxn ang="0">
                <a:pos x="0" y="50"/>
              </a:cxn>
              <a:cxn ang="0">
                <a:pos x="211" y="180"/>
              </a:cxn>
              <a:cxn ang="0">
                <a:pos x="204" y="317"/>
              </a:cxn>
            </a:cxnLst>
            <a:rect l="0" t="0" r="r" b="b"/>
            <a:pathLst>
              <a:path w="373" h="317">
                <a:moveTo>
                  <a:pt x="204" y="317"/>
                </a:moveTo>
                <a:lnTo>
                  <a:pt x="373" y="236"/>
                </a:lnTo>
                <a:lnTo>
                  <a:pt x="366" y="87"/>
                </a:lnTo>
                <a:lnTo>
                  <a:pt x="204" y="174"/>
                </a:lnTo>
                <a:lnTo>
                  <a:pt x="105" y="0"/>
                </a:lnTo>
                <a:lnTo>
                  <a:pt x="0" y="50"/>
                </a:lnTo>
                <a:lnTo>
                  <a:pt x="211" y="180"/>
                </a:lnTo>
                <a:lnTo>
                  <a:pt x="204" y="3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25" name="Freeform 111"/>
          <p:cNvSpPr>
            <a:spLocks/>
          </p:cNvSpPr>
          <p:nvPr/>
        </p:nvSpPr>
        <p:spPr bwMode="auto">
          <a:xfrm>
            <a:off x="6797676" y="4826636"/>
            <a:ext cx="196850" cy="168275"/>
          </a:xfrm>
          <a:custGeom>
            <a:avLst/>
            <a:gdLst/>
            <a:ahLst/>
            <a:cxnLst>
              <a:cxn ang="0">
                <a:pos x="204" y="317"/>
              </a:cxn>
              <a:cxn ang="0">
                <a:pos x="373" y="236"/>
              </a:cxn>
              <a:cxn ang="0">
                <a:pos x="366" y="87"/>
              </a:cxn>
              <a:cxn ang="0">
                <a:pos x="204" y="174"/>
              </a:cxn>
              <a:cxn ang="0">
                <a:pos x="105" y="0"/>
              </a:cxn>
              <a:cxn ang="0">
                <a:pos x="0" y="50"/>
              </a:cxn>
              <a:cxn ang="0">
                <a:pos x="211" y="180"/>
              </a:cxn>
              <a:cxn ang="0">
                <a:pos x="204" y="317"/>
              </a:cxn>
            </a:cxnLst>
            <a:rect l="0" t="0" r="r" b="b"/>
            <a:pathLst>
              <a:path w="373" h="317">
                <a:moveTo>
                  <a:pt x="204" y="317"/>
                </a:moveTo>
                <a:lnTo>
                  <a:pt x="373" y="236"/>
                </a:lnTo>
                <a:lnTo>
                  <a:pt x="366" y="87"/>
                </a:lnTo>
                <a:lnTo>
                  <a:pt x="204" y="174"/>
                </a:lnTo>
                <a:lnTo>
                  <a:pt x="105" y="0"/>
                </a:lnTo>
                <a:lnTo>
                  <a:pt x="0" y="50"/>
                </a:lnTo>
                <a:lnTo>
                  <a:pt x="211" y="180"/>
                </a:lnTo>
                <a:lnTo>
                  <a:pt x="204" y="317"/>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26" name="Freeform 112"/>
          <p:cNvSpPr>
            <a:spLocks/>
          </p:cNvSpPr>
          <p:nvPr/>
        </p:nvSpPr>
        <p:spPr bwMode="auto">
          <a:xfrm>
            <a:off x="6800851" y="4855211"/>
            <a:ext cx="104775" cy="142875"/>
          </a:xfrm>
          <a:custGeom>
            <a:avLst/>
            <a:gdLst/>
            <a:ahLst/>
            <a:cxnLst>
              <a:cxn ang="0">
                <a:pos x="0" y="0"/>
              </a:cxn>
              <a:cxn ang="0">
                <a:pos x="0" y="157"/>
              </a:cxn>
              <a:cxn ang="0">
                <a:pos x="198" y="268"/>
              </a:cxn>
            </a:cxnLst>
            <a:rect l="0" t="0" r="r" b="b"/>
            <a:pathLst>
              <a:path w="198" h="268">
                <a:moveTo>
                  <a:pt x="0" y="0"/>
                </a:moveTo>
                <a:lnTo>
                  <a:pt x="0" y="157"/>
                </a:lnTo>
                <a:lnTo>
                  <a:pt x="198" y="268"/>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27" name="Freeform 113"/>
          <p:cNvSpPr>
            <a:spLocks/>
          </p:cNvSpPr>
          <p:nvPr/>
        </p:nvSpPr>
        <p:spPr bwMode="auto">
          <a:xfrm>
            <a:off x="6856413" y="4699636"/>
            <a:ext cx="306388" cy="206375"/>
          </a:xfrm>
          <a:custGeom>
            <a:avLst/>
            <a:gdLst/>
            <a:ahLst/>
            <a:cxnLst>
              <a:cxn ang="0">
                <a:pos x="0" y="241"/>
              </a:cxn>
              <a:cxn ang="0">
                <a:pos x="421" y="0"/>
              </a:cxn>
              <a:cxn ang="0">
                <a:pos x="577" y="285"/>
              </a:cxn>
              <a:cxn ang="0">
                <a:pos x="397" y="390"/>
              </a:cxn>
              <a:cxn ang="0">
                <a:pos x="279" y="223"/>
              </a:cxn>
              <a:cxn ang="0">
                <a:pos x="465" y="117"/>
              </a:cxn>
            </a:cxnLst>
            <a:rect l="0" t="0" r="r" b="b"/>
            <a:pathLst>
              <a:path w="577" h="390">
                <a:moveTo>
                  <a:pt x="0" y="241"/>
                </a:moveTo>
                <a:lnTo>
                  <a:pt x="421" y="0"/>
                </a:lnTo>
                <a:lnTo>
                  <a:pt x="577" y="285"/>
                </a:lnTo>
                <a:lnTo>
                  <a:pt x="397" y="390"/>
                </a:lnTo>
                <a:lnTo>
                  <a:pt x="279" y="223"/>
                </a:lnTo>
                <a:lnTo>
                  <a:pt x="465" y="117"/>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28" name="Freeform 114"/>
          <p:cNvSpPr>
            <a:spLocks/>
          </p:cNvSpPr>
          <p:nvPr/>
        </p:nvSpPr>
        <p:spPr bwMode="auto">
          <a:xfrm>
            <a:off x="6997705" y="4909178"/>
            <a:ext cx="69850" cy="77788"/>
          </a:xfrm>
          <a:custGeom>
            <a:avLst/>
            <a:gdLst/>
            <a:ahLst/>
            <a:cxnLst>
              <a:cxn ang="0">
                <a:pos x="0" y="76"/>
              </a:cxn>
              <a:cxn ang="0">
                <a:pos x="125" y="149"/>
              </a:cxn>
              <a:cxn ang="0">
                <a:pos x="131" y="0"/>
              </a:cxn>
            </a:cxnLst>
            <a:rect l="0" t="0" r="r" b="b"/>
            <a:pathLst>
              <a:path w="131" h="149">
                <a:moveTo>
                  <a:pt x="0" y="76"/>
                </a:moveTo>
                <a:lnTo>
                  <a:pt x="125" y="149"/>
                </a:lnTo>
                <a:lnTo>
                  <a:pt x="131"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29" name="Freeform 115"/>
          <p:cNvSpPr>
            <a:spLocks/>
          </p:cNvSpPr>
          <p:nvPr/>
        </p:nvSpPr>
        <p:spPr bwMode="auto">
          <a:xfrm>
            <a:off x="7067551" y="4856799"/>
            <a:ext cx="90488" cy="130175"/>
          </a:xfrm>
          <a:custGeom>
            <a:avLst/>
            <a:gdLst/>
            <a:ahLst/>
            <a:cxnLst>
              <a:cxn ang="0">
                <a:pos x="173" y="0"/>
              </a:cxn>
              <a:cxn ang="0">
                <a:pos x="173" y="142"/>
              </a:cxn>
              <a:cxn ang="0">
                <a:pos x="0" y="247"/>
              </a:cxn>
            </a:cxnLst>
            <a:rect l="0" t="0" r="r" b="b"/>
            <a:pathLst>
              <a:path w="173" h="247">
                <a:moveTo>
                  <a:pt x="173" y="0"/>
                </a:moveTo>
                <a:lnTo>
                  <a:pt x="173" y="142"/>
                </a:lnTo>
                <a:lnTo>
                  <a:pt x="0" y="247"/>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30" name="Freeform 116"/>
          <p:cNvSpPr>
            <a:spLocks/>
          </p:cNvSpPr>
          <p:nvPr/>
        </p:nvSpPr>
        <p:spPr bwMode="auto">
          <a:xfrm>
            <a:off x="6972305" y="4820278"/>
            <a:ext cx="28575" cy="52388"/>
          </a:xfrm>
          <a:custGeom>
            <a:avLst/>
            <a:gdLst/>
            <a:ahLst/>
            <a:cxnLst>
              <a:cxn ang="0">
                <a:pos x="53" y="0"/>
              </a:cxn>
              <a:cxn ang="0">
                <a:pos x="0" y="32"/>
              </a:cxn>
              <a:cxn ang="0">
                <a:pos x="19" y="65"/>
              </a:cxn>
              <a:cxn ang="0">
                <a:pos x="34" y="100"/>
              </a:cxn>
            </a:cxnLst>
            <a:rect l="0" t="0" r="r" b="b"/>
            <a:pathLst>
              <a:path w="53" h="100">
                <a:moveTo>
                  <a:pt x="53" y="0"/>
                </a:moveTo>
                <a:lnTo>
                  <a:pt x="0" y="32"/>
                </a:lnTo>
                <a:lnTo>
                  <a:pt x="19" y="65"/>
                </a:lnTo>
                <a:lnTo>
                  <a:pt x="34" y="10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31" name="Freeform 117"/>
          <p:cNvSpPr>
            <a:spLocks/>
          </p:cNvSpPr>
          <p:nvPr/>
        </p:nvSpPr>
        <p:spPr bwMode="auto">
          <a:xfrm>
            <a:off x="6818317" y="4896486"/>
            <a:ext cx="66675" cy="60325"/>
          </a:xfrm>
          <a:custGeom>
            <a:avLst/>
            <a:gdLst/>
            <a:ahLst/>
            <a:cxnLst>
              <a:cxn ang="0">
                <a:pos x="3" y="0"/>
              </a:cxn>
              <a:cxn ang="0">
                <a:pos x="0" y="56"/>
              </a:cxn>
              <a:cxn ang="0">
                <a:pos x="118" y="114"/>
              </a:cxn>
              <a:cxn ang="0">
                <a:pos x="125" y="52"/>
              </a:cxn>
              <a:cxn ang="0">
                <a:pos x="3" y="0"/>
              </a:cxn>
            </a:cxnLst>
            <a:rect l="0" t="0" r="r" b="b"/>
            <a:pathLst>
              <a:path w="125" h="114">
                <a:moveTo>
                  <a:pt x="3" y="0"/>
                </a:moveTo>
                <a:lnTo>
                  <a:pt x="0" y="56"/>
                </a:lnTo>
                <a:lnTo>
                  <a:pt x="118" y="114"/>
                </a:lnTo>
                <a:lnTo>
                  <a:pt x="125" y="52"/>
                </a:lnTo>
                <a:lnTo>
                  <a:pt x="3" y="0"/>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32" name="Freeform 118"/>
          <p:cNvSpPr>
            <a:spLocks/>
          </p:cNvSpPr>
          <p:nvPr/>
        </p:nvSpPr>
        <p:spPr bwMode="auto">
          <a:xfrm>
            <a:off x="6818317" y="4896486"/>
            <a:ext cx="66675" cy="60325"/>
          </a:xfrm>
          <a:custGeom>
            <a:avLst/>
            <a:gdLst/>
            <a:ahLst/>
            <a:cxnLst>
              <a:cxn ang="0">
                <a:pos x="3" y="0"/>
              </a:cxn>
              <a:cxn ang="0">
                <a:pos x="0" y="56"/>
              </a:cxn>
              <a:cxn ang="0">
                <a:pos x="118" y="114"/>
              </a:cxn>
              <a:cxn ang="0">
                <a:pos x="125" y="52"/>
              </a:cxn>
              <a:cxn ang="0">
                <a:pos x="3" y="0"/>
              </a:cxn>
            </a:cxnLst>
            <a:rect l="0" t="0" r="r" b="b"/>
            <a:pathLst>
              <a:path w="125" h="114">
                <a:moveTo>
                  <a:pt x="3" y="0"/>
                </a:moveTo>
                <a:lnTo>
                  <a:pt x="0" y="56"/>
                </a:lnTo>
                <a:lnTo>
                  <a:pt x="118" y="114"/>
                </a:lnTo>
                <a:lnTo>
                  <a:pt x="125" y="52"/>
                </a:lnTo>
                <a:lnTo>
                  <a:pt x="3" y="0"/>
                </a:lnTo>
                <a:close/>
              </a:path>
            </a:pathLst>
          </a:cu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33" name="Freeform 119"/>
          <p:cNvSpPr>
            <a:spLocks/>
          </p:cNvSpPr>
          <p:nvPr/>
        </p:nvSpPr>
        <p:spPr bwMode="auto">
          <a:xfrm>
            <a:off x="7081842" y="4893311"/>
            <a:ext cx="60325" cy="68263"/>
          </a:xfrm>
          <a:custGeom>
            <a:avLst/>
            <a:gdLst/>
            <a:ahLst/>
            <a:cxnLst>
              <a:cxn ang="0">
                <a:pos x="0" y="68"/>
              </a:cxn>
              <a:cxn ang="0">
                <a:pos x="3" y="130"/>
              </a:cxn>
              <a:cxn ang="0">
                <a:pos x="115" y="68"/>
              </a:cxn>
              <a:cxn ang="0">
                <a:pos x="112" y="0"/>
              </a:cxn>
              <a:cxn ang="0">
                <a:pos x="0" y="68"/>
              </a:cxn>
            </a:cxnLst>
            <a:rect l="0" t="0" r="r" b="b"/>
            <a:pathLst>
              <a:path w="115" h="130">
                <a:moveTo>
                  <a:pt x="0" y="68"/>
                </a:moveTo>
                <a:lnTo>
                  <a:pt x="3" y="130"/>
                </a:lnTo>
                <a:lnTo>
                  <a:pt x="115" y="68"/>
                </a:lnTo>
                <a:lnTo>
                  <a:pt x="112" y="0"/>
                </a:lnTo>
                <a:lnTo>
                  <a:pt x="0" y="68"/>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34" name="Freeform 120"/>
          <p:cNvSpPr>
            <a:spLocks/>
          </p:cNvSpPr>
          <p:nvPr/>
        </p:nvSpPr>
        <p:spPr bwMode="auto">
          <a:xfrm>
            <a:off x="7081842" y="4893311"/>
            <a:ext cx="60325" cy="68263"/>
          </a:xfrm>
          <a:custGeom>
            <a:avLst/>
            <a:gdLst/>
            <a:ahLst/>
            <a:cxnLst>
              <a:cxn ang="0">
                <a:pos x="0" y="68"/>
              </a:cxn>
              <a:cxn ang="0">
                <a:pos x="3" y="130"/>
              </a:cxn>
              <a:cxn ang="0">
                <a:pos x="115" y="68"/>
              </a:cxn>
              <a:cxn ang="0">
                <a:pos x="112" y="0"/>
              </a:cxn>
              <a:cxn ang="0">
                <a:pos x="0" y="68"/>
              </a:cxn>
            </a:cxnLst>
            <a:rect l="0" t="0" r="r" b="b"/>
            <a:pathLst>
              <a:path w="115" h="130">
                <a:moveTo>
                  <a:pt x="0" y="68"/>
                </a:moveTo>
                <a:lnTo>
                  <a:pt x="3" y="130"/>
                </a:lnTo>
                <a:lnTo>
                  <a:pt x="115" y="68"/>
                </a:lnTo>
                <a:lnTo>
                  <a:pt x="112" y="0"/>
                </a:lnTo>
                <a:lnTo>
                  <a:pt x="0" y="68"/>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35" name="Freeform 121"/>
          <p:cNvSpPr>
            <a:spLocks/>
          </p:cNvSpPr>
          <p:nvPr/>
        </p:nvSpPr>
        <p:spPr bwMode="auto">
          <a:xfrm>
            <a:off x="6945313" y="4917116"/>
            <a:ext cx="19050" cy="57150"/>
          </a:xfrm>
          <a:custGeom>
            <a:avLst/>
            <a:gdLst/>
            <a:ahLst/>
            <a:cxnLst>
              <a:cxn ang="0">
                <a:pos x="6" y="109"/>
              </a:cxn>
              <a:cxn ang="0">
                <a:pos x="0" y="19"/>
              </a:cxn>
              <a:cxn ang="0">
                <a:pos x="30" y="0"/>
              </a:cxn>
              <a:cxn ang="0">
                <a:pos x="36" y="90"/>
              </a:cxn>
              <a:cxn ang="0">
                <a:pos x="6" y="109"/>
              </a:cxn>
            </a:cxnLst>
            <a:rect l="0" t="0" r="r" b="b"/>
            <a:pathLst>
              <a:path w="36" h="109">
                <a:moveTo>
                  <a:pt x="6" y="109"/>
                </a:moveTo>
                <a:lnTo>
                  <a:pt x="0" y="19"/>
                </a:lnTo>
                <a:lnTo>
                  <a:pt x="30" y="0"/>
                </a:lnTo>
                <a:lnTo>
                  <a:pt x="36" y="90"/>
                </a:lnTo>
                <a:lnTo>
                  <a:pt x="6" y="109"/>
                </a:lnTo>
                <a:close/>
              </a:path>
            </a:pathLst>
          </a:custGeom>
          <a:solidFill>
            <a:srgbClr val="CC66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36" name="Freeform 122"/>
          <p:cNvSpPr>
            <a:spLocks/>
          </p:cNvSpPr>
          <p:nvPr/>
        </p:nvSpPr>
        <p:spPr bwMode="auto">
          <a:xfrm>
            <a:off x="6945313" y="4917116"/>
            <a:ext cx="19050" cy="57150"/>
          </a:xfrm>
          <a:custGeom>
            <a:avLst/>
            <a:gdLst/>
            <a:ahLst/>
            <a:cxnLst>
              <a:cxn ang="0">
                <a:pos x="6" y="109"/>
              </a:cxn>
              <a:cxn ang="0">
                <a:pos x="0" y="19"/>
              </a:cxn>
              <a:cxn ang="0">
                <a:pos x="30" y="0"/>
              </a:cxn>
              <a:cxn ang="0">
                <a:pos x="36" y="90"/>
              </a:cxn>
              <a:cxn ang="0">
                <a:pos x="6" y="109"/>
              </a:cxn>
            </a:cxnLst>
            <a:rect l="0" t="0" r="r" b="b"/>
            <a:pathLst>
              <a:path w="36" h="109">
                <a:moveTo>
                  <a:pt x="6" y="109"/>
                </a:moveTo>
                <a:lnTo>
                  <a:pt x="0" y="19"/>
                </a:lnTo>
                <a:lnTo>
                  <a:pt x="30" y="0"/>
                </a:lnTo>
                <a:lnTo>
                  <a:pt x="36" y="90"/>
                </a:lnTo>
                <a:lnTo>
                  <a:pt x="6" y="109"/>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37" name="Freeform 123"/>
          <p:cNvSpPr>
            <a:spLocks/>
          </p:cNvSpPr>
          <p:nvPr/>
        </p:nvSpPr>
        <p:spPr bwMode="auto">
          <a:xfrm>
            <a:off x="6937380" y="4726616"/>
            <a:ext cx="22225" cy="44450"/>
          </a:xfrm>
          <a:custGeom>
            <a:avLst/>
            <a:gdLst/>
            <a:ahLst/>
            <a:cxnLst>
              <a:cxn ang="0">
                <a:pos x="6" y="84"/>
              </a:cxn>
              <a:cxn ang="0">
                <a:pos x="0" y="0"/>
              </a:cxn>
              <a:cxn ang="0">
                <a:pos x="43" y="13"/>
              </a:cxn>
              <a:cxn ang="0">
                <a:pos x="41" y="74"/>
              </a:cxn>
            </a:cxnLst>
            <a:rect l="0" t="0" r="r" b="b"/>
            <a:pathLst>
              <a:path w="43" h="84">
                <a:moveTo>
                  <a:pt x="6" y="84"/>
                </a:moveTo>
                <a:lnTo>
                  <a:pt x="0" y="0"/>
                </a:lnTo>
                <a:lnTo>
                  <a:pt x="43" y="13"/>
                </a:lnTo>
                <a:lnTo>
                  <a:pt x="41" y="74"/>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38" name="Freeform 124"/>
          <p:cNvSpPr>
            <a:spLocks/>
          </p:cNvSpPr>
          <p:nvPr/>
        </p:nvSpPr>
        <p:spPr bwMode="auto">
          <a:xfrm>
            <a:off x="6964363" y="4718678"/>
            <a:ext cx="20638" cy="26988"/>
          </a:xfrm>
          <a:custGeom>
            <a:avLst/>
            <a:gdLst/>
            <a:ahLst/>
            <a:cxnLst>
              <a:cxn ang="0">
                <a:pos x="38" y="53"/>
              </a:cxn>
              <a:cxn ang="0">
                <a:pos x="38" y="0"/>
              </a:cxn>
              <a:cxn ang="0">
                <a:pos x="0" y="24"/>
              </a:cxn>
            </a:cxnLst>
            <a:rect l="0" t="0" r="r" b="b"/>
            <a:pathLst>
              <a:path w="38" h="53">
                <a:moveTo>
                  <a:pt x="38" y="53"/>
                </a:moveTo>
                <a:lnTo>
                  <a:pt x="38" y="0"/>
                </a:lnTo>
                <a:lnTo>
                  <a:pt x="0" y="24"/>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39" name="Freeform 125"/>
          <p:cNvSpPr>
            <a:spLocks/>
          </p:cNvSpPr>
          <p:nvPr/>
        </p:nvSpPr>
        <p:spPr bwMode="auto">
          <a:xfrm>
            <a:off x="6935792" y="4705978"/>
            <a:ext cx="47625" cy="19050"/>
          </a:xfrm>
          <a:custGeom>
            <a:avLst/>
            <a:gdLst/>
            <a:ahLst/>
            <a:cxnLst>
              <a:cxn ang="0">
                <a:pos x="0" y="35"/>
              </a:cxn>
              <a:cxn ang="0">
                <a:pos x="46" y="0"/>
              </a:cxn>
              <a:cxn ang="0">
                <a:pos x="90" y="22"/>
              </a:cxn>
            </a:cxnLst>
            <a:rect l="0" t="0" r="r" b="b"/>
            <a:pathLst>
              <a:path w="90" h="35">
                <a:moveTo>
                  <a:pt x="0" y="35"/>
                </a:moveTo>
                <a:lnTo>
                  <a:pt x="46" y="0"/>
                </a:lnTo>
                <a:lnTo>
                  <a:pt x="90" y="22"/>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40" name="Freeform 126"/>
          <p:cNvSpPr>
            <a:spLocks/>
          </p:cNvSpPr>
          <p:nvPr/>
        </p:nvSpPr>
        <p:spPr bwMode="auto">
          <a:xfrm>
            <a:off x="6810376" y="5285424"/>
            <a:ext cx="90488" cy="119063"/>
          </a:xfrm>
          <a:custGeom>
            <a:avLst/>
            <a:gdLst/>
            <a:ahLst/>
            <a:cxnLst>
              <a:cxn ang="0">
                <a:pos x="6" y="135"/>
              </a:cxn>
              <a:cxn ang="0">
                <a:pos x="168" y="227"/>
              </a:cxn>
              <a:cxn ang="0">
                <a:pos x="170" y="91"/>
              </a:cxn>
              <a:cxn ang="0">
                <a:pos x="0" y="0"/>
              </a:cxn>
              <a:cxn ang="0">
                <a:pos x="6" y="135"/>
              </a:cxn>
            </a:cxnLst>
            <a:rect l="0" t="0" r="r" b="b"/>
            <a:pathLst>
              <a:path w="170" h="227">
                <a:moveTo>
                  <a:pt x="6" y="135"/>
                </a:moveTo>
                <a:lnTo>
                  <a:pt x="168" y="227"/>
                </a:lnTo>
                <a:lnTo>
                  <a:pt x="170" y="91"/>
                </a:lnTo>
                <a:lnTo>
                  <a:pt x="0" y="0"/>
                </a:lnTo>
                <a:lnTo>
                  <a:pt x="6" y="1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41" name="Freeform 127"/>
          <p:cNvSpPr>
            <a:spLocks/>
          </p:cNvSpPr>
          <p:nvPr/>
        </p:nvSpPr>
        <p:spPr bwMode="auto">
          <a:xfrm>
            <a:off x="6810376" y="5285424"/>
            <a:ext cx="90488" cy="119063"/>
          </a:xfrm>
          <a:custGeom>
            <a:avLst/>
            <a:gdLst/>
            <a:ahLst/>
            <a:cxnLst>
              <a:cxn ang="0">
                <a:pos x="6" y="135"/>
              </a:cxn>
              <a:cxn ang="0">
                <a:pos x="168" y="227"/>
              </a:cxn>
              <a:cxn ang="0">
                <a:pos x="170" y="91"/>
              </a:cxn>
              <a:cxn ang="0">
                <a:pos x="0" y="0"/>
              </a:cxn>
              <a:cxn ang="0">
                <a:pos x="6" y="135"/>
              </a:cxn>
            </a:cxnLst>
            <a:rect l="0" t="0" r="r" b="b"/>
            <a:pathLst>
              <a:path w="170" h="227">
                <a:moveTo>
                  <a:pt x="6" y="135"/>
                </a:moveTo>
                <a:lnTo>
                  <a:pt x="168" y="227"/>
                </a:lnTo>
                <a:lnTo>
                  <a:pt x="170" y="91"/>
                </a:lnTo>
                <a:lnTo>
                  <a:pt x="0" y="0"/>
                </a:lnTo>
                <a:lnTo>
                  <a:pt x="6" y="135"/>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42" name="Freeform 128"/>
          <p:cNvSpPr>
            <a:spLocks/>
          </p:cNvSpPr>
          <p:nvPr/>
        </p:nvSpPr>
        <p:spPr bwMode="auto">
          <a:xfrm>
            <a:off x="6797676" y="5117149"/>
            <a:ext cx="369888" cy="227013"/>
          </a:xfrm>
          <a:custGeom>
            <a:avLst/>
            <a:gdLst/>
            <a:ahLst/>
            <a:cxnLst>
              <a:cxn ang="0">
                <a:pos x="590" y="255"/>
              </a:cxn>
              <a:cxn ang="0">
                <a:pos x="168" y="0"/>
              </a:cxn>
              <a:cxn ang="0">
                <a:pos x="0" y="305"/>
              </a:cxn>
              <a:cxn ang="0">
                <a:pos x="193" y="410"/>
              </a:cxn>
              <a:cxn ang="0">
                <a:pos x="305" y="231"/>
              </a:cxn>
              <a:cxn ang="0">
                <a:pos x="367" y="267"/>
              </a:cxn>
              <a:cxn ang="0">
                <a:pos x="321" y="329"/>
              </a:cxn>
              <a:cxn ang="0">
                <a:pos x="491" y="429"/>
              </a:cxn>
              <a:cxn ang="0">
                <a:pos x="587" y="255"/>
              </a:cxn>
              <a:cxn ang="0">
                <a:pos x="699" y="299"/>
              </a:cxn>
            </a:cxnLst>
            <a:rect l="0" t="0" r="r" b="b"/>
            <a:pathLst>
              <a:path w="699" h="429">
                <a:moveTo>
                  <a:pt x="590" y="255"/>
                </a:moveTo>
                <a:lnTo>
                  <a:pt x="168" y="0"/>
                </a:lnTo>
                <a:lnTo>
                  <a:pt x="0" y="305"/>
                </a:lnTo>
                <a:lnTo>
                  <a:pt x="193" y="410"/>
                </a:lnTo>
                <a:lnTo>
                  <a:pt x="305" y="231"/>
                </a:lnTo>
                <a:lnTo>
                  <a:pt x="367" y="267"/>
                </a:lnTo>
                <a:lnTo>
                  <a:pt x="321" y="329"/>
                </a:lnTo>
                <a:lnTo>
                  <a:pt x="491" y="429"/>
                </a:lnTo>
                <a:lnTo>
                  <a:pt x="587" y="255"/>
                </a:lnTo>
                <a:lnTo>
                  <a:pt x="699" y="299"/>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43" name="Line 129"/>
          <p:cNvSpPr>
            <a:spLocks noChangeShapeType="1"/>
          </p:cNvSpPr>
          <p:nvPr/>
        </p:nvSpPr>
        <p:spPr bwMode="auto">
          <a:xfrm>
            <a:off x="6854830" y="5183824"/>
            <a:ext cx="100013" cy="555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44" name="Freeform 130"/>
          <p:cNvSpPr>
            <a:spLocks/>
          </p:cNvSpPr>
          <p:nvPr/>
        </p:nvSpPr>
        <p:spPr bwMode="auto">
          <a:xfrm>
            <a:off x="6902451" y="5277486"/>
            <a:ext cx="266700" cy="144463"/>
          </a:xfrm>
          <a:custGeom>
            <a:avLst/>
            <a:gdLst/>
            <a:ahLst/>
            <a:cxnLst>
              <a:cxn ang="0">
                <a:pos x="0" y="244"/>
              </a:cxn>
              <a:cxn ang="0">
                <a:pos x="134" y="182"/>
              </a:cxn>
              <a:cxn ang="0">
                <a:pos x="280" y="273"/>
              </a:cxn>
              <a:cxn ang="0">
                <a:pos x="504" y="170"/>
              </a:cxn>
              <a:cxn ang="0">
                <a:pos x="504" y="0"/>
              </a:cxn>
            </a:cxnLst>
            <a:rect l="0" t="0" r="r" b="b"/>
            <a:pathLst>
              <a:path w="504" h="273">
                <a:moveTo>
                  <a:pt x="0" y="244"/>
                </a:moveTo>
                <a:lnTo>
                  <a:pt x="134" y="182"/>
                </a:lnTo>
                <a:lnTo>
                  <a:pt x="280" y="273"/>
                </a:lnTo>
                <a:lnTo>
                  <a:pt x="504" y="170"/>
                </a:lnTo>
                <a:lnTo>
                  <a:pt x="504"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45" name="Freeform 131"/>
          <p:cNvSpPr>
            <a:spLocks/>
          </p:cNvSpPr>
          <p:nvPr/>
        </p:nvSpPr>
        <p:spPr bwMode="auto">
          <a:xfrm>
            <a:off x="7051680" y="5280661"/>
            <a:ext cx="114300" cy="144463"/>
          </a:xfrm>
          <a:custGeom>
            <a:avLst/>
            <a:gdLst/>
            <a:ahLst/>
            <a:cxnLst>
              <a:cxn ang="0">
                <a:pos x="214" y="0"/>
              </a:cxn>
              <a:cxn ang="0">
                <a:pos x="9" y="122"/>
              </a:cxn>
              <a:cxn ang="0">
                <a:pos x="0" y="274"/>
              </a:cxn>
            </a:cxnLst>
            <a:rect l="0" t="0" r="r" b="b"/>
            <a:pathLst>
              <a:path w="214" h="274">
                <a:moveTo>
                  <a:pt x="214" y="0"/>
                </a:moveTo>
                <a:lnTo>
                  <a:pt x="9" y="122"/>
                </a:lnTo>
                <a:lnTo>
                  <a:pt x="0" y="274"/>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46" name="Freeform 132"/>
          <p:cNvSpPr>
            <a:spLocks/>
          </p:cNvSpPr>
          <p:nvPr/>
        </p:nvSpPr>
        <p:spPr bwMode="auto">
          <a:xfrm>
            <a:off x="6985004" y="5126674"/>
            <a:ext cx="47625" cy="61913"/>
          </a:xfrm>
          <a:custGeom>
            <a:avLst/>
            <a:gdLst/>
            <a:ahLst/>
            <a:cxnLst>
              <a:cxn ang="0">
                <a:pos x="90" y="116"/>
              </a:cxn>
              <a:cxn ang="0">
                <a:pos x="90" y="29"/>
              </a:cxn>
              <a:cxn ang="0">
                <a:pos x="25" y="40"/>
              </a:cxn>
              <a:cxn ang="0">
                <a:pos x="0" y="16"/>
              </a:cxn>
              <a:cxn ang="0">
                <a:pos x="80" y="0"/>
              </a:cxn>
              <a:cxn ang="0">
                <a:pos x="87" y="26"/>
              </a:cxn>
            </a:cxnLst>
            <a:rect l="0" t="0" r="r" b="b"/>
            <a:pathLst>
              <a:path w="90" h="116">
                <a:moveTo>
                  <a:pt x="90" y="116"/>
                </a:moveTo>
                <a:lnTo>
                  <a:pt x="90" y="29"/>
                </a:lnTo>
                <a:lnTo>
                  <a:pt x="25" y="40"/>
                </a:lnTo>
                <a:lnTo>
                  <a:pt x="0" y="16"/>
                </a:lnTo>
                <a:lnTo>
                  <a:pt x="80" y="0"/>
                </a:lnTo>
                <a:lnTo>
                  <a:pt x="87" y="26"/>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47" name="Line 133"/>
          <p:cNvSpPr>
            <a:spLocks noChangeShapeType="1"/>
          </p:cNvSpPr>
          <p:nvPr/>
        </p:nvSpPr>
        <p:spPr bwMode="auto">
          <a:xfrm flipV="1">
            <a:off x="6999288" y="5150478"/>
            <a:ext cx="1588" cy="31750"/>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48" name="Line 134"/>
          <p:cNvSpPr>
            <a:spLocks noChangeShapeType="1"/>
          </p:cNvSpPr>
          <p:nvPr/>
        </p:nvSpPr>
        <p:spPr bwMode="auto">
          <a:xfrm flipV="1">
            <a:off x="6978655" y="5139374"/>
            <a:ext cx="3175" cy="28575"/>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49" name="Line 135"/>
          <p:cNvSpPr>
            <a:spLocks noChangeShapeType="1"/>
          </p:cNvSpPr>
          <p:nvPr/>
        </p:nvSpPr>
        <p:spPr bwMode="auto">
          <a:xfrm flipH="1" flipV="1">
            <a:off x="7034213" y="5188586"/>
            <a:ext cx="138113" cy="8731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50" name="Freeform 136"/>
          <p:cNvSpPr>
            <a:spLocks/>
          </p:cNvSpPr>
          <p:nvPr/>
        </p:nvSpPr>
        <p:spPr bwMode="auto">
          <a:xfrm>
            <a:off x="6889751" y="5115553"/>
            <a:ext cx="84138" cy="39688"/>
          </a:xfrm>
          <a:custGeom>
            <a:avLst/>
            <a:gdLst/>
            <a:ahLst/>
            <a:cxnLst>
              <a:cxn ang="0">
                <a:pos x="161" y="75"/>
              </a:cxn>
              <a:cxn ang="0">
                <a:pos x="133" y="59"/>
              </a:cxn>
              <a:cxn ang="0">
                <a:pos x="0" y="0"/>
              </a:cxn>
            </a:cxnLst>
            <a:rect l="0" t="0" r="r" b="b"/>
            <a:pathLst>
              <a:path w="161" h="75">
                <a:moveTo>
                  <a:pt x="161" y="75"/>
                </a:moveTo>
                <a:lnTo>
                  <a:pt x="133" y="59"/>
                </a:lnTo>
                <a:lnTo>
                  <a:pt x="0"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51" name="Freeform 137"/>
          <p:cNvSpPr>
            <a:spLocks/>
          </p:cNvSpPr>
          <p:nvPr/>
        </p:nvSpPr>
        <p:spPr bwMode="auto">
          <a:xfrm>
            <a:off x="6935792" y="5334636"/>
            <a:ext cx="22225" cy="47625"/>
          </a:xfrm>
          <a:custGeom>
            <a:avLst/>
            <a:gdLst/>
            <a:ahLst/>
            <a:cxnLst>
              <a:cxn ang="0">
                <a:pos x="6" y="90"/>
              </a:cxn>
              <a:cxn ang="0">
                <a:pos x="0" y="9"/>
              </a:cxn>
              <a:cxn ang="0">
                <a:pos x="36" y="0"/>
              </a:cxn>
              <a:cxn ang="0">
                <a:pos x="44" y="90"/>
              </a:cxn>
              <a:cxn ang="0">
                <a:pos x="6" y="90"/>
              </a:cxn>
            </a:cxnLst>
            <a:rect l="0" t="0" r="r" b="b"/>
            <a:pathLst>
              <a:path w="44" h="90">
                <a:moveTo>
                  <a:pt x="6" y="90"/>
                </a:moveTo>
                <a:lnTo>
                  <a:pt x="0" y="9"/>
                </a:lnTo>
                <a:lnTo>
                  <a:pt x="36" y="0"/>
                </a:lnTo>
                <a:lnTo>
                  <a:pt x="44" y="90"/>
                </a:lnTo>
                <a:lnTo>
                  <a:pt x="6" y="90"/>
                </a:lnTo>
                <a:close/>
              </a:path>
            </a:pathLst>
          </a:custGeom>
          <a:solidFill>
            <a:srgbClr val="CC66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52" name="Freeform 138"/>
          <p:cNvSpPr>
            <a:spLocks/>
          </p:cNvSpPr>
          <p:nvPr/>
        </p:nvSpPr>
        <p:spPr bwMode="auto">
          <a:xfrm>
            <a:off x="6935792" y="5334636"/>
            <a:ext cx="22225" cy="47625"/>
          </a:xfrm>
          <a:custGeom>
            <a:avLst/>
            <a:gdLst/>
            <a:ahLst/>
            <a:cxnLst>
              <a:cxn ang="0">
                <a:pos x="6" y="90"/>
              </a:cxn>
              <a:cxn ang="0">
                <a:pos x="0" y="9"/>
              </a:cxn>
              <a:cxn ang="0">
                <a:pos x="36" y="0"/>
              </a:cxn>
              <a:cxn ang="0">
                <a:pos x="44" y="90"/>
              </a:cxn>
              <a:cxn ang="0">
                <a:pos x="6" y="90"/>
              </a:cxn>
            </a:cxnLst>
            <a:rect l="0" t="0" r="r" b="b"/>
            <a:pathLst>
              <a:path w="44" h="90">
                <a:moveTo>
                  <a:pt x="6" y="90"/>
                </a:moveTo>
                <a:lnTo>
                  <a:pt x="0" y="9"/>
                </a:lnTo>
                <a:lnTo>
                  <a:pt x="36" y="0"/>
                </a:lnTo>
                <a:lnTo>
                  <a:pt x="44" y="90"/>
                </a:lnTo>
                <a:lnTo>
                  <a:pt x="6" y="9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53" name="Freeform 139"/>
          <p:cNvSpPr>
            <a:spLocks/>
          </p:cNvSpPr>
          <p:nvPr/>
        </p:nvSpPr>
        <p:spPr bwMode="auto">
          <a:xfrm>
            <a:off x="6827842" y="5315586"/>
            <a:ext cx="50800" cy="53975"/>
          </a:xfrm>
          <a:custGeom>
            <a:avLst/>
            <a:gdLst/>
            <a:ahLst/>
            <a:cxnLst>
              <a:cxn ang="0">
                <a:pos x="0" y="0"/>
              </a:cxn>
              <a:cxn ang="0">
                <a:pos x="0" y="54"/>
              </a:cxn>
              <a:cxn ang="0">
                <a:pos x="90" y="100"/>
              </a:cxn>
              <a:cxn ang="0">
                <a:pos x="96" y="47"/>
              </a:cxn>
              <a:cxn ang="0">
                <a:pos x="0" y="0"/>
              </a:cxn>
            </a:cxnLst>
            <a:rect l="0" t="0" r="r" b="b"/>
            <a:pathLst>
              <a:path w="96" h="100">
                <a:moveTo>
                  <a:pt x="0" y="0"/>
                </a:moveTo>
                <a:lnTo>
                  <a:pt x="0" y="54"/>
                </a:lnTo>
                <a:lnTo>
                  <a:pt x="90" y="100"/>
                </a:lnTo>
                <a:lnTo>
                  <a:pt x="96" y="47"/>
                </a:lnTo>
                <a:lnTo>
                  <a:pt x="0" y="0"/>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54" name="Freeform 140"/>
          <p:cNvSpPr>
            <a:spLocks/>
          </p:cNvSpPr>
          <p:nvPr/>
        </p:nvSpPr>
        <p:spPr bwMode="auto">
          <a:xfrm>
            <a:off x="6827842" y="5315586"/>
            <a:ext cx="50800" cy="53975"/>
          </a:xfrm>
          <a:custGeom>
            <a:avLst/>
            <a:gdLst/>
            <a:ahLst/>
            <a:cxnLst>
              <a:cxn ang="0">
                <a:pos x="0" y="0"/>
              </a:cxn>
              <a:cxn ang="0">
                <a:pos x="0" y="54"/>
              </a:cxn>
              <a:cxn ang="0">
                <a:pos x="90" y="100"/>
              </a:cxn>
              <a:cxn ang="0">
                <a:pos x="96" y="47"/>
              </a:cxn>
              <a:cxn ang="0">
                <a:pos x="0" y="0"/>
              </a:cxn>
            </a:cxnLst>
            <a:rect l="0" t="0" r="r" b="b"/>
            <a:pathLst>
              <a:path w="96" h="100">
                <a:moveTo>
                  <a:pt x="0" y="0"/>
                </a:moveTo>
                <a:lnTo>
                  <a:pt x="0" y="54"/>
                </a:lnTo>
                <a:lnTo>
                  <a:pt x="90" y="100"/>
                </a:lnTo>
                <a:lnTo>
                  <a:pt x="96" y="47"/>
                </a:lnTo>
                <a:lnTo>
                  <a:pt x="0" y="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55" name="Freeform 141"/>
          <p:cNvSpPr>
            <a:spLocks/>
          </p:cNvSpPr>
          <p:nvPr/>
        </p:nvSpPr>
        <p:spPr bwMode="auto">
          <a:xfrm>
            <a:off x="6992942" y="5339399"/>
            <a:ext cx="46038" cy="47625"/>
          </a:xfrm>
          <a:custGeom>
            <a:avLst/>
            <a:gdLst/>
            <a:ahLst/>
            <a:cxnLst>
              <a:cxn ang="0">
                <a:pos x="3" y="0"/>
              </a:cxn>
              <a:cxn ang="0">
                <a:pos x="0" y="46"/>
              </a:cxn>
              <a:cxn ang="0">
                <a:pos x="83" y="90"/>
              </a:cxn>
              <a:cxn ang="0">
                <a:pos x="86" y="40"/>
              </a:cxn>
              <a:cxn ang="0">
                <a:pos x="3" y="0"/>
              </a:cxn>
            </a:cxnLst>
            <a:rect l="0" t="0" r="r" b="b"/>
            <a:pathLst>
              <a:path w="86" h="90">
                <a:moveTo>
                  <a:pt x="3" y="0"/>
                </a:moveTo>
                <a:lnTo>
                  <a:pt x="0" y="46"/>
                </a:lnTo>
                <a:lnTo>
                  <a:pt x="83" y="90"/>
                </a:lnTo>
                <a:lnTo>
                  <a:pt x="86" y="40"/>
                </a:lnTo>
                <a:lnTo>
                  <a:pt x="3" y="0"/>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56" name="Freeform 142"/>
          <p:cNvSpPr>
            <a:spLocks/>
          </p:cNvSpPr>
          <p:nvPr/>
        </p:nvSpPr>
        <p:spPr bwMode="auto">
          <a:xfrm>
            <a:off x="6992942" y="5339399"/>
            <a:ext cx="46038" cy="47625"/>
          </a:xfrm>
          <a:custGeom>
            <a:avLst/>
            <a:gdLst/>
            <a:ahLst/>
            <a:cxnLst>
              <a:cxn ang="0">
                <a:pos x="3" y="0"/>
              </a:cxn>
              <a:cxn ang="0">
                <a:pos x="0" y="46"/>
              </a:cxn>
              <a:cxn ang="0">
                <a:pos x="83" y="90"/>
              </a:cxn>
              <a:cxn ang="0">
                <a:pos x="86" y="40"/>
              </a:cxn>
              <a:cxn ang="0">
                <a:pos x="3" y="0"/>
              </a:cxn>
            </a:cxnLst>
            <a:rect l="0" t="0" r="r" b="b"/>
            <a:pathLst>
              <a:path w="86" h="90">
                <a:moveTo>
                  <a:pt x="3" y="0"/>
                </a:moveTo>
                <a:lnTo>
                  <a:pt x="0" y="46"/>
                </a:lnTo>
                <a:lnTo>
                  <a:pt x="83" y="90"/>
                </a:lnTo>
                <a:lnTo>
                  <a:pt x="86" y="40"/>
                </a:lnTo>
                <a:lnTo>
                  <a:pt x="3" y="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57" name="Freeform 143"/>
          <p:cNvSpPr>
            <a:spLocks/>
          </p:cNvSpPr>
          <p:nvPr/>
        </p:nvSpPr>
        <p:spPr bwMode="auto">
          <a:xfrm>
            <a:off x="7072317" y="5321928"/>
            <a:ext cx="79375" cy="69850"/>
          </a:xfrm>
          <a:custGeom>
            <a:avLst/>
            <a:gdLst/>
            <a:ahLst/>
            <a:cxnLst>
              <a:cxn ang="0">
                <a:pos x="0" y="71"/>
              </a:cxn>
              <a:cxn ang="0">
                <a:pos x="0" y="133"/>
              </a:cxn>
              <a:cxn ang="0">
                <a:pos x="150" y="59"/>
              </a:cxn>
              <a:cxn ang="0">
                <a:pos x="150" y="0"/>
              </a:cxn>
              <a:cxn ang="0">
                <a:pos x="0" y="71"/>
              </a:cxn>
            </a:cxnLst>
            <a:rect l="0" t="0" r="r" b="b"/>
            <a:pathLst>
              <a:path w="150" h="133">
                <a:moveTo>
                  <a:pt x="0" y="71"/>
                </a:moveTo>
                <a:lnTo>
                  <a:pt x="0" y="133"/>
                </a:lnTo>
                <a:lnTo>
                  <a:pt x="150" y="59"/>
                </a:lnTo>
                <a:lnTo>
                  <a:pt x="150" y="0"/>
                </a:lnTo>
                <a:lnTo>
                  <a:pt x="0" y="71"/>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58" name="Freeform 144"/>
          <p:cNvSpPr>
            <a:spLocks/>
          </p:cNvSpPr>
          <p:nvPr/>
        </p:nvSpPr>
        <p:spPr bwMode="auto">
          <a:xfrm>
            <a:off x="7072317" y="5321928"/>
            <a:ext cx="79375" cy="69850"/>
          </a:xfrm>
          <a:custGeom>
            <a:avLst/>
            <a:gdLst/>
            <a:ahLst/>
            <a:cxnLst>
              <a:cxn ang="0">
                <a:pos x="0" y="71"/>
              </a:cxn>
              <a:cxn ang="0">
                <a:pos x="0" y="133"/>
              </a:cxn>
              <a:cxn ang="0">
                <a:pos x="150" y="59"/>
              </a:cxn>
              <a:cxn ang="0">
                <a:pos x="150" y="0"/>
              </a:cxn>
              <a:cxn ang="0">
                <a:pos x="0" y="71"/>
              </a:cxn>
            </a:cxnLst>
            <a:rect l="0" t="0" r="r" b="b"/>
            <a:pathLst>
              <a:path w="150" h="133">
                <a:moveTo>
                  <a:pt x="0" y="71"/>
                </a:moveTo>
                <a:lnTo>
                  <a:pt x="0" y="133"/>
                </a:lnTo>
                <a:lnTo>
                  <a:pt x="150" y="59"/>
                </a:lnTo>
                <a:lnTo>
                  <a:pt x="150" y="0"/>
                </a:lnTo>
                <a:lnTo>
                  <a:pt x="0" y="71"/>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59" name="Freeform 145"/>
          <p:cNvSpPr>
            <a:spLocks/>
          </p:cNvSpPr>
          <p:nvPr/>
        </p:nvSpPr>
        <p:spPr bwMode="auto">
          <a:xfrm>
            <a:off x="7224713" y="4983791"/>
            <a:ext cx="249238" cy="184150"/>
          </a:xfrm>
          <a:custGeom>
            <a:avLst/>
            <a:gdLst/>
            <a:ahLst/>
            <a:cxnLst>
              <a:cxn ang="0">
                <a:pos x="367" y="350"/>
              </a:cxn>
              <a:cxn ang="0">
                <a:pos x="0" y="165"/>
              </a:cxn>
              <a:cxn ang="0">
                <a:pos x="102" y="0"/>
              </a:cxn>
              <a:cxn ang="0">
                <a:pos x="471" y="192"/>
              </a:cxn>
              <a:cxn ang="0">
                <a:pos x="367" y="350"/>
              </a:cxn>
            </a:cxnLst>
            <a:rect l="0" t="0" r="r" b="b"/>
            <a:pathLst>
              <a:path w="471" h="350">
                <a:moveTo>
                  <a:pt x="367" y="350"/>
                </a:moveTo>
                <a:lnTo>
                  <a:pt x="0" y="165"/>
                </a:lnTo>
                <a:lnTo>
                  <a:pt x="102" y="0"/>
                </a:lnTo>
                <a:lnTo>
                  <a:pt x="471" y="192"/>
                </a:lnTo>
                <a:lnTo>
                  <a:pt x="367" y="35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60" name="Freeform 146"/>
          <p:cNvSpPr>
            <a:spLocks/>
          </p:cNvSpPr>
          <p:nvPr/>
        </p:nvSpPr>
        <p:spPr bwMode="auto">
          <a:xfrm>
            <a:off x="7224713" y="4983791"/>
            <a:ext cx="249238" cy="184150"/>
          </a:xfrm>
          <a:custGeom>
            <a:avLst/>
            <a:gdLst/>
            <a:ahLst/>
            <a:cxnLst>
              <a:cxn ang="0">
                <a:pos x="367" y="350"/>
              </a:cxn>
              <a:cxn ang="0">
                <a:pos x="0" y="165"/>
              </a:cxn>
              <a:cxn ang="0">
                <a:pos x="102" y="0"/>
              </a:cxn>
              <a:cxn ang="0">
                <a:pos x="471" y="192"/>
              </a:cxn>
              <a:cxn ang="0">
                <a:pos x="367" y="350"/>
              </a:cxn>
            </a:cxnLst>
            <a:rect l="0" t="0" r="r" b="b"/>
            <a:pathLst>
              <a:path w="471" h="350">
                <a:moveTo>
                  <a:pt x="367" y="350"/>
                </a:moveTo>
                <a:lnTo>
                  <a:pt x="0" y="165"/>
                </a:lnTo>
                <a:lnTo>
                  <a:pt x="102" y="0"/>
                </a:lnTo>
                <a:lnTo>
                  <a:pt x="471" y="192"/>
                </a:lnTo>
                <a:lnTo>
                  <a:pt x="367" y="35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61" name="Line 147"/>
          <p:cNvSpPr>
            <a:spLocks noChangeShapeType="1"/>
          </p:cNvSpPr>
          <p:nvPr/>
        </p:nvSpPr>
        <p:spPr bwMode="auto">
          <a:xfrm flipH="1" flipV="1">
            <a:off x="7473951" y="5083803"/>
            <a:ext cx="52388" cy="26988"/>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62" name="Line 148"/>
          <p:cNvSpPr>
            <a:spLocks noChangeShapeType="1"/>
          </p:cNvSpPr>
          <p:nvPr/>
        </p:nvSpPr>
        <p:spPr bwMode="auto">
          <a:xfrm flipH="1" flipV="1">
            <a:off x="7513641" y="5106028"/>
            <a:ext cx="3175" cy="82550"/>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63" name="Freeform 149"/>
          <p:cNvSpPr>
            <a:spLocks/>
          </p:cNvSpPr>
          <p:nvPr/>
        </p:nvSpPr>
        <p:spPr bwMode="auto">
          <a:xfrm>
            <a:off x="7423151" y="5106036"/>
            <a:ext cx="92075" cy="130175"/>
          </a:xfrm>
          <a:custGeom>
            <a:avLst/>
            <a:gdLst/>
            <a:ahLst/>
            <a:cxnLst>
              <a:cxn ang="0">
                <a:pos x="175" y="155"/>
              </a:cxn>
              <a:cxn ang="0">
                <a:pos x="0" y="244"/>
              </a:cxn>
              <a:cxn ang="0">
                <a:pos x="0" y="114"/>
              </a:cxn>
              <a:cxn ang="0">
                <a:pos x="175" y="0"/>
              </a:cxn>
            </a:cxnLst>
            <a:rect l="0" t="0" r="r" b="b"/>
            <a:pathLst>
              <a:path w="175" h="244">
                <a:moveTo>
                  <a:pt x="175" y="155"/>
                </a:moveTo>
                <a:lnTo>
                  <a:pt x="0" y="244"/>
                </a:lnTo>
                <a:lnTo>
                  <a:pt x="0" y="114"/>
                </a:lnTo>
                <a:lnTo>
                  <a:pt x="175"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64" name="Line 150"/>
          <p:cNvSpPr>
            <a:spLocks noChangeShapeType="1"/>
          </p:cNvSpPr>
          <p:nvPr/>
        </p:nvSpPr>
        <p:spPr bwMode="auto">
          <a:xfrm>
            <a:off x="7231067" y="5129849"/>
            <a:ext cx="190500" cy="1063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65" name="Line 151"/>
          <p:cNvSpPr>
            <a:spLocks noChangeShapeType="1"/>
          </p:cNvSpPr>
          <p:nvPr/>
        </p:nvSpPr>
        <p:spPr bwMode="auto">
          <a:xfrm>
            <a:off x="7231063" y="5075874"/>
            <a:ext cx="1588" cy="555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66" name="Freeform 152"/>
          <p:cNvSpPr>
            <a:spLocks/>
          </p:cNvSpPr>
          <p:nvPr/>
        </p:nvSpPr>
        <p:spPr bwMode="auto">
          <a:xfrm>
            <a:off x="7299330" y="5134611"/>
            <a:ext cx="23813" cy="42863"/>
          </a:xfrm>
          <a:custGeom>
            <a:avLst/>
            <a:gdLst/>
            <a:ahLst/>
            <a:cxnLst>
              <a:cxn ang="0">
                <a:pos x="0" y="56"/>
              </a:cxn>
              <a:cxn ang="0">
                <a:pos x="6" y="0"/>
              </a:cxn>
              <a:cxn ang="0">
                <a:pos x="44" y="19"/>
              </a:cxn>
              <a:cxn ang="0">
                <a:pos x="34" y="81"/>
              </a:cxn>
              <a:cxn ang="0">
                <a:pos x="0" y="56"/>
              </a:cxn>
            </a:cxnLst>
            <a:rect l="0" t="0" r="r" b="b"/>
            <a:pathLst>
              <a:path w="44" h="81">
                <a:moveTo>
                  <a:pt x="0" y="56"/>
                </a:moveTo>
                <a:lnTo>
                  <a:pt x="6" y="0"/>
                </a:lnTo>
                <a:lnTo>
                  <a:pt x="44" y="19"/>
                </a:lnTo>
                <a:lnTo>
                  <a:pt x="34" y="81"/>
                </a:lnTo>
                <a:lnTo>
                  <a:pt x="0" y="56"/>
                </a:lnTo>
                <a:close/>
              </a:path>
            </a:pathLst>
          </a:custGeom>
          <a:solidFill>
            <a:srgbClr val="CC66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67" name="Freeform 153"/>
          <p:cNvSpPr>
            <a:spLocks/>
          </p:cNvSpPr>
          <p:nvPr/>
        </p:nvSpPr>
        <p:spPr bwMode="auto">
          <a:xfrm>
            <a:off x="7299330" y="5134611"/>
            <a:ext cx="23813" cy="42863"/>
          </a:xfrm>
          <a:custGeom>
            <a:avLst/>
            <a:gdLst/>
            <a:ahLst/>
            <a:cxnLst>
              <a:cxn ang="0">
                <a:pos x="0" y="56"/>
              </a:cxn>
              <a:cxn ang="0">
                <a:pos x="6" y="0"/>
              </a:cxn>
              <a:cxn ang="0">
                <a:pos x="44" y="19"/>
              </a:cxn>
              <a:cxn ang="0">
                <a:pos x="34" y="81"/>
              </a:cxn>
              <a:cxn ang="0">
                <a:pos x="0" y="56"/>
              </a:cxn>
            </a:cxnLst>
            <a:rect l="0" t="0" r="r" b="b"/>
            <a:pathLst>
              <a:path w="44" h="81">
                <a:moveTo>
                  <a:pt x="0" y="56"/>
                </a:moveTo>
                <a:lnTo>
                  <a:pt x="6" y="0"/>
                </a:lnTo>
                <a:lnTo>
                  <a:pt x="44" y="19"/>
                </a:lnTo>
                <a:lnTo>
                  <a:pt x="34" y="81"/>
                </a:lnTo>
                <a:lnTo>
                  <a:pt x="0" y="56"/>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68" name="Freeform 154"/>
          <p:cNvSpPr>
            <a:spLocks/>
          </p:cNvSpPr>
          <p:nvPr/>
        </p:nvSpPr>
        <p:spPr bwMode="auto">
          <a:xfrm>
            <a:off x="7245351" y="5101266"/>
            <a:ext cx="44450" cy="44450"/>
          </a:xfrm>
          <a:custGeom>
            <a:avLst/>
            <a:gdLst/>
            <a:ahLst/>
            <a:cxnLst>
              <a:cxn ang="0">
                <a:pos x="0" y="0"/>
              </a:cxn>
              <a:cxn ang="0">
                <a:pos x="0" y="37"/>
              </a:cxn>
              <a:cxn ang="0">
                <a:pos x="82" y="84"/>
              </a:cxn>
              <a:cxn ang="0">
                <a:pos x="85" y="43"/>
              </a:cxn>
              <a:cxn ang="0">
                <a:pos x="0" y="0"/>
              </a:cxn>
            </a:cxnLst>
            <a:rect l="0" t="0" r="r" b="b"/>
            <a:pathLst>
              <a:path w="85" h="84">
                <a:moveTo>
                  <a:pt x="0" y="0"/>
                </a:moveTo>
                <a:lnTo>
                  <a:pt x="0" y="37"/>
                </a:lnTo>
                <a:lnTo>
                  <a:pt x="82" y="84"/>
                </a:lnTo>
                <a:lnTo>
                  <a:pt x="85" y="43"/>
                </a:lnTo>
                <a:lnTo>
                  <a:pt x="0" y="0"/>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69" name="Freeform 155"/>
          <p:cNvSpPr>
            <a:spLocks/>
          </p:cNvSpPr>
          <p:nvPr/>
        </p:nvSpPr>
        <p:spPr bwMode="auto">
          <a:xfrm>
            <a:off x="7245351" y="5101266"/>
            <a:ext cx="44450" cy="44450"/>
          </a:xfrm>
          <a:custGeom>
            <a:avLst/>
            <a:gdLst/>
            <a:ahLst/>
            <a:cxnLst>
              <a:cxn ang="0">
                <a:pos x="0" y="0"/>
              </a:cxn>
              <a:cxn ang="0">
                <a:pos x="0" y="37"/>
              </a:cxn>
              <a:cxn ang="0">
                <a:pos x="82" y="84"/>
              </a:cxn>
              <a:cxn ang="0">
                <a:pos x="85" y="43"/>
              </a:cxn>
              <a:cxn ang="0">
                <a:pos x="0" y="0"/>
              </a:cxn>
            </a:cxnLst>
            <a:rect l="0" t="0" r="r" b="b"/>
            <a:pathLst>
              <a:path w="85" h="84">
                <a:moveTo>
                  <a:pt x="0" y="0"/>
                </a:moveTo>
                <a:lnTo>
                  <a:pt x="0" y="37"/>
                </a:lnTo>
                <a:lnTo>
                  <a:pt x="82" y="84"/>
                </a:lnTo>
                <a:lnTo>
                  <a:pt x="85" y="43"/>
                </a:lnTo>
                <a:lnTo>
                  <a:pt x="0" y="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70" name="Freeform 156"/>
          <p:cNvSpPr>
            <a:spLocks/>
          </p:cNvSpPr>
          <p:nvPr/>
        </p:nvSpPr>
        <p:spPr bwMode="auto">
          <a:xfrm>
            <a:off x="7346951" y="5155241"/>
            <a:ext cx="44450" cy="44450"/>
          </a:xfrm>
          <a:custGeom>
            <a:avLst/>
            <a:gdLst/>
            <a:ahLst/>
            <a:cxnLst>
              <a:cxn ang="0">
                <a:pos x="0" y="0"/>
              </a:cxn>
              <a:cxn ang="0">
                <a:pos x="0" y="38"/>
              </a:cxn>
              <a:cxn ang="0">
                <a:pos x="80" y="84"/>
              </a:cxn>
              <a:cxn ang="0">
                <a:pos x="85" y="43"/>
              </a:cxn>
              <a:cxn ang="0">
                <a:pos x="0" y="0"/>
              </a:cxn>
            </a:cxnLst>
            <a:rect l="0" t="0" r="r" b="b"/>
            <a:pathLst>
              <a:path w="85" h="84">
                <a:moveTo>
                  <a:pt x="0" y="0"/>
                </a:moveTo>
                <a:lnTo>
                  <a:pt x="0" y="38"/>
                </a:lnTo>
                <a:lnTo>
                  <a:pt x="80" y="84"/>
                </a:lnTo>
                <a:lnTo>
                  <a:pt x="85" y="43"/>
                </a:lnTo>
                <a:lnTo>
                  <a:pt x="0" y="0"/>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71" name="Freeform 157"/>
          <p:cNvSpPr>
            <a:spLocks/>
          </p:cNvSpPr>
          <p:nvPr/>
        </p:nvSpPr>
        <p:spPr bwMode="auto">
          <a:xfrm>
            <a:off x="7346951" y="5155241"/>
            <a:ext cx="44450" cy="44450"/>
          </a:xfrm>
          <a:custGeom>
            <a:avLst/>
            <a:gdLst/>
            <a:ahLst/>
            <a:cxnLst>
              <a:cxn ang="0">
                <a:pos x="0" y="0"/>
              </a:cxn>
              <a:cxn ang="0">
                <a:pos x="0" y="38"/>
              </a:cxn>
              <a:cxn ang="0">
                <a:pos x="80" y="84"/>
              </a:cxn>
              <a:cxn ang="0">
                <a:pos x="85" y="43"/>
              </a:cxn>
              <a:cxn ang="0">
                <a:pos x="0" y="0"/>
              </a:cxn>
            </a:cxnLst>
            <a:rect l="0" t="0" r="r" b="b"/>
            <a:pathLst>
              <a:path w="85" h="84">
                <a:moveTo>
                  <a:pt x="0" y="0"/>
                </a:moveTo>
                <a:lnTo>
                  <a:pt x="0" y="38"/>
                </a:lnTo>
                <a:lnTo>
                  <a:pt x="80" y="84"/>
                </a:lnTo>
                <a:lnTo>
                  <a:pt x="85" y="43"/>
                </a:lnTo>
                <a:lnTo>
                  <a:pt x="0" y="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72" name="Freeform 158"/>
          <p:cNvSpPr>
            <a:spLocks/>
          </p:cNvSpPr>
          <p:nvPr/>
        </p:nvSpPr>
        <p:spPr bwMode="auto">
          <a:xfrm>
            <a:off x="7435855" y="5144136"/>
            <a:ext cx="68263" cy="61913"/>
          </a:xfrm>
          <a:custGeom>
            <a:avLst/>
            <a:gdLst/>
            <a:ahLst/>
            <a:cxnLst>
              <a:cxn ang="0">
                <a:pos x="0" y="65"/>
              </a:cxn>
              <a:cxn ang="0">
                <a:pos x="0" y="118"/>
              </a:cxn>
              <a:cxn ang="0">
                <a:pos x="128" y="56"/>
              </a:cxn>
              <a:cxn ang="0">
                <a:pos x="124" y="0"/>
              </a:cxn>
              <a:cxn ang="0">
                <a:pos x="0" y="65"/>
              </a:cxn>
            </a:cxnLst>
            <a:rect l="0" t="0" r="r" b="b"/>
            <a:pathLst>
              <a:path w="128" h="118">
                <a:moveTo>
                  <a:pt x="0" y="65"/>
                </a:moveTo>
                <a:lnTo>
                  <a:pt x="0" y="118"/>
                </a:lnTo>
                <a:lnTo>
                  <a:pt x="128" y="56"/>
                </a:lnTo>
                <a:lnTo>
                  <a:pt x="124" y="0"/>
                </a:lnTo>
                <a:lnTo>
                  <a:pt x="0" y="65"/>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73" name="Freeform 159"/>
          <p:cNvSpPr>
            <a:spLocks/>
          </p:cNvSpPr>
          <p:nvPr/>
        </p:nvSpPr>
        <p:spPr bwMode="auto">
          <a:xfrm>
            <a:off x="7435855" y="5144136"/>
            <a:ext cx="68263" cy="61913"/>
          </a:xfrm>
          <a:custGeom>
            <a:avLst/>
            <a:gdLst/>
            <a:ahLst/>
            <a:cxnLst>
              <a:cxn ang="0">
                <a:pos x="0" y="65"/>
              </a:cxn>
              <a:cxn ang="0">
                <a:pos x="0" y="118"/>
              </a:cxn>
              <a:cxn ang="0">
                <a:pos x="128" y="56"/>
              </a:cxn>
              <a:cxn ang="0">
                <a:pos x="124" y="0"/>
              </a:cxn>
              <a:cxn ang="0">
                <a:pos x="0" y="65"/>
              </a:cxn>
            </a:cxnLst>
            <a:rect l="0" t="0" r="r" b="b"/>
            <a:pathLst>
              <a:path w="128" h="118">
                <a:moveTo>
                  <a:pt x="0" y="65"/>
                </a:moveTo>
                <a:lnTo>
                  <a:pt x="0" y="118"/>
                </a:lnTo>
                <a:lnTo>
                  <a:pt x="128" y="56"/>
                </a:lnTo>
                <a:lnTo>
                  <a:pt x="124" y="0"/>
                </a:lnTo>
                <a:lnTo>
                  <a:pt x="0" y="65"/>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74" name="Freeform 160"/>
          <p:cNvSpPr>
            <a:spLocks/>
          </p:cNvSpPr>
          <p:nvPr/>
        </p:nvSpPr>
        <p:spPr bwMode="auto">
          <a:xfrm>
            <a:off x="7359651" y="4996491"/>
            <a:ext cx="19050" cy="33338"/>
          </a:xfrm>
          <a:custGeom>
            <a:avLst/>
            <a:gdLst/>
            <a:ahLst/>
            <a:cxnLst>
              <a:cxn ang="0">
                <a:pos x="36" y="63"/>
              </a:cxn>
              <a:cxn ang="0">
                <a:pos x="36" y="22"/>
              </a:cxn>
              <a:cxn ang="0">
                <a:pos x="0" y="0"/>
              </a:cxn>
            </a:cxnLst>
            <a:rect l="0" t="0" r="r" b="b"/>
            <a:pathLst>
              <a:path w="36" h="63">
                <a:moveTo>
                  <a:pt x="36" y="63"/>
                </a:moveTo>
                <a:lnTo>
                  <a:pt x="36" y="22"/>
                </a:lnTo>
                <a:lnTo>
                  <a:pt x="0"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75" name="Line 161"/>
          <p:cNvSpPr>
            <a:spLocks noChangeShapeType="1"/>
          </p:cNvSpPr>
          <p:nvPr/>
        </p:nvSpPr>
        <p:spPr bwMode="auto">
          <a:xfrm flipH="1">
            <a:off x="7378701" y="4999666"/>
            <a:ext cx="17463" cy="7938"/>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76" name="Line 162"/>
          <p:cNvSpPr>
            <a:spLocks noChangeShapeType="1"/>
          </p:cNvSpPr>
          <p:nvPr/>
        </p:nvSpPr>
        <p:spPr bwMode="auto">
          <a:xfrm>
            <a:off x="7377113" y="4986966"/>
            <a:ext cx="20638" cy="12700"/>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77" name="Freeform 163"/>
          <p:cNvSpPr>
            <a:spLocks/>
          </p:cNvSpPr>
          <p:nvPr/>
        </p:nvSpPr>
        <p:spPr bwMode="auto">
          <a:xfrm>
            <a:off x="7354892" y="4985378"/>
            <a:ext cx="22225" cy="33338"/>
          </a:xfrm>
          <a:custGeom>
            <a:avLst/>
            <a:gdLst/>
            <a:ahLst/>
            <a:cxnLst>
              <a:cxn ang="0">
                <a:pos x="0" y="63"/>
              </a:cxn>
              <a:cxn ang="0">
                <a:pos x="5" y="16"/>
              </a:cxn>
              <a:cxn ang="0">
                <a:pos x="41" y="0"/>
              </a:cxn>
            </a:cxnLst>
            <a:rect l="0" t="0" r="r" b="b"/>
            <a:pathLst>
              <a:path w="41" h="63">
                <a:moveTo>
                  <a:pt x="0" y="63"/>
                </a:moveTo>
                <a:lnTo>
                  <a:pt x="5" y="16"/>
                </a:lnTo>
                <a:lnTo>
                  <a:pt x="41"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78" name="Line 164"/>
          <p:cNvSpPr>
            <a:spLocks noChangeShapeType="1"/>
          </p:cNvSpPr>
          <p:nvPr/>
        </p:nvSpPr>
        <p:spPr bwMode="auto">
          <a:xfrm flipH="1">
            <a:off x="7397751" y="5004436"/>
            <a:ext cx="1588" cy="3651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79" name="Freeform 165"/>
          <p:cNvSpPr>
            <a:spLocks/>
          </p:cNvSpPr>
          <p:nvPr/>
        </p:nvSpPr>
        <p:spPr bwMode="auto">
          <a:xfrm>
            <a:off x="7923213" y="5887078"/>
            <a:ext cx="249238" cy="185738"/>
          </a:xfrm>
          <a:custGeom>
            <a:avLst/>
            <a:gdLst/>
            <a:ahLst/>
            <a:cxnLst>
              <a:cxn ang="0">
                <a:pos x="367" y="350"/>
              </a:cxn>
              <a:cxn ang="0">
                <a:pos x="0" y="164"/>
              </a:cxn>
              <a:cxn ang="0">
                <a:pos x="102" y="0"/>
              </a:cxn>
              <a:cxn ang="0">
                <a:pos x="472" y="193"/>
              </a:cxn>
              <a:cxn ang="0">
                <a:pos x="367" y="350"/>
              </a:cxn>
            </a:cxnLst>
            <a:rect l="0" t="0" r="r" b="b"/>
            <a:pathLst>
              <a:path w="472" h="350">
                <a:moveTo>
                  <a:pt x="367" y="350"/>
                </a:moveTo>
                <a:lnTo>
                  <a:pt x="0" y="164"/>
                </a:lnTo>
                <a:lnTo>
                  <a:pt x="102" y="0"/>
                </a:lnTo>
                <a:lnTo>
                  <a:pt x="472" y="193"/>
                </a:lnTo>
                <a:lnTo>
                  <a:pt x="367" y="35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80" name="Freeform 166"/>
          <p:cNvSpPr>
            <a:spLocks/>
          </p:cNvSpPr>
          <p:nvPr/>
        </p:nvSpPr>
        <p:spPr bwMode="auto">
          <a:xfrm>
            <a:off x="7923213" y="5887078"/>
            <a:ext cx="249238" cy="185738"/>
          </a:xfrm>
          <a:custGeom>
            <a:avLst/>
            <a:gdLst/>
            <a:ahLst/>
            <a:cxnLst>
              <a:cxn ang="0">
                <a:pos x="367" y="350"/>
              </a:cxn>
              <a:cxn ang="0">
                <a:pos x="0" y="164"/>
              </a:cxn>
              <a:cxn ang="0">
                <a:pos x="102" y="0"/>
              </a:cxn>
              <a:cxn ang="0">
                <a:pos x="472" y="193"/>
              </a:cxn>
              <a:cxn ang="0">
                <a:pos x="367" y="350"/>
              </a:cxn>
            </a:cxnLst>
            <a:rect l="0" t="0" r="r" b="b"/>
            <a:pathLst>
              <a:path w="472" h="350">
                <a:moveTo>
                  <a:pt x="367" y="350"/>
                </a:moveTo>
                <a:lnTo>
                  <a:pt x="0" y="164"/>
                </a:lnTo>
                <a:lnTo>
                  <a:pt x="102" y="0"/>
                </a:lnTo>
                <a:lnTo>
                  <a:pt x="472" y="193"/>
                </a:lnTo>
                <a:lnTo>
                  <a:pt x="367" y="35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81" name="Line 167"/>
          <p:cNvSpPr>
            <a:spLocks noChangeShapeType="1"/>
          </p:cNvSpPr>
          <p:nvPr/>
        </p:nvSpPr>
        <p:spPr bwMode="auto">
          <a:xfrm flipH="1" flipV="1">
            <a:off x="8172451" y="5987099"/>
            <a:ext cx="52388" cy="28575"/>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82" name="Line 168"/>
          <p:cNvSpPr>
            <a:spLocks noChangeShapeType="1"/>
          </p:cNvSpPr>
          <p:nvPr/>
        </p:nvSpPr>
        <p:spPr bwMode="auto">
          <a:xfrm flipH="1" flipV="1">
            <a:off x="8212138" y="6010911"/>
            <a:ext cx="3175" cy="809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83" name="Freeform 169"/>
          <p:cNvSpPr>
            <a:spLocks/>
          </p:cNvSpPr>
          <p:nvPr/>
        </p:nvSpPr>
        <p:spPr bwMode="auto">
          <a:xfrm>
            <a:off x="8121655" y="6010903"/>
            <a:ext cx="92075" cy="128588"/>
          </a:xfrm>
          <a:custGeom>
            <a:avLst/>
            <a:gdLst/>
            <a:ahLst/>
            <a:cxnLst>
              <a:cxn ang="0">
                <a:pos x="174" y="155"/>
              </a:cxn>
              <a:cxn ang="0">
                <a:pos x="0" y="245"/>
              </a:cxn>
              <a:cxn ang="0">
                <a:pos x="0" y="114"/>
              </a:cxn>
              <a:cxn ang="0">
                <a:pos x="174" y="0"/>
              </a:cxn>
            </a:cxnLst>
            <a:rect l="0" t="0" r="r" b="b"/>
            <a:pathLst>
              <a:path w="174" h="245">
                <a:moveTo>
                  <a:pt x="174" y="155"/>
                </a:moveTo>
                <a:lnTo>
                  <a:pt x="0" y="245"/>
                </a:lnTo>
                <a:lnTo>
                  <a:pt x="0" y="114"/>
                </a:lnTo>
                <a:lnTo>
                  <a:pt x="174"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84" name="Line 170"/>
          <p:cNvSpPr>
            <a:spLocks noChangeShapeType="1"/>
          </p:cNvSpPr>
          <p:nvPr/>
        </p:nvSpPr>
        <p:spPr bwMode="auto">
          <a:xfrm>
            <a:off x="7929564" y="6033136"/>
            <a:ext cx="190500" cy="1063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85" name="Line 171"/>
          <p:cNvSpPr>
            <a:spLocks noChangeShapeType="1"/>
          </p:cNvSpPr>
          <p:nvPr/>
        </p:nvSpPr>
        <p:spPr bwMode="auto">
          <a:xfrm>
            <a:off x="7929563" y="5980749"/>
            <a:ext cx="1588" cy="53975"/>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86" name="Freeform 172"/>
          <p:cNvSpPr>
            <a:spLocks/>
          </p:cNvSpPr>
          <p:nvPr/>
        </p:nvSpPr>
        <p:spPr bwMode="auto">
          <a:xfrm>
            <a:off x="7997830" y="6037899"/>
            <a:ext cx="23813" cy="42863"/>
          </a:xfrm>
          <a:custGeom>
            <a:avLst/>
            <a:gdLst/>
            <a:ahLst/>
            <a:cxnLst>
              <a:cxn ang="0">
                <a:pos x="0" y="57"/>
              </a:cxn>
              <a:cxn ang="0">
                <a:pos x="6" y="0"/>
              </a:cxn>
              <a:cxn ang="0">
                <a:pos x="44" y="19"/>
              </a:cxn>
              <a:cxn ang="0">
                <a:pos x="33" y="81"/>
              </a:cxn>
              <a:cxn ang="0">
                <a:pos x="0" y="57"/>
              </a:cxn>
            </a:cxnLst>
            <a:rect l="0" t="0" r="r" b="b"/>
            <a:pathLst>
              <a:path w="44" h="81">
                <a:moveTo>
                  <a:pt x="0" y="57"/>
                </a:moveTo>
                <a:lnTo>
                  <a:pt x="6" y="0"/>
                </a:lnTo>
                <a:lnTo>
                  <a:pt x="44" y="19"/>
                </a:lnTo>
                <a:lnTo>
                  <a:pt x="33" y="81"/>
                </a:lnTo>
                <a:lnTo>
                  <a:pt x="0" y="57"/>
                </a:lnTo>
                <a:close/>
              </a:path>
            </a:pathLst>
          </a:custGeom>
          <a:solidFill>
            <a:srgbClr val="CC66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87" name="Freeform 173"/>
          <p:cNvSpPr>
            <a:spLocks/>
          </p:cNvSpPr>
          <p:nvPr/>
        </p:nvSpPr>
        <p:spPr bwMode="auto">
          <a:xfrm>
            <a:off x="7997830" y="6037899"/>
            <a:ext cx="23813" cy="42863"/>
          </a:xfrm>
          <a:custGeom>
            <a:avLst/>
            <a:gdLst/>
            <a:ahLst/>
            <a:cxnLst>
              <a:cxn ang="0">
                <a:pos x="0" y="57"/>
              </a:cxn>
              <a:cxn ang="0">
                <a:pos x="6" y="0"/>
              </a:cxn>
              <a:cxn ang="0">
                <a:pos x="44" y="19"/>
              </a:cxn>
              <a:cxn ang="0">
                <a:pos x="33" y="81"/>
              </a:cxn>
              <a:cxn ang="0">
                <a:pos x="0" y="57"/>
              </a:cxn>
            </a:cxnLst>
            <a:rect l="0" t="0" r="r" b="b"/>
            <a:pathLst>
              <a:path w="44" h="81">
                <a:moveTo>
                  <a:pt x="0" y="57"/>
                </a:moveTo>
                <a:lnTo>
                  <a:pt x="6" y="0"/>
                </a:lnTo>
                <a:lnTo>
                  <a:pt x="44" y="19"/>
                </a:lnTo>
                <a:lnTo>
                  <a:pt x="33" y="81"/>
                </a:lnTo>
                <a:lnTo>
                  <a:pt x="0" y="57"/>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88" name="Freeform 174"/>
          <p:cNvSpPr>
            <a:spLocks/>
          </p:cNvSpPr>
          <p:nvPr/>
        </p:nvSpPr>
        <p:spPr bwMode="auto">
          <a:xfrm>
            <a:off x="7943851" y="6004553"/>
            <a:ext cx="44450" cy="44450"/>
          </a:xfrm>
          <a:custGeom>
            <a:avLst/>
            <a:gdLst/>
            <a:ahLst/>
            <a:cxnLst>
              <a:cxn ang="0">
                <a:pos x="0" y="0"/>
              </a:cxn>
              <a:cxn ang="0">
                <a:pos x="0" y="38"/>
              </a:cxn>
              <a:cxn ang="0">
                <a:pos x="80" y="84"/>
              </a:cxn>
              <a:cxn ang="0">
                <a:pos x="83" y="43"/>
              </a:cxn>
              <a:cxn ang="0">
                <a:pos x="0" y="0"/>
              </a:cxn>
            </a:cxnLst>
            <a:rect l="0" t="0" r="r" b="b"/>
            <a:pathLst>
              <a:path w="83" h="84">
                <a:moveTo>
                  <a:pt x="0" y="0"/>
                </a:moveTo>
                <a:lnTo>
                  <a:pt x="0" y="38"/>
                </a:lnTo>
                <a:lnTo>
                  <a:pt x="80" y="84"/>
                </a:lnTo>
                <a:lnTo>
                  <a:pt x="83" y="43"/>
                </a:lnTo>
                <a:lnTo>
                  <a:pt x="0" y="0"/>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89" name="Freeform 175"/>
          <p:cNvSpPr>
            <a:spLocks/>
          </p:cNvSpPr>
          <p:nvPr/>
        </p:nvSpPr>
        <p:spPr bwMode="auto">
          <a:xfrm>
            <a:off x="7943851" y="6004553"/>
            <a:ext cx="44450" cy="44450"/>
          </a:xfrm>
          <a:custGeom>
            <a:avLst/>
            <a:gdLst/>
            <a:ahLst/>
            <a:cxnLst>
              <a:cxn ang="0">
                <a:pos x="0" y="0"/>
              </a:cxn>
              <a:cxn ang="0">
                <a:pos x="0" y="38"/>
              </a:cxn>
              <a:cxn ang="0">
                <a:pos x="80" y="84"/>
              </a:cxn>
              <a:cxn ang="0">
                <a:pos x="83" y="43"/>
              </a:cxn>
              <a:cxn ang="0">
                <a:pos x="0" y="0"/>
              </a:cxn>
            </a:cxnLst>
            <a:rect l="0" t="0" r="r" b="b"/>
            <a:pathLst>
              <a:path w="83" h="84">
                <a:moveTo>
                  <a:pt x="0" y="0"/>
                </a:moveTo>
                <a:lnTo>
                  <a:pt x="0" y="38"/>
                </a:lnTo>
                <a:lnTo>
                  <a:pt x="80" y="84"/>
                </a:lnTo>
                <a:lnTo>
                  <a:pt x="83" y="43"/>
                </a:lnTo>
                <a:lnTo>
                  <a:pt x="0" y="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90" name="Freeform 176"/>
          <p:cNvSpPr>
            <a:spLocks/>
          </p:cNvSpPr>
          <p:nvPr/>
        </p:nvSpPr>
        <p:spPr bwMode="auto">
          <a:xfrm>
            <a:off x="8045451" y="6058528"/>
            <a:ext cx="44450" cy="44450"/>
          </a:xfrm>
          <a:custGeom>
            <a:avLst/>
            <a:gdLst/>
            <a:ahLst/>
            <a:cxnLst>
              <a:cxn ang="0">
                <a:pos x="0" y="0"/>
              </a:cxn>
              <a:cxn ang="0">
                <a:pos x="0" y="38"/>
              </a:cxn>
              <a:cxn ang="0">
                <a:pos x="80" y="84"/>
              </a:cxn>
              <a:cxn ang="0">
                <a:pos x="84" y="44"/>
              </a:cxn>
              <a:cxn ang="0">
                <a:pos x="0" y="0"/>
              </a:cxn>
            </a:cxnLst>
            <a:rect l="0" t="0" r="r" b="b"/>
            <a:pathLst>
              <a:path w="84" h="84">
                <a:moveTo>
                  <a:pt x="0" y="0"/>
                </a:moveTo>
                <a:lnTo>
                  <a:pt x="0" y="38"/>
                </a:lnTo>
                <a:lnTo>
                  <a:pt x="80" y="84"/>
                </a:lnTo>
                <a:lnTo>
                  <a:pt x="84" y="44"/>
                </a:lnTo>
                <a:lnTo>
                  <a:pt x="0" y="0"/>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91" name="Freeform 177"/>
          <p:cNvSpPr>
            <a:spLocks/>
          </p:cNvSpPr>
          <p:nvPr/>
        </p:nvSpPr>
        <p:spPr bwMode="auto">
          <a:xfrm>
            <a:off x="8045451" y="6058528"/>
            <a:ext cx="44450" cy="44450"/>
          </a:xfrm>
          <a:custGeom>
            <a:avLst/>
            <a:gdLst/>
            <a:ahLst/>
            <a:cxnLst>
              <a:cxn ang="0">
                <a:pos x="0" y="0"/>
              </a:cxn>
              <a:cxn ang="0">
                <a:pos x="0" y="38"/>
              </a:cxn>
              <a:cxn ang="0">
                <a:pos x="80" y="84"/>
              </a:cxn>
              <a:cxn ang="0">
                <a:pos x="84" y="44"/>
              </a:cxn>
              <a:cxn ang="0">
                <a:pos x="0" y="0"/>
              </a:cxn>
            </a:cxnLst>
            <a:rect l="0" t="0" r="r" b="b"/>
            <a:pathLst>
              <a:path w="84" h="84">
                <a:moveTo>
                  <a:pt x="0" y="0"/>
                </a:moveTo>
                <a:lnTo>
                  <a:pt x="0" y="38"/>
                </a:lnTo>
                <a:lnTo>
                  <a:pt x="80" y="84"/>
                </a:lnTo>
                <a:lnTo>
                  <a:pt x="84" y="44"/>
                </a:lnTo>
                <a:lnTo>
                  <a:pt x="0" y="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92" name="Freeform 178"/>
          <p:cNvSpPr>
            <a:spLocks/>
          </p:cNvSpPr>
          <p:nvPr/>
        </p:nvSpPr>
        <p:spPr bwMode="auto">
          <a:xfrm>
            <a:off x="8134353" y="6047416"/>
            <a:ext cx="68263" cy="63500"/>
          </a:xfrm>
          <a:custGeom>
            <a:avLst/>
            <a:gdLst/>
            <a:ahLst/>
            <a:cxnLst>
              <a:cxn ang="0">
                <a:pos x="0" y="65"/>
              </a:cxn>
              <a:cxn ang="0">
                <a:pos x="0" y="119"/>
              </a:cxn>
              <a:cxn ang="0">
                <a:pos x="128" y="56"/>
              </a:cxn>
              <a:cxn ang="0">
                <a:pos x="125" y="0"/>
              </a:cxn>
              <a:cxn ang="0">
                <a:pos x="0" y="65"/>
              </a:cxn>
            </a:cxnLst>
            <a:rect l="0" t="0" r="r" b="b"/>
            <a:pathLst>
              <a:path w="128" h="119">
                <a:moveTo>
                  <a:pt x="0" y="65"/>
                </a:moveTo>
                <a:lnTo>
                  <a:pt x="0" y="119"/>
                </a:lnTo>
                <a:lnTo>
                  <a:pt x="128" y="56"/>
                </a:lnTo>
                <a:lnTo>
                  <a:pt x="125" y="0"/>
                </a:lnTo>
                <a:lnTo>
                  <a:pt x="0" y="65"/>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93" name="Freeform 179"/>
          <p:cNvSpPr>
            <a:spLocks/>
          </p:cNvSpPr>
          <p:nvPr/>
        </p:nvSpPr>
        <p:spPr bwMode="auto">
          <a:xfrm>
            <a:off x="8134353" y="6047416"/>
            <a:ext cx="68263" cy="63500"/>
          </a:xfrm>
          <a:custGeom>
            <a:avLst/>
            <a:gdLst/>
            <a:ahLst/>
            <a:cxnLst>
              <a:cxn ang="0">
                <a:pos x="0" y="65"/>
              </a:cxn>
              <a:cxn ang="0">
                <a:pos x="0" y="119"/>
              </a:cxn>
              <a:cxn ang="0">
                <a:pos x="128" y="56"/>
              </a:cxn>
              <a:cxn ang="0">
                <a:pos x="125" y="0"/>
              </a:cxn>
              <a:cxn ang="0">
                <a:pos x="0" y="65"/>
              </a:cxn>
            </a:cxnLst>
            <a:rect l="0" t="0" r="r" b="b"/>
            <a:pathLst>
              <a:path w="128" h="119">
                <a:moveTo>
                  <a:pt x="0" y="65"/>
                </a:moveTo>
                <a:lnTo>
                  <a:pt x="0" y="119"/>
                </a:lnTo>
                <a:lnTo>
                  <a:pt x="128" y="56"/>
                </a:lnTo>
                <a:lnTo>
                  <a:pt x="125" y="0"/>
                </a:lnTo>
                <a:lnTo>
                  <a:pt x="0" y="65"/>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94" name="Freeform 180"/>
          <p:cNvSpPr>
            <a:spLocks/>
          </p:cNvSpPr>
          <p:nvPr/>
        </p:nvSpPr>
        <p:spPr bwMode="auto">
          <a:xfrm>
            <a:off x="8058151" y="5899778"/>
            <a:ext cx="19050" cy="33338"/>
          </a:xfrm>
          <a:custGeom>
            <a:avLst/>
            <a:gdLst/>
            <a:ahLst/>
            <a:cxnLst>
              <a:cxn ang="0">
                <a:pos x="36" y="62"/>
              </a:cxn>
              <a:cxn ang="0">
                <a:pos x="36" y="21"/>
              </a:cxn>
              <a:cxn ang="0">
                <a:pos x="0" y="0"/>
              </a:cxn>
            </a:cxnLst>
            <a:rect l="0" t="0" r="r" b="b"/>
            <a:pathLst>
              <a:path w="36" h="62">
                <a:moveTo>
                  <a:pt x="36" y="62"/>
                </a:moveTo>
                <a:lnTo>
                  <a:pt x="36" y="21"/>
                </a:lnTo>
                <a:lnTo>
                  <a:pt x="0"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95" name="Line 181"/>
          <p:cNvSpPr>
            <a:spLocks noChangeShapeType="1"/>
          </p:cNvSpPr>
          <p:nvPr/>
        </p:nvSpPr>
        <p:spPr bwMode="auto">
          <a:xfrm flipH="1">
            <a:off x="8077205" y="5902953"/>
            <a:ext cx="15875" cy="7938"/>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96" name="Line 182"/>
          <p:cNvSpPr>
            <a:spLocks noChangeShapeType="1"/>
          </p:cNvSpPr>
          <p:nvPr/>
        </p:nvSpPr>
        <p:spPr bwMode="auto">
          <a:xfrm>
            <a:off x="8075613" y="5891849"/>
            <a:ext cx="19050" cy="1111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97" name="Freeform 183"/>
          <p:cNvSpPr>
            <a:spLocks/>
          </p:cNvSpPr>
          <p:nvPr/>
        </p:nvSpPr>
        <p:spPr bwMode="auto">
          <a:xfrm>
            <a:off x="8054976" y="5890253"/>
            <a:ext cx="20638" cy="33338"/>
          </a:xfrm>
          <a:custGeom>
            <a:avLst/>
            <a:gdLst/>
            <a:ahLst/>
            <a:cxnLst>
              <a:cxn ang="0">
                <a:pos x="0" y="62"/>
              </a:cxn>
              <a:cxn ang="0">
                <a:pos x="3" y="16"/>
              </a:cxn>
              <a:cxn ang="0">
                <a:pos x="40" y="0"/>
              </a:cxn>
            </a:cxnLst>
            <a:rect l="0" t="0" r="r" b="b"/>
            <a:pathLst>
              <a:path w="40" h="62">
                <a:moveTo>
                  <a:pt x="0" y="62"/>
                </a:moveTo>
                <a:lnTo>
                  <a:pt x="3" y="16"/>
                </a:lnTo>
                <a:lnTo>
                  <a:pt x="40"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98" name="Line 184"/>
          <p:cNvSpPr>
            <a:spLocks noChangeShapeType="1"/>
          </p:cNvSpPr>
          <p:nvPr/>
        </p:nvSpPr>
        <p:spPr bwMode="auto">
          <a:xfrm flipH="1">
            <a:off x="8094663" y="5909311"/>
            <a:ext cx="1588" cy="34925"/>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99" name="Freeform 185"/>
          <p:cNvSpPr>
            <a:spLocks/>
          </p:cNvSpPr>
          <p:nvPr/>
        </p:nvSpPr>
        <p:spPr bwMode="auto">
          <a:xfrm>
            <a:off x="7962901" y="5922003"/>
            <a:ext cx="82550" cy="76200"/>
          </a:xfrm>
          <a:custGeom>
            <a:avLst/>
            <a:gdLst/>
            <a:ahLst/>
            <a:cxnLst>
              <a:cxn ang="0">
                <a:pos x="0" y="90"/>
              </a:cxn>
              <a:cxn ang="0">
                <a:pos x="62" y="0"/>
              </a:cxn>
              <a:cxn ang="0">
                <a:pos x="158" y="49"/>
              </a:cxn>
              <a:cxn ang="0">
                <a:pos x="101" y="146"/>
              </a:cxn>
              <a:cxn ang="0">
                <a:pos x="0" y="90"/>
              </a:cxn>
            </a:cxnLst>
            <a:rect l="0" t="0" r="r" b="b"/>
            <a:pathLst>
              <a:path w="158" h="146">
                <a:moveTo>
                  <a:pt x="0" y="90"/>
                </a:moveTo>
                <a:lnTo>
                  <a:pt x="62" y="0"/>
                </a:lnTo>
                <a:lnTo>
                  <a:pt x="158" y="49"/>
                </a:lnTo>
                <a:lnTo>
                  <a:pt x="101" y="146"/>
                </a:lnTo>
                <a:lnTo>
                  <a:pt x="0" y="90"/>
                </a:lnTo>
                <a:close/>
              </a:path>
            </a:pathLst>
          </a:custGeom>
          <a:solidFill>
            <a:srgbClr val="507BA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00" name="Freeform 186"/>
          <p:cNvSpPr>
            <a:spLocks/>
          </p:cNvSpPr>
          <p:nvPr/>
        </p:nvSpPr>
        <p:spPr bwMode="auto">
          <a:xfrm>
            <a:off x="7962901" y="5922003"/>
            <a:ext cx="82550" cy="76200"/>
          </a:xfrm>
          <a:custGeom>
            <a:avLst/>
            <a:gdLst/>
            <a:ahLst/>
            <a:cxnLst>
              <a:cxn ang="0">
                <a:pos x="0" y="90"/>
              </a:cxn>
              <a:cxn ang="0">
                <a:pos x="62" y="0"/>
              </a:cxn>
              <a:cxn ang="0">
                <a:pos x="158" y="49"/>
              </a:cxn>
              <a:cxn ang="0">
                <a:pos x="101" y="146"/>
              </a:cxn>
              <a:cxn ang="0">
                <a:pos x="0" y="90"/>
              </a:cxn>
            </a:cxnLst>
            <a:rect l="0" t="0" r="r" b="b"/>
            <a:pathLst>
              <a:path w="158" h="146">
                <a:moveTo>
                  <a:pt x="0" y="90"/>
                </a:moveTo>
                <a:lnTo>
                  <a:pt x="62" y="0"/>
                </a:lnTo>
                <a:lnTo>
                  <a:pt x="158" y="49"/>
                </a:lnTo>
                <a:lnTo>
                  <a:pt x="101" y="146"/>
                </a:lnTo>
                <a:lnTo>
                  <a:pt x="0" y="9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01" name="Freeform 187"/>
          <p:cNvSpPr>
            <a:spLocks noEditPoints="1"/>
          </p:cNvSpPr>
          <p:nvPr/>
        </p:nvSpPr>
        <p:spPr bwMode="auto">
          <a:xfrm>
            <a:off x="7975605" y="5952166"/>
            <a:ext cx="50800" cy="25400"/>
          </a:xfrm>
          <a:custGeom>
            <a:avLst/>
            <a:gdLst/>
            <a:ahLst/>
            <a:cxnLst>
              <a:cxn ang="0">
                <a:pos x="7" y="3"/>
              </a:cxn>
              <a:cxn ang="0">
                <a:pos x="9" y="6"/>
              </a:cxn>
              <a:cxn ang="0">
                <a:pos x="6" y="8"/>
              </a:cxn>
              <a:cxn ang="0">
                <a:pos x="0" y="3"/>
              </a:cxn>
              <a:cxn ang="0">
                <a:pos x="1" y="0"/>
              </a:cxn>
              <a:cxn ang="0">
                <a:pos x="3" y="0"/>
              </a:cxn>
              <a:cxn ang="0">
                <a:pos x="22" y="9"/>
              </a:cxn>
              <a:cxn ang="0">
                <a:pos x="23" y="14"/>
              </a:cxn>
              <a:cxn ang="0">
                <a:pos x="19" y="15"/>
              </a:cxn>
              <a:cxn ang="0">
                <a:pos x="13" y="11"/>
              </a:cxn>
              <a:cxn ang="0">
                <a:pos x="14" y="8"/>
              </a:cxn>
              <a:cxn ang="0">
                <a:pos x="17" y="8"/>
              </a:cxn>
              <a:cxn ang="0">
                <a:pos x="36" y="16"/>
              </a:cxn>
              <a:cxn ang="0">
                <a:pos x="38" y="21"/>
              </a:cxn>
              <a:cxn ang="0">
                <a:pos x="33" y="21"/>
              </a:cxn>
              <a:cxn ang="0">
                <a:pos x="27" y="18"/>
              </a:cxn>
              <a:cxn ang="0">
                <a:pos x="29" y="15"/>
              </a:cxn>
              <a:cxn ang="0">
                <a:pos x="32" y="15"/>
              </a:cxn>
              <a:cxn ang="0">
                <a:pos x="51" y="24"/>
              </a:cxn>
              <a:cxn ang="0">
                <a:pos x="51" y="27"/>
              </a:cxn>
              <a:cxn ang="0">
                <a:pos x="48" y="28"/>
              </a:cxn>
              <a:cxn ang="0">
                <a:pos x="42" y="25"/>
              </a:cxn>
              <a:cxn ang="0">
                <a:pos x="43" y="21"/>
              </a:cxn>
              <a:cxn ang="0">
                <a:pos x="45" y="21"/>
              </a:cxn>
              <a:cxn ang="0">
                <a:pos x="64" y="31"/>
              </a:cxn>
              <a:cxn ang="0">
                <a:pos x="65" y="34"/>
              </a:cxn>
              <a:cxn ang="0">
                <a:pos x="62" y="35"/>
              </a:cxn>
              <a:cxn ang="0">
                <a:pos x="57" y="31"/>
              </a:cxn>
              <a:cxn ang="0">
                <a:pos x="58" y="28"/>
              </a:cxn>
              <a:cxn ang="0">
                <a:pos x="59" y="28"/>
              </a:cxn>
              <a:cxn ang="0">
                <a:pos x="78" y="37"/>
              </a:cxn>
              <a:cxn ang="0">
                <a:pos x="80" y="41"/>
              </a:cxn>
              <a:cxn ang="0">
                <a:pos x="75" y="42"/>
              </a:cxn>
              <a:cxn ang="0">
                <a:pos x="70" y="38"/>
              </a:cxn>
              <a:cxn ang="0">
                <a:pos x="71" y="35"/>
              </a:cxn>
              <a:cxn ang="0">
                <a:pos x="74" y="35"/>
              </a:cxn>
              <a:cxn ang="0">
                <a:pos x="93" y="44"/>
              </a:cxn>
              <a:cxn ang="0">
                <a:pos x="94" y="48"/>
              </a:cxn>
              <a:cxn ang="0">
                <a:pos x="90" y="48"/>
              </a:cxn>
              <a:cxn ang="0">
                <a:pos x="84" y="45"/>
              </a:cxn>
              <a:cxn ang="0">
                <a:pos x="86" y="42"/>
              </a:cxn>
              <a:cxn ang="0">
                <a:pos x="89" y="42"/>
              </a:cxn>
            </a:cxnLst>
            <a:rect l="0" t="0" r="r" b="b"/>
            <a:pathLst>
              <a:path w="94" h="48">
                <a:moveTo>
                  <a:pt x="3" y="0"/>
                </a:moveTo>
                <a:lnTo>
                  <a:pt x="7" y="3"/>
                </a:lnTo>
                <a:lnTo>
                  <a:pt x="9" y="5"/>
                </a:lnTo>
                <a:lnTo>
                  <a:pt x="9" y="6"/>
                </a:lnTo>
                <a:lnTo>
                  <a:pt x="7" y="8"/>
                </a:lnTo>
                <a:lnTo>
                  <a:pt x="6" y="8"/>
                </a:lnTo>
                <a:lnTo>
                  <a:pt x="0" y="5"/>
                </a:lnTo>
                <a:lnTo>
                  <a:pt x="0" y="3"/>
                </a:lnTo>
                <a:lnTo>
                  <a:pt x="0" y="2"/>
                </a:lnTo>
                <a:lnTo>
                  <a:pt x="1" y="0"/>
                </a:lnTo>
                <a:lnTo>
                  <a:pt x="3" y="0"/>
                </a:lnTo>
                <a:lnTo>
                  <a:pt x="3" y="0"/>
                </a:lnTo>
                <a:close/>
                <a:moveTo>
                  <a:pt x="17" y="8"/>
                </a:moveTo>
                <a:lnTo>
                  <a:pt x="22" y="9"/>
                </a:lnTo>
                <a:lnTo>
                  <a:pt x="23" y="11"/>
                </a:lnTo>
                <a:lnTo>
                  <a:pt x="23" y="14"/>
                </a:lnTo>
                <a:lnTo>
                  <a:pt x="22" y="15"/>
                </a:lnTo>
                <a:lnTo>
                  <a:pt x="19" y="15"/>
                </a:lnTo>
                <a:lnTo>
                  <a:pt x="14" y="12"/>
                </a:lnTo>
                <a:lnTo>
                  <a:pt x="13" y="11"/>
                </a:lnTo>
                <a:lnTo>
                  <a:pt x="13" y="9"/>
                </a:lnTo>
                <a:lnTo>
                  <a:pt x="14" y="8"/>
                </a:lnTo>
                <a:lnTo>
                  <a:pt x="17" y="8"/>
                </a:lnTo>
                <a:lnTo>
                  <a:pt x="17" y="8"/>
                </a:lnTo>
                <a:close/>
                <a:moveTo>
                  <a:pt x="32" y="15"/>
                </a:moveTo>
                <a:lnTo>
                  <a:pt x="36" y="16"/>
                </a:lnTo>
                <a:lnTo>
                  <a:pt x="38" y="18"/>
                </a:lnTo>
                <a:lnTo>
                  <a:pt x="38" y="21"/>
                </a:lnTo>
                <a:lnTo>
                  <a:pt x="36" y="22"/>
                </a:lnTo>
                <a:lnTo>
                  <a:pt x="33" y="21"/>
                </a:lnTo>
                <a:lnTo>
                  <a:pt x="29" y="19"/>
                </a:lnTo>
                <a:lnTo>
                  <a:pt x="27" y="18"/>
                </a:lnTo>
                <a:lnTo>
                  <a:pt x="27" y="15"/>
                </a:lnTo>
                <a:lnTo>
                  <a:pt x="29" y="15"/>
                </a:lnTo>
                <a:lnTo>
                  <a:pt x="32" y="15"/>
                </a:lnTo>
                <a:lnTo>
                  <a:pt x="32" y="15"/>
                </a:lnTo>
                <a:close/>
                <a:moveTo>
                  <a:pt x="45" y="21"/>
                </a:moveTo>
                <a:lnTo>
                  <a:pt x="51" y="24"/>
                </a:lnTo>
                <a:lnTo>
                  <a:pt x="51" y="25"/>
                </a:lnTo>
                <a:lnTo>
                  <a:pt x="51" y="27"/>
                </a:lnTo>
                <a:lnTo>
                  <a:pt x="49" y="28"/>
                </a:lnTo>
                <a:lnTo>
                  <a:pt x="48" y="28"/>
                </a:lnTo>
                <a:lnTo>
                  <a:pt x="43" y="27"/>
                </a:lnTo>
                <a:lnTo>
                  <a:pt x="42" y="25"/>
                </a:lnTo>
                <a:lnTo>
                  <a:pt x="42" y="22"/>
                </a:lnTo>
                <a:lnTo>
                  <a:pt x="43" y="21"/>
                </a:lnTo>
                <a:lnTo>
                  <a:pt x="45" y="21"/>
                </a:lnTo>
                <a:lnTo>
                  <a:pt x="45" y="21"/>
                </a:lnTo>
                <a:close/>
                <a:moveTo>
                  <a:pt x="59" y="28"/>
                </a:moveTo>
                <a:lnTo>
                  <a:pt x="64" y="31"/>
                </a:lnTo>
                <a:lnTo>
                  <a:pt x="65" y="32"/>
                </a:lnTo>
                <a:lnTo>
                  <a:pt x="65" y="34"/>
                </a:lnTo>
                <a:lnTo>
                  <a:pt x="64" y="35"/>
                </a:lnTo>
                <a:lnTo>
                  <a:pt x="62" y="35"/>
                </a:lnTo>
                <a:lnTo>
                  <a:pt x="57" y="32"/>
                </a:lnTo>
                <a:lnTo>
                  <a:pt x="57" y="31"/>
                </a:lnTo>
                <a:lnTo>
                  <a:pt x="57" y="29"/>
                </a:lnTo>
                <a:lnTo>
                  <a:pt x="58" y="28"/>
                </a:lnTo>
                <a:lnTo>
                  <a:pt x="59" y="28"/>
                </a:lnTo>
                <a:lnTo>
                  <a:pt x="59" y="28"/>
                </a:lnTo>
                <a:close/>
                <a:moveTo>
                  <a:pt x="74" y="35"/>
                </a:moveTo>
                <a:lnTo>
                  <a:pt x="78" y="37"/>
                </a:lnTo>
                <a:lnTo>
                  <a:pt x="80" y="38"/>
                </a:lnTo>
                <a:lnTo>
                  <a:pt x="80" y="41"/>
                </a:lnTo>
                <a:lnTo>
                  <a:pt x="78" y="42"/>
                </a:lnTo>
                <a:lnTo>
                  <a:pt x="75" y="42"/>
                </a:lnTo>
                <a:lnTo>
                  <a:pt x="71" y="40"/>
                </a:lnTo>
                <a:lnTo>
                  <a:pt x="70" y="38"/>
                </a:lnTo>
                <a:lnTo>
                  <a:pt x="70" y="37"/>
                </a:lnTo>
                <a:lnTo>
                  <a:pt x="71" y="35"/>
                </a:lnTo>
                <a:lnTo>
                  <a:pt x="74" y="35"/>
                </a:lnTo>
                <a:lnTo>
                  <a:pt x="74" y="35"/>
                </a:lnTo>
                <a:close/>
                <a:moveTo>
                  <a:pt x="89" y="42"/>
                </a:moveTo>
                <a:lnTo>
                  <a:pt x="93" y="44"/>
                </a:lnTo>
                <a:lnTo>
                  <a:pt x="94" y="45"/>
                </a:lnTo>
                <a:lnTo>
                  <a:pt x="94" y="48"/>
                </a:lnTo>
                <a:lnTo>
                  <a:pt x="93" y="48"/>
                </a:lnTo>
                <a:lnTo>
                  <a:pt x="90" y="48"/>
                </a:lnTo>
                <a:lnTo>
                  <a:pt x="86" y="47"/>
                </a:lnTo>
                <a:lnTo>
                  <a:pt x="84" y="45"/>
                </a:lnTo>
                <a:lnTo>
                  <a:pt x="84" y="42"/>
                </a:lnTo>
                <a:lnTo>
                  <a:pt x="86" y="42"/>
                </a:lnTo>
                <a:lnTo>
                  <a:pt x="89" y="42"/>
                </a:lnTo>
                <a:lnTo>
                  <a:pt x="89" y="4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02" name="Freeform 188"/>
          <p:cNvSpPr>
            <a:spLocks noEditPoints="1"/>
          </p:cNvSpPr>
          <p:nvPr/>
        </p:nvSpPr>
        <p:spPr bwMode="auto">
          <a:xfrm>
            <a:off x="7985126" y="5937878"/>
            <a:ext cx="50800" cy="25400"/>
          </a:xfrm>
          <a:custGeom>
            <a:avLst/>
            <a:gdLst/>
            <a:ahLst/>
            <a:cxnLst>
              <a:cxn ang="0">
                <a:pos x="9" y="1"/>
              </a:cxn>
              <a:cxn ang="0">
                <a:pos x="10" y="6"/>
              </a:cxn>
              <a:cxn ang="0">
                <a:pos x="8" y="7"/>
              </a:cxn>
              <a:cxn ang="0">
                <a:pos x="0" y="3"/>
              </a:cxn>
              <a:cxn ang="0">
                <a:pos x="2" y="0"/>
              </a:cxn>
              <a:cxn ang="0">
                <a:pos x="5" y="0"/>
              </a:cxn>
              <a:cxn ang="0">
                <a:pos x="24" y="9"/>
              </a:cxn>
              <a:cxn ang="0">
                <a:pos x="25" y="13"/>
              </a:cxn>
              <a:cxn ang="0">
                <a:pos x="21" y="13"/>
              </a:cxn>
              <a:cxn ang="0">
                <a:pos x="15" y="10"/>
              </a:cxn>
              <a:cxn ang="0">
                <a:pos x="16" y="6"/>
              </a:cxn>
              <a:cxn ang="0">
                <a:pos x="19" y="7"/>
              </a:cxn>
              <a:cxn ang="0">
                <a:pos x="38" y="16"/>
              </a:cxn>
              <a:cxn ang="0">
                <a:pos x="38" y="19"/>
              </a:cxn>
              <a:cxn ang="0">
                <a:pos x="35" y="20"/>
              </a:cxn>
              <a:cxn ang="0">
                <a:pos x="29" y="17"/>
              </a:cxn>
              <a:cxn ang="0">
                <a:pos x="31" y="13"/>
              </a:cxn>
              <a:cxn ang="0">
                <a:pos x="32" y="13"/>
              </a:cxn>
              <a:cxn ang="0">
                <a:pos x="51" y="23"/>
              </a:cxn>
              <a:cxn ang="0">
                <a:pos x="53" y="26"/>
              </a:cxn>
              <a:cxn ang="0">
                <a:pos x="50" y="27"/>
              </a:cxn>
              <a:cxn ang="0">
                <a:pos x="44" y="23"/>
              </a:cxn>
              <a:cxn ang="0">
                <a:pos x="45" y="20"/>
              </a:cxn>
              <a:cxn ang="0">
                <a:pos x="47" y="20"/>
              </a:cxn>
              <a:cxn ang="0">
                <a:pos x="66" y="29"/>
              </a:cxn>
              <a:cxn ang="0">
                <a:pos x="67" y="33"/>
              </a:cxn>
              <a:cxn ang="0">
                <a:pos x="64" y="35"/>
              </a:cxn>
              <a:cxn ang="0">
                <a:pos x="57" y="30"/>
              </a:cxn>
              <a:cxn ang="0">
                <a:pos x="58" y="27"/>
              </a:cxn>
              <a:cxn ang="0">
                <a:pos x="61" y="27"/>
              </a:cxn>
              <a:cxn ang="0">
                <a:pos x="80" y="36"/>
              </a:cxn>
              <a:cxn ang="0">
                <a:pos x="82" y="39"/>
              </a:cxn>
              <a:cxn ang="0">
                <a:pos x="77" y="41"/>
              </a:cxn>
              <a:cxn ang="0">
                <a:pos x="72" y="38"/>
              </a:cxn>
              <a:cxn ang="0">
                <a:pos x="73" y="33"/>
              </a:cxn>
              <a:cxn ang="0">
                <a:pos x="76" y="33"/>
              </a:cxn>
              <a:cxn ang="0">
                <a:pos x="95" y="43"/>
              </a:cxn>
              <a:cxn ang="0">
                <a:pos x="95" y="46"/>
              </a:cxn>
              <a:cxn ang="0">
                <a:pos x="92" y="48"/>
              </a:cxn>
              <a:cxn ang="0">
                <a:pos x="86" y="43"/>
              </a:cxn>
              <a:cxn ang="0">
                <a:pos x="88" y="41"/>
              </a:cxn>
              <a:cxn ang="0">
                <a:pos x="89" y="41"/>
              </a:cxn>
            </a:cxnLst>
            <a:rect l="0" t="0" r="r" b="b"/>
            <a:pathLst>
              <a:path w="96" h="48">
                <a:moveTo>
                  <a:pt x="5" y="0"/>
                </a:moveTo>
                <a:lnTo>
                  <a:pt x="9" y="1"/>
                </a:lnTo>
                <a:lnTo>
                  <a:pt x="10" y="3"/>
                </a:lnTo>
                <a:lnTo>
                  <a:pt x="10" y="6"/>
                </a:lnTo>
                <a:lnTo>
                  <a:pt x="9" y="7"/>
                </a:lnTo>
                <a:lnTo>
                  <a:pt x="8" y="7"/>
                </a:lnTo>
                <a:lnTo>
                  <a:pt x="2" y="4"/>
                </a:lnTo>
                <a:lnTo>
                  <a:pt x="0" y="3"/>
                </a:lnTo>
                <a:lnTo>
                  <a:pt x="0" y="1"/>
                </a:lnTo>
                <a:lnTo>
                  <a:pt x="2" y="0"/>
                </a:lnTo>
                <a:lnTo>
                  <a:pt x="5" y="0"/>
                </a:lnTo>
                <a:lnTo>
                  <a:pt x="5" y="0"/>
                </a:lnTo>
                <a:close/>
                <a:moveTo>
                  <a:pt x="19" y="7"/>
                </a:moveTo>
                <a:lnTo>
                  <a:pt x="24" y="9"/>
                </a:lnTo>
                <a:lnTo>
                  <a:pt x="25" y="10"/>
                </a:lnTo>
                <a:lnTo>
                  <a:pt x="25" y="13"/>
                </a:lnTo>
                <a:lnTo>
                  <a:pt x="24" y="13"/>
                </a:lnTo>
                <a:lnTo>
                  <a:pt x="21" y="13"/>
                </a:lnTo>
                <a:lnTo>
                  <a:pt x="16" y="12"/>
                </a:lnTo>
                <a:lnTo>
                  <a:pt x="15" y="10"/>
                </a:lnTo>
                <a:lnTo>
                  <a:pt x="15" y="7"/>
                </a:lnTo>
                <a:lnTo>
                  <a:pt x="16" y="6"/>
                </a:lnTo>
                <a:lnTo>
                  <a:pt x="19" y="7"/>
                </a:lnTo>
                <a:lnTo>
                  <a:pt x="19" y="7"/>
                </a:lnTo>
                <a:close/>
                <a:moveTo>
                  <a:pt x="32" y="13"/>
                </a:moveTo>
                <a:lnTo>
                  <a:pt x="38" y="16"/>
                </a:lnTo>
                <a:lnTo>
                  <a:pt x="40" y="17"/>
                </a:lnTo>
                <a:lnTo>
                  <a:pt x="38" y="19"/>
                </a:lnTo>
                <a:lnTo>
                  <a:pt x="37" y="20"/>
                </a:lnTo>
                <a:lnTo>
                  <a:pt x="35" y="20"/>
                </a:lnTo>
                <a:lnTo>
                  <a:pt x="31" y="19"/>
                </a:lnTo>
                <a:lnTo>
                  <a:pt x="29" y="17"/>
                </a:lnTo>
                <a:lnTo>
                  <a:pt x="29" y="14"/>
                </a:lnTo>
                <a:lnTo>
                  <a:pt x="31" y="13"/>
                </a:lnTo>
                <a:lnTo>
                  <a:pt x="32" y="13"/>
                </a:lnTo>
                <a:lnTo>
                  <a:pt x="32" y="13"/>
                </a:lnTo>
                <a:close/>
                <a:moveTo>
                  <a:pt x="47" y="20"/>
                </a:moveTo>
                <a:lnTo>
                  <a:pt x="51" y="23"/>
                </a:lnTo>
                <a:lnTo>
                  <a:pt x="53" y="25"/>
                </a:lnTo>
                <a:lnTo>
                  <a:pt x="53" y="26"/>
                </a:lnTo>
                <a:lnTo>
                  <a:pt x="51" y="27"/>
                </a:lnTo>
                <a:lnTo>
                  <a:pt x="50" y="27"/>
                </a:lnTo>
                <a:lnTo>
                  <a:pt x="45" y="25"/>
                </a:lnTo>
                <a:lnTo>
                  <a:pt x="44" y="23"/>
                </a:lnTo>
                <a:lnTo>
                  <a:pt x="44" y="22"/>
                </a:lnTo>
                <a:lnTo>
                  <a:pt x="45" y="20"/>
                </a:lnTo>
                <a:lnTo>
                  <a:pt x="47" y="20"/>
                </a:lnTo>
                <a:lnTo>
                  <a:pt x="47" y="20"/>
                </a:lnTo>
                <a:close/>
                <a:moveTo>
                  <a:pt x="61" y="27"/>
                </a:moveTo>
                <a:lnTo>
                  <a:pt x="66" y="29"/>
                </a:lnTo>
                <a:lnTo>
                  <a:pt x="67" y="30"/>
                </a:lnTo>
                <a:lnTo>
                  <a:pt x="67" y="33"/>
                </a:lnTo>
                <a:lnTo>
                  <a:pt x="66" y="35"/>
                </a:lnTo>
                <a:lnTo>
                  <a:pt x="64" y="35"/>
                </a:lnTo>
                <a:lnTo>
                  <a:pt x="58" y="32"/>
                </a:lnTo>
                <a:lnTo>
                  <a:pt x="57" y="30"/>
                </a:lnTo>
                <a:lnTo>
                  <a:pt x="57" y="29"/>
                </a:lnTo>
                <a:lnTo>
                  <a:pt x="58" y="27"/>
                </a:lnTo>
                <a:lnTo>
                  <a:pt x="61" y="27"/>
                </a:lnTo>
                <a:lnTo>
                  <a:pt x="61" y="27"/>
                </a:lnTo>
                <a:close/>
                <a:moveTo>
                  <a:pt x="76" y="33"/>
                </a:moveTo>
                <a:lnTo>
                  <a:pt x="80" y="36"/>
                </a:lnTo>
                <a:lnTo>
                  <a:pt x="82" y="38"/>
                </a:lnTo>
                <a:lnTo>
                  <a:pt x="82" y="39"/>
                </a:lnTo>
                <a:lnTo>
                  <a:pt x="80" y="41"/>
                </a:lnTo>
                <a:lnTo>
                  <a:pt x="77" y="41"/>
                </a:lnTo>
                <a:lnTo>
                  <a:pt x="73" y="39"/>
                </a:lnTo>
                <a:lnTo>
                  <a:pt x="72" y="38"/>
                </a:lnTo>
                <a:lnTo>
                  <a:pt x="72" y="35"/>
                </a:lnTo>
                <a:lnTo>
                  <a:pt x="73" y="33"/>
                </a:lnTo>
                <a:lnTo>
                  <a:pt x="76" y="33"/>
                </a:lnTo>
                <a:lnTo>
                  <a:pt x="76" y="33"/>
                </a:lnTo>
                <a:close/>
                <a:moveTo>
                  <a:pt x="89" y="41"/>
                </a:moveTo>
                <a:lnTo>
                  <a:pt x="95" y="43"/>
                </a:lnTo>
                <a:lnTo>
                  <a:pt x="96" y="45"/>
                </a:lnTo>
                <a:lnTo>
                  <a:pt x="95" y="46"/>
                </a:lnTo>
                <a:lnTo>
                  <a:pt x="93" y="48"/>
                </a:lnTo>
                <a:lnTo>
                  <a:pt x="92" y="48"/>
                </a:lnTo>
                <a:lnTo>
                  <a:pt x="88" y="45"/>
                </a:lnTo>
                <a:lnTo>
                  <a:pt x="86" y="43"/>
                </a:lnTo>
                <a:lnTo>
                  <a:pt x="86" y="42"/>
                </a:lnTo>
                <a:lnTo>
                  <a:pt x="88" y="41"/>
                </a:lnTo>
                <a:lnTo>
                  <a:pt x="89" y="41"/>
                </a:lnTo>
                <a:lnTo>
                  <a:pt x="89" y="4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03" name="Freeform 189"/>
          <p:cNvSpPr>
            <a:spLocks noEditPoints="1"/>
          </p:cNvSpPr>
          <p:nvPr/>
        </p:nvSpPr>
        <p:spPr bwMode="auto">
          <a:xfrm>
            <a:off x="7981951" y="5936291"/>
            <a:ext cx="25400" cy="39688"/>
          </a:xfrm>
          <a:custGeom>
            <a:avLst/>
            <a:gdLst/>
            <a:ahLst/>
            <a:cxnLst>
              <a:cxn ang="0">
                <a:pos x="3" y="69"/>
              </a:cxn>
              <a:cxn ang="0">
                <a:pos x="8" y="68"/>
              </a:cxn>
              <a:cxn ang="0">
                <a:pos x="8" y="71"/>
              </a:cxn>
              <a:cxn ang="0">
                <a:pos x="3" y="76"/>
              </a:cxn>
              <a:cxn ang="0">
                <a:pos x="0" y="75"/>
              </a:cxn>
              <a:cxn ang="0">
                <a:pos x="0" y="73"/>
              </a:cxn>
              <a:cxn ang="0">
                <a:pos x="12" y="55"/>
              </a:cxn>
              <a:cxn ang="0">
                <a:pos x="15" y="55"/>
              </a:cxn>
              <a:cxn ang="0">
                <a:pos x="16" y="58"/>
              </a:cxn>
              <a:cxn ang="0">
                <a:pos x="12" y="63"/>
              </a:cxn>
              <a:cxn ang="0">
                <a:pos x="9" y="62"/>
              </a:cxn>
              <a:cxn ang="0">
                <a:pos x="9" y="59"/>
              </a:cxn>
              <a:cxn ang="0">
                <a:pos x="19" y="42"/>
              </a:cxn>
              <a:cxn ang="0">
                <a:pos x="24" y="40"/>
              </a:cxn>
              <a:cxn ang="0">
                <a:pos x="24" y="45"/>
              </a:cxn>
              <a:cxn ang="0">
                <a:pos x="19" y="50"/>
              </a:cxn>
              <a:cxn ang="0">
                <a:pos x="16" y="49"/>
              </a:cxn>
              <a:cxn ang="0">
                <a:pos x="16" y="46"/>
              </a:cxn>
              <a:cxn ang="0">
                <a:pos x="28" y="29"/>
              </a:cxn>
              <a:cxn ang="0">
                <a:pos x="31" y="27"/>
              </a:cxn>
              <a:cxn ang="0">
                <a:pos x="32" y="31"/>
              </a:cxn>
              <a:cxn ang="0">
                <a:pos x="28" y="36"/>
              </a:cxn>
              <a:cxn ang="0">
                <a:pos x="25" y="34"/>
              </a:cxn>
              <a:cxn ang="0">
                <a:pos x="25" y="33"/>
              </a:cxn>
              <a:cxn ang="0">
                <a:pos x="35" y="14"/>
              </a:cxn>
              <a:cxn ang="0">
                <a:pos x="40" y="14"/>
              </a:cxn>
              <a:cxn ang="0">
                <a:pos x="40" y="17"/>
              </a:cxn>
              <a:cxn ang="0">
                <a:pos x="37" y="23"/>
              </a:cxn>
              <a:cxn ang="0">
                <a:pos x="32" y="21"/>
              </a:cxn>
              <a:cxn ang="0">
                <a:pos x="32" y="18"/>
              </a:cxn>
              <a:cxn ang="0">
                <a:pos x="44" y="1"/>
              </a:cxn>
              <a:cxn ang="0">
                <a:pos x="47" y="0"/>
              </a:cxn>
              <a:cxn ang="0">
                <a:pos x="48" y="4"/>
              </a:cxn>
              <a:cxn ang="0">
                <a:pos x="44" y="10"/>
              </a:cxn>
              <a:cxn ang="0">
                <a:pos x="41" y="8"/>
              </a:cxn>
              <a:cxn ang="0">
                <a:pos x="41" y="5"/>
              </a:cxn>
            </a:cxnLst>
            <a:rect l="0" t="0" r="r" b="b"/>
            <a:pathLst>
              <a:path w="48" h="76">
                <a:moveTo>
                  <a:pt x="0" y="73"/>
                </a:moveTo>
                <a:lnTo>
                  <a:pt x="3" y="69"/>
                </a:lnTo>
                <a:lnTo>
                  <a:pt x="5" y="68"/>
                </a:lnTo>
                <a:lnTo>
                  <a:pt x="8" y="68"/>
                </a:lnTo>
                <a:lnTo>
                  <a:pt x="8" y="69"/>
                </a:lnTo>
                <a:lnTo>
                  <a:pt x="8" y="71"/>
                </a:lnTo>
                <a:lnTo>
                  <a:pt x="5" y="76"/>
                </a:lnTo>
                <a:lnTo>
                  <a:pt x="3" y="76"/>
                </a:lnTo>
                <a:lnTo>
                  <a:pt x="2" y="76"/>
                </a:lnTo>
                <a:lnTo>
                  <a:pt x="0" y="75"/>
                </a:lnTo>
                <a:lnTo>
                  <a:pt x="0" y="73"/>
                </a:lnTo>
                <a:lnTo>
                  <a:pt x="0" y="73"/>
                </a:lnTo>
                <a:close/>
                <a:moveTo>
                  <a:pt x="9" y="59"/>
                </a:moveTo>
                <a:lnTo>
                  <a:pt x="12" y="55"/>
                </a:lnTo>
                <a:lnTo>
                  <a:pt x="14" y="53"/>
                </a:lnTo>
                <a:lnTo>
                  <a:pt x="15" y="55"/>
                </a:lnTo>
                <a:lnTo>
                  <a:pt x="16" y="56"/>
                </a:lnTo>
                <a:lnTo>
                  <a:pt x="16" y="58"/>
                </a:lnTo>
                <a:lnTo>
                  <a:pt x="14" y="62"/>
                </a:lnTo>
                <a:lnTo>
                  <a:pt x="12" y="63"/>
                </a:lnTo>
                <a:lnTo>
                  <a:pt x="9" y="63"/>
                </a:lnTo>
                <a:lnTo>
                  <a:pt x="9" y="62"/>
                </a:lnTo>
                <a:lnTo>
                  <a:pt x="9" y="59"/>
                </a:lnTo>
                <a:lnTo>
                  <a:pt x="9" y="59"/>
                </a:lnTo>
                <a:close/>
                <a:moveTo>
                  <a:pt x="16" y="46"/>
                </a:moveTo>
                <a:lnTo>
                  <a:pt x="19" y="42"/>
                </a:lnTo>
                <a:lnTo>
                  <a:pt x="21" y="40"/>
                </a:lnTo>
                <a:lnTo>
                  <a:pt x="24" y="40"/>
                </a:lnTo>
                <a:lnTo>
                  <a:pt x="25" y="42"/>
                </a:lnTo>
                <a:lnTo>
                  <a:pt x="24" y="45"/>
                </a:lnTo>
                <a:lnTo>
                  <a:pt x="21" y="49"/>
                </a:lnTo>
                <a:lnTo>
                  <a:pt x="19" y="50"/>
                </a:lnTo>
                <a:lnTo>
                  <a:pt x="18" y="50"/>
                </a:lnTo>
                <a:lnTo>
                  <a:pt x="16" y="49"/>
                </a:lnTo>
                <a:lnTo>
                  <a:pt x="16" y="46"/>
                </a:lnTo>
                <a:lnTo>
                  <a:pt x="16" y="46"/>
                </a:lnTo>
                <a:close/>
                <a:moveTo>
                  <a:pt x="25" y="33"/>
                </a:moveTo>
                <a:lnTo>
                  <a:pt x="28" y="29"/>
                </a:lnTo>
                <a:lnTo>
                  <a:pt x="30" y="27"/>
                </a:lnTo>
                <a:lnTo>
                  <a:pt x="31" y="27"/>
                </a:lnTo>
                <a:lnTo>
                  <a:pt x="32" y="29"/>
                </a:lnTo>
                <a:lnTo>
                  <a:pt x="32" y="31"/>
                </a:lnTo>
                <a:lnTo>
                  <a:pt x="30" y="36"/>
                </a:lnTo>
                <a:lnTo>
                  <a:pt x="28" y="36"/>
                </a:lnTo>
                <a:lnTo>
                  <a:pt x="27" y="36"/>
                </a:lnTo>
                <a:lnTo>
                  <a:pt x="25" y="34"/>
                </a:lnTo>
                <a:lnTo>
                  <a:pt x="25" y="33"/>
                </a:lnTo>
                <a:lnTo>
                  <a:pt x="25" y="33"/>
                </a:lnTo>
                <a:close/>
                <a:moveTo>
                  <a:pt x="32" y="18"/>
                </a:moveTo>
                <a:lnTo>
                  <a:pt x="35" y="14"/>
                </a:lnTo>
                <a:lnTo>
                  <a:pt x="37" y="14"/>
                </a:lnTo>
                <a:lnTo>
                  <a:pt x="40" y="14"/>
                </a:lnTo>
                <a:lnTo>
                  <a:pt x="41" y="16"/>
                </a:lnTo>
                <a:lnTo>
                  <a:pt x="40" y="17"/>
                </a:lnTo>
                <a:lnTo>
                  <a:pt x="38" y="21"/>
                </a:lnTo>
                <a:lnTo>
                  <a:pt x="37" y="23"/>
                </a:lnTo>
                <a:lnTo>
                  <a:pt x="34" y="23"/>
                </a:lnTo>
                <a:lnTo>
                  <a:pt x="32" y="21"/>
                </a:lnTo>
                <a:lnTo>
                  <a:pt x="32" y="18"/>
                </a:lnTo>
                <a:lnTo>
                  <a:pt x="32" y="18"/>
                </a:lnTo>
                <a:close/>
                <a:moveTo>
                  <a:pt x="41" y="5"/>
                </a:moveTo>
                <a:lnTo>
                  <a:pt x="44" y="1"/>
                </a:lnTo>
                <a:lnTo>
                  <a:pt x="46" y="0"/>
                </a:lnTo>
                <a:lnTo>
                  <a:pt x="47" y="0"/>
                </a:lnTo>
                <a:lnTo>
                  <a:pt x="48" y="3"/>
                </a:lnTo>
                <a:lnTo>
                  <a:pt x="48" y="4"/>
                </a:lnTo>
                <a:lnTo>
                  <a:pt x="46" y="8"/>
                </a:lnTo>
                <a:lnTo>
                  <a:pt x="44" y="10"/>
                </a:lnTo>
                <a:lnTo>
                  <a:pt x="43" y="10"/>
                </a:lnTo>
                <a:lnTo>
                  <a:pt x="41" y="8"/>
                </a:lnTo>
                <a:lnTo>
                  <a:pt x="41" y="5"/>
                </a:lnTo>
                <a:lnTo>
                  <a:pt x="41" y="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04" name="Freeform 190"/>
          <p:cNvSpPr>
            <a:spLocks noEditPoints="1"/>
          </p:cNvSpPr>
          <p:nvPr/>
        </p:nvSpPr>
        <p:spPr bwMode="auto">
          <a:xfrm>
            <a:off x="8002588" y="5947411"/>
            <a:ext cx="25400" cy="41275"/>
          </a:xfrm>
          <a:custGeom>
            <a:avLst/>
            <a:gdLst/>
            <a:ahLst/>
            <a:cxnLst>
              <a:cxn ang="0">
                <a:pos x="3" y="70"/>
              </a:cxn>
              <a:cxn ang="0">
                <a:pos x="6" y="68"/>
              </a:cxn>
              <a:cxn ang="0">
                <a:pos x="8" y="71"/>
              </a:cxn>
              <a:cxn ang="0">
                <a:pos x="3" y="77"/>
              </a:cxn>
              <a:cxn ang="0">
                <a:pos x="0" y="76"/>
              </a:cxn>
              <a:cxn ang="0">
                <a:pos x="0" y="74"/>
              </a:cxn>
              <a:cxn ang="0">
                <a:pos x="10" y="55"/>
              </a:cxn>
              <a:cxn ang="0">
                <a:pos x="15" y="55"/>
              </a:cxn>
              <a:cxn ang="0">
                <a:pos x="15" y="58"/>
              </a:cxn>
              <a:cxn ang="0">
                <a:pos x="12" y="64"/>
              </a:cxn>
              <a:cxn ang="0">
                <a:pos x="8" y="63"/>
              </a:cxn>
              <a:cxn ang="0">
                <a:pos x="8" y="60"/>
              </a:cxn>
              <a:cxn ang="0">
                <a:pos x="19" y="42"/>
              </a:cxn>
              <a:cxn ang="0">
                <a:pos x="22" y="41"/>
              </a:cxn>
              <a:cxn ang="0">
                <a:pos x="24" y="45"/>
              </a:cxn>
              <a:cxn ang="0">
                <a:pos x="19" y="51"/>
              </a:cxn>
              <a:cxn ang="0">
                <a:pos x="16" y="50"/>
              </a:cxn>
              <a:cxn ang="0">
                <a:pos x="16" y="47"/>
              </a:cxn>
              <a:cxn ang="0">
                <a:pos x="26" y="29"/>
              </a:cxn>
              <a:cxn ang="0">
                <a:pos x="31" y="28"/>
              </a:cxn>
              <a:cxn ang="0">
                <a:pos x="32" y="32"/>
              </a:cxn>
              <a:cxn ang="0">
                <a:pos x="28" y="38"/>
              </a:cxn>
              <a:cxn ang="0">
                <a:pos x="24" y="35"/>
              </a:cxn>
              <a:cxn ang="0">
                <a:pos x="25" y="34"/>
              </a:cxn>
              <a:cxn ang="0">
                <a:pos x="35" y="15"/>
              </a:cxn>
              <a:cxn ang="0">
                <a:pos x="38" y="15"/>
              </a:cxn>
              <a:cxn ang="0">
                <a:pos x="40" y="18"/>
              </a:cxn>
              <a:cxn ang="0">
                <a:pos x="35" y="24"/>
              </a:cxn>
              <a:cxn ang="0">
                <a:pos x="32" y="22"/>
              </a:cxn>
              <a:cxn ang="0">
                <a:pos x="32" y="19"/>
              </a:cxn>
              <a:cxn ang="0">
                <a:pos x="44" y="2"/>
              </a:cxn>
              <a:cxn ang="0">
                <a:pos x="47" y="0"/>
              </a:cxn>
              <a:cxn ang="0">
                <a:pos x="48" y="5"/>
              </a:cxn>
              <a:cxn ang="0">
                <a:pos x="44" y="10"/>
              </a:cxn>
              <a:cxn ang="0">
                <a:pos x="40" y="9"/>
              </a:cxn>
              <a:cxn ang="0">
                <a:pos x="41" y="6"/>
              </a:cxn>
            </a:cxnLst>
            <a:rect l="0" t="0" r="r" b="b"/>
            <a:pathLst>
              <a:path w="48" h="77">
                <a:moveTo>
                  <a:pt x="0" y="74"/>
                </a:moveTo>
                <a:lnTo>
                  <a:pt x="3" y="70"/>
                </a:lnTo>
                <a:lnTo>
                  <a:pt x="5" y="68"/>
                </a:lnTo>
                <a:lnTo>
                  <a:pt x="6" y="68"/>
                </a:lnTo>
                <a:lnTo>
                  <a:pt x="8" y="70"/>
                </a:lnTo>
                <a:lnTo>
                  <a:pt x="8" y="71"/>
                </a:lnTo>
                <a:lnTo>
                  <a:pt x="5" y="77"/>
                </a:lnTo>
                <a:lnTo>
                  <a:pt x="3" y="77"/>
                </a:lnTo>
                <a:lnTo>
                  <a:pt x="0" y="77"/>
                </a:lnTo>
                <a:lnTo>
                  <a:pt x="0" y="76"/>
                </a:lnTo>
                <a:lnTo>
                  <a:pt x="0" y="74"/>
                </a:lnTo>
                <a:lnTo>
                  <a:pt x="0" y="74"/>
                </a:lnTo>
                <a:close/>
                <a:moveTo>
                  <a:pt x="8" y="60"/>
                </a:moveTo>
                <a:lnTo>
                  <a:pt x="10" y="55"/>
                </a:lnTo>
                <a:lnTo>
                  <a:pt x="12" y="54"/>
                </a:lnTo>
                <a:lnTo>
                  <a:pt x="15" y="55"/>
                </a:lnTo>
                <a:lnTo>
                  <a:pt x="16" y="57"/>
                </a:lnTo>
                <a:lnTo>
                  <a:pt x="15" y="58"/>
                </a:lnTo>
                <a:lnTo>
                  <a:pt x="13" y="63"/>
                </a:lnTo>
                <a:lnTo>
                  <a:pt x="12" y="64"/>
                </a:lnTo>
                <a:lnTo>
                  <a:pt x="9" y="64"/>
                </a:lnTo>
                <a:lnTo>
                  <a:pt x="8" y="63"/>
                </a:lnTo>
                <a:lnTo>
                  <a:pt x="8" y="60"/>
                </a:lnTo>
                <a:lnTo>
                  <a:pt x="8" y="60"/>
                </a:lnTo>
                <a:close/>
                <a:moveTo>
                  <a:pt x="16" y="47"/>
                </a:moveTo>
                <a:lnTo>
                  <a:pt x="19" y="42"/>
                </a:lnTo>
                <a:lnTo>
                  <a:pt x="21" y="41"/>
                </a:lnTo>
                <a:lnTo>
                  <a:pt x="22" y="41"/>
                </a:lnTo>
                <a:lnTo>
                  <a:pt x="24" y="42"/>
                </a:lnTo>
                <a:lnTo>
                  <a:pt x="24" y="45"/>
                </a:lnTo>
                <a:lnTo>
                  <a:pt x="21" y="50"/>
                </a:lnTo>
                <a:lnTo>
                  <a:pt x="19" y="51"/>
                </a:lnTo>
                <a:lnTo>
                  <a:pt x="18" y="51"/>
                </a:lnTo>
                <a:lnTo>
                  <a:pt x="16" y="50"/>
                </a:lnTo>
                <a:lnTo>
                  <a:pt x="16" y="47"/>
                </a:lnTo>
                <a:lnTo>
                  <a:pt x="16" y="47"/>
                </a:lnTo>
                <a:close/>
                <a:moveTo>
                  <a:pt x="25" y="34"/>
                </a:moveTo>
                <a:lnTo>
                  <a:pt x="26" y="29"/>
                </a:lnTo>
                <a:lnTo>
                  <a:pt x="29" y="28"/>
                </a:lnTo>
                <a:lnTo>
                  <a:pt x="31" y="28"/>
                </a:lnTo>
                <a:lnTo>
                  <a:pt x="32" y="29"/>
                </a:lnTo>
                <a:lnTo>
                  <a:pt x="32" y="32"/>
                </a:lnTo>
                <a:lnTo>
                  <a:pt x="29" y="37"/>
                </a:lnTo>
                <a:lnTo>
                  <a:pt x="28" y="38"/>
                </a:lnTo>
                <a:lnTo>
                  <a:pt x="25" y="37"/>
                </a:lnTo>
                <a:lnTo>
                  <a:pt x="24" y="35"/>
                </a:lnTo>
                <a:lnTo>
                  <a:pt x="25" y="34"/>
                </a:lnTo>
                <a:lnTo>
                  <a:pt x="25" y="34"/>
                </a:lnTo>
                <a:close/>
                <a:moveTo>
                  <a:pt x="32" y="19"/>
                </a:moveTo>
                <a:lnTo>
                  <a:pt x="35" y="15"/>
                </a:lnTo>
                <a:lnTo>
                  <a:pt x="37" y="15"/>
                </a:lnTo>
                <a:lnTo>
                  <a:pt x="38" y="15"/>
                </a:lnTo>
                <a:lnTo>
                  <a:pt x="40" y="16"/>
                </a:lnTo>
                <a:lnTo>
                  <a:pt x="40" y="18"/>
                </a:lnTo>
                <a:lnTo>
                  <a:pt x="37" y="22"/>
                </a:lnTo>
                <a:lnTo>
                  <a:pt x="35" y="24"/>
                </a:lnTo>
                <a:lnTo>
                  <a:pt x="34" y="24"/>
                </a:lnTo>
                <a:lnTo>
                  <a:pt x="32" y="22"/>
                </a:lnTo>
                <a:lnTo>
                  <a:pt x="32" y="19"/>
                </a:lnTo>
                <a:lnTo>
                  <a:pt x="32" y="19"/>
                </a:lnTo>
                <a:close/>
                <a:moveTo>
                  <a:pt x="41" y="6"/>
                </a:moveTo>
                <a:lnTo>
                  <a:pt x="44" y="2"/>
                </a:lnTo>
                <a:lnTo>
                  <a:pt x="45" y="0"/>
                </a:lnTo>
                <a:lnTo>
                  <a:pt x="47" y="0"/>
                </a:lnTo>
                <a:lnTo>
                  <a:pt x="48" y="3"/>
                </a:lnTo>
                <a:lnTo>
                  <a:pt x="48" y="5"/>
                </a:lnTo>
                <a:lnTo>
                  <a:pt x="45" y="9"/>
                </a:lnTo>
                <a:lnTo>
                  <a:pt x="44" y="10"/>
                </a:lnTo>
                <a:lnTo>
                  <a:pt x="41" y="10"/>
                </a:lnTo>
                <a:lnTo>
                  <a:pt x="40" y="9"/>
                </a:lnTo>
                <a:lnTo>
                  <a:pt x="41" y="6"/>
                </a:lnTo>
                <a:lnTo>
                  <a:pt x="41" y="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05" name="Freeform 191"/>
          <p:cNvSpPr>
            <a:spLocks/>
          </p:cNvSpPr>
          <p:nvPr/>
        </p:nvSpPr>
        <p:spPr bwMode="auto">
          <a:xfrm>
            <a:off x="8223254" y="5688649"/>
            <a:ext cx="90488" cy="119063"/>
          </a:xfrm>
          <a:custGeom>
            <a:avLst/>
            <a:gdLst/>
            <a:ahLst/>
            <a:cxnLst>
              <a:cxn ang="0">
                <a:pos x="7" y="133"/>
              </a:cxn>
              <a:cxn ang="0">
                <a:pos x="169" y="227"/>
              </a:cxn>
              <a:cxn ang="0">
                <a:pos x="172" y="89"/>
              </a:cxn>
              <a:cxn ang="0">
                <a:pos x="0" y="0"/>
              </a:cxn>
              <a:cxn ang="0">
                <a:pos x="7" y="133"/>
              </a:cxn>
            </a:cxnLst>
            <a:rect l="0" t="0" r="r" b="b"/>
            <a:pathLst>
              <a:path w="172" h="227">
                <a:moveTo>
                  <a:pt x="7" y="133"/>
                </a:moveTo>
                <a:lnTo>
                  <a:pt x="169" y="227"/>
                </a:lnTo>
                <a:lnTo>
                  <a:pt x="172" y="89"/>
                </a:lnTo>
                <a:lnTo>
                  <a:pt x="0" y="0"/>
                </a:lnTo>
                <a:lnTo>
                  <a:pt x="7" y="1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06" name="Freeform 192"/>
          <p:cNvSpPr>
            <a:spLocks/>
          </p:cNvSpPr>
          <p:nvPr/>
        </p:nvSpPr>
        <p:spPr bwMode="auto">
          <a:xfrm>
            <a:off x="8223254" y="5688649"/>
            <a:ext cx="90488" cy="119063"/>
          </a:xfrm>
          <a:custGeom>
            <a:avLst/>
            <a:gdLst/>
            <a:ahLst/>
            <a:cxnLst>
              <a:cxn ang="0">
                <a:pos x="7" y="133"/>
              </a:cxn>
              <a:cxn ang="0">
                <a:pos x="169" y="227"/>
              </a:cxn>
              <a:cxn ang="0">
                <a:pos x="172" y="89"/>
              </a:cxn>
              <a:cxn ang="0">
                <a:pos x="0" y="0"/>
              </a:cxn>
              <a:cxn ang="0">
                <a:pos x="7" y="133"/>
              </a:cxn>
            </a:cxnLst>
            <a:rect l="0" t="0" r="r" b="b"/>
            <a:pathLst>
              <a:path w="172" h="227">
                <a:moveTo>
                  <a:pt x="7" y="133"/>
                </a:moveTo>
                <a:lnTo>
                  <a:pt x="169" y="227"/>
                </a:lnTo>
                <a:lnTo>
                  <a:pt x="172" y="89"/>
                </a:lnTo>
                <a:lnTo>
                  <a:pt x="0" y="0"/>
                </a:lnTo>
                <a:lnTo>
                  <a:pt x="7" y="133"/>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07" name="Freeform 193"/>
          <p:cNvSpPr>
            <a:spLocks/>
          </p:cNvSpPr>
          <p:nvPr/>
        </p:nvSpPr>
        <p:spPr bwMode="auto">
          <a:xfrm>
            <a:off x="8210551" y="5520374"/>
            <a:ext cx="369888" cy="227013"/>
          </a:xfrm>
          <a:custGeom>
            <a:avLst/>
            <a:gdLst/>
            <a:ahLst/>
            <a:cxnLst>
              <a:cxn ang="0">
                <a:pos x="591" y="254"/>
              </a:cxn>
              <a:cxn ang="0">
                <a:pos x="169" y="0"/>
              </a:cxn>
              <a:cxn ang="0">
                <a:pos x="0" y="305"/>
              </a:cxn>
              <a:cxn ang="0">
                <a:pos x="194" y="411"/>
              </a:cxn>
              <a:cxn ang="0">
                <a:pos x="306" y="230"/>
              </a:cxn>
              <a:cxn ang="0">
                <a:pos x="367" y="267"/>
              </a:cxn>
              <a:cxn ang="0">
                <a:pos x="320" y="330"/>
              </a:cxn>
              <a:cxn ang="0">
                <a:pos x="492" y="428"/>
              </a:cxn>
              <a:cxn ang="0">
                <a:pos x="588" y="254"/>
              </a:cxn>
              <a:cxn ang="0">
                <a:pos x="700" y="298"/>
              </a:cxn>
            </a:cxnLst>
            <a:rect l="0" t="0" r="r" b="b"/>
            <a:pathLst>
              <a:path w="700" h="428">
                <a:moveTo>
                  <a:pt x="591" y="254"/>
                </a:moveTo>
                <a:lnTo>
                  <a:pt x="169" y="0"/>
                </a:lnTo>
                <a:lnTo>
                  <a:pt x="0" y="305"/>
                </a:lnTo>
                <a:lnTo>
                  <a:pt x="194" y="411"/>
                </a:lnTo>
                <a:lnTo>
                  <a:pt x="306" y="230"/>
                </a:lnTo>
                <a:lnTo>
                  <a:pt x="367" y="267"/>
                </a:lnTo>
                <a:lnTo>
                  <a:pt x="320" y="330"/>
                </a:lnTo>
                <a:lnTo>
                  <a:pt x="492" y="428"/>
                </a:lnTo>
                <a:lnTo>
                  <a:pt x="588" y="254"/>
                </a:lnTo>
                <a:lnTo>
                  <a:pt x="700" y="298"/>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08" name="Line 194"/>
          <p:cNvSpPr>
            <a:spLocks noChangeShapeType="1"/>
          </p:cNvSpPr>
          <p:nvPr/>
        </p:nvSpPr>
        <p:spPr bwMode="auto">
          <a:xfrm>
            <a:off x="8267705" y="5585453"/>
            <a:ext cx="100013" cy="57150"/>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09" name="Freeform 195"/>
          <p:cNvSpPr>
            <a:spLocks/>
          </p:cNvSpPr>
          <p:nvPr/>
        </p:nvSpPr>
        <p:spPr bwMode="auto">
          <a:xfrm>
            <a:off x="8315328" y="5679124"/>
            <a:ext cx="266700" cy="144463"/>
          </a:xfrm>
          <a:custGeom>
            <a:avLst/>
            <a:gdLst/>
            <a:ahLst/>
            <a:cxnLst>
              <a:cxn ang="0">
                <a:pos x="0" y="246"/>
              </a:cxn>
              <a:cxn ang="0">
                <a:pos x="134" y="184"/>
              </a:cxn>
              <a:cxn ang="0">
                <a:pos x="280" y="273"/>
              </a:cxn>
              <a:cxn ang="0">
                <a:pos x="504" y="170"/>
              </a:cxn>
              <a:cxn ang="0">
                <a:pos x="504" y="0"/>
              </a:cxn>
            </a:cxnLst>
            <a:rect l="0" t="0" r="r" b="b"/>
            <a:pathLst>
              <a:path w="504" h="273">
                <a:moveTo>
                  <a:pt x="0" y="246"/>
                </a:moveTo>
                <a:lnTo>
                  <a:pt x="134" y="184"/>
                </a:lnTo>
                <a:lnTo>
                  <a:pt x="280" y="273"/>
                </a:lnTo>
                <a:lnTo>
                  <a:pt x="504" y="170"/>
                </a:lnTo>
                <a:lnTo>
                  <a:pt x="504"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10" name="Freeform 196"/>
          <p:cNvSpPr>
            <a:spLocks/>
          </p:cNvSpPr>
          <p:nvPr/>
        </p:nvSpPr>
        <p:spPr bwMode="auto">
          <a:xfrm>
            <a:off x="8464551" y="5683886"/>
            <a:ext cx="114300" cy="144463"/>
          </a:xfrm>
          <a:custGeom>
            <a:avLst/>
            <a:gdLst/>
            <a:ahLst/>
            <a:cxnLst>
              <a:cxn ang="0">
                <a:pos x="214" y="0"/>
              </a:cxn>
              <a:cxn ang="0">
                <a:pos x="10" y="120"/>
              </a:cxn>
              <a:cxn ang="0">
                <a:pos x="0" y="274"/>
              </a:cxn>
            </a:cxnLst>
            <a:rect l="0" t="0" r="r" b="b"/>
            <a:pathLst>
              <a:path w="214" h="274">
                <a:moveTo>
                  <a:pt x="214" y="0"/>
                </a:moveTo>
                <a:lnTo>
                  <a:pt x="10" y="120"/>
                </a:lnTo>
                <a:lnTo>
                  <a:pt x="0" y="274"/>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11" name="Freeform 197"/>
          <p:cNvSpPr>
            <a:spLocks/>
          </p:cNvSpPr>
          <p:nvPr/>
        </p:nvSpPr>
        <p:spPr bwMode="auto">
          <a:xfrm>
            <a:off x="8397876" y="5529899"/>
            <a:ext cx="47625" cy="61913"/>
          </a:xfrm>
          <a:custGeom>
            <a:avLst/>
            <a:gdLst/>
            <a:ahLst/>
            <a:cxnLst>
              <a:cxn ang="0">
                <a:pos x="90" y="116"/>
              </a:cxn>
              <a:cxn ang="0">
                <a:pos x="90" y="29"/>
              </a:cxn>
              <a:cxn ang="0">
                <a:pos x="25" y="41"/>
              </a:cxn>
              <a:cxn ang="0">
                <a:pos x="0" y="16"/>
              </a:cxn>
              <a:cxn ang="0">
                <a:pos x="80" y="0"/>
              </a:cxn>
              <a:cxn ang="0">
                <a:pos x="86" y="25"/>
              </a:cxn>
            </a:cxnLst>
            <a:rect l="0" t="0" r="r" b="b"/>
            <a:pathLst>
              <a:path w="90" h="116">
                <a:moveTo>
                  <a:pt x="90" y="116"/>
                </a:moveTo>
                <a:lnTo>
                  <a:pt x="90" y="29"/>
                </a:lnTo>
                <a:lnTo>
                  <a:pt x="25" y="41"/>
                </a:lnTo>
                <a:lnTo>
                  <a:pt x="0" y="16"/>
                </a:lnTo>
                <a:lnTo>
                  <a:pt x="80" y="0"/>
                </a:lnTo>
                <a:lnTo>
                  <a:pt x="86" y="25"/>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12" name="Line 198"/>
          <p:cNvSpPr>
            <a:spLocks noChangeShapeType="1"/>
          </p:cNvSpPr>
          <p:nvPr/>
        </p:nvSpPr>
        <p:spPr bwMode="auto">
          <a:xfrm flipV="1">
            <a:off x="8412163" y="5553711"/>
            <a:ext cx="1588" cy="301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13" name="Line 199"/>
          <p:cNvSpPr>
            <a:spLocks noChangeShapeType="1"/>
          </p:cNvSpPr>
          <p:nvPr/>
        </p:nvSpPr>
        <p:spPr bwMode="auto">
          <a:xfrm flipV="1">
            <a:off x="8393113" y="5541011"/>
            <a:ext cx="1588" cy="301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14" name="Line 200"/>
          <p:cNvSpPr>
            <a:spLocks noChangeShapeType="1"/>
          </p:cNvSpPr>
          <p:nvPr/>
        </p:nvSpPr>
        <p:spPr bwMode="auto">
          <a:xfrm flipH="1" flipV="1">
            <a:off x="8447092" y="5591811"/>
            <a:ext cx="138113" cy="85725"/>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15" name="Freeform 201"/>
          <p:cNvSpPr>
            <a:spLocks/>
          </p:cNvSpPr>
          <p:nvPr/>
        </p:nvSpPr>
        <p:spPr bwMode="auto">
          <a:xfrm>
            <a:off x="8302630" y="5518778"/>
            <a:ext cx="85725" cy="39688"/>
          </a:xfrm>
          <a:custGeom>
            <a:avLst/>
            <a:gdLst/>
            <a:ahLst/>
            <a:cxnLst>
              <a:cxn ang="0">
                <a:pos x="161" y="75"/>
              </a:cxn>
              <a:cxn ang="0">
                <a:pos x="134" y="59"/>
              </a:cxn>
              <a:cxn ang="0">
                <a:pos x="0" y="0"/>
              </a:cxn>
            </a:cxnLst>
            <a:rect l="0" t="0" r="r" b="b"/>
            <a:pathLst>
              <a:path w="161" h="75">
                <a:moveTo>
                  <a:pt x="161" y="75"/>
                </a:moveTo>
                <a:lnTo>
                  <a:pt x="134" y="59"/>
                </a:lnTo>
                <a:lnTo>
                  <a:pt x="0"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16" name="Freeform 202"/>
          <p:cNvSpPr>
            <a:spLocks/>
          </p:cNvSpPr>
          <p:nvPr/>
        </p:nvSpPr>
        <p:spPr bwMode="auto">
          <a:xfrm>
            <a:off x="8348667" y="5737861"/>
            <a:ext cx="23813" cy="47625"/>
          </a:xfrm>
          <a:custGeom>
            <a:avLst/>
            <a:gdLst/>
            <a:ahLst/>
            <a:cxnLst>
              <a:cxn ang="0">
                <a:pos x="6" y="89"/>
              </a:cxn>
              <a:cxn ang="0">
                <a:pos x="0" y="8"/>
              </a:cxn>
              <a:cxn ang="0">
                <a:pos x="36" y="0"/>
              </a:cxn>
              <a:cxn ang="0">
                <a:pos x="44" y="89"/>
              </a:cxn>
              <a:cxn ang="0">
                <a:pos x="6" y="89"/>
              </a:cxn>
            </a:cxnLst>
            <a:rect l="0" t="0" r="r" b="b"/>
            <a:pathLst>
              <a:path w="44" h="89">
                <a:moveTo>
                  <a:pt x="6" y="89"/>
                </a:moveTo>
                <a:lnTo>
                  <a:pt x="0" y="8"/>
                </a:lnTo>
                <a:lnTo>
                  <a:pt x="36" y="0"/>
                </a:lnTo>
                <a:lnTo>
                  <a:pt x="44" y="89"/>
                </a:lnTo>
                <a:lnTo>
                  <a:pt x="6" y="89"/>
                </a:lnTo>
                <a:close/>
              </a:path>
            </a:pathLst>
          </a:custGeom>
          <a:solidFill>
            <a:srgbClr val="CC66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17" name="Freeform 203"/>
          <p:cNvSpPr>
            <a:spLocks/>
          </p:cNvSpPr>
          <p:nvPr/>
        </p:nvSpPr>
        <p:spPr bwMode="auto">
          <a:xfrm>
            <a:off x="8348667" y="5737861"/>
            <a:ext cx="23813" cy="47625"/>
          </a:xfrm>
          <a:custGeom>
            <a:avLst/>
            <a:gdLst/>
            <a:ahLst/>
            <a:cxnLst>
              <a:cxn ang="0">
                <a:pos x="6" y="89"/>
              </a:cxn>
              <a:cxn ang="0">
                <a:pos x="0" y="8"/>
              </a:cxn>
              <a:cxn ang="0">
                <a:pos x="36" y="0"/>
              </a:cxn>
              <a:cxn ang="0">
                <a:pos x="44" y="89"/>
              </a:cxn>
              <a:cxn ang="0">
                <a:pos x="6" y="89"/>
              </a:cxn>
            </a:cxnLst>
            <a:rect l="0" t="0" r="r" b="b"/>
            <a:pathLst>
              <a:path w="44" h="89">
                <a:moveTo>
                  <a:pt x="6" y="89"/>
                </a:moveTo>
                <a:lnTo>
                  <a:pt x="0" y="8"/>
                </a:lnTo>
                <a:lnTo>
                  <a:pt x="36" y="0"/>
                </a:lnTo>
                <a:lnTo>
                  <a:pt x="44" y="89"/>
                </a:lnTo>
                <a:lnTo>
                  <a:pt x="6" y="89"/>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18" name="Freeform 204"/>
          <p:cNvSpPr>
            <a:spLocks/>
          </p:cNvSpPr>
          <p:nvPr/>
        </p:nvSpPr>
        <p:spPr bwMode="auto">
          <a:xfrm>
            <a:off x="8242305" y="5718811"/>
            <a:ext cx="50800" cy="53975"/>
          </a:xfrm>
          <a:custGeom>
            <a:avLst/>
            <a:gdLst/>
            <a:ahLst/>
            <a:cxnLst>
              <a:cxn ang="0">
                <a:pos x="0" y="0"/>
              </a:cxn>
              <a:cxn ang="0">
                <a:pos x="0" y="52"/>
              </a:cxn>
              <a:cxn ang="0">
                <a:pos x="90" y="100"/>
              </a:cxn>
              <a:cxn ang="0">
                <a:pos x="96" y="46"/>
              </a:cxn>
              <a:cxn ang="0">
                <a:pos x="0" y="0"/>
              </a:cxn>
            </a:cxnLst>
            <a:rect l="0" t="0" r="r" b="b"/>
            <a:pathLst>
              <a:path w="96" h="100">
                <a:moveTo>
                  <a:pt x="0" y="0"/>
                </a:moveTo>
                <a:lnTo>
                  <a:pt x="0" y="52"/>
                </a:lnTo>
                <a:lnTo>
                  <a:pt x="90" y="100"/>
                </a:lnTo>
                <a:lnTo>
                  <a:pt x="96" y="46"/>
                </a:lnTo>
                <a:lnTo>
                  <a:pt x="0" y="0"/>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19" name="Freeform 206"/>
          <p:cNvSpPr>
            <a:spLocks/>
          </p:cNvSpPr>
          <p:nvPr/>
        </p:nvSpPr>
        <p:spPr bwMode="auto">
          <a:xfrm>
            <a:off x="8242304" y="5718811"/>
            <a:ext cx="50800" cy="53975"/>
          </a:xfrm>
          <a:custGeom>
            <a:avLst/>
            <a:gdLst/>
            <a:ahLst/>
            <a:cxnLst>
              <a:cxn ang="0">
                <a:pos x="0" y="0"/>
              </a:cxn>
              <a:cxn ang="0">
                <a:pos x="0" y="52"/>
              </a:cxn>
              <a:cxn ang="0">
                <a:pos x="90" y="100"/>
              </a:cxn>
              <a:cxn ang="0">
                <a:pos x="96" y="46"/>
              </a:cxn>
              <a:cxn ang="0">
                <a:pos x="0" y="0"/>
              </a:cxn>
            </a:cxnLst>
            <a:rect l="0" t="0" r="r" b="b"/>
            <a:pathLst>
              <a:path w="96" h="100">
                <a:moveTo>
                  <a:pt x="0" y="0"/>
                </a:moveTo>
                <a:lnTo>
                  <a:pt x="0" y="52"/>
                </a:lnTo>
                <a:lnTo>
                  <a:pt x="90" y="100"/>
                </a:lnTo>
                <a:lnTo>
                  <a:pt x="96" y="46"/>
                </a:lnTo>
                <a:lnTo>
                  <a:pt x="0" y="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20" name="Freeform 207"/>
          <p:cNvSpPr>
            <a:spLocks/>
          </p:cNvSpPr>
          <p:nvPr/>
        </p:nvSpPr>
        <p:spPr bwMode="auto">
          <a:xfrm>
            <a:off x="8405813" y="5742623"/>
            <a:ext cx="46038" cy="47625"/>
          </a:xfrm>
          <a:custGeom>
            <a:avLst/>
            <a:gdLst/>
            <a:ahLst/>
            <a:cxnLst>
              <a:cxn ang="0">
                <a:pos x="3" y="0"/>
              </a:cxn>
              <a:cxn ang="0">
                <a:pos x="0" y="47"/>
              </a:cxn>
              <a:cxn ang="0">
                <a:pos x="84" y="90"/>
              </a:cxn>
              <a:cxn ang="0">
                <a:pos x="87" y="41"/>
              </a:cxn>
              <a:cxn ang="0">
                <a:pos x="3" y="0"/>
              </a:cxn>
            </a:cxnLst>
            <a:rect l="0" t="0" r="r" b="b"/>
            <a:pathLst>
              <a:path w="87" h="90">
                <a:moveTo>
                  <a:pt x="3" y="0"/>
                </a:moveTo>
                <a:lnTo>
                  <a:pt x="0" y="47"/>
                </a:lnTo>
                <a:lnTo>
                  <a:pt x="84" y="90"/>
                </a:lnTo>
                <a:lnTo>
                  <a:pt x="87" y="41"/>
                </a:lnTo>
                <a:lnTo>
                  <a:pt x="3" y="0"/>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21" name="Freeform 208"/>
          <p:cNvSpPr>
            <a:spLocks/>
          </p:cNvSpPr>
          <p:nvPr/>
        </p:nvSpPr>
        <p:spPr bwMode="auto">
          <a:xfrm>
            <a:off x="8405813" y="5742623"/>
            <a:ext cx="46038" cy="47625"/>
          </a:xfrm>
          <a:custGeom>
            <a:avLst/>
            <a:gdLst/>
            <a:ahLst/>
            <a:cxnLst>
              <a:cxn ang="0">
                <a:pos x="3" y="0"/>
              </a:cxn>
              <a:cxn ang="0">
                <a:pos x="0" y="47"/>
              </a:cxn>
              <a:cxn ang="0">
                <a:pos x="84" y="90"/>
              </a:cxn>
              <a:cxn ang="0">
                <a:pos x="87" y="41"/>
              </a:cxn>
              <a:cxn ang="0">
                <a:pos x="3" y="0"/>
              </a:cxn>
            </a:cxnLst>
            <a:rect l="0" t="0" r="r" b="b"/>
            <a:pathLst>
              <a:path w="87" h="90">
                <a:moveTo>
                  <a:pt x="3" y="0"/>
                </a:moveTo>
                <a:lnTo>
                  <a:pt x="0" y="47"/>
                </a:lnTo>
                <a:lnTo>
                  <a:pt x="84" y="90"/>
                </a:lnTo>
                <a:lnTo>
                  <a:pt x="87" y="41"/>
                </a:lnTo>
                <a:lnTo>
                  <a:pt x="3" y="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22" name="Freeform 209"/>
          <p:cNvSpPr>
            <a:spLocks/>
          </p:cNvSpPr>
          <p:nvPr/>
        </p:nvSpPr>
        <p:spPr bwMode="auto">
          <a:xfrm>
            <a:off x="8486775" y="5723565"/>
            <a:ext cx="77788" cy="71438"/>
          </a:xfrm>
          <a:custGeom>
            <a:avLst/>
            <a:gdLst/>
            <a:ahLst/>
            <a:cxnLst>
              <a:cxn ang="0">
                <a:pos x="0" y="72"/>
              </a:cxn>
              <a:cxn ang="0">
                <a:pos x="0" y="134"/>
              </a:cxn>
              <a:cxn ang="0">
                <a:pos x="149" y="59"/>
              </a:cxn>
              <a:cxn ang="0">
                <a:pos x="149" y="0"/>
              </a:cxn>
              <a:cxn ang="0">
                <a:pos x="0" y="72"/>
              </a:cxn>
            </a:cxnLst>
            <a:rect l="0" t="0" r="r" b="b"/>
            <a:pathLst>
              <a:path w="149" h="134">
                <a:moveTo>
                  <a:pt x="0" y="72"/>
                </a:moveTo>
                <a:lnTo>
                  <a:pt x="0" y="134"/>
                </a:lnTo>
                <a:lnTo>
                  <a:pt x="149" y="59"/>
                </a:lnTo>
                <a:lnTo>
                  <a:pt x="149" y="0"/>
                </a:lnTo>
                <a:lnTo>
                  <a:pt x="0" y="72"/>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23" name="Freeform 210"/>
          <p:cNvSpPr>
            <a:spLocks/>
          </p:cNvSpPr>
          <p:nvPr/>
        </p:nvSpPr>
        <p:spPr bwMode="auto">
          <a:xfrm>
            <a:off x="8486775" y="5723565"/>
            <a:ext cx="77788" cy="71438"/>
          </a:xfrm>
          <a:custGeom>
            <a:avLst/>
            <a:gdLst/>
            <a:ahLst/>
            <a:cxnLst>
              <a:cxn ang="0">
                <a:pos x="0" y="72"/>
              </a:cxn>
              <a:cxn ang="0">
                <a:pos x="0" y="134"/>
              </a:cxn>
              <a:cxn ang="0">
                <a:pos x="149" y="59"/>
              </a:cxn>
              <a:cxn ang="0">
                <a:pos x="149" y="0"/>
              </a:cxn>
              <a:cxn ang="0">
                <a:pos x="0" y="72"/>
              </a:cxn>
            </a:cxnLst>
            <a:rect l="0" t="0" r="r" b="b"/>
            <a:pathLst>
              <a:path w="149" h="134">
                <a:moveTo>
                  <a:pt x="0" y="72"/>
                </a:moveTo>
                <a:lnTo>
                  <a:pt x="0" y="134"/>
                </a:lnTo>
                <a:lnTo>
                  <a:pt x="149" y="59"/>
                </a:lnTo>
                <a:lnTo>
                  <a:pt x="149" y="0"/>
                </a:lnTo>
                <a:lnTo>
                  <a:pt x="0" y="72"/>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24" name="Freeform 211"/>
          <p:cNvSpPr>
            <a:spLocks/>
          </p:cNvSpPr>
          <p:nvPr/>
        </p:nvSpPr>
        <p:spPr bwMode="auto">
          <a:xfrm>
            <a:off x="8240713" y="5615615"/>
            <a:ext cx="84138" cy="77788"/>
          </a:xfrm>
          <a:custGeom>
            <a:avLst/>
            <a:gdLst/>
            <a:ahLst/>
            <a:cxnLst>
              <a:cxn ang="0">
                <a:pos x="0" y="90"/>
              </a:cxn>
              <a:cxn ang="0">
                <a:pos x="63" y="0"/>
              </a:cxn>
              <a:cxn ang="0">
                <a:pos x="159" y="50"/>
              </a:cxn>
              <a:cxn ang="0">
                <a:pos x="102" y="147"/>
              </a:cxn>
              <a:cxn ang="0">
                <a:pos x="0" y="90"/>
              </a:cxn>
            </a:cxnLst>
            <a:rect l="0" t="0" r="r" b="b"/>
            <a:pathLst>
              <a:path w="159" h="147">
                <a:moveTo>
                  <a:pt x="0" y="90"/>
                </a:moveTo>
                <a:lnTo>
                  <a:pt x="63" y="0"/>
                </a:lnTo>
                <a:lnTo>
                  <a:pt x="159" y="50"/>
                </a:lnTo>
                <a:lnTo>
                  <a:pt x="102" y="147"/>
                </a:lnTo>
                <a:lnTo>
                  <a:pt x="0" y="90"/>
                </a:lnTo>
                <a:close/>
              </a:path>
            </a:pathLst>
          </a:custGeom>
          <a:solidFill>
            <a:srgbClr val="507BA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25" name="Freeform 212"/>
          <p:cNvSpPr>
            <a:spLocks/>
          </p:cNvSpPr>
          <p:nvPr/>
        </p:nvSpPr>
        <p:spPr bwMode="auto">
          <a:xfrm>
            <a:off x="8240713" y="5615615"/>
            <a:ext cx="84138" cy="77788"/>
          </a:xfrm>
          <a:custGeom>
            <a:avLst/>
            <a:gdLst/>
            <a:ahLst/>
            <a:cxnLst>
              <a:cxn ang="0">
                <a:pos x="0" y="90"/>
              </a:cxn>
              <a:cxn ang="0">
                <a:pos x="63" y="0"/>
              </a:cxn>
              <a:cxn ang="0">
                <a:pos x="159" y="50"/>
              </a:cxn>
              <a:cxn ang="0">
                <a:pos x="102" y="147"/>
              </a:cxn>
              <a:cxn ang="0">
                <a:pos x="0" y="90"/>
              </a:cxn>
            </a:cxnLst>
            <a:rect l="0" t="0" r="r" b="b"/>
            <a:pathLst>
              <a:path w="159" h="147">
                <a:moveTo>
                  <a:pt x="0" y="90"/>
                </a:moveTo>
                <a:lnTo>
                  <a:pt x="63" y="0"/>
                </a:lnTo>
                <a:lnTo>
                  <a:pt x="159" y="50"/>
                </a:lnTo>
                <a:lnTo>
                  <a:pt x="102" y="147"/>
                </a:lnTo>
                <a:lnTo>
                  <a:pt x="0" y="9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26" name="Freeform 213"/>
          <p:cNvSpPr>
            <a:spLocks noEditPoints="1"/>
          </p:cNvSpPr>
          <p:nvPr/>
        </p:nvSpPr>
        <p:spPr bwMode="auto">
          <a:xfrm>
            <a:off x="8253417" y="5647365"/>
            <a:ext cx="50800" cy="25400"/>
          </a:xfrm>
          <a:custGeom>
            <a:avLst/>
            <a:gdLst/>
            <a:ahLst/>
            <a:cxnLst>
              <a:cxn ang="0">
                <a:pos x="9" y="3"/>
              </a:cxn>
              <a:cxn ang="0">
                <a:pos x="10" y="6"/>
              </a:cxn>
              <a:cxn ang="0">
                <a:pos x="7" y="7"/>
              </a:cxn>
              <a:cxn ang="0">
                <a:pos x="0" y="4"/>
              </a:cxn>
              <a:cxn ang="0">
                <a:pos x="1" y="0"/>
              </a:cxn>
              <a:cxn ang="0">
                <a:pos x="4" y="0"/>
              </a:cxn>
              <a:cxn ang="0">
                <a:pos x="23" y="10"/>
              </a:cxn>
              <a:cxn ang="0">
                <a:pos x="25" y="13"/>
              </a:cxn>
              <a:cxn ang="0">
                <a:pos x="20" y="14"/>
              </a:cxn>
              <a:cxn ang="0">
                <a:pos x="15" y="10"/>
              </a:cxn>
              <a:cxn ang="0">
                <a:pos x="16" y="7"/>
              </a:cxn>
              <a:cxn ang="0">
                <a:pos x="19" y="7"/>
              </a:cxn>
              <a:cxn ang="0">
                <a:pos x="38" y="16"/>
              </a:cxn>
              <a:cxn ang="0">
                <a:pos x="38" y="20"/>
              </a:cxn>
              <a:cxn ang="0">
                <a:pos x="35" y="22"/>
              </a:cxn>
              <a:cxn ang="0">
                <a:pos x="29" y="17"/>
              </a:cxn>
              <a:cxn ang="0">
                <a:pos x="31" y="14"/>
              </a:cxn>
              <a:cxn ang="0">
                <a:pos x="32" y="14"/>
              </a:cxn>
              <a:cxn ang="0">
                <a:pos x="51" y="23"/>
              </a:cxn>
              <a:cxn ang="0">
                <a:pos x="52" y="26"/>
              </a:cxn>
              <a:cxn ang="0">
                <a:pos x="49" y="27"/>
              </a:cxn>
              <a:cxn ang="0">
                <a:pos x="44" y="24"/>
              </a:cxn>
              <a:cxn ang="0">
                <a:pos x="45" y="20"/>
              </a:cxn>
              <a:cxn ang="0">
                <a:pos x="47" y="20"/>
              </a:cxn>
              <a:cxn ang="0">
                <a:pos x="65" y="30"/>
              </a:cxn>
              <a:cxn ang="0">
                <a:pos x="67" y="33"/>
              </a:cxn>
              <a:cxn ang="0">
                <a:pos x="64" y="35"/>
              </a:cxn>
              <a:cxn ang="0">
                <a:pos x="57" y="30"/>
              </a:cxn>
              <a:cxn ang="0">
                <a:pos x="58" y="27"/>
              </a:cxn>
              <a:cxn ang="0">
                <a:pos x="61" y="27"/>
              </a:cxn>
              <a:cxn ang="0">
                <a:pos x="80" y="37"/>
              </a:cxn>
              <a:cxn ang="0">
                <a:pos x="81" y="40"/>
              </a:cxn>
              <a:cxn ang="0">
                <a:pos x="77" y="42"/>
              </a:cxn>
              <a:cxn ang="0">
                <a:pos x="71" y="37"/>
              </a:cxn>
              <a:cxn ang="0">
                <a:pos x="73" y="35"/>
              </a:cxn>
              <a:cxn ang="0">
                <a:pos x="76" y="35"/>
              </a:cxn>
              <a:cxn ang="0">
                <a:pos x="95" y="43"/>
              </a:cxn>
              <a:cxn ang="0">
                <a:pos x="95" y="48"/>
              </a:cxn>
              <a:cxn ang="0">
                <a:pos x="92" y="49"/>
              </a:cxn>
              <a:cxn ang="0">
                <a:pos x="86" y="45"/>
              </a:cxn>
              <a:cxn ang="0">
                <a:pos x="87" y="42"/>
              </a:cxn>
              <a:cxn ang="0">
                <a:pos x="89" y="42"/>
              </a:cxn>
            </a:cxnLst>
            <a:rect l="0" t="0" r="r" b="b"/>
            <a:pathLst>
              <a:path w="95" h="49">
                <a:moveTo>
                  <a:pt x="4" y="0"/>
                </a:moveTo>
                <a:lnTo>
                  <a:pt x="9" y="3"/>
                </a:lnTo>
                <a:lnTo>
                  <a:pt x="10" y="4"/>
                </a:lnTo>
                <a:lnTo>
                  <a:pt x="10" y="6"/>
                </a:lnTo>
                <a:lnTo>
                  <a:pt x="9" y="7"/>
                </a:lnTo>
                <a:lnTo>
                  <a:pt x="7" y="7"/>
                </a:lnTo>
                <a:lnTo>
                  <a:pt x="1" y="6"/>
                </a:lnTo>
                <a:lnTo>
                  <a:pt x="0" y="4"/>
                </a:lnTo>
                <a:lnTo>
                  <a:pt x="0" y="1"/>
                </a:lnTo>
                <a:lnTo>
                  <a:pt x="1" y="0"/>
                </a:lnTo>
                <a:lnTo>
                  <a:pt x="4" y="0"/>
                </a:lnTo>
                <a:lnTo>
                  <a:pt x="4" y="0"/>
                </a:lnTo>
                <a:close/>
                <a:moveTo>
                  <a:pt x="19" y="7"/>
                </a:moveTo>
                <a:lnTo>
                  <a:pt x="23" y="10"/>
                </a:lnTo>
                <a:lnTo>
                  <a:pt x="25" y="11"/>
                </a:lnTo>
                <a:lnTo>
                  <a:pt x="25" y="13"/>
                </a:lnTo>
                <a:lnTo>
                  <a:pt x="23" y="14"/>
                </a:lnTo>
                <a:lnTo>
                  <a:pt x="20" y="14"/>
                </a:lnTo>
                <a:lnTo>
                  <a:pt x="16" y="11"/>
                </a:lnTo>
                <a:lnTo>
                  <a:pt x="15" y="10"/>
                </a:lnTo>
                <a:lnTo>
                  <a:pt x="15" y="9"/>
                </a:lnTo>
                <a:lnTo>
                  <a:pt x="16" y="7"/>
                </a:lnTo>
                <a:lnTo>
                  <a:pt x="19" y="7"/>
                </a:lnTo>
                <a:lnTo>
                  <a:pt x="19" y="7"/>
                </a:lnTo>
                <a:close/>
                <a:moveTo>
                  <a:pt x="32" y="14"/>
                </a:moveTo>
                <a:lnTo>
                  <a:pt x="38" y="16"/>
                </a:lnTo>
                <a:lnTo>
                  <a:pt x="38" y="17"/>
                </a:lnTo>
                <a:lnTo>
                  <a:pt x="38" y="20"/>
                </a:lnTo>
                <a:lnTo>
                  <a:pt x="36" y="22"/>
                </a:lnTo>
                <a:lnTo>
                  <a:pt x="35" y="22"/>
                </a:lnTo>
                <a:lnTo>
                  <a:pt x="31" y="19"/>
                </a:lnTo>
                <a:lnTo>
                  <a:pt x="29" y="17"/>
                </a:lnTo>
                <a:lnTo>
                  <a:pt x="29" y="16"/>
                </a:lnTo>
                <a:lnTo>
                  <a:pt x="31" y="14"/>
                </a:lnTo>
                <a:lnTo>
                  <a:pt x="32" y="14"/>
                </a:lnTo>
                <a:lnTo>
                  <a:pt x="32" y="14"/>
                </a:lnTo>
                <a:close/>
                <a:moveTo>
                  <a:pt x="47" y="20"/>
                </a:moveTo>
                <a:lnTo>
                  <a:pt x="51" y="23"/>
                </a:lnTo>
                <a:lnTo>
                  <a:pt x="52" y="24"/>
                </a:lnTo>
                <a:lnTo>
                  <a:pt x="52" y="26"/>
                </a:lnTo>
                <a:lnTo>
                  <a:pt x="51" y="27"/>
                </a:lnTo>
                <a:lnTo>
                  <a:pt x="49" y="27"/>
                </a:lnTo>
                <a:lnTo>
                  <a:pt x="45" y="26"/>
                </a:lnTo>
                <a:lnTo>
                  <a:pt x="44" y="24"/>
                </a:lnTo>
                <a:lnTo>
                  <a:pt x="44" y="22"/>
                </a:lnTo>
                <a:lnTo>
                  <a:pt x="45" y="20"/>
                </a:lnTo>
                <a:lnTo>
                  <a:pt x="47" y="20"/>
                </a:lnTo>
                <a:lnTo>
                  <a:pt x="47" y="20"/>
                </a:lnTo>
                <a:close/>
                <a:moveTo>
                  <a:pt x="61" y="27"/>
                </a:moveTo>
                <a:lnTo>
                  <a:pt x="65" y="30"/>
                </a:lnTo>
                <a:lnTo>
                  <a:pt x="67" y="32"/>
                </a:lnTo>
                <a:lnTo>
                  <a:pt x="67" y="33"/>
                </a:lnTo>
                <a:lnTo>
                  <a:pt x="65" y="35"/>
                </a:lnTo>
                <a:lnTo>
                  <a:pt x="64" y="35"/>
                </a:lnTo>
                <a:lnTo>
                  <a:pt x="58" y="32"/>
                </a:lnTo>
                <a:lnTo>
                  <a:pt x="57" y="30"/>
                </a:lnTo>
                <a:lnTo>
                  <a:pt x="57" y="29"/>
                </a:lnTo>
                <a:lnTo>
                  <a:pt x="58" y="27"/>
                </a:lnTo>
                <a:lnTo>
                  <a:pt x="61" y="27"/>
                </a:lnTo>
                <a:lnTo>
                  <a:pt x="61" y="27"/>
                </a:lnTo>
                <a:close/>
                <a:moveTo>
                  <a:pt x="76" y="35"/>
                </a:moveTo>
                <a:lnTo>
                  <a:pt x="80" y="37"/>
                </a:lnTo>
                <a:lnTo>
                  <a:pt x="81" y="39"/>
                </a:lnTo>
                <a:lnTo>
                  <a:pt x="81" y="40"/>
                </a:lnTo>
                <a:lnTo>
                  <a:pt x="80" y="42"/>
                </a:lnTo>
                <a:lnTo>
                  <a:pt x="77" y="42"/>
                </a:lnTo>
                <a:lnTo>
                  <a:pt x="73" y="39"/>
                </a:lnTo>
                <a:lnTo>
                  <a:pt x="71" y="37"/>
                </a:lnTo>
                <a:lnTo>
                  <a:pt x="71" y="36"/>
                </a:lnTo>
                <a:lnTo>
                  <a:pt x="73" y="35"/>
                </a:lnTo>
                <a:lnTo>
                  <a:pt x="76" y="35"/>
                </a:lnTo>
                <a:lnTo>
                  <a:pt x="76" y="35"/>
                </a:lnTo>
                <a:close/>
                <a:moveTo>
                  <a:pt x="89" y="42"/>
                </a:moveTo>
                <a:lnTo>
                  <a:pt x="95" y="43"/>
                </a:lnTo>
                <a:lnTo>
                  <a:pt x="95" y="45"/>
                </a:lnTo>
                <a:lnTo>
                  <a:pt x="95" y="48"/>
                </a:lnTo>
                <a:lnTo>
                  <a:pt x="93" y="49"/>
                </a:lnTo>
                <a:lnTo>
                  <a:pt x="92" y="49"/>
                </a:lnTo>
                <a:lnTo>
                  <a:pt x="87" y="46"/>
                </a:lnTo>
                <a:lnTo>
                  <a:pt x="86" y="45"/>
                </a:lnTo>
                <a:lnTo>
                  <a:pt x="86" y="43"/>
                </a:lnTo>
                <a:lnTo>
                  <a:pt x="87" y="42"/>
                </a:lnTo>
                <a:lnTo>
                  <a:pt x="89" y="42"/>
                </a:lnTo>
                <a:lnTo>
                  <a:pt x="89" y="4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27" name="Freeform 214"/>
          <p:cNvSpPr>
            <a:spLocks noEditPoints="1"/>
          </p:cNvSpPr>
          <p:nvPr/>
        </p:nvSpPr>
        <p:spPr bwMode="auto">
          <a:xfrm>
            <a:off x="8264526" y="5633078"/>
            <a:ext cx="49213" cy="25400"/>
          </a:xfrm>
          <a:custGeom>
            <a:avLst/>
            <a:gdLst/>
            <a:ahLst/>
            <a:cxnLst>
              <a:cxn ang="0">
                <a:pos x="9" y="3"/>
              </a:cxn>
              <a:cxn ang="0">
                <a:pos x="10" y="6"/>
              </a:cxn>
              <a:cxn ang="0">
                <a:pos x="6" y="8"/>
              </a:cxn>
              <a:cxn ang="0">
                <a:pos x="0" y="3"/>
              </a:cxn>
              <a:cxn ang="0">
                <a:pos x="1" y="0"/>
              </a:cxn>
              <a:cxn ang="0">
                <a:pos x="4" y="0"/>
              </a:cxn>
              <a:cxn ang="0">
                <a:pos x="23" y="9"/>
              </a:cxn>
              <a:cxn ang="0">
                <a:pos x="23" y="13"/>
              </a:cxn>
              <a:cxn ang="0">
                <a:pos x="20" y="15"/>
              </a:cxn>
              <a:cxn ang="0">
                <a:pos x="14" y="10"/>
              </a:cxn>
              <a:cxn ang="0">
                <a:pos x="16" y="8"/>
              </a:cxn>
              <a:cxn ang="0">
                <a:pos x="17" y="8"/>
              </a:cxn>
              <a:cxn ang="0">
                <a:pos x="36" y="16"/>
              </a:cxn>
              <a:cxn ang="0">
                <a:pos x="38" y="19"/>
              </a:cxn>
              <a:cxn ang="0">
                <a:pos x="35" y="21"/>
              </a:cxn>
              <a:cxn ang="0">
                <a:pos x="29" y="18"/>
              </a:cxn>
              <a:cxn ang="0">
                <a:pos x="30" y="13"/>
              </a:cxn>
              <a:cxn ang="0">
                <a:pos x="32" y="13"/>
              </a:cxn>
              <a:cxn ang="0">
                <a:pos x="51" y="24"/>
              </a:cxn>
              <a:cxn ang="0">
                <a:pos x="52" y="26"/>
              </a:cxn>
              <a:cxn ang="0">
                <a:pos x="49" y="28"/>
              </a:cxn>
              <a:cxn ang="0">
                <a:pos x="42" y="24"/>
              </a:cxn>
              <a:cxn ang="0">
                <a:pos x="45" y="21"/>
              </a:cxn>
              <a:cxn ang="0">
                <a:pos x="46" y="21"/>
              </a:cxn>
              <a:cxn ang="0">
                <a:pos x="65" y="29"/>
              </a:cxn>
              <a:cxn ang="0">
                <a:pos x="67" y="34"/>
              </a:cxn>
              <a:cxn ang="0">
                <a:pos x="62" y="35"/>
              </a:cxn>
              <a:cxn ang="0">
                <a:pos x="57" y="31"/>
              </a:cxn>
              <a:cxn ang="0">
                <a:pos x="58" y="28"/>
              </a:cxn>
              <a:cxn ang="0">
                <a:pos x="61" y="28"/>
              </a:cxn>
              <a:cxn ang="0">
                <a:pos x="80" y="37"/>
              </a:cxn>
              <a:cxn ang="0">
                <a:pos x="81" y="41"/>
              </a:cxn>
              <a:cxn ang="0">
                <a:pos x="77" y="41"/>
              </a:cxn>
              <a:cxn ang="0">
                <a:pos x="71" y="38"/>
              </a:cxn>
              <a:cxn ang="0">
                <a:pos x="73" y="35"/>
              </a:cxn>
              <a:cxn ang="0">
                <a:pos x="74" y="35"/>
              </a:cxn>
              <a:cxn ang="0">
                <a:pos x="93" y="44"/>
              </a:cxn>
              <a:cxn ang="0">
                <a:pos x="95" y="47"/>
              </a:cxn>
              <a:cxn ang="0">
                <a:pos x="92" y="48"/>
              </a:cxn>
              <a:cxn ang="0">
                <a:pos x="86" y="45"/>
              </a:cxn>
              <a:cxn ang="0">
                <a:pos x="87" y="41"/>
              </a:cxn>
              <a:cxn ang="0">
                <a:pos x="89" y="41"/>
              </a:cxn>
            </a:cxnLst>
            <a:rect l="0" t="0" r="r" b="b"/>
            <a:pathLst>
              <a:path w="95" h="48">
                <a:moveTo>
                  <a:pt x="4" y="0"/>
                </a:moveTo>
                <a:lnTo>
                  <a:pt x="9" y="3"/>
                </a:lnTo>
                <a:lnTo>
                  <a:pt x="10" y="5"/>
                </a:lnTo>
                <a:lnTo>
                  <a:pt x="10" y="6"/>
                </a:lnTo>
                <a:lnTo>
                  <a:pt x="9" y="8"/>
                </a:lnTo>
                <a:lnTo>
                  <a:pt x="6" y="8"/>
                </a:lnTo>
                <a:lnTo>
                  <a:pt x="1" y="5"/>
                </a:lnTo>
                <a:lnTo>
                  <a:pt x="0" y="3"/>
                </a:lnTo>
                <a:lnTo>
                  <a:pt x="0" y="2"/>
                </a:lnTo>
                <a:lnTo>
                  <a:pt x="1" y="0"/>
                </a:lnTo>
                <a:lnTo>
                  <a:pt x="4" y="0"/>
                </a:lnTo>
                <a:lnTo>
                  <a:pt x="4" y="0"/>
                </a:lnTo>
                <a:close/>
                <a:moveTo>
                  <a:pt x="17" y="8"/>
                </a:moveTo>
                <a:lnTo>
                  <a:pt x="23" y="9"/>
                </a:lnTo>
                <a:lnTo>
                  <a:pt x="25" y="10"/>
                </a:lnTo>
                <a:lnTo>
                  <a:pt x="23" y="13"/>
                </a:lnTo>
                <a:lnTo>
                  <a:pt x="22" y="15"/>
                </a:lnTo>
                <a:lnTo>
                  <a:pt x="20" y="15"/>
                </a:lnTo>
                <a:lnTo>
                  <a:pt x="16" y="12"/>
                </a:lnTo>
                <a:lnTo>
                  <a:pt x="14" y="10"/>
                </a:lnTo>
                <a:lnTo>
                  <a:pt x="14" y="9"/>
                </a:lnTo>
                <a:lnTo>
                  <a:pt x="16" y="8"/>
                </a:lnTo>
                <a:lnTo>
                  <a:pt x="17" y="8"/>
                </a:lnTo>
                <a:lnTo>
                  <a:pt x="17" y="8"/>
                </a:lnTo>
                <a:close/>
                <a:moveTo>
                  <a:pt x="32" y="13"/>
                </a:moveTo>
                <a:lnTo>
                  <a:pt x="36" y="16"/>
                </a:lnTo>
                <a:lnTo>
                  <a:pt x="38" y="18"/>
                </a:lnTo>
                <a:lnTo>
                  <a:pt x="38" y="19"/>
                </a:lnTo>
                <a:lnTo>
                  <a:pt x="36" y="21"/>
                </a:lnTo>
                <a:lnTo>
                  <a:pt x="35" y="21"/>
                </a:lnTo>
                <a:lnTo>
                  <a:pt x="30" y="19"/>
                </a:lnTo>
                <a:lnTo>
                  <a:pt x="29" y="18"/>
                </a:lnTo>
                <a:lnTo>
                  <a:pt x="29" y="15"/>
                </a:lnTo>
                <a:lnTo>
                  <a:pt x="30" y="13"/>
                </a:lnTo>
                <a:lnTo>
                  <a:pt x="32" y="13"/>
                </a:lnTo>
                <a:lnTo>
                  <a:pt x="32" y="13"/>
                </a:lnTo>
                <a:close/>
                <a:moveTo>
                  <a:pt x="46" y="21"/>
                </a:moveTo>
                <a:lnTo>
                  <a:pt x="51" y="24"/>
                </a:lnTo>
                <a:lnTo>
                  <a:pt x="52" y="25"/>
                </a:lnTo>
                <a:lnTo>
                  <a:pt x="52" y="26"/>
                </a:lnTo>
                <a:lnTo>
                  <a:pt x="51" y="28"/>
                </a:lnTo>
                <a:lnTo>
                  <a:pt x="49" y="28"/>
                </a:lnTo>
                <a:lnTo>
                  <a:pt x="44" y="25"/>
                </a:lnTo>
                <a:lnTo>
                  <a:pt x="42" y="24"/>
                </a:lnTo>
                <a:lnTo>
                  <a:pt x="42" y="22"/>
                </a:lnTo>
                <a:lnTo>
                  <a:pt x="45" y="21"/>
                </a:lnTo>
                <a:lnTo>
                  <a:pt x="46" y="21"/>
                </a:lnTo>
                <a:lnTo>
                  <a:pt x="46" y="21"/>
                </a:lnTo>
                <a:close/>
                <a:moveTo>
                  <a:pt x="61" y="28"/>
                </a:moveTo>
                <a:lnTo>
                  <a:pt x="65" y="29"/>
                </a:lnTo>
                <a:lnTo>
                  <a:pt x="67" y="31"/>
                </a:lnTo>
                <a:lnTo>
                  <a:pt x="67" y="34"/>
                </a:lnTo>
                <a:lnTo>
                  <a:pt x="65" y="35"/>
                </a:lnTo>
                <a:lnTo>
                  <a:pt x="62" y="35"/>
                </a:lnTo>
                <a:lnTo>
                  <a:pt x="58" y="32"/>
                </a:lnTo>
                <a:lnTo>
                  <a:pt x="57" y="31"/>
                </a:lnTo>
                <a:lnTo>
                  <a:pt x="57" y="29"/>
                </a:lnTo>
                <a:lnTo>
                  <a:pt x="58" y="28"/>
                </a:lnTo>
                <a:lnTo>
                  <a:pt x="61" y="28"/>
                </a:lnTo>
                <a:lnTo>
                  <a:pt x="61" y="28"/>
                </a:lnTo>
                <a:close/>
                <a:moveTo>
                  <a:pt x="74" y="35"/>
                </a:moveTo>
                <a:lnTo>
                  <a:pt x="80" y="37"/>
                </a:lnTo>
                <a:lnTo>
                  <a:pt x="81" y="38"/>
                </a:lnTo>
                <a:lnTo>
                  <a:pt x="81" y="41"/>
                </a:lnTo>
                <a:lnTo>
                  <a:pt x="80" y="42"/>
                </a:lnTo>
                <a:lnTo>
                  <a:pt x="77" y="41"/>
                </a:lnTo>
                <a:lnTo>
                  <a:pt x="73" y="39"/>
                </a:lnTo>
                <a:lnTo>
                  <a:pt x="71" y="38"/>
                </a:lnTo>
                <a:lnTo>
                  <a:pt x="71" y="35"/>
                </a:lnTo>
                <a:lnTo>
                  <a:pt x="73" y="35"/>
                </a:lnTo>
                <a:lnTo>
                  <a:pt x="74" y="35"/>
                </a:lnTo>
                <a:lnTo>
                  <a:pt x="74" y="35"/>
                </a:lnTo>
                <a:close/>
                <a:moveTo>
                  <a:pt x="89" y="41"/>
                </a:moveTo>
                <a:lnTo>
                  <a:pt x="93" y="44"/>
                </a:lnTo>
                <a:lnTo>
                  <a:pt x="95" y="45"/>
                </a:lnTo>
                <a:lnTo>
                  <a:pt x="95" y="47"/>
                </a:lnTo>
                <a:lnTo>
                  <a:pt x="93" y="48"/>
                </a:lnTo>
                <a:lnTo>
                  <a:pt x="92" y="48"/>
                </a:lnTo>
                <a:lnTo>
                  <a:pt x="87" y="47"/>
                </a:lnTo>
                <a:lnTo>
                  <a:pt x="86" y="45"/>
                </a:lnTo>
                <a:lnTo>
                  <a:pt x="86" y="42"/>
                </a:lnTo>
                <a:lnTo>
                  <a:pt x="87" y="41"/>
                </a:lnTo>
                <a:lnTo>
                  <a:pt x="89" y="41"/>
                </a:lnTo>
                <a:lnTo>
                  <a:pt x="89" y="4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28" name="Freeform 215"/>
          <p:cNvSpPr>
            <a:spLocks noEditPoints="1"/>
          </p:cNvSpPr>
          <p:nvPr/>
        </p:nvSpPr>
        <p:spPr bwMode="auto">
          <a:xfrm>
            <a:off x="8261354" y="5629911"/>
            <a:ext cx="25400" cy="41275"/>
          </a:xfrm>
          <a:custGeom>
            <a:avLst/>
            <a:gdLst/>
            <a:ahLst/>
            <a:cxnLst>
              <a:cxn ang="0">
                <a:pos x="3" y="69"/>
              </a:cxn>
              <a:cxn ang="0">
                <a:pos x="6" y="68"/>
              </a:cxn>
              <a:cxn ang="0">
                <a:pos x="7" y="72"/>
              </a:cxn>
              <a:cxn ang="0">
                <a:pos x="3" y="78"/>
              </a:cxn>
              <a:cxn ang="0">
                <a:pos x="0" y="75"/>
              </a:cxn>
              <a:cxn ang="0">
                <a:pos x="0" y="74"/>
              </a:cxn>
              <a:cxn ang="0">
                <a:pos x="10" y="55"/>
              </a:cxn>
              <a:cxn ang="0">
                <a:pos x="15" y="55"/>
              </a:cxn>
              <a:cxn ang="0">
                <a:pos x="16" y="58"/>
              </a:cxn>
              <a:cxn ang="0">
                <a:pos x="12" y="64"/>
              </a:cxn>
              <a:cxn ang="0">
                <a:pos x="7" y="62"/>
              </a:cxn>
              <a:cxn ang="0">
                <a:pos x="9" y="61"/>
              </a:cxn>
              <a:cxn ang="0">
                <a:pos x="19" y="42"/>
              </a:cxn>
              <a:cxn ang="0">
                <a:pos x="22" y="41"/>
              </a:cxn>
              <a:cxn ang="0">
                <a:pos x="23" y="45"/>
              </a:cxn>
              <a:cxn ang="0">
                <a:pos x="19" y="51"/>
              </a:cxn>
              <a:cxn ang="0">
                <a:pos x="16" y="49"/>
              </a:cxn>
              <a:cxn ang="0">
                <a:pos x="16" y="46"/>
              </a:cxn>
              <a:cxn ang="0">
                <a:pos x="28" y="29"/>
              </a:cxn>
              <a:cxn ang="0">
                <a:pos x="31" y="28"/>
              </a:cxn>
              <a:cxn ang="0">
                <a:pos x="32" y="32"/>
              </a:cxn>
              <a:cxn ang="0">
                <a:pos x="28" y="38"/>
              </a:cxn>
              <a:cxn ang="0">
                <a:pos x="23" y="35"/>
              </a:cxn>
              <a:cxn ang="0">
                <a:pos x="25" y="33"/>
              </a:cxn>
              <a:cxn ang="0">
                <a:pos x="35" y="16"/>
              </a:cxn>
              <a:cxn ang="0">
                <a:pos x="39" y="14"/>
              </a:cxn>
              <a:cxn ang="0">
                <a:pos x="39" y="17"/>
              </a:cxn>
              <a:cxn ang="0">
                <a:pos x="35" y="23"/>
              </a:cxn>
              <a:cxn ang="0">
                <a:pos x="32" y="22"/>
              </a:cxn>
              <a:cxn ang="0">
                <a:pos x="32" y="20"/>
              </a:cxn>
              <a:cxn ang="0">
                <a:pos x="44" y="1"/>
              </a:cxn>
              <a:cxn ang="0">
                <a:pos x="47" y="1"/>
              </a:cxn>
              <a:cxn ang="0">
                <a:pos x="48" y="4"/>
              </a:cxn>
              <a:cxn ang="0">
                <a:pos x="44" y="10"/>
              </a:cxn>
              <a:cxn ang="0">
                <a:pos x="41" y="9"/>
              </a:cxn>
              <a:cxn ang="0">
                <a:pos x="41" y="6"/>
              </a:cxn>
            </a:cxnLst>
            <a:rect l="0" t="0" r="r" b="b"/>
            <a:pathLst>
              <a:path w="48" h="78">
                <a:moveTo>
                  <a:pt x="0" y="74"/>
                </a:moveTo>
                <a:lnTo>
                  <a:pt x="3" y="69"/>
                </a:lnTo>
                <a:lnTo>
                  <a:pt x="4" y="68"/>
                </a:lnTo>
                <a:lnTo>
                  <a:pt x="6" y="68"/>
                </a:lnTo>
                <a:lnTo>
                  <a:pt x="7" y="69"/>
                </a:lnTo>
                <a:lnTo>
                  <a:pt x="7" y="72"/>
                </a:lnTo>
                <a:lnTo>
                  <a:pt x="4" y="77"/>
                </a:lnTo>
                <a:lnTo>
                  <a:pt x="3" y="78"/>
                </a:lnTo>
                <a:lnTo>
                  <a:pt x="2" y="77"/>
                </a:lnTo>
                <a:lnTo>
                  <a:pt x="0" y="75"/>
                </a:lnTo>
                <a:lnTo>
                  <a:pt x="0" y="74"/>
                </a:lnTo>
                <a:lnTo>
                  <a:pt x="0" y="74"/>
                </a:lnTo>
                <a:close/>
                <a:moveTo>
                  <a:pt x="9" y="61"/>
                </a:moveTo>
                <a:lnTo>
                  <a:pt x="10" y="55"/>
                </a:lnTo>
                <a:lnTo>
                  <a:pt x="13" y="55"/>
                </a:lnTo>
                <a:lnTo>
                  <a:pt x="15" y="55"/>
                </a:lnTo>
                <a:lnTo>
                  <a:pt x="16" y="56"/>
                </a:lnTo>
                <a:lnTo>
                  <a:pt x="16" y="58"/>
                </a:lnTo>
                <a:lnTo>
                  <a:pt x="13" y="62"/>
                </a:lnTo>
                <a:lnTo>
                  <a:pt x="12" y="64"/>
                </a:lnTo>
                <a:lnTo>
                  <a:pt x="9" y="64"/>
                </a:lnTo>
                <a:lnTo>
                  <a:pt x="7" y="62"/>
                </a:lnTo>
                <a:lnTo>
                  <a:pt x="9" y="61"/>
                </a:lnTo>
                <a:lnTo>
                  <a:pt x="9" y="61"/>
                </a:lnTo>
                <a:close/>
                <a:moveTo>
                  <a:pt x="16" y="46"/>
                </a:moveTo>
                <a:lnTo>
                  <a:pt x="19" y="42"/>
                </a:lnTo>
                <a:lnTo>
                  <a:pt x="20" y="41"/>
                </a:lnTo>
                <a:lnTo>
                  <a:pt x="22" y="41"/>
                </a:lnTo>
                <a:lnTo>
                  <a:pt x="23" y="43"/>
                </a:lnTo>
                <a:lnTo>
                  <a:pt x="23" y="45"/>
                </a:lnTo>
                <a:lnTo>
                  <a:pt x="20" y="49"/>
                </a:lnTo>
                <a:lnTo>
                  <a:pt x="19" y="51"/>
                </a:lnTo>
                <a:lnTo>
                  <a:pt x="18" y="51"/>
                </a:lnTo>
                <a:lnTo>
                  <a:pt x="16" y="49"/>
                </a:lnTo>
                <a:lnTo>
                  <a:pt x="16" y="46"/>
                </a:lnTo>
                <a:lnTo>
                  <a:pt x="16" y="46"/>
                </a:lnTo>
                <a:close/>
                <a:moveTo>
                  <a:pt x="25" y="33"/>
                </a:moveTo>
                <a:lnTo>
                  <a:pt x="28" y="29"/>
                </a:lnTo>
                <a:lnTo>
                  <a:pt x="29" y="28"/>
                </a:lnTo>
                <a:lnTo>
                  <a:pt x="31" y="28"/>
                </a:lnTo>
                <a:lnTo>
                  <a:pt x="32" y="29"/>
                </a:lnTo>
                <a:lnTo>
                  <a:pt x="32" y="32"/>
                </a:lnTo>
                <a:lnTo>
                  <a:pt x="29" y="36"/>
                </a:lnTo>
                <a:lnTo>
                  <a:pt x="28" y="38"/>
                </a:lnTo>
                <a:lnTo>
                  <a:pt x="25" y="36"/>
                </a:lnTo>
                <a:lnTo>
                  <a:pt x="23" y="35"/>
                </a:lnTo>
                <a:lnTo>
                  <a:pt x="25" y="33"/>
                </a:lnTo>
                <a:lnTo>
                  <a:pt x="25" y="33"/>
                </a:lnTo>
                <a:close/>
                <a:moveTo>
                  <a:pt x="32" y="20"/>
                </a:moveTo>
                <a:lnTo>
                  <a:pt x="35" y="16"/>
                </a:lnTo>
                <a:lnTo>
                  <a:pt x="36" y="14"/>
                </a:lnTo>
                <a:lnTo>
                  <a:pt x="39" y="14"/>
                </a:lnTo>
                <a:lnTo>
                  <a:pt x="39" y="16"/>
                </a:lnTo>
                <a:lnTo>
                  <a:pt x="39" y="17"/>
                </a:lnTo>
                <a:lnTo>
                  <a:pt x="36" y="22"/>
                </a:lnTo>
                <a:lnTo>
                  <a:pt x="35" y="23"/>
                </a:lnTo>
                <a:lnTo>
                  <a:pt x="34" y="23"/>
                </a:lnTo>
                <a:lnTo>
                  <a:pt x="32" y="22"/>
                </a:lnTo>
                <a:lnTo>
                  <a:pt x="32" y="20"/>
                </a:lnTo>
                <a:lnTo>
                  <a:pt x="32" y="20"/>
                </a:lnTo>
                <a:close/>
                <a:moveTo>
                  <a:pt x="41" y="6"/>
                </a:moveTo>
                <a:lnTo>
                  <a:pt x="44" y="1"/>
                </a:lnTo>
                <a:lnTo>
                  <a:pt x="45" y="0"/>
                </a:lnTo>
                <a:lnTo>
                  <a:pt x="47" y="1"/>
                </a:lnTo>
                <a:lnTo>
                  <a:pt x="48" y="3"/>
                </a:lnTo>
                <a:lnTo>
                  <a:pt x="48" y="4"/>
                </a:lnTo>
                <a:lnTo>
                  <a:pt x="45" y="9"/>
                </a:lnTo>
                <a:lnTo>
                  <a:pt x="44" y="10"/>
                </a:lnTo>
                <a:lnTo>
                  <a:pt x="41" y="10"/>
                </a:lnTo>
                <a:lnTo>
                  <a:pt x="41" y="9"/>
                </a:lnTo>
                <a:lnTo>
                  <a:pt x="41" y="6"/>
                </a:lnTo>
                <a:lnTo>
                  <a:pt x="41" y="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29" name="Freeform 216"/>
          <p:cNvSpPr>
            <a:spLocks noEditPoints="1"/>
          </p:cNvSpPr>
          <p:nvPr/>
        </p:nvSpPr>
        <p:spPr bwMode="auto">
          <a:xfrm>
            <a:off x="8280400" y="5642611"/>
            <a:ext cx="25400" cy="41275"/>
          </a:xfrm>
          <a:custGeom>
            <a:avLst/>
            <a:gdLst/>
            <a:ahLst/>
            <a:cxnLst>
              <a:cxn ang="0">
                <a:pos x="5" y="69"/>
              </a:cxn>
              <a:cxn ang="0">
                <a:pos x="8" y="68"/>
              </a:cxn>
              <a:cxn ang="0">
                <a:pos x="9" y="72"/>
              </a:cxn>
              <a:cxn ang="0">
                <a:pos x="5" y="78"/>
              </a:cxn>
              <a:cxn ang="0">
                <a:pos x="0" y="75"/>
              </a:cxn>
              <a:cxn ang="0">
                <a:pos x="2" y="74"/>
              </a:cxn>
              <a:cxn ang="0">
                <a:pos x="12" y="55"/>
              </a:cxn>
              <a:cxn ang="0">
                <a:pos x="16" y="55"/>
              </a:cxn>
              <a:cxn ang="0">
                <a:pos x="16" y="58"/>
              </a:cxn>
              <a:cxn ang="0">
                <a:pos x="12" y="63"/>
              </a:cxn>
              <a:cxn ang="0">
                <a:pos x="9" y="62"/>
              </a:cxn>
              <a:cxn ang="0">
                <a:pos x="9" y="61"/>
              </a:cxn>
              <a:cxn ang="0">
                <a:pos x="21" y="42"/>
              </a:cxn>
              <a:cxn ang="0">
                <a:pos x="24" y="42"/>
              </a:cxn>
              <a:cxn ang="0">
                <a:pos x="25" y="45"/>
              </a:cxn>
              <a:cxn ang="0">
                <a:pos x="21" y="50"/>
              </a:cxn>
              <a:cxn ang="0">
                <a:pos x="18" y="49"/>
              </a:cxn>
              <a:cxn ang="0">
                <a:pos x="18" y="46"/>
              </a:cxn>
              <a:cxn ang="0">
                <a:pos x="28" y="29"/>
              </a:cxn>
              <a:cxn ang="0">
                <a:pos x="32" y="27"/>
              </a:cxn>
              <a:cxn ang="0">
                <a:pos x="32" y="32"/>
              </a:cxn>
              <a:cxn ang="0">
                <a:pos x="28" y="37"/>
              </a:cxn>
              <a:cxn ang="0">
                <a:pos x="25" y="34"/>
              </a:cxn>
              <a:cxn ang="0">
                <a:pos x="25" y="33"/>
              </a:cxn>
              <a:cxn ang="0">
                <a:pos x="37" y="16"/>
              </a:cxn>
              <a:cxn ang="0">
                <a:pos x="40" y="14"/>
              </a:cxn>
              <a:cxn ang="0">
                <a:pos x="41" y="17"/>
              </a:cxn>
              <a:cxn ang="0">
                <a:pos x="37" y="23"/>
              </a:cxn>
              <a:cxn ang="0">
                <a:pos x="34" y="21"/>
              </a:cxn>
              <a:cxn ang="0">
                <a:pos x="34" y="20"/>
              </a:cxn>
              <a:cxn ang="0">
                <a:pos x="44" y="1"/>
              </a:cxn>
              <a:cxn ang="0">
                <a:pos x="48" y="1"/>
              </a:cxn>
              <a:cxn ang="0">
                <a:pos x="48" y="4"/>
              </a:cxn>
              <a:cxn ang="0">
                <a:pos x="46" y="10"/>
              </a:cxn>
              <a:cxn ang="0">
                <a:pos x="41" y="8"/>
              </a:cxn>
              <a:cxn ang="0">
                <a:pos x="41" y="6"/>
              </a:cxn>
            </a:cxnLst>
            <a:rect l="0" t="0" r="r" b="b"/>
            <a:pathLst>
              <a:path w="50" h="78">
                <a:moveTo>
                  <a:pt x="2" y="74"/>
                </a:moveTo>
                <a:lnTo>
                  <a:pt x="5" y="69"/>
                </a:lnTo>
                <a:lnTo>
                  <a:pt x="6" y="68"/>
                </a:lnTo>
                <a:lnTo>
                  <a:pt x="8" y="68"/>
                </a:lnTo>
                <a:lnTo>
                  <a:pt x="9" y="69"/>
                </a:lnTo>
                <a:lnTo>
                  <a:pt x="9" y="72"/>
                </a:lnTo>
                <a:lnTo>
                  <a:pt x="6" y="76"/>
                </a:lnTo>
                <a:lnTo>
                  <a:pt x="5" y="78"/>
                </a:lnTo>
                <a:lnTo>
                  <a:pt x="2" y="76"/>
                </a:lnTo>
                <a:lnTo>
                  <a:pt x="0" y="75"/>
                </a:lnTo>
                <a:lnTo>
                  <a:pt x="2" y="74"/>
                </a:lnTo>
                <a:lnTo>
                  <a:pt x="2" y="74"/>
                </a:lnTo>
                <a:close/>
                <a:moveTo>
                  <a:pt x="9" y="61"/>
                </a:moveTo>
                <a:lnTo>
                  <a:pt x="12" y="55"/>
                </a:lnTo>
                <a:lnTo>
                  <a:pt x="14" y="55"/>
                </a:lnTo>
                <a:lnTo>
                  <a:pt x="16" y="55"/>
                </a:lnTo>
                <a:lnTo>
                  <a:pt x="16" y="56"/>
                </a:lnTo>
                <a:lnTo>
                  <a:pt x="16" y="58"/>
                </a:lnTo>
                <a:lnTo>
                  <a:pt x="14" y="62"/>
                </a:lnTo>
                <a:lnTo>
                  <a:pt x="12" y="63"/>
                </a:lnTo>
                <a:lnTo>
                  <a:pt x="11" y="63"/>
                </a:lnTo>
                <a:lnTo>
                  <a:pt x="9" y="62"/>
                </a:lnTo>
                <a:lnTo>
                  <a:pt x="9" y="61"/>
                </a:lnTo>
                <a:lnTo>
                  <a:pt x="9" y="61"/>
                </a:lnTo>
                <a:close/>
                <a:moveTo>
                  <a:pt x="18" y="46"/>
                </a:moveTo>
                <a:lnTo>
                  <a:pt x="21" y="42"/>
                </a:lnTo>
                <a:lnTo>
                  <a:pt x="22" y="40"/>
                </a:lnTo>
                <a:lnTo>
                  <a:pt x="24" y="42"/>
                </a:lnTo>
                <a:lnTo>
                  <a:pt x="25" y="43"/>
                </a:lnTo>
                <a:lnTo>
                  <a:pt x="25" y="45"/>
                </a:lnTo>
                <a:lnTo>
                  <a:pt x="22" y="49"/>
                </a:lnTo>
                <a:lnTo>
                  <a:pt x="21" y="50"/>
                </a:lnTo>
                <a:lnTo>
                  <a:pt x="18" y="50"/>
                </a:lnTo>
                <a:lnTo>
                  <a:pt x="18" y="49"/>
                </a:lnTo>
                <a:lnTo>
                  <a:pt x="18" y="46"/>
                </a:lnTo>
                <a:lnTo>
                  <a:pt x="18" y="46"/>
                </a:lnTo>
                <a:close/>
                <a:moveTo>
                  <a:pt x="25" y="33"/>
                </a:moveTo>
                <a:lnTo>
                  <a:pt x="28" y="29"/>
                </a:lnTo>
                <a:lnTo>
                  <a:pt x="30" y="27"/>
                </a:lnTo>
                <a:lnTo>
                  <a:pt x="32" y="27"/>
                </a:lnTo>
                <a:lnTo>
                  <a:pt x="34" y="29"/>
                </a:lnTo>
                <a:lnTo>
                  <a:pt x="32" y="32"/>
                </a:lnTo>
                <a:lnTo>
                  <a:pt x="30" y="36"/>
                </a:lnTo>
                <a:lnTo>
                  <a:pt x="28" y="37"/>
                </a:lnTo>
                <a:lnTo>
                  <a:pt x="27" y="36"/>
                </a:lnTo>
                <a:lnTo>
                  <a:pt x="25" y="34"/>
                </a:lnTo>
                <a:lnTo>
                  <a:pt x="25" y="33"/>
                </a:lnTo>
                <a:lnTo>
                  <a:pt x="25" y="33"/>
                </a:lnTo>
                <a:close/>
                <a:moveTo>
                  <a:pt x="34" y="20"/>
                </a:moveTo>
                <a:lnTo>
                  <a:pt x="37" y="16"/>
                </a:lnTo>
                <a:lnTo>
                  <a:pt x="38" y="14"/>
                </a:lnTo>
                <a:lnTo>
                  <a:pt x="40" y="14"/>
                </a:lnTo>
                <a:lnTo>
                  <a:pt x="41" y="16"/>
                </a:lnTo>
                <a:lnTo>
                  <a:pt x="41" y="17"/>
                </a:lnTo>
                <a:lnTo>
                  <a:pt x="38" y="21"/>
                </a:lnTo>
                <a:lnTo>
                  <a:pt x="37" y="23"/>
                </a:lnTo>
                <a:lnTo>
                  <a:pt x="35" y="23"/>
                </a:lnTo>
                <a:lnTo>
                  <a:pt x="34" y="21"/>
                </a:lnTo>
                <a:lnTo>
                  <a:pt x="34" y="20"/>
                </a:lnTo>
                <a:lnTo>
                  <a:pt x="34" y="20"/>
                </a:lnTo>
                <a:close/>
                <a:moveTo>
                  <a:pt x="41" y="6"/>
                </a:moveTo>
                <a:lnTo>
                  <a:pt x="44" y="1"/>
                </a:lnTo>
                <a:lnTo>
                  <a:pt x="46" y="0"/>
                </a:lnTo>
                <a:lnTo>
                  <a:pt x="48" y="1"/>
                </a:lnTo>
                <a:lnTo>
                  <a:pt x="50" y="3"/>
                </a:lnTo>
                <a:lnTo>
                  <a:pt x="48" y="4"/>
                </a:lnTo>
                <a:lnTo>
                  <a:pt x="47" y="8"/>
                </a:lnTo>
                <a:lnTo>
                  <a:pt x="46" y="10"/>
                </a:lnTo>
                <a:lnTo>
                  <a:pt x="43" y="10"/>
                </a:lnTo>
                <a:lnTo>
                  <a:pt x="41" y="8"/>
                </a:lnTo>
                <a:lnTo>
                  <a:pt x="41" y="6"/>
                </a:lnTo>
                <a:lnTo>
                  <a:pt x="41" y="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30" name="Freeform 217"/>
          <p:cNvSpPr>
            <a:spLocks/>
          </p:cNvSpPr>
          <p:nvPr/>
        </p:nvSpPr>
        <p:spPr bwMode="auto">
          <a:xfrm>
            <a:off x="7697788" y="5656898"/>
            <a:ext cx="114300" cy="138113"/>
          </a:xfrm>
          <a:custGeom>
            <a:avLst/>
            <a:gdLst/>
            <a:ahLst/>
            <a:cxnLst>
              <a:cxn ang="0">
                <a:pos x="218" y="262"/>
              </a:cxn>
              <a:cxn ang="0">
                <a:pos x="218" y="110"/>
              </a:cxn>
              <a:cxn ang="0">
                <a:pos x="0" y="0"/>
              </a:cxn>
              <a:cxn ang="0">
                <a:pos x="0" y="157"/>
              </a:cxn>
              <a:cxn ang="0">
                <a:pos x="218" y="262"/>
              </a:cxn>
            </a:cxnLst>
            <a:rect l="0" t="0" r="r" b="b"/>
            <a:pathLst>
              <a:path w="218" h="262">
                <a:moveTo>
                  <a:pt x="218" y="262"/>
                </a:moveTo>
                <a:lnTo>
                  <a:pt x="218" y="110"/>
                </a:lnTo>
                <a:lnTo>
                  <a:pt x="0" y="0"/>
                </a:lnTo>
                <a:lnTo>
                  <a:pt x="0" y="157"/>
                </a:lnTo>
                <a:lnTo>
                  <a:pt x="218" y="26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31" name="Freeform 218"/>
          <p:cNvSpPr>
            <a:spLocks/>
          </p:cNvSpPr>
          <p:nvPr/>
        </p:nvSpPr>
        <p:spPr bwMode="auto">
          <a:xfrm>
            <a:off x="7697788" y="5656898"/>
            <a:ext cx="114300" cy="138113"/>
          </a:xfrm>
          <a:custGeom>
            <a:avLst/>
            <a:gdLst/>
            <a:ahLst/>
            <a:cxnLst>
              <a:cxn ang="0">
                <a:pos x="218" y="262"/>
              </a:cxn>
              <a:cxn ang="0">
                <a:pos x="218" y="110"/>
              </a:cxn>
              <a:cxn ang="0">
                <a:pos x="0" y="0"/>
              </a:cxn>
              <a:cxn ang="0">
                <a:pos x="0" y="157"/>
              </a:cxn>
              <a:cxn ang="0">
                <a:pos x="218" y="262"/>
              </a:cxn>
            </a:cxnLst>
            <a:rect l="0" t="0" r="r" b="b"/>
            <a:pathLst>
              <a:path w="218" h="262">
                <a:moveTo>
                  <a:pt x="218" y="262"/>
                </a:moveTo>
                <a:lnTo>
                  <a:pt x="218" y="110"/>
                </a:lnTo>
                <a:lnTo>
                  <a:pt x="0" y="0"/>
                </a:lnTo>
                <a:lnTo>
                  <a:pt x="0" y="157"/>
                </a:lnTo>
                <a:lnTo>
                  <a:pt x="218" y="262"/>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32" name="Freeform 219"/>
          <p:cNvSpPr>
            <a:spLocks/>
          </p:cNvSpPr>
          <p:nvPr/>
        </p:nvSpPr>
        <p:spPr bwMode="auto">
          <a:xfrm>
            <a:off x="7683500" y="5583865"/>
            <a:ext cx="366713" cy="211138"/>
          </a:xfrm>
          <a:custGeom>
            <a:avLst/>
            <a:gdLst/>
            <a:ahLst/>
            <a:cxnLst>
              <a:cxn ang="0">
                <a:pos x="0" y="136"/>
              </a:cxn>
              <a:cxn ang="0">
                <a:pos x="128" y="71"/>
              </a:cxn>
              <a:cxn ang="0">
                <a:pos x="246" y="249"/>
              </a:cxn>
              <a:cxn ang="0">
                <a:pos x="693" y="0"/>
              </a:cxn>
              <a:cxn ang="0">
                <a:pos x="687" y="143"/>
              </a:cxn>
              <a:cxn ang="0">
                <a:pos x="243" y="398"/>
              </a:cxn>
            </a:cxnLst>
            <a:rect l="0" t="0" r="r" b="b"/>
            <a:pathLst>
              <a:path w="693" h="398">
                <a:moveTo>
                  <a:pt x="0" y="136"/>
                </a:moveTo>
                <a:lnTo>
                  <a:pt x="128" y="71"/>
                </a:lnTo>
                <a:lnTo>
                  <a:pt x="246" y="249"/>
                </a:lnTo>
                <a:lnTo>
                  <a:pt x="693" y="0"/>
                </a:lnTo>
                <a:lnTo>
                  <a:pt x="687" y="143"/>
                </a:lnTo>
                <a:lnTo>
                  <a:pt x="243" y="398"/>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33" name="Freeform 220"/>
          <p:cNvSpPr>
            <a:spLocks/>
          </p:cNvSpPr>
          <p:nvPr/>
        </p:nvSpPr>
        <p:spPr bwMode="auto">
          <a:xfrm>
            <a:off x="7751766" y="5483861"/>
            <a:ext cx="309563" cy="136525"/>
          </a:xfrm>
          <a:custGeom>
            <a:avLst/>
            <a:gdLst/>
            <a:ahLst/>
            <a:cxnLst>
              <a:cxn ang="0">
                <a:pos x="565" y="187"/>
              </a:cxn>
              <a:cxn ang="0">
                <a:pos x="584" y="177"/>
              </a:cxn>
              <a:cxn ang="0">
                <a:pos x="457" y="0"/>
              </a:cxn>
              <a:cxn ang="0">
                <a:pos x="0" y="258"/>
              </a:cxn>
            </a:cxnLst>
            <a:rect l="0" t="0" r="r" b="b"/>
            <a:pathLst>
              <a:path w="584" h="258">
                <a:moveTo>
                  <a:pt x="565" y="187"/>
                </a:moveTo>
                <a:lnTo>
                  <a:pt x="584" y="177"/>
                </a:lnTo>
                <a:lnTo>
                  <a:pt x="457" y="0"/>
                </a:lnTo>
                <a:lnTo>
                  <a:pt x="0" y="258"/>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34" name="Freeform 221"/>
          <p:cNvSpPr>
            <a:spLocks/>
          </p:cNvSpPr>
          <p:nvPr/>
        </p:nvSpPr>
        <p:spPr bwMode="auto">
          <a:xfrm>
            <a:off x="7843838" y="5499728"/>
            <a:ext cx="44450" cy="46038"/>
          </a:xfrm>
          <a:custGeom>
            <a:avLst/>
            <a:gdLst/>
            <a:ahLst/>
            <a:cxnLst>
              <a:cxn ang="0">
                <a:pos x="46" y="87"/>
              </a:cxn>
              <a:cxn ang="0">
                <a:pos x="40" y="50"/>
              </a:cxn>
              <a:cxn ang="0">
                <a:pos x="84" y="25"/>
              </a:cxn>
              <a:cxn ang="0">
                <a:pos x="35" y="0"/>
              </a:cxn>
              <a:cxn ang="0">
                <a:pos x="0" y="25"/>
              </a:cxn>
              <a:cxn ang="0">
                <a:pos x="46" y="50"/>
              </a:cxn>
            </a:cxnLst>
            <a:rect l="0" t="0" r="r" b="b"/>
            <a:pathLst>
              <a:path w="84" h="87">
                <a:moveTo>
                  <a:pt x="46" y="87"/>
                </a:moveTo>
                <a:lnTo>
                  <a:pt x="40" y="50"/>
                </a:lnTo>
                <a:lnTo>
                  <a:pt x="84" y="25"/>
                </a:lnTo>
                <a:lnTo>
                  <a:pt x="35" y="0"/>
                </a:lnTo>
                <a:lnTo>
                  <a:pt x="0" y="25"/>
                </a:lnTo>
                <a:lnTo>
                  <a:pt x="46" y="5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35" name="Line 222"/>
          <p:cNvSpPr>
            <a:spLocks noChangeShapeType="1"/>
          </p:cNvSpPr>
          <p:nvPr/>
        </p:nvSpPr>
        <p:spPr bwMode="auto">
          <a:xfrm flipH="1" flipV="1">
            <a:off x="7845429" y="5515611"/>
            <a:ext cx="3175" cy="428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36" name="Line 223"/>
          <p:cNvSpPr>
            <a:spLocks noChangeShapeType="1"/>
          </p:cNvSpPr>
          <p:nvPr/>
        </p:nvSpPr>
        <p:spPr bwMode="auto">
          <a:xfrm flipH="1" flipV="1">
            <a:off x="7891463" y="5515603"/>
            <a:ext cx="3175" cy="19050"/>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37" name="Freeform 224"/>
          <p:cNvSpPr>
            <a:spLocks/>
          </p:cNvSpPr>
          <p:nvPr/>
        </p:nvSpPr>
        <p:spPr bwMode="auto">
          <a:xfrm>
            <a:off x="7732713" y="5706103"/>
            <a:ext cx="19050" cy="57150"/>
          </a:xfrm>
          <a:custGeom>
            <a:avLst/>
            <a:gdLst/>
            <a:ahLst/>
            <a:cxnLst>
              <a:cxn ang="0">
                <a:pos x="0" y="87"/>
              </a:cxn>
              <a:cxn ang="0">
                <a:pos x="0" y="0"/>
              </a:cxn>
              <a:cxn ang="0">
                <a:pos x="37" y="22"/>
              </a:cxn>
              <a:cxn ang="0">
                <a:pos x="35" y="109"/>
              </a:cxn>
              <a:cxn ang="0">
                <a:pos x="0" y="87"/>
              </a:cxn>
            </a:cxnLst>
            <a:rect l="0" t="0" r="r" b="b"/>
            <a:pathLst>
              <a:path w="37" h="109">
                <a:moveTo>
                  <a:pt x="0" y="87"/>
                </a:moveTo>
                <a:lnTo>
                  <a:pt x="0" y="0"/>
                </a:lnTo>
                <a:lnTo>
                  <a:pt x="37" y="22"/>
                </a:lnTo>
                <a:lnTo>
                  <a:pt x="35" y="109"/>
                </a:lnTo>
                <a:lnTo>
                  <a:pt x="0" y="87"/>
                </a:lnTo>
                <a:close/>
              </a:path>
            </a:pathLst>
          </a:custGeom>
          <a:solidFill>
            <a:srgbClr val="CC66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38" name="Freeform 225"/>
          <p:cNvSpPr>
            <a:spLocks/>
          </p:cNvSpPr>
          <p:nvPr/>
        </p:nvSpPr>
        <p:spPr bwMode="auto">
          <a:xfrm>
            <a:off x="7732713" y="5706103"/>
            <a:ext cx="19050" cy="57150"/>
          </a:xfrm>
          <a:custGeom>
            <a:avLst/>
            <a:gdLst/>
            <a:ahLst/>
            <a:cxnLst>
              <a:cxn ang="0">
                <a:pos x="0" y="87"/>
              </a:cxn>
              <a:cxn ang="0">
                <a:pos x="0" y="0"/>
              </a:cxn>
              <a:cxn ang="0">
                <a:pos x="37" y="22"/>
              </a:cxn>
              <a:cxn ang="0">
                <a:pos x="35" y="109"/>
              </a:cxn>
              <a:cxn ang="0">
                <a:pos x="0" y="87"/>
              </a:cxn>
            </a:cxnLst>
            <a:rect l="0" t="0" r="r" b="b"/>
            <a:pathLst>
              <a:path w="37" h="109">
                <a:moveTo>
                  <a:pt x="0" y="87"/>
                </a:moveTo>
                <a:lnTo>
                  <a:pt x="0" y="0"/>
                </a:lnTo>
                <a:lnTo>
                  <a:pt x="37" y="22"/>
                </a:lnTo>
                <a:lnTo>
                  <a:pt x="35" y="109"/>
                </a:lnTo>
                <a:lnTo>
                  <a:pt x="0" y="87"/>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39" name="Freeform 226"/>
          <p:cNvSpPr>
            <a:spLocks/>
          </p:cNvSpPr>
          <p:nvPr/>
        </p:nvSpPr>
        <p:spPr bwMode="auto">
          <a:xfrm>
            <a:off x="7831138" y="5679123"/>
            <a:ext cx="92075" cy="79375"/>
          </a:xfrm>
          <a:custGeom>
            <a:avLst/>
            <a:gdLst/>
            <a:ahLst/>
            <a:cxnLst>
              <a:cxn ang="0">
                <a:pos x="3" y="88"/>
              </a:cxn>
              <a:cxn ang="0">
                <a:pos x="0" y="149"/>
              </a:cxn>
              <a:cxn ang="0">
                <a:pos x="174" y="53"/>
              </a:cxn>
              <a:cxn ang="0">
                <a:pos x="172" y="0"/>
              </a:cxn>
              <a:cxn ang="0">
                <a:pos x="3" y="88"/>
              </a:cxn>
            </a:cxnLst>
            <a:rect l="0" t="0" r="r" b="b"/>
            <a:pathLst>
              <a:path w="174" h="149">
                <a:moveTo>
                  <a:pt x="3" y="88"/>
                </a:moveTo>
                <a:lnTo>
                  <a:pt x="0" y="149"/>
                </a:lnTo>
                <a:lnTo>
                  <a:pt x="174" y="53"/>
                </a:lnTo>
                <a:lnTo>
                  <a:pt x="172" y="0"/>
                </a:lnTo>
                <a:lnTo>
                  <a:pt x="3" y="88"/>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40" name="Freeform 227"/>
          <p:cNvSpPr>
            <a:spLocks/>
          </p:cNvSpPr>
          <p:nvPr/>
        </p:nvSpPr>
        <p:spPr bwMode="auto">
          <a:xfrm>
            <a:off x="7831138" y="5679123"/>
            <a:ext cx="92075" cy="79375"/>
          </a:xfrm>
          <a:custGeom>
            <a:avLst/>
            <a:gdLst/>
            <a:ahLst/>
            <a:cxnLst>
              <a:cxn ang="0">
                <a:pos x="3" y="88"/>
              </a:cxn>
              <a:cxn ang="0">
                <a:pos x="0" y="149"/>
              </a:cxn>
              <a:cxn ang="0">
                <a:pos x="174" y="53"/>
              </a:cxn>
              <a:cxn ang="0">
                <a:pos x="172" y="0"/>
              </a:cxn>
              <a:cxn ang="0">
                <a:pos x="3" y="88"/>
              </a:cxn>
            </a:cxnLst>
            <a:rect l="0" t="0" r="r" b="b"/>
            <a:pathLst>
              <a:path w="174" h="149">
                <a:moveTo>
                  <a:pt x="3" y="88"/>
                </a:moveTo>
                <a:lnTo>
                  <a:pt x="0" y="149"/>
                </a:lnTo>
                <a:lnTo>
                  <a:pt x="174" y="53"/>
                </a:lnTo>
                <a:lnTo>
                  <a:pt x="172" y="0"/>
                </a:lnTo>
                <a:lnTo>
                  <a:pt x="3" y="88"/>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41" name="Freeform 228"/>
          <p:cNvSpPr>
            <a:spLocks/>
          </p:cNvSpPr>
          <p:nvPr/>
        </p:nvSpPr>
        <p:spPr bwMode="auto">
          <a:xfrm>
            <a:off x="7942267" y="5620386"/>
            <a:ext cx="92075" cy="79375"/>
          </a:xfrm>
          <a:custGeom>
            <a:avLst/>
            <a:gdLst/>
            <a:ahLst/>
            <a:cxnLst>
              <a:cxn ang="0">
                <a:pos x="3" y="87"/>
              </a:cxn>
              <a:cxn ang="0">
                <a:pos x="0" y="149"/>
              </a:cxn>
              <a:cxn ang="0">
                <a:pos x="173" y="52"/>
              </a:cxn>
              <a:cxn ang="0">
                <a:pos x="170" y="0"/>
              </a:cxn>
              <a:cxn ang="0">
                <a:pos x="3" y="87"/>
              </a:cxn>
            </a:cxnLst>
            <a:rect l="0" t="0" r="r" b="b"/>
            <a:pathLst>
              <a:path w="173" h="149">
                <a:moveTo>
                  <a:pt x="3" y="87"/>
                </a:moveTo>
                <a:lnTo>
                  <a:pt x="0" y="149"/>
                </a:lnTo>
                <a:lnTo>
                  <a:pt x="173" y="52"/>
                </a:lnTo>
                <a:lnTo>
                  <a:pt x="170" y="0"/>
                </a:lnTo>
                <a:lnTo>
                  <a:pt x="3" y="87"/>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42" name="Freeform 229"/>
          <p:cNvSpPr>
            <a:spLocks/>
          </p:cNvSpPr>
          <p:nvPr/>
        </p:nvSpPr>
        <p:spPr bwMode="auto">
          <a:xfrm>
            <a:off x="7942267" y="5620386"/>
            <a:ext cx="92075" cy="79375"/>
          </a:xfrm>
          <a:custGeom>
            <a:avLst/>
            <a:gdLst/>
            <a:ahLst/>
            <a:cxnLst>
              <a:cxn ang="0">
                <a:pos x="3" y="87"/>
              </a:cxn>
              <a:cxn ang="0">
                <a:pos x="0" y="149"/>
              </a:cxn>
              <a:cxn ang="0">
                <a:pos x="173" y="52"/>
              </a:cxn>
              <a:cxn ang="0">
                <a:pos x="170" y="0"/>
              </a:cxn>
              <a:cxn ang="0">
                <a:pos x="3" y="87"/>
              </a:cxn>
            </a:cxnLst>
            <a:rect l="0" t="0" r="r" b="b"/>
            <a:pathLst>
              <a:path w="173" h="149">
                <a:moveTo>
                  <a:pt x="3" y="87"/>
                </a:moveTo>
                <a:lnTo>
                  <a:pt x="0" y="149"/>
                </a:lnTo>
                <a:lnTo>
                  <a:pt x="173" y="52"/>
                </a:lnTo>
                <a:lnTo>
                  <a:pt x="170" y="0"/>
                </a:lnTo>
                <a:lnTo>
                  <a:pt x="3" y="87"/>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43" name="Freeform 230"/>
          <p:cNvSpPr>
            <a:spLocks/>
          </p:cNvSpPr>
          <p:nvPr/>
        </p:nvSpPr>
        <p:spPr bwMode="auto">
          <a:xfrm>
            <a:off x="7915275" y="5510848"/>
            <a:ext cx="114300" cy="104775"/>
          </a:xfrm>
          <a:custGeom>
            <a:avLst/>
            <a:gdLst/>
            <a:ahLst/>
            <a:cxnLst>
              <a:cxn ang="0">
                <a:pos x="0" y="74"/>
              </a:cxn>
              <a:cxn ang="0">
                <a:pos x="76" y="198"/>
              </a:cxn>
              <a:cxn ang="0">
                <a:pos x="216" y="115"/>
              </a:cxn>
              <a:cxn ang="0">
                <a:pos x="134" y="0"/>
              </a:cxn>
              <a:cxn ang="0">
                <a:pos x="0" y="74"/>
              </a:cxn>
            </a:cxnLst>
            <a:rect l="0" t="0" r="r" b="b"/>
            <a:pathLst>
              <a:path w="216" h="198">
                <a:moveTo>
                  <a:pt x="0" y="74"/>
                </a:moveTo>
                <a:lnTo>
                  <a:pt x="76" y="198"/>
                </a:lnTo>
                <a:lnTo>
                  <a:pt x="216" y="115"/>
                </a:lnTo>
                <a:lnTo>
                  <a:pt x="134" y="0"/>
                </a:lnTo>
                <a:lnTo>
                  <a:pt x="0" y="74"/>
                </a:lnTo>
                <a:close/>
              </a:path>
            </a:pathLst>
          </a:custGeom>
          <a:solidFill>
            <a:srgbClr val="507BA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44" name="Freeform 231"/>
          <p:cNvSpPr>
            <a:spLocks/>
          </p:cNvSpPr>
          <p:nvPr/>
        </p:nvSpPr>
        <p:spPr bwMode="auto">
          <a:xfrm>
            <a:off x="7915275" y="5510848"/>
            <a:ext cx="114300" cy="104775"/>
          </a:xfrm>
          <a:custGeom>
            <a:avLst/>
            <a:gdLst/>
            <a:ahLst/>
            <a:cxnLst>
              <a:cxn ang="0">
                <a:pos x="0" y="74"/>
              </a:cxn>
              <a:cxn ang="0">
                <a:pos x="76" y="198"/>
              </a:cxn>
              <a:cxn ang="0">
                <a:pos x="216" y="115"/>
              </a:cxn>
              <a:cxn ang="0">
                <a:pos x="134" y="0"/>
              </a:cxn>
              <a:cxn ang="0">
                <a:pos x="0" y="74"/>
              </a:cxn>
            </a:cxnLst>
            <a:rect l="0" t="0" r="r" b="b"/>
            <a:pathLst>
              <a:path w="216" h="198">
                <a:moveTo>
                  <a:pt x="0" y="74"/>
                </a:moveTo>
                <a:lnTo>
                  <a:pt x="76" y="198"/>
                </a:lnTo>
                <a:lnTo>
                  <a:pt x="216" y="115"/>
                </a:lnTo>
                <a:lnTo>
                  <a:pt x="134" y="0"/>
                </a:lnTo>
                <a:lnTo>
                  <a:pt x="0" y="74"/>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45" name="Freeform 232"/>
          <p:cNvSpPr>
            <a:spLocks noEditPoints="1"/>
          </p:cNvSpPr>
          <p:nvPr/>
        </p:nvSpPr>
        <p:spPr bwMode="auto">
          <a:xfrm>
            <a:off x="7935917" y="5542590"/>
            <a:ext cx="30163" cy="57150"/>
          </a:xfrm>
          <a:custGeom>
            <a:avLst/>
            <a:gdLst/>
            <a:ahLst/>
            <a:cxnLst>
              <a:cxn ang="0">
                <a:pos x="7" y="5"/>
              </a:cxn>
              <a:cxn ang="0">
                <a:pos x="7" y="8"/>
              </a:cxn>
              <a:cxn ang="0">
                <a:pos x="3" y="7"/>
              </a:cxn>
              <a:cxn ang="0">
                <a:pos x="0" y="1"/>
              </a:cxn>
              <a:cxn ang="0">
                <a:pos x="5" y="0"/>
              </a:cxn>
              <a:cxn ang="0">
                <a:pos x="6" y="1"/>
              </a:cxn>
              <a:cxn ang="0">
                <a:pos x="15" y="18"/>
              </a:cxn>
              <a:cxn ang="0">
                <a:pos x="13" y="23"/>
              </a:cxn>
              <a:cxn ang="0">
                <a:pos x="10" y="21"/>
              </a:cxn>
              <a:cxn ang="0">
                <a:pos x="7" y="15"/>
              </a:cxn>
              <a:cxn ang="0">
                <a:pos x="12" y="13"/>
              </a:cxn>
              <a:cxn ang="0">
                <a:pos x="13" y="14"/>
              </a:cxn>
              <a:cxn ang="0">
                <a:pos x="22" y="33"/>
              </a:cxn>
              <a:cxn ang="0">
                <a:pos x="21" y="37"/>
              </a:cxn>
              <a:cxn ang="0">
                <a:pos x="18" y="36"/>
              </a:cxn>
              <a:cxn ang="0">
                <a:pos x="15" y="28"/>
              </a:cxn>
              <a:cxn ang="0">
                <a:pos x="19" y="27"/>
              </a:cxn>
              <a:cxn ang="0">
                <a:pos x="21" y="28"/>
              </a:cxn>
              <a:cxn ang="0">
                <a:pos x="29" y="47"/>
              </a:cxn>
              <a:cxn ang="0">
                <a:pos x="28" y="50"/>
              </a:cxn>
              <a:cxn ang="0">
                <a:pos x="25" y="49"/>
              </a:cxn>
              <a:cxn ang="0">
                <a:pos x="22" y="43"/>
              </a:cxn>
              <a:cxn ang="0">
                <a:pos x="25" y="41"/>
              </a:cxn>
              <a:cxn ang="0">
                <a:pos x="26" y="43"/>
              </a:cxn>
              <a:cxn ang="0">
                <a:pos x="37" y="60"/>
              </a:cxn>
              <a:cxn ang="0">
                <a:pos x="35" y="65"/>
              </a:cxn>
              <a:cxn ang="0">
                <a:pos x="32" y="63"/>
              </a:cxn>
              <a:cxn ang="0">
                <a:pos x="29" y="56"/>
              </a:cxn>
              <a:cxn ang="0">
                <a:pos x="32" y="55"/>
              </a:cxn>
              <a:cxn ang="0">
                <a:pos x="34" y="56"/>
              </a:cxn>
              <a:cxn ang="0">
                <a:pos x="44" y="75"/>
              </a:cxn>
              <a:cxn ang="0">
                <a:pos x="42" y="79"/>
              </a:cxn>
              <a:cxn ang="0">
                <a:pos x="39" y="78"/>
              </a:cxn>
              <a:cxn ang="0">
                <a:pos x="37" y="70"/>
              </a:cxn>
              <a:cxn ang="0">
                <a:pos x="39" y="69"/>
              </a:cxn>
              <a:cxn ang="0">
                <a:pos x="41" y="70"/>
              </a:cxn>
              <a:cxn ang="0">
                <a:pos x="51" y="89"/>
              </a:cxn>
              <a:cxn ang="0">
                <a:pos x="50" y="92"/>
              </a:cxn>
              <a:cxn ang="0">
                <a:pos x="47" y="91"/>
              </a:cxn>
              <a:cxn ang="0">
                <a:pos x="44" y="85"/>
              </a:cxn>
              <a:cxn ang="0">
                <a:pos x="47" y="83"/>
              </a:cxn>
              <a:cxn ang="0">
                <a:pos x="48" y="85"/>
              </a:cxn>
              <a:cxn ang="0">
                <a:pos x="58" y="102"/>
              </a:cxn>
              <a:cxn ang="0">
                <a:pos x="57" y="107"/>
              </a:cxn>
              <a:cxn ang="0">
                <a:pos x="54" y="105"/>
              </a:cxn>
              <a:cxn ang="0">
                <a:pos x="51" y="98"/>
              </a:cxn>
              <a:cxn ang="0">
                <a:pos x="54" y="97"/>
              </a:cxn>
              <a:cxn ang="0">
                <a:pos x="55" y="98"/>
              </a:cxn>
            </a:cxnLst>
            <a:rect l="0" t="0" r="r" b="b"/>
            <a:pathLst>
              <a:path w="58" h="107">
                <a:moveTo>
                  <a:pt x="6" y="1"/>
                </a:moveTo>
                <a:lnTo>
                  <a:pt x="7" y="5"/>
                </a:lnTo>
                <a:lnTo>
                  <a:pt x="7" y="7"/>
                </a:lnTo>
                <a:lnTo>
                  <a:pt x="7" y="8"/>
                </a:lnTo>
                <a:lnTo>
                  <a:pt x="5" y="8"/>
                </a:lnTo>
                <a:lnTo>
                  <a:pt x="3" y="7"/>
                </a:lnTo>
                <a:lnTo>
                  <a:pt x="0" y="2"/>
                </a:lnTo>
                <a:lnTo>
                  <a:pt x="0" y="1"/>
                </a:lnTo>
                <a:lnTo>
                  <a:pt x="2" y="0"/>
                </a:lnTo>
                <a:lnTo>
                  <a:pt x="5" y="0"/>
                </a:lnTo>
                <a:lnTo>
                  <a:pt x="6" y="1"/>
                </a:lnTo>
                <a:lnTo>
                  <a:pt x="6" y="1"/>
                </a:lnTo>
                <a:close/>
                <a:moveTo>
                  <a:pt x="13" y="14"/>
                </a:moveTo>
                <a:lnTo>
                  <a:pt x="15" y="18"/>
                </a:lnTo>
                <a:lnTo>
                  <a:pt x="15" y="21"/>
                </a:lnTo>
                <a:lnTo>
                  <a:pt x="13" y="23"/>
                </a:lnTo>
                <a:lnTo>
                  <a:pt x="12" y="23"/>
                </a:lnTo>
                <a:lnTo>
                  <a:pt x="10" y="21"/>
                </a:lnTo>
                <a:lnTo>
                  <a:pt x="7" y="17"/>
                </a:lnTo>
                <a:lnTo>
                  <a:pt x="7" y="15"/>
                </a:lnTo>
                <a:lnTo>
                  <a:pt x="9" y="13"/>
                </a:lnTo>
                <a:lnTo>
                  <a:pt x="12" y="13"/>
                </a:lnTo>
                <a:lnTo>
                  <a:pt x="13" y="14"/>
                </a:lnTo>
                <a:lnTo>
                  <a:pt x="13" y="14"/>
                </a:lnTo>
                <a:close/>
                <a:moveTo>
                  <a:pt x="21" y="28"/>
                </a:moveTo>
                <a:lnTo>
                  <a:pt x="22" y="33"/>
                </a:lnTo>
                <a:lnTo>
                  <a:pt x="22" y="36"/>
                </a:lnTo>
                <a:lnTo>
                  <a:pt x="21" y="37"/>
                </a:lnTo>
                <a:lnTo>
                  <a:pt x="19" y="37"/>
                </a:lnTo>
                <a:lnTo>
                  <a:pt x="18" y="36"/>
                </a:lnTo>
                <a:lnTo>
                  <a:pt x="15" y="31"/>
                </a:lnTo>
                <a:lnTo>
                  <a:pt x="15" y="28"/>
                </a:lnTo>
                <a:lnTo>
                  <a:pt x="16" y="27"/>
                </a:lnTo>
                <a:lnTo>
                  <a:pt x="19" y="27"/>
                </a:lnTo>
                <a:lnTo>
                  <a:pt x="21" y="28"/>
                </a:lnTo>
                <a:lnTo>
                  <a:pt x="21" y="28"/>
                </a:lnTo>
                <a:close/>
                <a:moveTo>
                  <a:pt x="26" y="43"/>
                </a:moveTo>
                <a:lnTo>
                  <a:pt x="29" y="47"/>
                </a:lnTo>
                <a:lnTo>
                  <a:pt x="29" y="49"/>
                </a:lnTo>
                <a:lnTo>
                  <a:pt x="28" y="50"/>
                </a:lnTo>
                <a:lnTo>
                  <a:pt x="26" y="50"/>
                </a:lnTo>
                <a:lnTo>
                  <a:pt x="25" y="49"/>
                </a:lnTo>
                <a:lnTo>
                  <a:pt x="22" y="44"/>
                </a:lnTo>
                <a:lnTo>
                  <a:pt x="22" y="43"/>
                </a:lnTo>
                <a:lnTo>
                  <a:pt x="23" y="41"/>
                </a:lnTo>
                <a:lnTo>
                  <a:pt x="25" y="41"/>
                </a:lnTo>
                <a:lnTo>
                  <a:pt x="26" y="43"/>
                </a:lnTo>
                <a:lnTo>
                  <a:pt x="26" y="43"/>
                </a:lnTo>
                <a:close/>
                <a:moveTo>
                  <a:pt x="34" y="56"/>
                </a:moveTo>
                <a:lnTo>
                  <a:pt x="37" y="60"/>
                </a:lnTo>
                <a:lnTo>
                  <a:pt x="37" y="63"/>
                </a:lnTo>
                <a:lnTo>
                  <a:pt x="35" y="65"/>
                </a:lnTo>
                <a:lnTo>
                  <a:pt x="34" y="65"/>
                </a:lnTo>
                <a:lnTo>
                  <a:pt x="32" y="63"/>
                </a:lnTo>
                <a:lnTo>
                  <a:pt x="29" y="59"/>
                </a:lnTo>
                <a:lnTo>
                  <a:pt x="29" y="56"/>
                </a:lnTo>
                <a:lnTo>
                  <a:pt x="31" y="55"/>
                </a:lnTo>
                <a:lnTo>
                  <a:pt x="32" y="55"/>
                </a:lnTo>
                <a:lnTo>
                  <a:pt x="34" y="56"/>
                </a:lnTo>
                <a:lnTo>
                  <a:pt x="34" y="56"/>
                </a:lnTo>
                <a:close/>
                <a:moveTo>
                  <a:pt x="41" y="70"/>
                </a:moveTo>
                <a:lnTo>
                  <a:pt x="44" y="75"/>
                </a:lnTo>
                <a:lnTo>
                  <a:pt x="44" y="78"/>
                </a:lnTo>
                <a:lnTo>
                  <a:pt x="42" y="79"/>
                </a:lnTo>
                <a:lnTo>
                  <a:pt x="41" y="79"/>
                </a:lnTo>
                <a:lnTo>
                  <a:pt x="39" y="78"/>
                </a:lnTo>
                <a:lnTo>
                  <a:pt x="37" y="73"/>
                </a:lnTo>
                <a:lnTo>
                  <a:pt x="37" y="70"/>
                </a:lnTo>
                <a:lnTo>
                  <a:pt x="38" y="69"/>
                </a:lnTo>
                <a:lnTo>
                  <a:pt x="39" y="69"/>
                </a:lnTo>
                <a:lnTo>
                  <a:pt x="41" y="70"/>
                </a:lnTo>
                <a:lnTo>
                  <a:pt x="41" y="70"/>
                </a:lnTo>
                <a:close/>
                <a:moveTo>
                  <a:pt x="48" y="85"/>
                </a:moveTo>
                <a:lnTo>
                  <a:pt x="51" y="89"/>
                </a:lnTo>
                <a:lnTo>
                  <a:pt x="51" y="91"/>
                </a:lnTo>
                <a:lnTo>
                  <a:pt x="50" y="92"/>
                </a:lnTo>
                <a:lnTo>
                  <a:pt x="48" y="92"/>
                </a:lnTo>
                <a:lnTo>
                  <a:pt x="47" y="91"/>
                </a:lnTo>
                <a:lnTo>
                  <a:pt x="44" y="86"/>
                </a:lnTo>
                <a:lnTo>
                  <a:pt x="44" y="85"/>
                </a:lnTo>
                <a:lnTo>
                  <a:pt x="45" y="83"/>
                </a:lnTo>
                <a:lnTo>
                  <a:pt x="47" y="83"/>
                </a:lnTo>
                <a:lnTo>
                  <a:pt x="48" y="85"/>
                </a:lnTo>
                <a:lnTo>
                  <a:pt x="48" y="85"/>
                </a:lnTo>
                <a:close/>
                <a:moveTo>
                  <a:pt x="55" y="98"/>
                </a:moveTo>
                <a:lnTo>
                  <a:pt x="58" y="102"/>
                </a:lnTo>
                <a:lnTo>
                  <a:pt x="58" y="105"/>
                </a:lnTo>
                <a:lnTo>
                  <a:pt x="57" y="107"/>
                </a:lnTo>
                <a:lnTo>
                  <a:pt x="55" y="107"/>
                </a:lnTo>
                <a:lnTo>
                  <a:pt x="54" y="105"/>
                </a:lnTo>
                <a:lnTo>
                  <a:pt x="51" y="101"/>
                </a:lnTo>
                <a:lnTo>
                  <a:pt x="51" y="98"/>
                </a:lnTo>
                <a:lnTo>
                  <a:pt x="53" y="97"/>
                </a:lnTo>
                <a:lnTo>
                  <a:pt x="54" y="97"/>
                </a:lnTo>
                <a:lnTo>
                  <a:pt x="55" y="98"/>
                </a:lnTo>
                <a:lnTo>
                  <a:pt x="55" y="9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46" name="Freeform 233"/>
          <p:cNvSpPr>
            <a:spLocks noEditPoints="1"/>
          </p:cNvSpPr>
          <p:nvPr/>
        </p:nvSpPr>
        <p:spPr bwMode="auto">
          <a:xfrm>
            <a:off x="7951792" y="5531486"/>
            <a:ext cx="30163" cy="55563"/>
          </a:xfrm>
          <a:custGeom>
            <a:avLst/>
            <a:gdLst/>
            <a:ahLst/>
            <a:cxnLst>
              <a:cxn ang="0">
                <a:pos x="7" y="6"/>
              </a:cxn>
              <a:cxn ang="0">
                <a:pos x="6" y="10"/>
              </a:cxn>
              <a:cxn ang="0">
                <a:pos x="3" y="8"/>
              </a:cxn>
              <a:cxn ang="0">
                <a:pos x="0" y="1"/>
              </a:cxn>
              <a:cxn ang="0">
                <a:pos x="3" y="0"/>
              </a:cxn>
              <a:cxn ang="0">
                <a:pos x="4" y="1"/>
              </a:cxn>
              <a:cxn ang="0">
                <a:pos x="14" y="20"/>
              </a:cxn>
              <a:cxn ang="0">
                <a:pos x="13" y="23"/>
              </a:cxn>
              <a:cxn ang="0">
                <a:pos x="8" y="23"/>
              </a:cxn>
              <a:cxn ang="0">
                <a:pos x="7" y="16"/>
              </a:cxn>
              <a:cxn ang="0">
                <a:pos x="10" y="14"/>
              </a:cxn>
              <a:cxn ang="0">
                <a:pos x="11" y="16"/>
              </a:cxn>
              <a:cxn ang="0">
                <a:pos x="22" y="35"/>
              </a:cxn>
              <a:cxn ang="0">
                <a:pos x="20" y="37"/>
              </a:cxn>
              <a:cxn ang="0">
                <a:pos x="16" y="36"/>
              </a:cxn>
              <a:cxn ang="0">
                <a:pos x="14" y="30"/>
              </a:cxn>
              <a:cxn ang="0">
                <a:pos x="17" y="27"/>
              </a:cxn>
              <a:cxn ang="0">
                <a:pos x="19" y="29"/>
              </a:cxn>
              <a:cxn ang="0">
                <a:pos x="29" y="48"/>
              </a:cxn>
              <a:cxn ang="0">
                <a:pos x="27" y="52"/>
              </a:cxn>
              <a:cxn ang="0">
                <a:pos x="23" y="50"/>
              </a:cxn>
              <a:cxn ang="0">
                <a:pos x="22" y="43"/>
              </a:cxn>
              <a:cxn ang="0">
                <a:pos x="24" y="42"/>
              </a:cxn>
              <a:cxn ang="0">
                <a:pos x="26" y="43"/>
              </a:cxn>
              <a:cxn ang="0">
                <a:pos x="35" y="62"/>
              </a:cxn>
              <a:cxn ang="0">
                <a:pos x="35" y="65"/>
              </a:cxn>
              <a:cxn ang="0">
                <a:pos x="30" y="65"/>
              </a:cxn>
              <a:cxn ang="0">
                <a:pos x="29" y="58"/>
              </a:cxn>
              <a:cxn ang="0">
                <a:pos x="32" y="56"/>
              </a:cxn>
              <a:cxn ang="0">
                <a:pos x="33" y="58"/>
              </a:cxn>
              <a:cxn ang="0">
                <a:pos x="42" y="77"/>
              </a:cxn>
              <a:cxn ang="0">
                <a:pos x="42" y="79"/>
              </a:cxn>
              <a:cxn ang="0">
                <a:pos x="38" y="78"/>
              </a:cxn>
              <a:cxn ang="0">
                <a:pos x="35" y="72"/>
              </a:cxn>
              <a:cxn ang="0">
                <a:pos x="39" y="69"/>
              </a:cxn>
              <a:cxn ang="0">
                <a:pos x="40" y="71"/>
              </a:cxn>
              <a:cxn ang="0">
                <a:pos x="49" y="90"/>
              </a:cxn>
              <a:cxn ang="0">
                <a:pos x="49" y="94"/>
              </a:cxn>
              <a:cxn ang="0">
                <a:pos x="45" y="92"/>
              </a:cxn>
              <a:cxn ang="0">
                <a:pos x="42" y="85"/>
              </a:cxn>
              <a:cxn ang="0">
                <a:pos x="46" y="84"/>
              </a:cxn>
              <a:cxn ang="0">
                <a:pos x="48" y="85"/>
              </a:cxn>
              <a:cxn ang="0">
                <a:pos x="56" y="104"/>
              </a:cxn>
              <a:cxn ang="0">
                <a:pos x="56" y="107"/>
              </a:cxn>
              <a:cxn ang="0">
                <a:pos x="52" y="105"/>
              </a:cxn>
              <a:cxn ang="0">
                <a:pos x="49" y="100"/>
              </a:cxn>
              <a:cxn ang="0">
                <a:pos x="54" y="98"/>
              </a:cxn>
              <a:cxn ang="0">
                <a:pos x="55" y="100"/>
              </a:cxn>
            </a:cxnLst>
            <a:rect l="0" t="0" r="r" b="b"/>
            <a:pathLst>
              <a:path w="56" h="107">
                <a:moveTo>
                  <a:pt x="4" y="1"/>
                </a:moveTo>
                <a:lnTo>
                  <a:pt x="7" y="6"/>
                </a:lnTo>
                <a:lnTo>
                  <a:pt x="7" y="8"/>
                </a:lnTo>
                <a:lnTo>
                  <a:pt x="6" y="10"/>
                </a:lnTo>
                <a:lnTo>
                  <a:pt x="4" y="10"/>
                </a:lnTo>
                <a:lnTo>
                  <a:pt x="3" y="8"/>
                </a:lnTo>
                <a:lnTo>
                  <a:pt x="0" y="4"/>
                </a:lnTo>
                <a:lnTo>
                  <a:pt x="0" y="1"/>
                </a:lnTo>
                <a:lnTo>
                  <a:pt x="1" y="0"/>
                </a:lnTo>
                <a:lnTo>
                  <a:pt x="3" y="0"/>
                </a:lnTo>
                <a:lnTo>
                  <a:pt x="4" y="1"/>
                </a:lnTo>
                <a:lnTo>
                  <a:pt x="4" y="1"/>
                </a:lnTo>
                <a:close/>
                <a:moveTo>
                  <a:pt x="11" y="16"/>
                </a:moveTo>
                <a:lnTo>
                  <a:pt x="14" y="20"/>
                </a:lnTo>
                <a:lnTo>
                  <a:pt x="14" y="22"/>
                </a:lnTo>
                <a:lnTo>
                  <a:pt x="13" y="23"/>
                </a:lnTo>
                <a:lnTo>
                  <a:pt x="10" y="23"/>
                </a:lnTo>
                <a:lnTo>
                  <a:pt x="8" y="23"/>
                </a:lnTo>
                <a:lnTo>
                  <a:pt x="7" y="17"/>
                </a:lnTo>
                <a:lnTo>
                  <a:pt x="7" y="16"/>
                </a:lnTo>
                <a:lnTo>
                  <a:pt x="8" y="14"/>
                </a:lnTo>
                <a:lnTo>
                  <a:pt x="10" y="14"/>
                </a:lnTo>
                <a:lnTo>
                  <a:pt x="11" y="16"/>
                </a:lnTo>
                <a:lnTo>
                  <a:pt x="11" y="16"/>
                </a:lnTo>
                <a:close/>
                <a:moveTo>
                  <a:pt x="19" y="29"/>
                </a:moveTo>
                <a:lnTo>
                  <a:pt x="22" y="35"/>
                </a:lnTo>
                <a:lnTo>
                  <a:pt x="22" y="36"/>
                </a:lnTo>
                <a:lnTo>
                  <a:pt x="20" y="37"/>
                </a:lnTo>
                <a:lnTo>
                  <a:pt x="17" y="37"/>
                </a:lnTo>
                <a:lnTo>
                  <a:pt x="16" y="36"/>
                </a:lnTo>
                <a:lnTo>
                  <a:pt x="14" y="32"/>
                </a:lnTo>
                <a:lnTo>
                  <a:pt x="14" y="30"/>
                </a:lnTo>
                <a:lnTo>
                  <a:pt x="16" y="29"/>
                </a:lnTo>
                <a:lnTo>
                  <a:pt x="17" y="27"/>
                </a:lnTo>
                <a:lnTo>
                  <a:pt x="19" y="29"/>
                </a:lnTo>
                <a:lnTo>
                  <a:pt x="19" y="29"/>
                </a:lnTo>
                <a:close/>
                <a:moveTo>
                  <a:pt x="26" y="43"/>
                </a:moveTo>
                <a:lnTo>
                  <a:pt x="29" y="48"/>
                </a:lnTo>
                <a:lnTo>
                  <a:pt x="29" y="50"/>
                </a:lnTo>
                <a:lnTo>
                  <a:pt x="27" y="52"/>
                </a:lnTo>
                <a:lnTo>
                  <a:pt x="24" y="52"/>
                </a:lnTo>
                <a:lnTo>
                  <a:pt x="23" y="50"/>
                </a:lnTo>
                <a:lnTo>
                  <a:pt x="22" y="46"/>
                </a:lnTo>
                <a:lnTo>
                  <a:pt x="22" y="43"/>
                </a:lnTo>
                <a:lnTo>
                  <a:pt x="22" y="42"/>
                </a:lnTo>
                <a:lnTo>
                  <a:pt x="24" y="42"/>
                </a:lnTo>
                <a:lnTo>
                  <a:pt x="26" y="43"/>
                </a:lnTo>
                <a:lnTo>
                  <a:pt x="26" y="43"/>
                </a:lnTo>
                <a:close/>
                <a:moveTo>
                  <a:pt x="33" y="58"/>
                </a:moveTo>
                <a:lnTo>
                  <a:pt x="35" y="62"/>
                </a:lnTo>
                <a:lnTo>
                  <a:pt x="36" y="63"/>
                </a:lnTo>
                <a:lnTo>
                  <a:pt x="35" y="65"/>
                </a:lnTo>
                <a:lnTo>
                  <a:pt x="32" y="65"/>
                </a:lnTo>
                <a:lnTo>
                  <a:pt x="30" y="65"/>
                </a:lnTo>
                <a:lnTo>
                  <a:pt x="29" y="59"/>
                </a:lnTo>
                <a:lnTo>
                  <a:pt x="29" y="58"/>
                </a:lnTo>
                <a:lnTo>
                  <a:pt x="29" y="56"/>
                </a:lnTo>
                <a:lnTo>
                  <a:pt x="32" y="56"/>
                </a:lnTo>
                <a:lnTo>
                  <a:pt x="33" y="58"/>
                </a:lnTo>
                <a:lnTo>
                  <a:pt x="33" y="58"/>
                </a:lnTo>
                <a:close/>
                <a:moveTo>
                  <a:pt x="40" y="71"/>
                </a:moveTo>
                <a:lnTo>
                  <a:pt x="42" y="77"/>
                </a:lnTo>
                <a:lnTo>
                  <a:pt x="43" y="78"/>
                </a:lnTo>
                <a:lnTo>
                  <a:pt x="42" y="79"/>
                </a:lnTo>
                <a:lnTo>
                  <a:pt x="39" y="79"/>
                </a:lnTo>
                <a:lnTo>
                  <a:pt x="38" y="78"/>
                </a:lnTo>
                <a:lnTo>
                  <a:pt x="36" y="74"/>
                </a:lnTo>
                <a:lnTo>
                  <a:pt x="35" y="72"/>
                </a:lnTo>
                <a:lnTo>
                  <a:pt x="36" y="71"/>
                </a:lnTo>
                <a:lnTo>
                  <a:pt x="39" y="69"/>
                </a:lnTo>
                <a:lnTo>
                  <a:pt x="40" y="71"/>
                </a:lnTo>
                <a:lnTo>
                  <a:pt x="40" y="71"/>
                </a:lnTo>
                <a:close/>
                <a:moveTo>
                  <a:pt x="48" y="85"/>
                </a:moveTo>
                <a:lnTo>
                  <a:pt x="49" y="90"/>
                </a:lnTo>
                <a:lnTo>
                  <a:pt x="49" y="92"/>
                </a:lnTo>
                <a:lnTo>
                  <a:pt x="49" y="94"/>
                </a:lnTo>
                <a:lnTo>
                  <a:pt x="46" y="94"/>
                </a:lnTo>
                <a:lnTo>
                  <a:pt x="45" y="92"/>
                </a:lnTo>
                <a:lnTo>
                  <a:pt x="43" y="88"/>
                </a:lnTo>
                <a:lnTo>
                  <a:pt x="42" y="85"/>
                </a:lnTo>
                <a:lnTo>
                  <a:pt x="43" y="84"/>
                </a:lnTo>
                <a:lnTo>
                  <a:pt x="46" y="84"/>
                </a:lnTo>
                <a:lnTo>
                  <a:pt x="48" y="85"/>
                </a:lnTo>
                <a:lnTo>
                  <a:pt x="48" y="85"/>
                </a:lnTo>
                <a:close/>
                <a:moveTo>
                  <a:pt x="55" y="100"/>
                </a:moveTo>
                <a:lnTo>
                  <a:pt x="56" y="104"/>
                </a:lnTo>
                <a:lnTo>
                  <a:pt x="56" y="105"/>
                </a:lnTo>
                <a:lnTo>
                  <a:pt x="56" y="107"/>
                </a:lnTo>
                <a:lnTo>
                  <a:pt x="54" y="107"/>
                </a:lnTo>
                <a:lnTo>
                  <a:pt x="52" y="105"/>
                </a:lnTo>
                <a:lnTo>
                  <a:pt x="49" y="101"/>
                </a:lnTo>
                <a:lnTo>
                  <a:pt x="49" y="100"/>
                </a:lnTo>
                <a:lnTo>
                  <a:pt x="51" y="98"/>
                </a:lnTo>
                <a:lnTo>
                  <a:pt x="54" y="98"/>
                </a:lnTo>
                <a:lnTo>
                  <a:pt x="55" y="100"/>
                </a:lnTo>
                <a:lnTo>
                  <a:pt x="55" y="10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47" name="Freeform 234"/>
          <p:cNvSpPr>
            <a:spLocks noEditPoints="1"/>
          </p:cNvSpPr>
          <p:nvPr/>
        </p:nvSpPr>
        <p:spPr bwMode="auto">
          <a:xfrm>
            <a:off x="7967667" y="5520365"/>
            <a:ext cx="30163" cy="57150"/>
          </a:xfrm>
          <a:custGeom>
            <a:avLst/>
            <a:gdLst/>
            <a:ahLst/>
            <a:cxnLst>
              <a:cxn ang="0">
                <a:pos x="8" y="5"/>
              </a:cxn>
              <a:cxn ang="0">
                <a:pos x="6" y="8"/>
              </a:cxn>
              <a:cxn ang="0">
                <a:pos x="3" y="7"/>
              </a:cxn>
              <a:cxn ang="0">
                <a:pos x="0" y="1"/>
              </a:cxn>
              <a:cxn ang="0">
                <a:pos x="3" y="0"/>
              </a:cxn>
              <a:cxn ang="0">
                <a:pos x="5" y="0"/>
              </a:cxn>
              <a:cxn ang="0">
                <a:pos x="15" y="18"/>
              </a:cxn>
              <a:cxn ang="0">
                <a:pos x="13" y="23"/>
              </a:cxn>
              <a:cxn ang="0">
                <a:pos x="9" y="21"/>
              </a:cxn>
              <a:cxn ang="0">
                <a:pos x="8" y="14"/>
              </a:cxn>
              <a:cxn ang="0">
                <a:pos x="10" y="13"/>
              </a:cxn>
              <a:cxn ang="0">
                <a:pos x="12" y="14"/>
              </a:cxn>
              <a:cxn ang="0">
                <a:pos x="22" y="33"/>
              </a:cxn>
              <a:cxn ang="0">
                <a:pos x="21" y="36"/>
              </a:cxn>
              <a:cxn ang="0">
                <a:pos x="16" y="36"/>
              </a:cxn>
              <a:cxn ang="0">
                <a:pos x="15" y="28"/>
              </a:cxn>
              <a:cxn ang="0">
                <a:pos x="18" y="27"/>
              </a:cxn>
              <a:cxn ang="0">
                <a:pos x="19" y="28"/>
              </a:cxn>
              <a:cxn ang="0">
                <a:pos x="29" y="47"/>
              </a:cxn>
              <a:cxn ang="0">
                <a:pos x="28" y="50"/>
              </a:cxn>
              <a:cxn ang="0">
                <a:pos x="24" y="49"/>
              </a:cxn>
              <a:cxn ang="0">
                <a:pos x="22" y="43"/>
              </a:cxn>
              <a:cxn ang="0">
                <a:pos x="25" y="42"/>
              </a:cxn>
              <a:cxn ang="0">
                <a:pos x="26" y="42"/>
              </a:cxn>
              <a:cxn ang="0">
                <a:pos x="37" y="60"/>
              </a:cxn>
              <a:cxn ang="0">
                <a:pos x="35" y="65"/>
              </a:cxn>
              <a:cxn ang="0">
                <a:pos x="31" y="63"/>
              </a:cxn>
              <a:cxn ang="0">
                <a:pos x="29" y="56"/>
              </a:cxn>
              <a:cxn ang="0">
                <a:pos x="32" y="55"/>
              </a:cxn>
              <a:cxn ang="0">
                <a:pos x="34" y="56"/>
              </a:cxn>
              <a:cxn ang="0">
                <a:pos x="42" y="75"/>
              </a:cxn>
              <a:cxn ang="0">
                <a:pos x="42" y="78"/>
              </a:cxn>
              <a:cxn ang="0">
                <a:pos x="38" y="78"/>
              </a:cxn>
              <a:cxn ang="0">
                <a:pos x="35" y="70"/>
              </a:cxn>
              <a:cxn ang="0">
                <a:pos x="40" y="69"/>
              </a:cxn>
              <a:cxn ang="0">
                <a:pos x="41" y="70"/>
              </a:cxn>
              <a:cxn ang="0">
                <a:pos x="50" y="89"/>
              </a:cxn>
              <a:cxn ang="0">
                <a:pos x="50" y="92"/>
              </a:cxn>
              <a:cxn ang="0">
                <a:pos x="45" y="91"/>
              </a:cxn>
              <a:cxn ang="0">
                <a:pos x="42" y="85"/>
              </a:cxn>
              <a:cxn ang="0">
                <a:pos x="47" y="83"/>
              </a:cxn>
              <a:cxn ang="0">
                <a:pos x="48" y="83"/>
              </a:cxn>
              <a:cxn ang="0">
                <a:pos x="57" y="102"/>
              </a:cxn>
              <a:cxn ang="0">
                <a:pos x="57" y="107"/>
              </a:cxn>
              <a:cxn ang="0">
                <a:pos x="53" y="105"/>
              </a:cxn>
              <a:cxn ang="0">
                <a:pos x="50" y="98"/>
              </a:cxn>
              <a:cxn ang="0">
                <a:pos x="54" y="97"/>
              </a:cxn>
              <a:cxn ang="0">
                <a:pos x="56" y="98"/>
              </a:cxn>
            </a:cxnLst>
            <a:rect l="0" t="0" r="r" b="b"/>
            <a:pathLst>
              <a:path w="57" h="107">
                <a:moveTo>
                  <a:pt x="5" y="0"/>
                </a:moveTo>
                <a:lnTo>
                  <a:pt x="8" y="5"/>
                </a:lnTo>
                <a:lnTo>
                  <a:pt x="8" y="7"/>
                </a:lnTo>
                <a:lnTo>
                  <a:pt x="6" y="8"/>
                </a:lnTo>
                <a:lnTo>
                  <a:pt x="5" y="8"/>
                </a:lnTo>
                <a:lnTo>
                  <a:pt x="3" y="7"/>
                </a:lnTo>
                <a:lnTo>
                  <a:pt x="0" y="2"/>
                </a:lnTo>
                <a:lnTo>
                  <a:pt x="0" y="1"/>
                </a:lnTo>
                <a:lnTo>
                  <a:pt x="2" y="0"/>
                </a:lnTo>
                <a:lnTo>
                  <a:pt x="3" y="0"/>
                </a:lnTo>
                <a:lnTo>
                  <a:pt x="5" y="0"/>
                </a:lnTo>
                <a:lnTo>
                  <a:pt x="5" y="0"/>
                </a:lnTo>
                <a:close/>
                <a:moveTo>
                  <a:pt x="12" y="14"/>
                </a:moveTo>
                <a:lnTo>
                  <a:pt x="15" y="18"/>
                </a:lnTo>
                <a:lnTo>
                  <a:pt x="15" y="21"/>
                </a:lnTo>
                <a:lnTo>
                  <a:pt x="13" y="23"/>
                </a:lnTo>
                <a:lnTo>
                  <a:pt x="12" y="23"/>
                </a:lnTo>
                <a:lnTo>
                  <a:pt x="9" y="21"/>
                </a:lnTo>
                <a:lnTo>
                  <a:pt x="8" y="17"/>
                </a:lnTo>
                <a:lnTo>
                  <a:pt x="8" y="14"/>
                </a:lnTo>
                <a:lnTo>
                  <a:pt x="9" y="13"/>
                </a:lnTo>
                <a:lnTo>
                  <a:pt x="10" y="13"/>
                </a:lnTo>
                <a:lnTo>
                  <a:pt x="12" y="14"/>
                </a:lnTo>
                <a:lnTo>
                  <a:pt x="12" y="14"/>
                </a:lnTo>
                <a:close/>
                <a:moveTo>
                  <a:pt x="19" y="28"/>
                </a:moveTo>
                <a:lnTo>
                  <a:pt x="22" y="33"/>
                </a:lnTo>
                <a:lnTo>
                  <a:pt x="22" y="34"/>
                </a:lnTo>
                <a:lnTo>
                  <a:pt x="21" y="36"/>
                </a:lnTo>
                <a:lnTo>
                  <a:pt x="18" y="37"/>
                </a:lnTo>
                <a:lnTo>
                  <a:pt x="16" y="36"/>
                </a:lnTo>
                <a:lnTo>
                  <a:pt x="15" y="30"/>
                </a:lnTo>
                <a:lnTo>
                  <a:pt x="15" y="28"/>
                </a:lnTo>
                <a:lnTo>
                  <a:pt x="16" y="27"/>
                </a:lnTo>
                <a:lnTo>
                  <a:pt x="18" y="27"/>
                </a:lnTo>
                <a:lnTo>
                  <a:pt x="19" y="28"/>
                </a:lnTo>
                <a:lnTo>
                  <a:pt x="19" y="28"/>
                </a:lnTo>
                <a:close/>
                <a:moveTo>
                  <a:pt x="26" y="42"/>
                </a:moveTo>
                <a:lnTo>
                  <a:pt x="29" y="47"/>
                </a:lnTo>
                <a:lnTo>
                  <a:pt x="29" y="49"/>
                </a:lnTo>
                <a:lnTo>
                  <a:pt x="28" y="50"/>
                </a:lnTo>
                <a:lnTo>
                  <a:pt x="25" y="50"/>
                </a:lnTo>
                <a:lnTo>
                  <a:pt x="24" y="49"/>
                </a:lnTo>
                <a:lnTo>
                  <a:pt x="22" y="44"/>
                </a:lnTo>
                <a:lnTo>
                  <a:pt x="22" y="43"/>
                </a:lnTo>
                <a:lnTo>
                  <a:pt x="24" y="42"/>
                </a:lnTo>
                <a:lnTo>
                  <a:pt x="25" y="42"/>
                </a:lnTo>
                <a:lnTo>
                  <a:pt x="26" y="42"/>
                </a:lnTo>
                <a:lnTo>
                  <a:pt x="26" y="42"/>
                </a:lnTo>
                <a:close/>
                <a:moveTo>
                  <a:pt x="34" y="56"/>
                </a:moveTo>
                <a:lnTo>
                  <a:pt x="37" y="60"/>
                </a:lnTo>
                <a:lnTo>
                  <a:pt x="37" y="63"/>
                </a:lnTo>
                <a:lnTo>
                  <a:pt x="35" y="65"/>
                </a:lnTo>
                <a:lnTo>
                  <a:pt x="32" y="65"/>
                </a:lnTo>
                <a:lnTo>
                  <a:pt x="31" y="63"/>
                </a:lnTo>
                <a:lnTo>
                  <a:pt x="29" y="59"/>
                </a:lnTo>
                <a:lnTo>
                  <a:pt x="29" y="56"/>
                </a:lnTo>
                <a:lnTo>
                  <a:pt x="29" y="55"/>
                </a:lnTo>
                <a:lnTo>
                  <a:pt x="32" y="55"/>
                </a:lnTo>
                <a:lnTo>
                  <a:pt x="34" y="56"/>
                </a:lnTo>
                <a:lnTo>
                  <a:pt x="34" y="56"/>
                </a:lnTo>
                <a:close/>
                <a:moveTo>
                  <a:pt x="41" y="70"/>
                </a:moveTo>
                <a:lnTo>
                  <a:pt x="42" y="75"/>
                </a:lnTo>
                <a:lnTo>
                  <a:pt x="44" y="76"/>
                </a:lnTo>
                <a:lnTo>
                  <a:pt x="42" y="78"/>
                </a:lnTo>
                <a:lnTo>
                  <a:pt x="40" y="79"/>
                </a:lnTo>
                <a:lnTo>
                  <a:pt x="38" y="78"/>
                </a:lnTo>
                <a:lnTo>
                  <a:pt x="37" y="72"/>
                </a:lnTo>
                <a:lnTo>
                  <a:pt x="35" y="70"/>
                </a:lnTo>
                <a:lnTo>
                  <a:pt x="37" y="69"/>
                </a:lnTo>
                <a:lnTo>
                  <a:pt x="40" y="69"/>
                </a:lnTo>
                <a:lnTo>
                  <a:pt x="41" y="70"/>
                </a:lnTo>
                <a:lnTo>
                  <a:pt x="41" y="70"/>
                </a:lnTo>
                <a:close/>
                <a:moveTo>
                  <a:pt x="48" y="83"/>
                </a:moveTo>
                <a:lnTo>
                  <a:pt x="50" y="89"/>
                </a:lnTo>
                <a:lnTo>
                  <a:pt x="51" y="91"/>
                </a:lnTo>
                <a:lnTo>
                  <a:pt x="50" y="92"/>
                </a:lnTo>
                <a:lnTo>
                  <a:pt x="47" y="92"/>
                </a:lnTo>
                <a:lnTo>
                  <a:pt x="45" y="91"/>
                </a:lnTo>
                <a:lnTo>
                  <a:pt x="44" y="86"/>
                </a:lnTo>
                <a:lnTo>
                  <a:pt x="42" y="85"/>
                </a:lnTo>
                <a:lnTo>
                  <a:pt x="44" y="83"/>
                </a:lnTo>
                <a:lnTo>
                  <a:pt x="47" y="83"/>
                </a:lnTo>
                <a:lnTo>
                  <a:pt x="48" y="83"/>
                </a:lnTo>
                <a:lnTo>
                  <a:pt x="48" y="83"/>
                </a:lnTo>
                <a:close/>
                <a:moveTo>
                  <a:pt x="56" y="98"/>
                </a:moveTo>
                <a:lnTo>
                  <a:pt x="57" y="102"/>
                </a:lnTo>
                <a:lnTo>
                  <a:pt x="57" y="105"/>
                </a:lnTo>
                <a:lnTo>
                  <a:pt x="57" y="107"/>
                </a:lnTo>
                <a:lnTo>
                  <a:pt x="54" y="107"/>
                </a:lnTo>
                <a:lnTo>
                  <a:pt x="53" y="105"/>
                </a:lnTo>
                <a:lnTo>
                  <a:pt x="50" y="101"/>
                </a:lnTo>
                <a:lnTo>
                  <a:pt x="50" y="98"/>
                </a:lnTo>
                <a:lnTo>
                  <a:pt x="51" y="97"/>
                </a:lnTo>
                <a:lnTo>
                  <a:pt x="54" y="97"/>
                </a:lnTo>
                <a:lnTo>
                  <a:pt x="56" y="98"/>
                </a:lnTo>
                <a:lnTo>
                  <a:pt x="56" y="9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48" name="Freeform 235"/>
          <p:cNvSpPr>
            <a:spLocks noEditPoints="1"/>
          </p:cNvSpPr>
          <p:nvPr/>
        </p:nvSpPr>
        <p:spPr bwMode="auto">
          <a:xfrm>
            <a:off x="7956550" y="5563236"/>
            <a:ext cx="49213" cy="28575"/>
          </a:xfrm>
          <a:custGeom>
            <a:avLst/>
            <a:gdLst/>
            <a:ahLst/>
            <a:cxnLst>
              <a:cxn ang="0">
                <a:pos x="6" y="45"/>
              </a:cxn>
              <a:cxn ang="0">
                <a:pos x="9" y="45"/>
              </a:cxn>
              <a:cxn ang="0">
                <a:pos x="9" y="49"/>
              </a:cxn>
              <a:cxn ang="0">
                <a:pos x="1" y="52"/>
              </a:cxn>
              <a:cxn ang="0">
                <a:pos x="0" y="48"/>
              </a:cxn>
              <a:cxn ang="0">
                <a:pos x="1" y="46"/>
              </a:cxn>
              <a:cxn ang="0">
                <a:pos x="20" y="38"/>
              </a:cxn>
              <a:cxn ang="0">
                <a:pos x="23" y="38"/>
              </a:cxn>
              <a:cxn ang="0">
                <a:pos x="22" y="42"/>
              </a:cxn>
              <a:cxn ang="0">
                <a:pos x="16" y="45"/>
              </a:cxn>
              <a:cxn ang="0">
                <a:pos x="15" y="41"/>
              </a:cxn>
              <a:cxn ang="0">
                <a:pos x="15" y="39"/>
              </a:cxn>
              <a:cxn ang="0">
                <a:pos x="33" y="29"/>
              </a:cxn>
              <a:cxn ang="0">
                <a:pos x="38" y="30"/>
              </a:cxn>
              <a:cxn ang="0">
                <a:pos x="36" y="35"/>
              </a:cxn>
              <a:cxn ang="0">
                <a:pos x="29" y="36"/>
              </a:cxn>
              <a:cxn ang="0">
                <a:pos x="28" y="33"/>
              </a:cxn>
              <a:cxn ang="0">
                <a:pos x="29" y="32"/>
              </a:cxn>
              <a:cxn ang="0">
                <a:pos x="48" y="22"/>
              </a:cxn>
              <a:cxn ang="0">
                <a:pos x="51" y="23"/>
              </a:cxn>
              <a:cxn ang="0">
                <a:pos x="51" y="28"/>
              </a:cxn>
              <a:cxn ang="0">
                <a:pos x="44" y="29"/>
              </a:cxn>
              <a:cxn ang="0">
                <a:pos x="42" y="26"/>
              </a:cxn>
              <a:cxn ang="0">
                <a:pos x="44" y="25"/>
              </a:cxn>
              <a:cxn ang="0">
                <a:pos x="61" y="15"/>
              </a:cxn>
              <a:cxn ang="0">
                <a:pos x="65" y="16"/>
              </a:cxn>
              <a:cxn ang="0">
                <a:pos x="64" y="20"/>
              </a:cxn>
              <a:cxn ang="0">
                <a:pos x="58" y="22"/>
              </a:cxn>
              <a:cxn ang="0">
                <a:pos x="55" y="19"/>
              </a:cxn>
              <a:cxn ang="0">
                <a:pos x="57" y="17"/>
              </a:cxn>
              <a:cxn ang="0">
                <a:pos x="76" y="7"/>
              </a:cxn>
              <a:cxn ang="0">
                <a:pos x="79" y="9"/>
              </a:cxn>
              <a:cxn ang="0">
                <a:pos x="79" y="13"/>
              </a:cxn>
              <a:cxn ang="0">
                <a:pos x="71" y="15"/>
              </a:cxn>
              <a:cxn ang="0">
                <a:pos x="70" y="12"/>
              </a:cxn>
              <a:cxn ang="0">
                <a:pos x="71" y="10"/>
              </a:cxn>
              <a:cxn ang="0">
                <a:pos x="90" y="0"/>
              </a:cxn>
              <a:cxn ang="0">
                <a:pos x="93" y="1"/>
              </a:cxn>
              <a:cxn ang="0">
                <a:pos x="92" y="6"/>
              </a:cxn>
              <a:cxn ang="0">
                <a:pos x="86" y="7"/>
              </a:cxn>
              <a:cxn ang="0">
                <a:pos x="84" y="4"/>
              </a:cxn>
              <a:cxn ang="0">
                <a:pos x="84" y="3"/>
              </a:cxn>
            </a:cxnLst>
            <a:rect l="0" t="0" r="r" b="b"/>
            <a:pathLst>
              <a:path w="93" h="52">
                <a:moveTo>
                  <a:pt x="1" y="46"/>
                </a:moveTo>
                <a:lnTo>
                  <a:pt x="6" y="45"/>
                </a:lnTo>
                <a:lnTo>
                  <a:pt x="7" y="43"/>
                </a:lnTo>
                <a:lnTo>
                  <a:pt x="9" y="45"/>
                </a:lnTo>
                <a:lnTo>
                  <a:pt x="10" y="48"/>
                </a:lnTo>
                <a:lnTo>
                  <a:pt x="9" y="49"/>
                </a:lnTo>
                <a:lnTo>
                  <a:pt x="3" y="51"/>
                </a:lnTo>
                <a:lnTo>
                  <a:pt x="1" y="52"/>
                </a:lnTo>
                <a:lnTo>
                  <a:pt x="0" y="51"/>
                </a:lnTo>
                <a:lnTo>
                  <a:pt x="0" y="48"/>
                </a:lnTo>
                <a:lnTo>
                  <a:pt x="1" y="46"/>
                </a:lnTo>
                <a:lnTo>
                  <a:pt x="1" y="46"/>
                </a:lnTo>
                <a:close/>
                <a:moveTo>
                  <a:pt x="15" y="39"/>
                </a:moveTo>
                <a:lnTo>
                  <a:pt x="20" y="38"/>
                </a:lnTo>
                <a:lnTo>
                  <a:pt x="22" y="36"/>
                </a:lnTo>
                <a:lnTo>
                  <a:pt x="23" y="38"/>
                </a:lnTo>
                <a:lnTo>
                  <a:pt x="23" y="41"/>
                </a:lnTo>
                <a:lnTo>
                  <a:pt x="22" y="42"/>
                </a:lnTo>
                <a:lnTo>
                  <a:pt x="17" y="43"/>
                </a:lnTo>
                <a:lnTo>
                  <a:pt x="16" y="45"/>
                </a:lnTo>
                <a:lnTo>
                  <a:pt x="15" y="43"/>
                </a:lnTo>
                <a:lnTo>
                  <a:pt x="15" y="41"/>
                </a:lnTo>
                <a:lnTo>
                  <a:pt x="15" y="39"/>
                </a:lnTo>
                <a:lnTo>
                  <a:pt x="15" y="39"/>
                </a:lnTo>
                <a:close/>
                <a:moveTo>
                  <a:pt x="29" y="32"/>
                </a:moveTo>
                <a:lnTo>
                  <a:pt x="33" y="29"/>
                </a:lnTo>
                <a:lnTo>
                  <a:pt x="36" y="29"/>
                </a:lnTo>
                <a:lnTo>
                  <a:pt x="38" y="30"/>
                </a:lnTo>
                <a:lnTo>
                  <a:pt x="38" y="33"/>
                </a:lnTo>
                <a:lnTo>
                  <a:pt x="36" y="35"/>
                </a:lnTo>
                <a:lnTo>
                  <a:pt x="32" y="36"/>
                </a:lnTo>
                <a:lnTo>
                  <a:pt x="29" y="36"/>
                </a:lnTo>
                <a:lnTo>
                  <a:pt x="28" y="36"/>
                </a:lnTo>
                <a:lnTo>
                  <a:pt x="28" y="33"/>
                </a:lnTo>
                <a:lnTo>
                  <a:pt x="29" y="32"/>
                </a:lnTo>
                <a:lnTo>
                  <a:pt x="29" y="32"/>
                </a:lnTo>
                <a:close/>
                <a:moveTo>
                  <a:pt x="44" y="25"/>
                </a:moveTo>
                <a:lnTo>
                  <a:pt x="48" y="22"/>
                </a:lnTo>
                <a:lnTo>
                  <a:pt x="49" y="22"/>
                </a:lnTo>
                <a:lnTo>
                  <a:pt x="51" y="23"/>
                </a:lnTo>
                <a:lnTo>
                  <a:pt x="51" y="26"/>
                </a:lnTo>
                <a:lnTo>
                  <a:pt x="51" y="28"/>
                </a:lnTo>
                <a:lnTo>
                  <a:pt x="45" y="29"/>
                </a:lnTo>
                <a:lnTo>
                  <a:pt x="44" y="29"/>
                </a:lnTo>
                <a:lnTo>
                  <a:pt x="42" y="29"/>
                </a:lnTo>
                <a:lnTo>
                  <a:pt x="42" y="26"/>
                </a:lnTo>
                <a:lnTo>
                  <a:pt x="44" y="25"/>
                </a:lnTo>
                <a:lnTo>
                  <a:pt x="44" y="25"/>
                </a:lnTo>
                <a:close/>
                <a:moveTo>
                  <a:pt x="57" y="17"/>
                </a:moveTo>
                <a:lnTo>
                  <a:pt x="61" y="15"/>
                </a:lnTo>
                <a:lnTo>
                  <a:pt x="64" y="15"/>
                </a:lnTo>
                <a:lnTo>
                  <a:pt x="65" y="16"/>
                </a:lnTo>
                <a:lnTo>
                  <a:pt x="65" y="19"/>
                </a:lnTo>
                <a:lnTo>
                  <a:pt x="64" y="20"/>
                </a:lnTo>
                <a:lnTo>
                  <a:pt x="60" y="22"/>
                </a:lnTo>
                <a:lnTo>
                  <a:pt x="58" y="22"/>
                </a:lnTo>
                <a:lnTo>
                  <a:pt x="55" y="22"/>
                </a:lnTo>
                <a:lnTo>
                  <a:pt x="55" y="19"/>
                </a:lnTo>
                <a:lnTo>
                  <a:pt x="57" y="17"/>
                </a:lnTo>
                <a:lnTo>
                  <a:pt x="57" y="17"/>
                </a:lnTo>
                <a:close/>
                <a:moveTo>
                  <a:pt x="71" y="10"/>
                </a:moveTo>
                <a:lnTo>
                  <a:pt x="76" y="7"/>
                </a:lnTo>
                <a:lnTo>
                  <a:pt x="77" y="7"/>
                </a:lnTo>
                <a:lnTo>
                  <a:pt x="79" y="9"/>
                </a:lnTo>
                <a:lnTo>
                  <a:pt x="80" y="12"/>
                </a:lnTo>
                <a:lnTo>
                  <a:pt x="79" y="13"/>
                </a:lnTo>
                <a:lnTo>
                  <a:pt x="74" y="15"/>
                </a:lnTo>
                <a:lnTo>
                  <a:pt x="71" y="15"/>
                </a:lnTo>
                <a:lnTo>
                  <a:pt x="70" y="15"/>
                </a:lnTo>
                <a:lnTo>
                  <a:pt x="70" y="12"/>
                </a:lnTo>
                <a:lnTo>
                  <a:pt x="71" y="10"/>
                </a:lnTo>
                <a:lnTo>
                  <a:pt x="71" y="10"/>
                </a:lnTo>
                <a:close/>
                <a:moveTo>
                  <a:pt x="84" y="3"/>
                </a:moveTo>
                <a:lnTo>
                  <a:pt x="90" y="0"/>
                </a:lnTo>
                <a:lnTo>
                  <a:pt x="92" y="0"/>
                </a:lnTo>
                <a:lnTo>
                  <a:pt x="93" y="1"/>
                </a:lnTo>
                <a:lnTo>
                  <a:pt x="93" y="4"/>
                </a:lnTo>
                <a:lnTo>
                  <a:pt x="92" y="6"/>
                </a:lnTo>
                <a:lnTo>
                  <a:pt x="87" y="7"/>
                </a:lnTo>
                <a:lnTo>
                  <a:pt x="86" y="7"/>
                </a:lnTo>
                <a:lnTo>
                  <a:pt x="84" y="6"/>
                </a:lnTo>
                <a:lnTo>
                  <a:pt x="84" y="4"/>
                </a:lnTo>
                <a:lnTo>
                  <a:pt x="84" y="3"/>
                </a:lnTo>
                <a:lnTo>
                  <a:pt x="84"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49" name="Freeform 236"/>
          <p:cNvSpPr>
            <a:spLocks noEditPoints="1"/>
          </p:cNvSpPr>
          <p:nvPr/>
        </p:nvSpPr>
        <p:spPr bwMode="auto">
          <a:xfrm>
            <a:off x="7947025" y="5548940"/>
            <a:ext cx="50800" cy="26988"/>
          </a:xfrm>
          <a:custGeom>
            <a:avLst/>
            <a:gdLst/>
            <a:ahLst/>
            <a:cxnLst>
              <a:cxn ang="0">
                <a:pos x="7" y="44"/>
              </a:cxn>
              <a:cxn ang="0">
                <a:pos x="10" y="45"/>
              </a:cxn>
              <a:cxn ang="0">
                <a:pos x="9" y="49"/>
              </a:cxn>
              <a:cxn ang="0">
                <a:pos x="3" y="51"/>
              </a:cxn>
              <a:cxn ang="0">
                <a:pos x="0" y="48"/>
              </a:cxn>
              <a:cxn ang="0">
                <a:pos x="1" y="46"/>
              </a:cxn>
              <a:cxn ang="0">
                <a:pos x="20" y="36"/>
              </a:cxn>
              <a:cxn ang="0">
                <a:pos x="25" y="38"/>
              </a:cxn>
              <a:cxn ang="0">
                <a:pos x="23" y="42"/>
              </a:cxn>
              <a:cxn ang="0">
                <a:pos x="16" y="44"/>
              </a:cxn>
              <a:cxn ang="0">
                <a:pos x="15" y="41"/>
              </a:cxn>
              <a:cxn ang="0">
                <a:pos x="16" y="39"/>
              </a:cxn>
              <a:cxn ang="0">
                <a:pos x="35" y="29"/>
              </a:cxn>
              <a:cxn ang="0">
                <a:pos x="38" y="30"/>
              </a:cxn>
              <a:cxn ang="0">
                <a:pos x="36" y="35"/>
              </a:cxn>
              <a:cxn ang="0">
                <a:pos x="31" y="36"/>
              </a:cxn>
              <a:cxn ang="0">
                <a:pos x="29" y="33"/>
              </a:cxn>
              <a:cxn ang="0">
                <a:pos x="31" y="32"/>
              </a:cxn>
              <a:cxn ang="0">
                <a:pos x="48" y="22"/>
              </a:cxn>
              <a:cxn ang="0">
                <a:pos x="52" y="23"/>
              </a:cxn>
              <a:cxn ang="0">
                <a:pos x="51" y="28"/>
              </a:cxn>
              <a:cxn ang="0">
                <a:pos x="44" y="29"/>
              </a:cxn>
              <a:cxn ang="0">
                <a:pos x="42" y="26"/>
              </a:cxn>
              <a:cxn ang="0">
                <a:pos x="44" y="25"/>
              </a:cxn>
              <a:cxn ang="0">
                <a:pos x="63" y="15"/>
              </a:cxn>
              <a:cxn ang="0">
                <a:pos x="65" y="16"/>
              </a:cxn>
              <a:cxn ang="0">
                <a:pos x="65" y="20"/>
              </a:cxn>
              <a:cxn ang="0">
                <a:pos x="58" y="22"/>
              </a:cxn>
              <a:cxn ang="0">
                <a:pos x="57" y="19"/>
              </a:cxn>
              <a:cxn ang="0">
                <a:pos x="58" y="17"/>
              </a:cxn>
              <a:cxn ang="0">
                <a:pos x="77" y="7"/>
              </a:cxn>
              <a:cxn ang="0">
                <a:pos x="80" y="9"/>
              </a:cxn>
              <a:cxn ang="0">
                <a:pos x="79" y="13"/>
              </a:cxn>
              <a:cxn ang="0">
                <a:pos x="73" y="15"/>
              </a:cxn>
              <a:cxn ang="0">
                <a:pos x="70" y="12"/>
              </a:cxn>
              <a:cxn ang="0">
                <a:pos x="71" y="10"/>
              </a:cxn>
              <a:cxn ang="0">
                <a:pos x="90" y="0"/>
              </a:cxn>
              <a:cxn ang="0">
                <a:pos x="95" y="2"/>
              </a:cxn>
              <a:cxn ang="0">
                <a:pos x="93" y="4"/>
              </a:cxn>
              <a:cxn ang="0">
                <a:pos x="86" y="7"/>
              </a:cxn>
              <a:cxn ang="0">
                <a:pos x="84" y="4"/>
              </a:cxn>
              <a:cxn ang="0">
                <a:pos x="86" y="3"/>
              </a:cxn>
            </a:cxnLst>
            <a:rect l="0" t="0" r="r" b="b"/>
            <a:pathLst>
              <a:path w="95" h="51">
                <a:moveTo>
                  <a:pt x="1" y="46"/>
                </a:moveTo>
                <a:lnTo>
                  <a:pt x="7" y="44"/>
                </a:lnTo>
                <a:lnTo>
                  <a:pt x="9" y="44"/>
                </a:lnTo>
                <a:lnTo>
                  <a:pt x="10" y="45"/>
                </a:lnTo>
                <a:lnTo>
                  <a:pt x="10" y="48"/>
                </a:lnTo>
                <a:lnTo>
                  <a:pt x="9" y="49"/>
                </a:lnTo>
                <a:lnTo>
                  <a:pt x="4" y="51"/>
                </a:lnTo>
                <a:lnTo>
                  <a:pt x="3" y="51"/>
                </a:lnTo>
                <a:lnTo>
                  <a:pt x="1" y="51"/>
                </a:lnTo>
                <a:lnTo>
                  <a:pt x="0" y="48"/>
                </a:lnTo>
                <a:lnTo>
                  <a:pt x="1" y="46"/>
                </a:lnTo>
                <a:lnTo>
                  <a:pt x="1" y="46"/>
                </a:lnTo>
                <a:close/>
                <a:moveTo>
                  <a:pt x="16" y="39"/>
                </a:moveTo>
                <a:lnTo>
                  <a:pt x="20" y="36"/>
                </a:lnTo>
                <a:lnTo>
                  <a:pt x="23" y="36"/>
                </a:lnTo>
                <a:lnTo>
                  <a:pt x="25" y="38"/>
                </a:lnTo>
                <a:lnTo>
                  <a:pt x="25" y="41"/>
                </a:lnTo>
                <a:lnTo>
                  <a:pt x="23" y="42"/>
                </a:lnTo>
                <a:lnTo>
                  <a:pt x="19" y="44"/>
                </a:lnTo>
                <a:lnTo>
                  <a:pt x="16" y="44"/>
                </a:lnTo>
                <a:lnTo>
                  <a:pt x="15" y="44"/>
                </a:lnTo>
                <a:lnTo>
                  <a:pt x="15" y="41"/>
                </a:lnTo>
                <a:lnTo>
                  <a:pt x="16" y="39"/>
                </a:lnTo>
                <a:lnTo>
                  <a:pt x="16" y="39"/>
                </a:lnTo>
                <a:close/>
                <a:moveTo>
                  <a:pt x="31" y="32"/>
                </a:moveTo>
                <a:lnTo>
                  <a:pt x="35" y="29"/>
                </a:lnTo>
                <a:lnTo>
                  <a:pt x="36" y="29"/>
                </a:lnTo>
                <a:lnTo>
                  <a:pt x="38" y="30"/>
                </a:lnTo>
                <a:lnTo>
                  <a:pt x="38" y="33"/>
                </a:lnTo>
                <a:lnTo>
                  <a:pt x="36" y="35"/>
                </a:lnTo>
                <a:lnTo>
                  <a:pt x="32" y="36"/>
                </a:lnTo>
                <a:lnTo>
                  <a:pt x="31" y="36"/>
                </a:lnTo>
                <a:lnTo>
                  <a:pt x="29" y="36"/>
                </a:lnTo>
                <a:lnTo>
                  <a:pt x="29" y="33"/>
                </a:lnTo>
                <a:lnTo>
                  <a:pt x="31" y="32"/>
                </a:lnTo>
                <a:lnTo>
                  <a:pt x="31" y="32"/>
                </a:lnTo>
                <a:close/>
                <a:moveTo>
                  <a:pt x="44" y="25"/>
                </a:moveTo>
                <a:lnTo>
                  <a:pt x="48" y="22"/>
                </a:lnTo>
                <a:lnTo>
                  <a:pt x="51" y="22"/>
                </a:lnTo>
                <a:lnTo>
                  <a:pt x="52" y="23"/>
                </a:lnTo>
                <a:lnTo>
                  <a:pt x="52" y="26"/>
                </a:lnTo>
                <a:lnTo>
                  <a:pt x="51" y="28"/>
                </a:lnTo>
                <a:lnTo>
                  <a:pt x="47" y="29"/>
                </a:lnTo>
                <a:lnTo>
                  <a:pt x="44" y="29"/>
                </a:lnTo>
                <a:lnTo>
                  <a:pt x="42" y="28"/>
                </a:lnTo>
                <a:lnTo>
                  <a:pt x="42" y="26"/>
                </a:lnTo>
                <a:lnTo>
                  <a:pt x="44" y="25"/>
                </a:lnTo>
                <a:lnTo>
                  <a:pt x="44" y="25"/>
                </a:lnTo>
                <a:close/>
                <a:moveTo>
                  <a:pt x="58" y="17"/>
                </a:moveTo>
                <a:lnTo>
                  <a:pt x="63" y="15"/>
                </a:lnTo>
                <a:lnTo>
                  <a:pt x="64" y="15"/>
                </a:lnTo>
                <a:lnTo>
                  <a:pt x="65" y="16"/>
                </a:lnTo>
                <a:lnTo>
                  <a:pt x="65" y="19"/>
                </a:lnTo>
                <a:lnTo>
                  <a:pt x="65" y="20"/>
                </a:lnTo>
                <a:lnTo>
                  <a:pt x="60" y="22"/>
                </a:lnTo>
                <a:lnTo>
                  <a:pt x="58" y="22"/>
                </a:lnTo>
                <a:lnTo>
                  <a:pt x="57" y="20"/>
                </a:lnTo>
                <a:lnTo>
                  <a:pt x="57" y="19"/>
                </a:lnTo>
                <a:lnTo>
                  <a:pt x="58" y="17"/>
                </a:lnTo>
                <a:lnTo>
                  <a:pt x="58" y="17"/>
                </a:lnTo>
                <a:close/>
                <a:moveTo>
                  <a:pt x="71" y="10"/>
                </a:moveTo>
                <a:lnTo>
                  <a:pt x="77" y="7"/>
                </a:lnTo>
                <a:lnTo>
                  <a:pt x="79" y="7"/>
                </a:lnTo>
                <a:lnTo>
                  <a:pt x="80" y="9"/>
                </a:lnTo>
                <a:lnTo>
                  <a:pt x="80" y="12"/>
                </a:lnTo>
                <a:lnTo>
                  <a:pt x="79" y="13"/>
                </a:lnTo>
                <a:lnTo>
                  <a:pt x="74" y="15"/>
                </a:lnTo>
                <a:lnTo>
                  <a:pt x="73" y="15"/>
                </a:lnTo>
                <a:lnTo>
                  <a:pt x="71" y="13"/>
                </a:lnTo>
                <a:lnTo>
                  <a:pt x="70" y="12"/>
                </a:lnTo>
                <a:lnTo>
                  <a:pt x="71" y="10"/>
                </a:lnTo>
                <a:lnTo>
                  <a:pt x="71" y="10"/>
                </a:lnTo>
                <a:close/>
                <a:moveTo>
                  <a:pt x="86" y="3"/>
                </a:moveTo>
                <a:lnTo>
                  <a:pt x="90" y="0"/>
                </a:lnTo>
                <a:lnTo>
                  <a:pt x="93" y="0"/>
                </a:lnTo>
                <a:lnTo>
                  <a:pt x="95" y="2"/>
                </a:lnTo>
                <a:lnTo>
                  <a:pt x="95" y="3"/>
                </a:lnTo>
                <a:lnTo>
                  <a:pt x="93" y="4"/>
                </a:lnTo>
                <a:lnTo>
                  <a:pt x="89" y="7"/>
                </a:lnTo>
                <a:lnTo>
                  <a:pt x="86" y="7"/>
                </a:lnTo>
                <a:lnTo>
                  <a:pt x="84" y="6"/>
                </a:lnTo>
                <a:lnTo>
                  <a:pt x="84" y="4"/>
                </a:lnTo>
                <a:lnTo>
                  <a:pt x="86" y="3"/>
                </a:lnTo>
                <a:lnTo>
                  <a:pt x="86"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50" name="Freeform 237"/>
          <p:cNvSpPr>
            <a:spLocks noEditPoints="1"/>
          </p:cNvSpPr>
          <p:nvPr/>
        </p:nvSpPr>
        <p:spPr bwMode="auto">
          <a:xfrm>
            <a:off x="7934326" y="5534653"/>
            <a:ext cx="50800" cy="26988"/>
          </a:xfrm>
          <a:custGeom>
            <a:avLst/>
            <a:gdLst/>
            <a:ahLst/>
            <a:cxnLst>
              <a:cxn ang="0">
                <a:pos x="6" y="44"/>
              </a:cxn>
              <a:cxn ang="0">
                <a:pos x="10" y="45"/>
              </a:cxn>
              <a:cxn ang="0">
                <a:pos x="9" y="48"/>
              </a:cxn>
              <a:cxn ang="0">
                <a:pos x="3" y="51"/>
              </a:cxn>
              <a:cxn ang="0">
                <a:pos x="0" y="48"/>
              </a:cxn>
              <a:cxn ang="0">
                <a:pos x="2" y="47"/>
              </a:cxn>
              <a:cxn ang="0">
                <a:pos x="21" y="37"/>
              </a:cxn>
              <a:cxn ang="0">
                <a:pos x="24" y="38"/>
              </a:cxn>
              <a:cxn ang="0">
                <a:pos x="24" y="41"/>
              </a:cxn>
              <a:cxn ang="0">
                <a:pos x="16" y="44"/>
              </a:cxn>
              <a:cxn ang="0">
                <a:pos x="15" y="41"/>
              </a:cxn>
              <a:cxn ang="0">
                <a:pos x="16" y="40"/>
              </a:cxn>
              <a:cxn ang="0">
                <a:pos x="35" y="29"/>
              </a:cxn>
              <a:cxn ang="0">
                <a:pos x="38" y="31"/>
              </a:cxn>
              <a:cxn ang="0">
                <a:pos x="37" y="34"/>
              </a:cxn>
              <a:cxn ang="0">
                <a:pos x="31" y="37"/>
              </a:cxn>
              <a:cxn ang="0">
                <a:pos x="29" y="34"/>
              </a:cxn>
              <a:cxn ang="0">
                <a:pos x="29" y="32"/>
              </a:cxn>
              <a:cxn ang="0">
                <a:pos x="48" y="22"/>
              </a:cxn>
              <a:cxn ang="0">
                <a:pos x="53" y="24"/>
              </a:cxn>
              <a:cxn ang="0">
                <a:pos x="51" y="27"/>
              </a:cxn>
              <a:cxn ang="0">
                <a:pos x="44" y="29"/>
              </a:cxn>
              <a:cxn ang="0">
                <a:pos x="42" y="27"/>
              </a:cxn>
              <a:cxn ang="0">
                <a:pos x="44" y="25"/>
              </a:cxn>
              <a:cxn ang="0">
                <a:pos x="63" y="15"/>
              </a:cxn>
              <a:cxn ang="0">
                <a:pos x="66" y="16"/>
              </a:cxn>
              <a:cxn ang="0">
                <a:pos x="66" y="19"/>
              </a:cxn>
              <a:cxn ang="0">
                <a:pos x="58" y="22"/>
              </a:cxn>
              <a:cxn ang="0">
                <a:pos x="57" y="19"/>
              </a:cxn>
              <a:cxn ang="0">
                <a:pos x="58" y="18"/>
              </a:cxn>
              <a:cxn ang="0">
                <a:pos x="76" y="8"/>
              </a:cxn>
              <a:cxn ang="0">
                <a:pos x="80" y="9"/>
              </a:cxn>
              <a:cxn ang="0">
                <a:pos x="79" y="12"/>
              </a:cxn>
              <a:cxn ang="0">
                <a:pos x="73" y="15"/>
              </a:cxn>
              <a:cxn ang="0">
                <a:pos x="70" y="12"/>
              </a:cxn>
              <a:cxn ang="0">
                <a:pos x="72" y="11"/>
              </a:cxn>
              <a:cxn ang="0">
                <a:pos x="90" y="0"/>
              </a:cxn>
              <a:cxn ang="0">
                <a:pos x="95" y="2"/>
              </a:cxn>
              <a:cxn ang="0">
                <a:pos x="93" y="5"/>
              </a:cxn>
              <a:cxn ang="0">
                <a:pos x="86" y="8"/>
              </a:cxn>
              <a:cxn ang="0">
                <a:pos x="85" y="5"/>
              </a:cxn>
              <a:cxn ang="0">
                <a:pos x="86" y="3"/>
              </a:cxn>
            </a:cxnLst>
            <a:rect l="0" t="0" r="r" b="b"/>
            <a:pathLst>
              <a:path w="95" h="51">
                <a:moveTo>
                  <a:pt x="2" y="47"/>
                </a:moveTo>
                <a:lnTo>
                  <a:pt x="6" y="44"/>
                </a:lnTo>
                <a:lnTo>
                  <a:pt x="9" y="44"/>
                </a:lnTo>
                <a:lnTo>
                  <a:pt x="10" y="45"/>
                </a:lnTo>
                <a:lnTo>
                  <a:pt x="10" y="47"/>
                </a:lnTo>
                <a:lnTo>
                  <a:pt x="9" y="48"/>
                </a:lnTo>
                <a:lnTo>
                  <a:pt x="5" y="51"/>
                </a:lnTo>
                <a:lnTo>
                  <a:pt x="3" y="51"/>
                </a:lnTo>
                <a:lnTo>
                  <a:pt x="0" y="50"/>
                </a:lnTo>
                <a:lnTo>
                  <a:pt x="0" y="48"/>
                </a:lnTo>
                <a:lnTo>
                  <a:pt x="2" y="47"/>
                </a:lnTo>
                <a:lnTo>
                  <a:pt x="2" y="47"/>
                </a:lnTo>
                <a:close/>
                <a:moveTo>
                  <a:pt x="16" y="40"/>
                </a:moveTo>
                <a:lnTo>
                  <a:pt x="21" y="37"/>
                </a:lnTo>
                <a:lnTo>
                  <a:pt x="22" y="37"/>
                </a:lnTo>
                <a:lnTo>
                  <a:pt x="24" y="38"/>
                </a:lnTo>
                <a:lnTo>
                  <a:pt x="25" y="40"/>
                </a:lnTo>
                <a:lnTo>
                  <a:pt x="24" y="41"/>
                </a:lnTo>
                <a:lnTo>
                  <a:pt x="19" y="44"/>
                </a:lnTo>
                <a:lnTo>
                  <a:pt x="16" y="44"/>
                </a:lnTo>
                <a:lnTo>
                  <a:pt x="15" y="42"/>
                </a:lnTo>
                <a:lnTo>
                  <a:pt x="15" y="41"/>
                </a:lnTo>
                <a:lnTo>
                  <a:pt x="16" y="40"/>
                </a:lnTo>
                <a:lnTo>
                  <a:pt x="16" y="40"/>
                </a:lnTo>
                <a:close/>
                <a:moveTo>
                  <a:pt x="29" y="32"/>
                </a:moveTo>
                <a:lnTo>
                  <a:pt x="35" y="29"/>
                </a:lnTo>
                <a:lnTo>
                  <a:pt x="37" y="29"/>
                </a:lnTo>
                <a:lnTo>
                  <a:pt x="38" y="31"/>
                </a:lnTo>
                <a:lnTo>
                  <a:pt x="38" y="32"/>
                </a:lnTo>
                <a:lnTo>
                  <a:pt x="37" y="34"/>
                </a:lnTo>
                <a:lnTo>
                  <a:pt x="32" y="37"/>
                </a:lnTo>
                <a:lnTo>
                  <a:pt x="31" y="37"/>
                </a:lnTo>
                <a:lnTo>
                  <a:pt x="29" y="35"/>
                </a:lnTo>
                <a:lnTo>
                  <a:pt x="29" y="34"/>
                </a:lnTo>
                <a:lnTo>
                  <a:pt x="29" y="32"/>
                </a:lnTo>
                <a:lnTo>
                  <a:pt x="29" y="32"/>
                </a:lnTo>
                <a:close/>
                <a:moveTo>
                  <a:pt x="44" y="25"/>
                </a:moveTo>
                <a:lnTo>
                  <a:pt x="48" y="22"/>
                </a:lnTo>
                <a:lnTo>
                  <a:pt x="51" y="22"/>
                </a:lnTo>
                <a:lnTo>
                  <a:pt x="53" y="24"/>
                </a:lnTo>
                <a:lnTo>
                  <a:pt x="53" y="25"/>
                </a:lnTo>
                <a:lnTo>
                  <a:pt x="51" y="27"/>
                </a:lnTo>
                <a:lnTo>
                  <a:pt x="47" y="29"/>
                </a:lnTo>
                <a:lnTo>
                  <a:pt x="44" y="29"/>
                </a:lnTo>
                <a:lnTo>
                  <a:pt x="42" y="28"/>
                </a:lnTo>
                <a:lnTo>
                  <a:pt x="42" y="27"/>
                </a:lnTo>
                <a:lnTo>
                  <a:pt x="44" y="25"/>
                </a:lnTo>
                <a:lnTo>
                  <a:pt x="44" y="25"/>
                </a:lnTo>
                <a:close/>
                <a:moveTo>
                  <a:pt x="58" y="18"/>
                </a:moveTo>
                <a:lnTo>
                  <a:pt x="63" y="15"/>
                </a:lnTo>
                <a:lnTo>
                  <a:pt x="64" y="15"/>
                </a:lnTo>
                <a:lnTo>
                  <a:pt x="66" y="16"/>
                </a:lnTo>
                <a:lnTo>
                  <a:pt x="66" y="18"/>
                </a:lnTo>
                <a:lnTo>
                  <a:pt x="66" y="19"/>
                </a:lnTo>
                <a:lnTo>
                  <a:pt x="60" y="22"/>
                </a:lnTo>
                <a:lnTo>
                  <a:pt x="58" y="22"/>
                </a:lnTo>
                <a:lnTo>
                  <a:pt x="57" y="21"/>
                </a:lnTo>
                <a:lnTo>
                  <a:pt x="57" y="19"/>
                </a:lnTo>
                <a:lnTo>
                  <a:pt x="58" y="18"/>
                </a:lnTo>
                <a:lnTo>
                  <a:pt x="58" y="18"/>
                </a:lnTo>
                <a:close/>
                <a:moveTo>
                  <a:pt x="72" y="11"/>
                </a:moveTo>
                <a:lnTo>
                  <a:pt x="76" y="8"/>
                </a:lnTo>
                <a:lnTo>
                  <a:pt x="79" y="8"/>
                </a:lnTo>
                <a:lnTo>
                  <a:pt x="80" y="9"/>
                </a:lnTo>
                <a:lnTo>
                  <a:pt x="80" y="11"/>
                </a:lnTo>
                <a:lnTo>
                  <a:pt x="79" y="12"/>
                </a:lnTo>
                <a:lnTo>
                  <a:pt x="74" y="15"/>
                </a:lnTo>
                <a:lnTo>
                  <a:pt x="73" y="15"/>
                </a:lnTo>
                <a:lnTo>
                  <a:pt x="70" y="14"/>
                </a:lnTo>
                <a:lnTo>
                  <a:pt x="70" y="12"/>
                </a:lnTo>
                <a:lnTo>
                  <a:pt x="72" y="11"/>
                </a:lnTo>
                <a:lnTo>
                  <a:pt x="72" y="11"/>
                </a:lnTo>
                <a:close/>
                <a:moveTo>
                  <a:pt x="86" y="3"/>
                </a:moveTo>
                <a:lnTo>
                  <a:pt x="90" y="0"/>
                </a:lnTo>
                <a:lnTo>
                  <a:pt x="93" y="0"/>
                </a:lnTo>
                <a:lnTo>
                  <a:pt x="95" y="2"/>
                </a:lnTo>
                <a:lnTo>
                  <a:pt x="95" y="3"/>
                </a:lnTo>
                <a:lnTo>
                  <a:pt x="93" y="5"/>
                </a:lnTo>
                <a:lnTo>
                  <a:pt x="89" y="8"/>
                </a:lnTo>
                <a:lnTo>
                  <a:pt x="86" y="8"/>
                </a:lnTo>
                <a:lnTo>
                  <a:pt x="85" y="6"/>
                </a:lnTo>
                <a:lnTo>
                  <a:pt x="85" y="5"/>
                </a:lnTo>
                <a:lnTo>
                  <a:pt x="86" y="3"/>
                </a:lnTo>
                <a:lnTo>
                  <a:pt x="86"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51" name="Line 238"/>
          <p:cNvSpPr>
            <a:spLocks noChangeShapeType="1"/>
          </p:cNvSpPr>
          <p:nvPr/>
        </p:nvSpPr>
        <p:spPr bwMode="auto">
          <a:xfrm flipV="1">
            <a:off x="4292600" y="5772778"/>
            <a:ext cx="1588" cy="528638"/>
          </a:xfrm>
          <a:prstGeom prst="line">
            <a:avLst/>
          </a:prstGeom>
          <a:no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52" name="Line 239"/>
          <p:cNvSpPr>
            <a:spLocks noChangeShapeType="1"/>
          </p:cNvSpPr>
          <p:nvPr/>
        </p:nvSpPr>
        <p:spPr bwMode="auto">
          <a:xfrm flipV="1">
            <a:off x="4214817" y="5785478"/>
            <a:ext cx="150813" cy="95250"/>
          </a:xfrm>
          <a:prstGeom prst="line">
            <a:avLst/>
          </a:prstGeom>
          <a:no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53" name="Line 241"/>
          <p:cNvSpPr>
            <a:spLocks noChangeShapeType="1"/>
          </p:cNvSpPr>
          <p:nvPr/>
        </p:nvSpPr>
        <p:spPr bwMode="auto">
          <a:xfrm flipV="1">
            <a:off x="4668842" y="6009315"/>
            <a:ext cx="150813" cy="96838"/>
          </a:xfrm>
          <a:prstGeom prst="line">
            <a:avLst/>
          </a:prstGeom>
          <a:no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nvGrpSpPr>
          <p:cNvPr id="254" name="Group 345"/>
          <p:cNvGrpSpPr/>
          <p:nvPr/>
        </p:nvGrpSpPr>
        <p:grpSpPr>
          <a:xfrm>
            <a:off x="107506" y="4061453"/>
            <a:ext cx="954088" cy="1098550"/>
            <a:chOff x="1866900" y="4545013"/>
            <a:chExt cx="954088" cy="1098550"/>
          </a:xfrm>
        </p:grpSpPr>
        <p:sp>
          <p:nvSpPr>
            <p:cNvPr id="255" name="Freeform 242"/>
            <p:cNvSpPr>
              <a:spLocks/>
            </p:cNvSpPr>
            <p:nvPr/>
          </p:nvSpPr>
          <p:spPr bwMode="auto">
            <a:xfrm>
              <a:off x="2289175" y="4618038"/>
              <a:ext cx="531813" cy="969963"/>
            </a:xfrm>
            <a:custGeom>
              <a:avLst/>
              <a:gdLst/>
              <a:ahLst/>
              <a:cxnLst>
                <a:cxn ang="0">
                  <a:pos x="0" y="0"/>
                </a:cxn>
                <a:cxn ang="0">
                  <a:pos x="2" y="68"/>
                </a:cxn>
                <a:cxn ang="0">
                  <a:pos x="8" y="136"/>
                </a:cxn>
                <a:cxn ang="0">
                  <a:pos x="16" y="204"/>
                </a:cxn>
                <a:cxn ang="0">
                  <a:pos x="26" y="272"/>
                </a:cxn>
                <a:cxn ang="0">
                  <a:pos x="37" y="339"/>
                </a:cxn>
                <a:cxn ang="0">
                  <a:pos x="50" y="405"/>
                </a:cxn>
                <a:cxn ang="0">
                  <a:pos x="66" y="471"/>
                </a:cxn>
                <a:cxn ang="0">
                  <a:pos x="82" y="537"/>
                </a:cxn>
                <a:cxn ang="0">
                  <a:pos x="101" y="601"/>
                </a:cxn>
                <a:cxn ang="0">
                  <a:pos x="123" y="666"/>
                </a:cxn>
                <a:cxn ang="0">
                  <a:pos x="145" y="730"/>
                </a:cxn>
                <a:cxn ang="0">
                  <a:pos x="170" y="792"/>
                </a:cxn>
                <a:cxn ang="0">
                  <a:pos x="196" y="854"/>
                </a:cxn>
                <a:cxn ang="0">
                  <a:pos x="225" y="915"/>
                </a:cxn>
                <a:cxn ang="0">
                  <a:pos x="254" y="976"/>
                </a:cxn>
                <a:cxn ang="0">
                  <a:pos x="286" y="1035"/>
                </a:cxn>
                <a:cxn ang="0">
                  <a:pos x="320" y="1093"/>
                </a:cxn>
                <a:cxn ang="0">
                  <a:pos x="355" y="1151"/>
                </a:cxn>
                <a:cxn ang="0">
                  <a:pos x="391" y="1207"/>
                </a:cxn>
                <a:cxn ang="0">
                  <a:pos x="429" y="1262"/>
                </a:cxn>
                <a:cxn ang="0">
                  <a:pos x="468" y="1317"/>
                </a:cxn>
                <a:cxn ang="0">
                  <a:pos x="510" y="1370"/>
                </a:cxn>
                <a:cxn ang="0">
                  <a:pos x="552" y="1422"/>
                </a:cxn>
                <a:cxn ang="0">
                  <a:pos x="597" y="1474"/>
                </a:cxn>
                <a:cxn ang="0">
                  <a:pos x="643" y="1523"/>
                </a:cxn>
                <a:cxn ang="0">
                  <a:pos x="691" y="1571"/>
                </a:cxn>
                <a:cxn ang="0">
                  <a:pos x="740" y="1619"/>
                </a:cxn>
                <a:cxn ang="0">
                  <a:pos x="790" y="1663"/>
                </a:cxn>
                <a:cxn ang="0">
                  <a:pos x="842" y="1708"/>
                </a:cxn>
                <a:cxn ang="0">
                  <a:pos x="894" y="1750"/>
                </a:cxn>
                <a:cxn ang="0">
                  <a:pos x="950" y="1792"/>
                </a:cxn>
                <a:cxn ang="0">
                  <a:pos x="1005" y="1831"/>
                </a:cxn>
              </a:cxnLst>
              <a:rect l="0" t="0" r="r" b="b"/>
              <a:pathLst>
                <a:path w="1005" h="1831">
                  <a:moveTo>
                    <a:pt x="0" y="0"/>
                  </a:moveTo>
                  <a:lnTo>
                    <a:pt x="2" y="68"/>
                  </a:lnTo>
                  <a:lnTo>
                    <a:pt x="8" y="136"/>
                  </a:lnTo>
                  <a:lnTo>
                    <a:pt x="16" y="204"/>
                  </a:lnTo>
                  <a:lnTo>
                    <a:pt x="26" y="272"/>
                  </a:lnTo>
                  <a:lnTo>
                    <a:pt x="37" y="339"/>
                  </a:lnTo>
                  <a:lnTo>
                    <a:pt x="50" y="405"/>
                  </a:lnTo>
                  <a:lnTo>
                    <a:pt x="66" y="471"/>
                  </a:lnTo>
                  <a:lnTo>
                    <a:pt x="82" y="537"/>
                  </a:lnTo>
                  <a:lnTo>
                    <a:pt x="101" y="601"/>
                  </a:lnTo>
                  <a:lnTo>
                    <a:pt x="123" y="666"/>
                  </a:lnTo>
                  <a:lnTo>
                    <a:pt x="145" y="730"/>
                  </a:lnTo>
                  <a:lnTo>
                    <a:pt x="170" y="792"/>
                  </a:lnTo>
                  <a:lnTo>
                    <a:pt x="196" y="854"/>
                  </a:lnTo>
                  <a:lnTo>
                    <a:pt x="225" y="915"/>
                  </a:lnTo>
                  <a:lnTo>
                    <a:pt x="254" y="976"/>
                  </a:lnTo>
                  <a:lnTo>
                    <a:pt x="286" y="1035"/>
                  </a:lnTo>
                  <a:lnTo>
                    <a:pt x="320" y="1093"/>
                  </a:lnTo>
                  <a:lnTo>
                    <a:pt x="355" y="1151"/>
                  </a:lnTo>
                  <a:lnTo>
                    <a:pt x="391" y="1207"/>
                  </a:lnTo>
                  <a:lnTo>
                    <a:pt x="429" y="1262"/>
                  </a:lnTo>
                  <a:lnTo>
                    <a:pt x="468" y="1317"/>
                  </a:lnTo>
                  <a:lnTo>
                    <a:pt x="510" y="1370"/>
                  </a:lnTo>
                  <a:lnTo>
                    <a:pt x="552" y="1422"/>
                  </a:lnTo>
                  <a:lnTo>
                    <a:pt x="597" y="1474"/>
                  </a:lnTo>
                  <a:lnTo>
                    <a:pt x="643" y="1523"/>
                  </a:lnTo>
                  <a:lnTo>
                    <a:pt x="691" y="1571"/>
                  </a:lnTo>
                  <a:lnTo>
                    <a:pt x="740" y="1619"/>
                  </a:lnTo>
                  <a:lnTo>
                    <a:pt x="790" y="1663"/>
                  </a:lnTo>
                  <a:lnTo>
                    <a:pt x="842" y="1708"/>
                  </a:lnTo>
                  <a:lnTo>
                    <a:pt x="894" y="1750"/>
                  </a:lnTo>
                  <a:lnTo>
                    <a:pt x="950" y="1792"/>
                  </a:lnTo>
                  <a:lnTo>
                    <a:pt x="1005" y="1831"/>
                  </a:lnTo>
                </a:path>
              </a:pathLst>
            </a:custGeom>
            <a:noFill/>
            <a:ln w="793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56" name="Freeform 243"/>
            <p:cNvSpPr>
              <a:spLocks/>
            </p:cNvSpPr>
            <p:nvPr/>
          </p:nvSpPr>
          <p:spPr bwMode="auto">
            <a:xfrm>
              <a:off x="1866900" y="4602163"/>
              <a:ext cx="822325" cy="1041400"/>
            </a:xfrm>
            <a:custGeom>
              <a:avLst/>
              <a:gdLst/>
              <a:ahLst/>
              <a:cxnLst>
                <a:cxn ang="0">
                  <a:pos x="0" y="0"/>
                </a:cxn>
                <a:cxn ang="0">
                  <a:pos x="23" y="77"/>
                </a:cxn>
                <a:cxn ang="0">
                  <a:pos x="48" y="154"/>
                </a:cxn>
                <a:cxn ang="0">
                  <a:pos x="74" y="229"/>
                </a:cxn>
                <a:cxn ang="0">
                  <a:pos x="102" y="304"/>
                </a:cxn>
                <a:cxn ang="0">
                  <a:pos x="132" y="378"/>
                </a:cxn>
                <a:cxn ang="0">
                  <a:pos x="164" y="452"/>
                </a:cxn>
                <a:cxn ang="0">
                  <a:pos x="199" y="524"/>
                </a:cxn>
                <a:cxn ang="0">
                  <a:pos x="234" y="597"/>
                </a:cxn>
                <a:cxn ang="0">
                  <a:pos x="272" y="668"/>
                </a:cxn>
                <a:cxn ang="0">
                  <a:pos x="311" y="739"/>
                </a:cxn>
                <a:cxn ang="0">
                  <a:pos x="353" y="807"/>
                </a:cxn>
                <a:cxn ang="0">
                  <a:pos x="395" y="876"/>
                </a:cxn>
                <a:cxn ang="0">
                  <a:pos x="441" y="943"/>
                </a:cxn>
                <a:cxn ang="0">
                  <a:pos x="486" y="1009"/>
                </a:cxn>
                <a:cxn ang="0">
                  <a:pos x="534" y="1074"/>
                </a:cxn>
                <a:cxn ang="0">
                  <a:pos x="583" y="1138"/>
                </a:cxn>
                <a:cxn ang="0">
                  <a:pos x="634" y="1200"/>
                </a:cxn>
                <a:cxn ang="0">
                  <a:pos x="686" y="1263"/>
                </a:cxn>
                <a:cxn ang="0">
                  <a:pos x="794" y="1381"/>
                </a:cxn>
                <a:cxn ang="0">
                  <a:pos x="851" y="1439"/>
                </a:cxn>
                <a:cxn ang="0">
                  <a:pos x="909" y="1496"/>
                </a:cxn>
                <a:cxn ang="0">
                  <a:pos x="967" y="1549"/>
                </a:cxn>
                <a:cxn ang="0">
                  <a:pos x="1028" y="1603"/>
                </a:cxn>
                <a:cxn ang="0">
                  <a:pos x="1089" y="1655"/>
                </a:cxn>
                <a:cxn ang="0">
                  <a:pos x="1152" y="1704"/>
                </a:cxn>
                <a:cxn ang="0">
                  <a:pos x="1216" y="1753"/>
                </a:cxn>
                <a:cxn ang="0">
                  <a:pos x="1281" y="1800"/>
                </a:cxn>
                <a:cxn ang="0">
                  <a:pos x="1348" y="1845"/>
                </a:cxn>
                <a:cxn ang="0">
                  <a:pos x="1415" y="1888"/>
                </a:cxn>
                <a:cxn ang="0">
                  <a:pos x="1484" y="1930"/>
                </a:cxn>
                <a:cxn ang="0">
                  <a:pos x="1554" y="1969"/>
                </a:cxn>
              </a:cxnLst>
              <a:rect l="0" t="0" r="r" b="b"/>
              <a:pathLst>
                <a:path w="1554" h="1969">
                  <a:moveTo>
                    <a:pt x="0" y="0"/>
                  </a:moveTo>
                  <a:lnTo>
                    <a:pt x="23" y="77"/>
                  </a:lnTo>
                  <a:lnTo>
                    <a:pt x="48" y="154"/>
                  </a:lnTo>
                  <a:lnTo>
                    <a:pt x="74" y="229"/>
                  </a:lnTo>
                  <a:lnTo>
                    <a:pt x="102" y="304"/>
                  </a:lnTo>
                  <a:lnTo>
                    <a:pt x="132" y="378"/>
                  </a:lnTo>
                  <a:lnTo>
                    <a:pt x="164" y="452"/>
                  </a:lnTo>
                  <a:lnTo>
                    <a:pt x="199" y="524"/>
                  </a:lnTo>
                  <a:lnTo>
                    <a:pt x="234" y="597"/>
                  </a:lnTo>
                  <a:lnTo>
                    <a:pt x="272" y="668"/>
                  </a:lnTo>
                  <a:lnTo>
                    <a:pt x="311" y="739"/>
                  </a:lnTo>
                  <a:lnTo>
                    <a:pt x="353" y="807"/>
                  </a:lnTo>
                  <a:lnTo>
                    <a:pt x="395" y="876"/>
                  </a:lnTo>
                  <a:lnTo>
                    <a:pt x="441" y="943"/>
                  </a:lnTo>
                  <a:lnTo>
                    <a:pt x="486" y="1009"/>
                  </a:lnTo>
                  <a:lnTo>
                    <a:pt x="534" y="1074"/>
                  </a:lnTo>
                  <a:lnTo>
                    <a:pt x="583" y="1138"/>
                  </a:lnTo>
                  <a:lnTo>
                    <a:pt x="634" y="1200"/>
                  </a:lnTo>
                  <a:lnTo>
                    <a:pt x="686" y="1263"/>
                  </a:lnTo>
                  <a:lnTo>
                    <a:pt x="794" y="1381"/>
                  </a:lnTo>
                  <a:lnTo>
                    <a:pt x="851" y="1439"/>
                  </a:lnTo>
                  <a:lnTo>
                    <a:pt x="909" y="1496"/>
                  </a:lnTo>
                  <a:lnTo>
                    <a:pt x="967" y="1549"/>
                  </a:lnTo>
                  <a:lnTo>
                    <a:pt x="1028" y="1603"/>
                  </a:lnTo>
                  <a:lnTo>
                    <a:pt x="1089" y="1655"/>
                  </a:lnTo>
                  <a:lnTo>
                    <a:pt x="1152" y="1704"/>
                  </a:lnTo>
                  <a:lnTo>
                    <a:pt x="1216" y="1753"/>
                  </a:lnTo>
                  <a:lnTo>
                    <a:pt x="1281" y="1800"/>
                  </a:lnTo>
                  <a:lnTo>
                    <a:pt x="1348" y="1845"/>
                  </a:lnTo>
                  <a:lnTo>
                    <a:pt x="1415" y="1888"/>
                  </a:lnTo>
                  <a:lnTo>
                    <a:pt x="1484" y="1930"/>
                  </a:lnTo>
                  <a:lnTo>
                    <a:pt x="1554" y="1969"/>
                  </a:lnTo>
                </a:path>
              </a:pathLst>
            </a:custGeom>
            <a:noFill/>
            <a:ln w="793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57" name="Freeform 244"/>
            <p:cNvSpPr>
              <a:spLocks/>
            </p:cNvSpPr>
            <p:nvPr/>
          </p:nvSpPr>
          <p:spPr bwMode="auto">
            <a:xfrm>
              <a:off x="2081213" y="4545013"/>
              <a:ext cx="673100" cy="1076325"/>
            </a:xfrm>
            <a:custGeom>
              <a:avLst/>
              <a:gdLst/>
              <a:ahLst/>
              <a:cxnLst>
                <a:cxn ang="0">
                  <a:pos x="0" y="0"/>
                </a:cxn>
                <a:cxn ang="0">
                  <a:pos x="12" y="76"/>
                </a:cxn>
                <a:cxn ang="0">
                  <a:pos x="26" y="152"/>
                </a:cxn>
                <a:cxn ang="0">
                  <a:pos x="44" y="227"/>
                </a:cxn>
                <a:cxn ang="0">
                  <a:pos x="61" y="302"/>
                </a:cxn>
                <a:cxn ang="0">
                  <a:pos x="82" y="376"/>
                </a:cxn>
                <a:cxn ang="0">
                  <a:pos x="104" y="450"/>
                </a:cxn>
                <a:cxn ang="0">
                  <a:pos x="128" y="522"/>
                </a:cxn>
                <a:cxn ang="0">
                  <a:pos x="154" y="596"/>
                </a:cxn>
                <a:cxn ang="0">
                  <a:pos x="182" y="667"/>
                </a:cxn>
                <a:cxn ang="0">
                  <a:pos x="213" y="738"/>
                </a:cxn>
                <a:cxn ang="0">
                  <a:pos x="243" y="809"/>
                </a:cxn>
                <a:cxn ang="0">
                  <a:pos x="277" y="878"/>
                </a:cxn>
                <a:cxn ang="0">
                  <a:pos x="312" y="948"/>
                </a:cxn>
                <a:cxn ang="0">
                  <a:pos x="349" y="1014"/>
                </a:cxn>
                <a:cxn ang="0">
                  <a:pos x="387" y="1083"/>
                </a:cxn>
                <a:cxn ang="0">
                  <a:pos x="428" y="1148"/>
                </a:cxn>
                <a:cxn ang="0">
                  <a:pos x="469" y="1213"/>
                </a:cxn>
                <a:cxn ang="0">
                  <a:pos x="512" y="1277"/>
                </a:cxn>
                <a:cxn ang="0">
                  <a:pos x="557" y="1340"/>
                </a:cxn>
                <a:cxn ang="0">
                  <a:pos x="604" y="1401"/>
                </a:cxn>
                <a:cxn ang="0">
                  <a:pos x="652" y="1462"/>
                </a:cxn>
                <a:cxn ang="0">
                  <a:pos x="701" y="1521"/>
                </a:cxn>
                <a:cxn ang="0">
                  <a:pos x="752" y="1579"/>
                </a:cxn>
                <a:cxn ang="0">
                  <a:pos x="805" y="1636"/>
                </a:cxn>
                <a:cxn ang="0">
                  <a:pos x="859" y="1691"/>
                </a:cxn>
                <a:cxn ang="0">
                  <a:pos x="914" y="1744"/>
                </a:cxn>
                <a:cxn ang="0">
                  <a:pos x="971" y="1796"/>
                </a:cxn>
                <a:cxn ang="0">
                  <a:pos x="1029" y="1847"/>
                </a:cxn>
                <a:cxn ang="0">
                  <a:pos x="1088" y="1896"/>
                </a:cxn>
                <a:cxn ang="0">
                  <a:pos x="1148" y="1944"/>
                </a:cxn>
                <a:cxn ang="0">
                  <a:pos x="1211" y="1990"/>
                </a:cxn>
                <a:cxn ang="0">
                  <a:pos x="1273" y="2034"/>
                </a:cxn>
              </a:cxnLst>
              <a:rect l="0" t="0" r="r" b="b"/>
              <a:pathLst>
                <a:path w="1273" h="2034">
                  <a:moveTo>
                    <a:pt x="0" y="0"/>
                  </a:moveTo>
                  <a:lnTo>
                    <a:pt x="12" y="76"/>
                  </a:lnTo>
                  <a:lnTo>
                    <a:pt x="26" y="152"/>
                  </a:lnTo>
                  <a:lnTo>
                    <a:pt x="44" y="227"/>
                  </a:lnTo>
                  <a:lnTo>
                    <a:pt x="61" y="302"/>
                  </a:lnTo>
                  <a:lnTo>
                    <a:pt x="82" y="376"/>
                  </a:lnTo>
                  <a:lnTo>
                    <a:pt x="104" y="450"/>
                  </a:lnTo>
                  <a:lnTo>
                    <a:pt x="128" y="522"/>
                  </a:lnTo>
                  <a:lnTo>
                    <a:pt x="154" y="596"/>
                  </a:lnTo>
                  <a:lnTo>
                    <a:pt x="182" y="667"/>
                  </a:lnTo>
                  <a:lnTo>
                    <a:pt x="213" y="738"/>
                  </a:lnTo>
                  <a:lnTo>
                    <a:pt x="243" y="809"/>
                  </a:lnTo>
                  <a:lnTo>
                    <a:pt x="277" y="878"/>
                  </a:lnTo>
                  <a:lnTo>
                    <a:pt x="312" y="948"/>
                  </a:lnTo>
                  <a:lnTo>
                    <a:pt x="349" y="1014"/>
                  </a:lnTo>
                  <a:lnTo>
                    <a:pt x="387" y="1083"/>
                  </a:lnTo>
                  <a:lnTo>
                    <a:pt x="428" y="1148"/>
                  </a:lnTo>
                  <a:lnTo>
                    <a:pt x="469" y="1213"/>
                  </a:lnTo>
                  <a:lnTo>
                    <a:pt x="512" y="1277"/>
                  </a:lnTo>
                  <a:lnTo>
                    <a:pt x="557" y="1340"/>
                  </a:lnTo>
                  <a:lnTo>
                    <a:pt x="604" y="1401"/>
                  </a:lnTo>
                  <a:lnTo>
                    <a:pt x="652" y="1462"/>
                  </a:lnTo>
                  <a:lnTo>
                    <a:pt x="701" y="1521"/>
                  </a:lnTo>
                  <a:lnTo>
                    <a:pt x="752" y="1579"/>
                  </a:lnTo>
                  <a:lnTo>
                    <a:pt x="805" y="1636"/>
                  </a:lnTo>
                  <a:lnTo>
                    <a:pt x="859" y="1691"/>
                  </a:lnTo>
                  <a:lnTo>
                    <a:pt x="914" y="1744"/>
                  </a:lnTo>
                  <a:lnTo>
                    <a:pt x="971" y="1796"/>
                  </a:lnTo>
                  <a:lnTo>
                    <a:pt x="1029" y="1847"/>
                  </a:lnTo>
                  <a:lnTo>
                    <a:pt x="1088" y="1896"/>
                  </a:lnTo>
                  <a:lnTo>
                    <a:pt x="1148" y="1944"/>
                  </a:lnTo>
                  <a:lnTo>
                    <a:pt x="1211" y="1990"/>
                  </a:lnTo>
                  <a:lnTo>
                    <a:pt x="1273" y="2034"/>
                  </a:lnTo>
                </a:path>
              </a:pathLst>
            </a:custGeom>
            <a:noFill/>
            <a:ln w="793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sp>
        <p:nvSpPr>
          <p:cNvPr id="258" name="Freeform 245"/>
          <p:cNvSpPr>
            <a:spLocks/>
          </p:cNvSpPr>
          <p:nvPr/>
        </p:nvSpPr>
        <p:spPr bwMode="auto">
          <a:xfrm>
            <a:off x="3938588" y="5580690"/>
            <a:ext cx="1247775" cy="503238"/>
          </a:xfrm>
          <a:custGeom>
            <a:avLst/>
            <a:gdLst/>
            <a:ahLst/>
            <a:cxnLst>
              <a:cxn ang="0">
                <a:pos x="0" y="0"/>
              </a:cxn>
              <a:cxn ang="0">
                <a:pos x="13" y="55"/>
              </a:cxn>
              <a:cxn ang="0">
                <a:pos x="31" y="109"/>
              </a:cxn>
              <a:cxn ang="0">
                <a:pos x="54" y="160"/>
              </a:cxn>
              <a:cxn ang="0">
                <a:pos x="82" y="207"/>
              </a:cxn>
              <a:cxn ang="0">
                <a:pos x="114" y="252"/>
              </a:cxn>
              <a:cxn ang="0">
                <a:pos x="150" y="293"/>
              </a:cxn>
              <a:cxn ang="0">
                <a:pos x="189" y="330"/>
              </a:cxn>
              <a:cxn ang="0">
                <a:pos x="233" y="362"/>
              </a:cxn>
              <a:cxn ang="0">
                <a:pos x="278" y="391"/>
              </a:cxn>
              <a:cxn ang="0">
                <a:pos x="326" y="416"/>
              </a:cxn>
              <a:cxn ang="0">
                <a:pos x="377" y="435"/>
              </a:cxn>
              <a:cxn ang="0">
                <a:pos x="429" y="451"/>
              </a:cxn>
              <a:cxn ang="0">
                <a:pos x="485" y="459"/>
              </a:cxn>
              <a:cxn ang="0">
                <a:pos x="540" y="464"/>
              </a:cxn>
              <a:cxn ang="0">
                <a:pos x="568" y="464"/>
              </a:cxn>
              <a:cxn ang="0">
                <a:pos x="597" y="462"/>
              </a:cxn>
              <a:cxn ang="0">
                <a:pos x="624" y="459"/>
              </a:cxn>
              <a:cxn ang="0">
                <a:pos x="653" y="455"/>
              </a:cxn>
              <a:cxn ang="0">
                <a:pos x="697" y="445"/>
              </a:cxn>
              <a:cxn ang="0">
                <a:pos x="739" y="433"/>
              </a:cxn>
              <a:cxn ang="0">
                <a:pos x="780" y="416"/>
              </a:cxn>
              <a:cxn ang="0">
                <a:pos x="819" y="397"/>
              </a:cxn>
              <a:cxn ang="0">
                <a:pos x="819" y="397"/>
              </a:cxn>
              <a:cxn ang="0">
                <a:pos x="851" y="453"/>
              </a:cxn>
              <a:cxn ang="0">
                <a:pos x="886" y="506"/>
              </a:cxn>
              <a:cxn ang="0">
                <a:pos x="924" y="555"/>
              </a:cxn>
              <a:cxn ang="0">
                <a:pos x="966" y="601"/>
              </a:cxn>
              <a:cxn ang="0">
                <a:pos x="1011" y="643"/>
              </a:cxn>
              <a:cxn ang="0">
                <a:pos x="1059" y="682"/>
              </a:cxn>
              <a:cxn ang="0">
                <a:pos x="1110" y="717"/>
              </a:cxn>
              <a:cxn ang="0">
                <a:pos x="1163" y="747"/>
              </a:cxn>
              <a:cxn ang="0">
                <a:pos x="1218" y="775"/>
              </a:cxn>
              <a:cxn ang="0">
                <a:pos x="1276" y="798"/>
              </a:cxn>
              <a:cxn ang="0">
                <a:pos x="1334" y="815"/>
              </a:cxn>
              <a:cxn ang="0">
                <a:pos x="1394" y="830"/>
              </a:cxn>
              <a:cxn ang="0">
                <a:pos x="1457" y="839"/>
              </a:cxn>
              <a:cxn ang="0">
                <a:pos x="1519" y="844"/>
              </a:cxn>
              <a:cxn ang="0">
                <a:pos x="1582" y="843"/>
              </a:cxn>
              <a:cxn ang="0">
                <a:pos x="1646" y="839"/>
              </a:cxn>
              <a:cxn ang="0">
                <a:pos x="1686" y="863"/>
              </a:cxn>
              <a:cxn ang="0">
                <a:pos x="1729" y="885"/>
              </a:cxn>
              <a:cxn ang="0">
                <a:pos x="1772" y="904"/>
              </a:cxn>
              <a:cxn ang="0">
                <a:pos x="1816" y="918"/>
              </a:cxn>
              <a:cxn ang="0">
                <a:pos x="1861" y="931"/>
              </a:cxn>
              <a:cxn ang="0">
                <a:pos x="1906" y="941"/>
              </a:cxn>
              <a:cxn ang="0">
                <a:pos x="1953" y="947"/>
              </a:cxn>
              <a:cxn ang="0">
                <a:pos x="1999" y="951"/>
              </a:cxn>
              <a:cxn ang="0">
                <a:pos x="2044" y="951"/>
              </a:cxn>
              <a:cxn ang="0">
                <a:pos x="2091" y="949"/>
              </a:cxn>
              <a:cxn ang="0">
                <a:pos x="2137" y="943"/>
              </a:cxn>
              <a:cxn ang="0">
                <a:pos x="2183" y="934"/>
              </a:cxn>
              <a:cxn ang="0">
                <a:pos x="2229" y="923"/>
              </a:cxn>
              <a:cxn ang="0">
                <a:pos x="2273" y="908"/>
              </a:cxn>
              <a:cxn ang="0">
                <a:pos x="2316" y="891"/>
              </a:cxn>
              <a:cxn ang="0">
                <a:pos x="2360" y="869"/>
              </a:cxn>
            </a:cxnLst>
            <a:rect l="0" t="0" r="r" b="b"/>
            <a:pathLst>
              <a:path w="2360" h="951">
                <a:moveTo>
                  <a:pt x="0" y="0"/>
                </a:moveTo>
                <a:lnTo>
                  <a:pt x="13" y="55"/>
                </a:lnTo>
                <a:lnTo>
                  <a:pt x="31" y="109"/>
                </a:lnTo>
                <a:lnTo>
                  <a:pt x="54" y="160"/>
                </a:lnTo>
                <a:lnTo>
                  <a:pt x="82" y="207"/>
                </a:lnTo>
                <a:lnTo>
                  <a:pt x="114" y="252"/>
                </a:lnTo>
                <a:lnTo>
                  <a:pt x="150" y="293"/>
                </a:lnTo>
                <a:lnTo>
                  <a:pt x="189" y="330"/>
                </a:lnTo>
                <a:lnTo>
                  <a:pt x="233" y="362"/>
                </a:lnTo>
                <a:lnTo>
                  <a:pt x="278" y="391"/>
                </a:lnTo>
                <a:lnTo>
                  <a:pt x="326" y="416"/>
                </a:lnTo>
                <a:lnTo>
                  <a:pt x="377" y="435"/>
                </a:lnTo>
                <a:lnTo>
                  <a:pt x="429" y="451"/>
                </a:lnTo>
                <a:lnTo>
                  <a:pt x="485" y="459"/>
                </a:lnTo>
                <a:lnTo>
                  <a:pt x="540" y="464"/>
                </a:lnTo>
                <a:lnTo>
                  <a:pt x="568" y="464"/>
                </a:lnTo>
                <a:lnTo>
                  <a:pt x="597" y="462"/>
                </a:lnTo>
                <a:lnTo>
                  <a:pt x="624" y="459"/>
                </a:lnTo>
                <a:lnTo>
                  <a:pt x="653" y="455"/>
                </a:lnTo>
                <a:lnTo>
                  <a:pt x="697" y="445"/>
                </a:lnTo>
                <a:lnTo>
                  <a:pt x="739" y="433"/>
                </a:lnTo>
                <a:lnTo>
                  <a:pt x="780" y="416"/>
                </a:lnTo>
                <a:lnTo>
                  <a:pt x="819" y="397"/>
                </a:lnTo>
                <a:lnTo>
                  <a:pt x="819" y="397"/>
                </a:lnTo>
                <a:lnTo>
                  <a:pt x="851" y="453"/>
                </a:lnTo>
                <a:lnTo>
                  <a:pt x="886" y="506"/>
                </a:lnTo>
                <a:lnTo>
                  <a:pt x="924" y="555"/>
                </a:lnTo>
                <a:lnTo>
                  <a:pt x="966" y="601"/>
                </a:lnTo>
                <a:lnTo>
                  <a:pt x="1011" y="643"/>
                </a:lnTo>
                <a:lnTo>
                  <a:pt x="1059" y="682"/>
                </a:lnTo>
                <a:lnTo>
                  <a:pt x="1110" y="717"/>
                </a:lnTo>
                <a:lnTo>
                  <a:pt x="1163" y="747"/>
                </a:lnTo>
                <a:lnTo>
                  <a:pt x="1218" y="775"/>
                </a:lnTo>
                <a:lnTo>
                  <a:pt x="1276" y="798"/>
                </a:lnTo>
                <a:lnTo>
                  <a:pt x="1334" y="815"/>
                </a:lnTo>
                <a:lnTo>
                  <a:pt x="1394" y="830"/>
                </a:lnTo>
                <a:lnTo>
                  <a:pt x="1457" y="839"/>
                </a:lnTo>
                <a:lnTo>
                  <a:pt x="1519" y="844"/>
                </a:lnTo>
                <a:lnTo>
                  <a:pt x="1582" y="843"/>
                </a:lnTo>
                <a:lnTo>
                  <a:pt x="1646" y="839"/>
                </a:lnTo>
                <a:lnTo>
                  <a:pt x="1686" y="863"/>
                </a:lnTo>
                <a:lnTo>
                  <a:pt x="1729" y="885"/>
                </a:lnTo>
                <a:lnTo>
                  <a:pt x="1772" y="904"/>
                </a:lnTo>
                <a:lnTo>
                  <a:pt x="1816" y="918"/>
                </a:lnTo>
                <a:lnTo>
                  <a:pt x="1861" y="931"/>
                </a:lnTo>
                <a:lnTo>
                  <a:pt x="1906" y="941"/>
                </a:lnTo>
                <a:lnTo>
                  <a:pt x="1953" y="947"/>
                </a:lnTo>
                <a:lnTo>
                  <a:pt x="1999" y="951"/>
                </a:lnTo>
                <a:lnTo>
                  <a:pt x="2044" y="951"/>
                </a:lnTo>
                <a:lnTo>
                  <a:pt x="2091" y="949"/>
                </a:lnTo>
                <a:lnTo>
                  <a:pt x="2137" y="943"/>
                </a:lnTo>
                <a:lnTo>
                  <a:pt x="2183" y="934"/>
                </a:lnTo>
                <a:lnTo>
                  <a:pt x="2229" y="923"/>
                </a:lnTo>
                <a:lnTo>
                  <a:pt x="2273" y="908"/>
                </a:lnTo>
                <a:lnTo>
                  <a:pt x="2316" y="891"/>
                </a:lnTo>
                <a:lnTo>
                  <a:pt x="2360" y="869"/>
                </a:lnTo>
              </a:path>
            </a:pathLst>
          </a:custGeom>
          <a:noFill/>
          <a:ln w="7938">
            <a:solidFill>
              <a:srgbClr val="3475CD"/>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59" name="Freeform 246"/>
          <p:cNvSpPr>
            <a:spLocks/>
          </p:cNvSpPr>
          <p:nvPr/>
        </p:nvSpPr>
        <p:spPr bwMode="auto">
          <a:xfrm>
            <a:off x="3773488" y="5679115"/>
            <a:ext cx="920750" cy="419100"/>
          </a:xfrm>
          <a:custGeom>
            <a:avLst/>
            <a:gdLst/>
            <a:ahLst/>
            <a:cxnLst>
              <a:cxn ang="0">
                <a:pos x="0" y="0"/>
              </a:cxn>
              <a:cxn ang="0">
                <a:pos x="41" y="47"/>
              </a:cxn>
              <a:cxn ang="0">
                <a:pos x="84" y="91"/>
              </a:cxn>
              <a:cxn ang="0">
                <a:pos x="129" y="131"/>
              </a:cxn>
              <a:cxn ang="0">
                <a:pos x="179" y="169"/>
              </a:cxn>
              <a:cxn ang="0">
                <a:pos x="228" y="204"/>
              </a:cxn>
              <a:cxn ang="0">
                <a:pos x="281" y="234"/>
              </a:cxn>
              <a:cxn ang="0">
                <a:pos x="335" y="262"/>
              </a:cxn>
              <a:cxn ang="0">
                <a:pos x="390" y="286"/>
              </a:cxn>
              <a:cxn ang="0">
                <a:pos x="447" y="307"/>
              </a:cxn>
              <a:cxn ang="0">
                <a:pos x="505" y="322"/>
              </a:cxn>
              <a:cxn ang="0">
                <a:pos x="564" y="336"/>
              </a:cxn>
              <a:cxn ang="0">
                <a:pos x="624" y="344"/>
              </a:cxn>
              <a:cxn ang="0">
                <a:pos x="685" y="350"/>
              </a:cxn>
              <a:cxn ang="0">
                <a:pos x="746" y="351"/>
              </a:cxn>
              <a:cxn ang="0">
                <a:pos x="807" y="349"/>
              </a:cxn>
              <a:cxn ang="0">
                <a:pos x="870" y="341"/>
              </a:cxn>
              <a:cxn ang="0">
                <a:pos x="870" y="341"/>
              </a:cxn>
              <a:cxn ang="0">
                <a:pos x="902" y="401"/>
              </a:cxn>
              <a:cxn ang="0">
                <a:pos x="938" y="456"/>
              </a:cxn>
              <a:cxn ang="0">
                <a:pos x="979" y="508"/>
              </a:cxn>
              <a:cxn ang="0">
                <a:pos x="1023" y="556"/>
              </a:cxn>
              <a:cxn ang="0">
                <a:pos x="1071" y="599"/>
              </a:cxn>
              <a:cxn ang="0">
                <a:pos x="1122" y="640"/>
              </a:cxn>
              <a:cxn ang="0">
                <a:pos x="1175" y="674"/>
              </a:cxn>
              <a:cxn ang="0">
                <a:pos x="1231" y="706"/>
              </a:cxn>
              <a:cxn ang="0">
                <a:pos x="1290" y="732"/>
              </a:cxn>
              <a:cxn ang="0">
                <a:pos x="1350" y="754"/>
              </a:cxn>
              <a:cxn ang="0">
                <a:pos x="1413" y="771"/>
              </a:cxn>
              <a:cxn ang="0">
                <a:pos x="1477" y="783"/>
              </a:cxn>
              <a:cxn ang="0">
                <a:pos x="1541" y="789"/>
              </a:cxn>
              <a:cxn ang="0">
                <a:pos x="1606" y="790"/>
              </a:cxn>
              <a:cxn ang="0">
                <a:pos x="1673" y="786"/>
              </a:cxn>
              <a:cxn ang="0">
                <a:pos x="1740" y="777"/>
              </a:cxn>
            </a:cxnLst>
            <a:rect l="0" t="0" r="r" b="b"/>
            <a:pathLst>
              <a:path w="1740" h="790">
                <a:moveTo>
                  <a:pt x="0" y="0"/>
                </a:moveTo>
                <a:lnTo>
                  <a:pt x="41" y="47"/>
                </a:lnTo>
                <a:lnTo>
                  <a:pt x="84" y="91"/>
                </a:lnTo>
                <a:lnTo>
                  <a:pt x="129" y="131"/>
                </a:lnTo>
                <a:lnTo>
                  <a:pt x="179" y="169"/>
                </a:lnTo>
                <a:lnTo>
                  <a:pt x="228" y="204"/>
                </a:lnTo>
                <a:lnTo>
                  <a:pt x="281" y="234"/>
                </a:lnTo>
                <a:lnTo>
                  <a:pt x="335" y="262"/>
                </a:lnTo>
                <a:lnTo>
                  <a:pt x="390" y="286"/>
                </a:lnTo>
                <a:lnTo>
                  <a:pt x="447" y="307"/>
                </a:lnTo>
                <a:lnTo>
                  <a:pt x="505" y="322"/>
                </a:lnTo>
                <a:lnTo>
                  <a:pt x="564" y="336"/>
                </a:lnTo>
                <a:lnTo>
                  <a:pt x="624" y="344"/>
                </a:lnTo>
                <a:lnTo>
                  <a:pt x="685" y="350"/>
                </a:lnTo>
                <a:lnTo>
                  <a:pt x="746" y="351"/>
                </a:lnTo>
                <a:lnTo>
                  <a:pt x="807" y="349"/>
                </a:lnTo>
                <a:lnTo>
                  <a:pt x="870" y="341"/>
                </a:lnTo>
                <a:lnTo>
                  <a:pt x="870" y="341"/>
                </a:lnTo>
                <a:lnTo>
                  <a:pt x="902" y="401"/>
                </a:lnTo>
                <a:lnTo>
                  <a:pt x="938" y="456"/>
                </a:lnTo>
                <a:lnTo>
                  <a:pt x="979" y="508"/>
                </a:lnTo>
                <a:lnTo>
                  <a:pt x="1023" y="556"/>
                </a:lnTo>
                <a:lnTo>
                  <a:pt x="1071" y="599"/>
                </a:lnTo>
                <a:lnTo>
                  <a:pt x="1122" y="640"/>
                </a:lnTo>
                <a:lnTo>
                  <a:pt x="1175" y="674"/>
                </a:lnTo>
                <a:lnTo>
                  <a:pt x="1231" y="706"/>
                </a:lnTo>
                <a:lnTo>
                  <a:pt x="1290" y="732"/>
                </a:lnTo>
                <a:lnTo>
                  <a:pt x="1350" y="754"/>
                </a:lnTo>
                <a:lnTo>
                  <a:pt x="1413" y="771"/>
                </a:lnTo>
                <a:lnTo>
                  <a:pt x="1477" y="783"/>
                </a:lnTo>
                <a:lnTo>
                  <a:pt x="1541" y="789"/>
                </a:lnTo>
                <a:lnTo>
                  <a:pt x="1606" y="790"/>
                </a:lnTo>
                <a:lnTo>
                  <a:pt x="1673" y="786"/>
                </a:lnTo>
                <a:lnTo>
                  <a:pt x="1740" y="777"/>
                </a:lnTo>
              </a:path>
            </a:pathLst>
          </a:custGeom>
          <a:noFill/>
          <a:ln w="7938">
            <a:solidFill>
              <a:srgbClr val="3475CD"/>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60" name="Freeform 247"/>
          <p:cNvSpPr>
            <a:spLocks/>
          </p:cNvSpPr>
          <p:nvPr/>
        </p:nvSpPr>
        <p:spPr bwMode="auto">
          <a:xfrm>
            <a:off x="4679954" y="6058528"/>
            <a:ext cx="523875" cy="82550"/>
          </a:xfrm>
          <a:custGeom>
            <a:avLst/>
            <a:gdLst/>
            <a:ahLst/>
            <a:cxnLst>
              <a:cxn ang="0">
                <a:pos x="0" y="79"/>
              </a:cxn>
              <a:cxn ang="0">
                <a:pos x="61" y="103"/>
              </a:cxn>
              <a:cxn ang="0">
                <a:pos x="123" y="120"/>
              </a:cxn>
              <a:cxn ang="0">
                <a:pos x="186" y="134"/>
              </a:cxn>
              <a:cxn ang="0">
                <a:pos x="248" y="146"/>
              </a:cxn>
              <a:cxn ang="0">
                <a:pos x="313" y="153"/>
              </a:cxn>
              <a:cxn ang="0">
                <a:pos x="377" y="158"/>
              </a:cxn>
              <a:cxn ang="0">
                <a:pos x="441" y="158"/>
              </a:cxn>
              <a:cxn ang="0">
                <a:pos x="503" y="153"/>
              </a:cxn>
              <a:cxn ang="0">
                <a:pos x="567" y="147"/>
              </a:cxn>
              <a:cxn ang="0">
                <a:pos x="630" y="136"/>
              </a:cxn>
              <a:cxn ang="0">
                <a:pos x="692" y="123"/>
              </a:cxn>
              <a:cxn ang="0">
                <a:pos x="753" y="104"/>
              </a:cxn>
              <a:cxn ang="0">
                <a:pos x="813" y="84"/>
              </a:cxn>
              <a:cxn ang="0">
                <a:pos x="873" y="59"/>
              </a:cxn>
              <a:cxn ang="0">
                <a:pos x="931" y="30"/>
              </a:cxn>
              <a:cxn ang="0">
                <a:pos x="988" y="0"/>
              </a:cxn>
            </a:cxnLst>
            <a:rect l="0" t="0" r="r" b="b"/>
            <a:pathLst>
              <a:path w="988" h="158">
                <a:moveTo>
                  <a:pt x="0" y="79"/>
                </a:moveTo>
                <a:lnTo>
                  <a:pt x="61" y="103"/>
                </a:lnTo>
                <a:lnTo>
                  <a:pt x="123" y="120"/>
                </a:lnTo>
                <a:lnTo>
                  <a:pt x="186" y="134"/>
                </a:lnTo>
                <a:lnTo>
                  <a:pt x="248" y="146"/>
                </a:lnTo>
                <a:lnTo>
                  <a:pt x="313" y="153"/>
                </a:lnTo>
                <a:lnTo>
                  <a:pt x="377" y="158"/>
                </a:lnTo>
                <a:lnTo>
                  <a:pt x="441" y="158"/>
                </a:lnTo>
                <a:lnTo>
                  <a:pt x="503" y="153"/>
                </a:lnTo>
                <a:lnTo>
                  <a:pt x="567" y="147"/>
                </a:lnTo>
                <a:lnTo>
                  <a:pt x="630" y="136"/>
                </a:lnTo>
                <a:lnTo>
                  <a:pt x="692" y="123"/>
                </a:lnTo>
                <a:lnTo>
                  <a:pt x="753" y="104"/>
                </a:lnTo>
                <a:lnTo>
                  <a:pt x="813" y="84"/>
                </a:lnTo>
                <a:lnTo>
                  <a:pt x="873" y="59"/>
                </a:lnTo>
                <a:lnTo>
                  <a:pt x="931" y="30"/>
                </a:lnTo>
                <a:lnTo>
                  <a:pt x="988" y="0"/>
                </a:lnTo>
              </a:path>
            </a:pathLst>
          </a:custGeom>
          <a:noFill/>
          <a:ln w="7938">
            <a:solidFill>
              <a:srgbClr val="3475CD"/>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61" name="Freeform 248"/>
          <p:cNvSpPr>
            <a:spLocks/>
          </p:cNvSpPr>
          <p:nvPr/>
        </p:nvSpPr>
        <p:spPr bwMode="auto">
          <a:xfrm>
            <a:off x="2843786" y="5285416"/>
            <a:ext cx="778893" cy="396318"/>
          </a:xfrm>
          <a:custGeom>
            <a:avLst/>
            <a:gdLst>
              <a:gd name="connsiteX0" fmla="*/ 0 w 10000"/>
              <a:gd name="connsiteY0" fmla="*/ 7214 h 10984"/>
              <a:gd name="connsiteX1" fmla="*/ 52 w 10000"/>
              <a:gd name="connsiteY1" fmla="*/ 10984 h 10984"/>
              <a:gd name="connsiteX2" fmla="*/ 1544 w 10000"/>
              <a:gd name="connsiteY2" fmla="*/ 10000 h 10984"/>
              <a:gd name="connsiteX3" fmla="*/ 10000 w 10000"/>
              <a:gd name="connsiteY3" fmla="*/ 0 h 10984"/>
              <a:gd name="connsiteX0" fmla="*/ 0 w 12205"/>
              <a:gd name="connsiteY0" fmla="*/ 13422 h 14679"/>
              <a:gd name="connsiteX1" fmla="*/ 2257 w 12205"/>
              <a:gd name="connsiteY1" fmla="*/ 10984 h 14679"/>
              <a:gd name="connsiteX2" fmla="*/ 3749 w 12205"/>
              <a:gd name="connsiteY2" fmla="*/ 10000 h 14679"/>
              <a:gd name="connsiteX3" fmla="*/ 12205 w 12205"/>
              <a:gd name="connsiteY3" fmla="*/ 0 h 14679"/>
              <a:gd name="connsiteX0" fmla="*/ 0 w 12205"/>
              <a:gd name="connsiteY0" fmla="*/ 13422 h 13422"/>
              <a:gd name="connsiteX1" fmla="*/ 3749 w 12205"/>
              <a:gd name="connsiteY1" fmla="*/ 10000 h 13422"/>
              <a:gd name="connsiteX2" fmla="*/ 12205 w 12205"/>
              <a:gd name="connsiteY2" fmla="*/ 0 h 13422"/>
            </a:gdLst>
            <a:ahLst/>
            <a:cxnLst>
              <a:cxn ang="0">
                <a:pos x="connsiteX0" y="connsiteY0"/>
              </a:cxn>
              <a:cxn ang="0">
                <a:pos x="connsiteX1" y="connsiteY1"/>
              </a:cxn>
              <a:cxn ang="0">
                <a:pos x="connsiteX2" y="connsiteY2"/>
              </a:cxn>
            </a:cxnLst>
            <a:rect l="l" t="t" r="r" b="b"/>
            <a:pathLst>
              <a:path w="12205" h="13422">
                <a:moveTo>
                  <a:pt x="0" y="13422"/>
                </a:moveTo>
                <a:cubicBezTo>
                  <a:pt x="781" y="12709"/>
                  <a:pt x="1715" y="12237"/>
                  <a:pt x="3749" y="10000"/>
                </a:cubicBezTo>
                <a:lnTo>
                  <a:pt x="12205" y="0"/>
                </a:lnTo>
              </a:path>
            </a:pathLst>
          </a:custGeom>
          <a:noFill/>
          <a:ln w="14288">
            <a:solidFill>
              <a:srgbClr val="3475CD"/>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62" name="Freeform 249"/>
          <p:cNvSpPr>
            <a:spLocks/>
          </p:cNvSpPr>
          <p:nvPr/>
        </p:nvSpPr>
        <p:spPr bwMode="auto">
          <a:xfrm>
            <a:off x="3116263" y="5312403"/>
            <a:ext cx="682625" cy="762000"/>
          </a:xfrm>
          <a:custGeom>
            <a:avLst/>
            <a:gdLst/>
            <a:ahLst/>
            <a:cxnLst>
              <a:cxn ang="0">
                <a:pos x="1030" y="0"/>
              </a:cxn>
              <a:cxn ang="0">
                <a:pos x="0" y="559"/>
              </a:cxn>
              <a:cxn ang="0">
                <a:pos x="1290" y="1440"/>
              </a:cxn>
              <a:cxn ang="0">
                <a:pos x="1290" y="931"/>
              </a:cxn>
            </a:cxnLst>
            <a:rect l="0" t="0" r="r" b="b"/>
            <a:pathLst>
              <a:path w="1290" h="1440">
                <a:moveTo>
                  <a:pt x="1030" y="0"/>
                </a:moveTo>
                <a:lnTo>
                  <a:pt x="0" y="559"/>
                </a:lnTo>
                <a:lnTo>
                  <a:pt x="1290" y="1440"/>
                </a:lnTo>
                <a:lnTo>
                  <a:pt x="1290" y="931"/>
                </a:lnTo>
              </a:path>
            </a:pathLst>
          </a:custGeom>
          <a:noFill/>
          <a:ln w="14288">
            <a:solidFill>
              <a:srgbClr val="3475CD"/>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63" name="Freeform 250"/>
          <p:cNvSpPr>
            <a:spLocks/>
          </p:cNvSpPr>
          <p:nvPr/>
        </p:nvSpPr>
        <p:spPr bwMode="auto">
          <a:xfrm>
            <a:off x="3767142" y="5598161"/>
            <a:ext cx="144463" cy="206375"/>
          </a:xfrm>
          <a:custGeom>
            <a:avLst/>
            <a:gdLst/>
            <a:ahLst/>
            <a:cxnLst>
              <a:cxn ang="0">
                <a:pos x="274" y="0"/>
              </a:cxn>
              <a:cxn ang="0">
                <a:pos x="61" y="391"/>
              </a:cxn>
              <a:cxn ang="0">
                <a:pos x="0" y="187"/>
              </a:cxn>
            </a:cxnLst>
            <a:rect l="0" t="0" r="r" b="b"/>
            <a:pathLst>
              <a:path w="274" h="391">
                <a:moveTo>
                  <a:pt x="274" y="0"/>
                </a:moveTo>
                <a:lnTo>
                  <a:pt x="61" y="391"/>
                </a:lnTo>
                <a:lnTo>
                  <a:pt x="0" y="187"/>
                </a:lnTo>
              </a:path>
            </a:pathLst>
          </a:custGeom>
          <a:noFill/>
          <a:ln w="7938">
            <a:solidFill>
              <a:srgbClr val="3475CD"/>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64" name="Line 251"/>
          <p:cNvSpPr>
            <a:spLocks noChangeShapeType="1"/>
          </p:cNvSpPr>
          <p:nvPr/>
        </p:nvSpPr>
        <p:spPr bwMode="auto">
          <a:xfrm flipV="1">
            <a:off x="3838575" y="5575928"/>
            <a:ext cx="1588" cy="528638"/>
          </a:xfrm>
          <a:prstGeom prst="line">
            <a:avLst/>
          </a:prstGeom>
          <a:no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65" name="Line 252"/>
          <p:cNvSpPr>
            <a:spLocks noChangeShapeType="1"/>
          </p:cNvSpPr>
          <p:nvPr/>
        </p:nvSpPr>
        <p:spPr bwMode="auto">
          <a:xfrm flipV="1">
            <a:off x="3760792" y="5588628"/>
            <a:ext cx="150813" cy="95250"/>
          </a:xfrm>
          <a:prstGeom prst="line">
            <a:avLst/>
          </a:prstGeom>
          <a:no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66" name="Freeform 253"/>
          <p:cNvSpPr>
            <a:spLocks/>
          </p:cNvSpPr>
          <p:nvPr/>
        </p:nvSpPr>
        <p:spPr bwMode="auto">
          <a:xfrm>
            <a:off x="5499101" y="4988561"/>
            <a:ext cx="2836863" cy="1027113"/>
          </a:xfrm>
          <a:custGeom>
            <a:avLst/>
            <a:gdLst/>
            <a:ahLst/>
            <a:cxnLst>
              <a:cxn ang="0">
                <a:pos x="0" y="1939"/>
              </a:cxn>
              <a:cxn ang="0">
                <a:pos x="2042" y="684"/>
              </a:cxn>
              <a:cxn ang="0">
                <a:pos x="3186" y="1418"/>
              </a:cxn>
              <a:cxn ang="0">
                <a:pos x="4563" y="561"/>
              </a:cxn>
              <a:cxn ang="0">
                <a:pos x="4563" y="561"/>
              </a:cxn>
              <a:cxn ang="0">
                <a:pos x="4761" y="417"/>
              </a:cxn>
              <a:cxn ang="0">
                <a:pos x="4959" y="277"/>
              </a:cxn>
              <a:cxn ang="0">
                <a:pos x="5158" y="138"/>
              </a:cxn>
              <a:cxn ang="0">
                <a:pos x="5359" y="0"/>
              </a:cxn>
            </a:cxnLst>
            <a:rect l="0" t="0" r="r" b="b"/>
            <a:pathLst>
              <a:path w="5359" h="1939">
                <a:moveTo>
                  <a:pt x="0" y="1939"/>
                </a:moveTo>
                <a:lnTo>
                  <a:pt x="2042" y="684"/>
                </a:lnTo>
                <a:lnTo>
                  <a:pt x="3186" y="1418"/>
                </a:lnTo>
                <a:lnTo>
                  <a:pt x="4563" y="561"/>
                </a:lnTo>
                <a:lnTo>
                  <a:pt x="4563" y="561"/>
                </a:lnTo>
                <a:lnTo>
                  <a:pt x="4761" y="417"/>
                </a:lnTo>
                <a:lnTo>
                  <a:pt x="4959" y="277"/>
                </a:lnTo>
                <a:lnTo>
                  <a:pt x="5158" y="138"/>
                </a:lnTo>
                <a:lnTo>
                  <a:pt x="5359" y="0"/>
                </a:lnTo>
              </a:path>
            </a:pathLst>
          </a:custGeom>
          <a:noFill/>
          <a:ln w="14288">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67" name="Freeform 254"/>
          <p:cNvSpPr>
            <a:spLocks/>
          </p:cNvSpPr>
          <p:nvPr/>
        </p:nvSpPr>
        <p:spPr bwMode="auto">
          <a:xfrm>
            <a:off x="5499100" y="4972686"/>
            <a:ext cx="595313" cy="657225"/>
          </a:xfrm>
          <a:custGeom>
            <a:avLst/>
            <a:gdLst/>
            <a:ahLst/>
            <a:cxnLst>
              <a:cxn ang="0">
                <a:pos x="1125" y="1242"/>
              </a:cxn>
              <a:cxn ang="0">
                <a:pos x="0" y="466"/>
              </a:cxn>
              <a:cxn ang="0">
                <a:pos x="380" y="217"/>
              </a:cxn>
              <a:cxn ang="0">
                <a:pos x="0" y="0"/>
              </a:cxn>
            </a:cxnLst>
            <a:rect l="0" t="0" r="r" b="b"/>
            <a:pathLst>
              <a:path w="1125" h="1242">
                <a:moveTo>
                  <a:pt x="1125" y="1242"/>
                </a:moveTo>
                <a:lnTo>
                  <a:pt x="0" y="466"/>
                </a:lnTo>
                <a:lnTo>
                  <a:pt x="380" y="217"/>
                </a:lnTo>
                <a:lnTo>
                  <a:pt x="0" y="0"/>
                </a:lnTo>
              </a:path>
            </a:pathLst>
          </a:custGeom>
          <a:noFill/>
          <a:ln w="7938">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68" name="Line 255"/>
          <p:cNvSpPr>
            <a:spLocks noChangeShapeType="1"/>
          </p:cNvSpPr>
          <p:nvPr/>
        </p:nvSpPr>
        <p:spPr bwMode="auto">
          <a:xfrm flipH="1">
            <a:off x="5702300" y="5021898"/>
            <a:ext cx="109538" cy="55563"/>
          </a:xfrm>
          <a:prstGeom prst="line">
            <a:avLst/>
          </a:prstGeom>
          <a:noFill/>
          <a:ln w="7938">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69" name="Line 256"/>
          <p:cNvSpPr>
            <a:spLocks noChangeShapeType="1"/>
          </p:cNvSpPr>
          <p:nvPr/>
        </p:nvSpPr>
        <p:spPr bwMode="auto">
          <a:xfrm flipV="1">
            <a:off x="5894388" y="5433053"/>
            <a:ext cx="107950" cy="65088"/>
          </a:xfrm>
          <a:prstGeom prst="line">
            <a:avLst/>
          </a:prstGeom>
          <a:noFill/>
          <a:ln w="7938">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70" name="Line 257"/>
          <p:cNvSpPr>
            <a:spLocks noChangeShapeType="1"/>
          </p:cNvSpPr>
          <p:nvPr/>
        </p:nvSpPr>
        <p:spPr bwMode="auto">
          <a:xfrm flipV="1">
            <a:off x="6780213" y="5401311"/>
            <a:ext cx="122238" cy="80963"/>
          </a:xfrm>
          <a:prstGeom prst="line">
            <a:avLst/>
          </a:prstGeom>
          <a:noFill/>
          <a:ln w="7938">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71" name="Line 258"/>
          <p:cNvSpPr>
            <a:spLocks noChangeShapeType="1"/>
          </p:cNvSpPr>
          <p:nvPr/>
        </p:nvSpPr>
        <p:spPr bwMode="auto">
          <a:xfrm>
            <a:off x="7683500" y="5426711"/>
            <a:ext cx="149225" cy="111125"/>
          </a:xfrm>
          <a:prstGeom prst="line">
            <a:avLst/>
          </a:prstGeom>
          <a:noFill/>
          <a:ln w="7938">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72" name="Freeform 259"/>
          <p:cNvSpPr>
            <a:spLocks/>
          </p:cNvSpPr>
          <p:nvPr/>
        </p:nvSpPr>
        <p:spPr bwMode="auto">
          <a:xfrm>
            <a:off x="7461250" y="5410828"/>
            <a:ext cx="795338" cy="598488"/>
          </a:xfrm>
          <a:custGeom>
            <a:avLst/>
            <a:gdLst/>
            <a:ahLst/>
            <a:cxnLst>
              <a:cxn ang="0">
                <a:pos x="888" y="1130"/>
              </a:cxn>
              <a:cxn ang="0">
                <a:pos x="0" y="570"/>
              </a:cxn>
              <a:cxn ang="0">
                <a:pos x="621" y="167"/>
              </a:cxn>
              <a:cxn ang="0">
                <a:pos x="888" y="0"/>
              </a:cxn>
              <a:cxn ang="0">
                <a:pos x="1502" y="334"/>
              </a:cxn>
            </a:cxnLst>
            <a:rect l="0" t="0" r="r" b="b"/>
            <a:pathLst>
              <a:path w="1502" h="1130">
                <a:moveTo>
                  <a:pt x="888" y="1130"/>
                </a:moveTo>
                <a:lnTo>
                  <a:pt x="0" y="570"/>
                </a:lnTo>
                <a:lnTo>
                  <a:pt x="621" y="167"/>
                </a:lnTo>
                <a:lnTo>
                  <a:pt x="888" y="0"/>
                </a:lnTo>
                <a:lnTo>
                  <a:pt x="1502" y="334"/>
                </a:lnTo>
              </a:path>
            </a:pathLst>
          </a:custGeom>
          <a:noFill/>
          <a:ln w="7938">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73" name="Freeform 260"/>
          <p:cNvSpPr>
            <a:spLocks/>
          </p:cNvSpPr>
          <p:nvPr/>
        </p:nvSpPr>
        <p:spPr bwMode="auto">
          <a:xfrm>
            <a:off x="6573838" y="4988561"/>
            <a:ext cx="822325" cy="542925"/>
          </a:xfrm>
          <a:custGeom>
            <a:avLst/>
            <a:gdLst/>
            <a:ahLst/>
            <a:cxnLst>
              <a:cxn ang="0">
                <a:pos x="1552" y="448"/>
              </a:cxn>
              <a:cxn ang="0">
                <a:pos x="794" y="1025"/>
              </a:cxn>
              <a:cxn ang="0">
                <a:pos x="515" y="840"/>
              </a:cxn>
              <a:cxn ang="0">
                <a:pos x="0" y="466"/>
              </a:cxn>
              <a:cxn ang="0">
                <a:pos x="608" y="0"/>
              </a:cxn>
            </a:cxnLst>
            <a:rect l="0" t="0" r="r" b="b"/>
            <a:pathLst>
              <a:path w="1552" h="1025">
                <a:moveTo>
                  <a:pt x="1552" y="448"/>
                </a:moveTo>
                <a:lnTo>
                  <a:pt x="794" y="1025"/>
                </a:lnTo>
                <a:lnTo>
                  <a:pt x="515" y="840"/>
                </a:lnTo>
                <a:lnTo>
                  <a:pt x="0" y="466"/>
                </a:lnTo>
                <a:lnTo>
                  <a:pt x="608" y="0"/>
                </a:lnTo>
              </a:path>
            </a:pathLst>
          </a:custGeom>
          <a:noFill/>
          <a:ln w="7938">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74" name="Freeform 278"/>
          <p:cNvSpPr>
            <a:spLocks noEditPoints="1"/>
          </p:cNvSpPr>
          <p:nvPr/>
        </p:nvSpPr>
        <p:spPr bwMode="auto">
          <a:xfrm>
            <a:off x="6086479" y="1878640"/>
            <a:ext cx="15875" cy="3805238"/>
          </a:xfrm>
          <a:custGeom>
            <a:avLst/>
            <a:gdLst/>
            <a:ahLst/>
            <a:cxnLst>
              <a:cxn ang="0">
                <a:pos x="19" y="3"/>
              </a:cxn>
              <a:cxn ang="0">
                <a:pos x="24" y="314"/>
              </a:cxn>
              <a:cxn ang="0">
                <a:pos x="32" y="196"/>
              </a:cxn>
              <a:cxn ang="0">
                <a:pos x="18" y="379"/>
              </a:cxn>
              <a:cxn ang="0">
                <a:pos x="22" y="690"/>
              </a:cxn>
              <a:cxn ang="0">
                <a:pos x="31" y="573"/>
              </a:cxn>
              <a:cxn ang="0">
                <a:pos x="18" y="755"/>
              </a:cxn>
              <a:cxn ang="0">
                <a:pos x="22" y="1068"/>
              </a:cxn>
              <a:cxn ang="0">
                <a:pos x="29" y="949"/>
              </a:cxn>
              <a:cxn ang="0">
                <a:pos x="16" y="1133"/>
              </a:cxn>
              <a:cxn ang="0">
                <a:pos x="21" y="1444"/>
              </a:cxn>
              <a:cxn ang="0">
                <a:pos x="29" y="1327"/>
              </a:cxn>
              <a:cxn ang="0">
                <a:pos x="15" y="1510"/>
              </a:cxn>
              <a:cxn ang="0">
                <a:pos x="21" y="1821"/>
              </a:cxn>
              <a:cxn ang="0">
                <a:pos x="28" y="1704"/>
              </a:cxn>
              <a:cxn ang="0">
                <a:pos x="15" y="1886"/>
              </a:cxn>
              <a:cxn ang="0">
                <a:pos x="19" y="2197"/>
              </a:cxn>
              <a:cxn ang="0">
                <a:pos x="28" y="2080"/>
              </a:cxn>
              <a:cxn ang="0">
                <a:pos x="13" y="2262"/>
              </a:cxn>
              <a:cxn ang="0">
                <a:pos x="25" y="2572"/>
              </a:cxn>
              <a:cxn ang="0">
                <a:pos x="26" y="2456"/>
              </a:cxn>
              <a:cxn ang="0">
                <a:pos x="10" y="2645"/>
              </a:cxn>
              <a:cxn ang="0">
                <a:pos x="24" y="2949"/>
              </a:cxn>
              <a:cxn ang="0">
                <a:pos x="26" y="2833"/>
              </a:cxn>
              <a:cxn ang="0">
                <a:pos x="10" y="3021"/>
              </a:cxn>
              <a:cxn ang="0">
                <a:pos x="22" y="3325"/>
              </a:cxn>
              <a:cxn ang="0">
                <a:pos x="25" y="3211"/>
              </a:cxn>
              <a:cxn ang="0">
                <a:pos x="9" y="3399"/>
              </a:cxn>
              <a:cxn ang="0">
                <a:pos x="22" y="3703"/>
              </a:cxn>
              <a:cxn ang="0">
                <a:pos x="25" y="3587"/>
              </a:cxn>
              <a:cxn ang="0">
                <a:pos x="8" y="3775"/>
              </a:cxn>
              <a:cxn ang="0">
                <a:pos x="21" y="4079"/>
              </a:cxn>
              <a:cxn ang="0">
                <a:pos x="24" y="3963"/>
              </a:cxn>
              <a:cxn ang="0">
                <a:pos x="8" y="4152"/>
              </a:cxn>
              <a:cxn ang="0">
                <a:pos x="21" y="4456"/>
              </a:cxn>
              <a:cxn ang="0">
                <a:pos x="22" y="4340"/>
              </a:cxn>
              <a:cxn ang="0">
                <a:pos x="6" y="4528"/>
              </a:cxn>
              <a:cxn ang="0">
                <a:pos x="19" y="4832"/>
              </a:cxn>
              <a:cxn ang="0">
                <a:pos x="22" y="4718"/>
              </a:cxn>
              <a:cxn ang="0">
                <a:pos x="6" y="4906"/>
              </a:cxn>
              <a:cxn ang="0">
                <a:pos x="19" y="5210"/>
              </a:cxn>
              <a:cxn ang="0">
                <a:pos x="21" y="5094"/>
              </a:cxn>
              <a:cxn ang="0">
                <a:pos x="5" y="5392"/>
              </a:cxn>
              <a:cxn ang="0">
                <a:pos x="21" y="5580"/>
              </a:cxn>
              <a:cxn ang="0">
                <a:pos x="18" y="5465"/>
              </a:cxn>
              <a:cxn ang="0">
                <a:pos x="3" y="5769"/>
              </a:cxn>
              <a:cxn ang="0">
                <a:pos x="19" y="5957"/>
              </a:cxn>
              <a:cxn ang="0">
                <a:pos x="18" y="5841"/>
              </a:cxn>
              <a:cxn ang="0">
                <a:pos x="3" y="6145"/>
              </a:cxn>
              <a:cxn ang="0">
                <a:pos x="18" y="6333"/>
              </a:cxn>
              <a:cxn ang="0">
                <a:pos x="16" y="6219"/>
              </a:cxn>
              <a:cxn ang="0">
                <a:pos x="2" y="6521"/>
              </a:cxn>
              <a:cxn ang="0">
                <a:pos x="18" y="6711"/>
              </a:cxn>
              <a:cxn ang="0">
                <a:pos x="16" y="6595"/>
              </a:cxn>
              <a:cxn ang="0">
                <a:pos x="2" y="6899"/>
              </a:cxn>
              <a:cxn ang="0">
                <a:pos x="16" y="7088"/>
              </a:cxn>
              <a:cxn ang="0">
                <a:pos x="15" y="6972"/>
              </a:cxn>
              <a:cxn ang="0">
                <a:pos x="0" y="7182"/>
              </a:cxn>
            </a:cxnLst>
            <a:rect l="0" t="0" r="r" b="b"/>
            <a:pathLst>
              <a:path w="32" h="7190">
                <a:moveTo>
                  <a:pt x="32" y="8"/>
                </a:moveTo>
                <a:lnTo>
                  <a:pt x="32" y="118"/>
                </a:lnTo>
                <a:lnTo>
                  <a:pt x="29" y="124"/>
                </a:lnTo>
                <a:lnTo>
                  <a:pt x="24" y="126"/>
                </a:lnTo>
                <a:lnTo>
                  <a:pt x="19" y="124"/>
                </a:lnTo>
                <a:lnTo>
                  <a:pt x="16" y="118"/>
                </a:lnTo>
                <a:lnTo>
                  <a:pt x="16" y="8"/>
                </a:lnTo>
                <a:lnTo>
                  <a:pt x="19" y="3"/>
                </a:lnTo>
                <a:lnTo>
                  <a:pt x="24" y="0"/>
                </a:lnTo>
                <a:lnTo>
                  <a:pt x="29" y="3"/>
                </a:lnTo>
                <a:lnTo>
                  <a:pt x="32" y="8"/>
                </a:lnTo>
                <a:lnTo>
                  <a:pt x="32" y="8"/>
                </a:lnTo>
                <a:close/>
                <a:moveTo>
                  <a:pt x="32" y="196"/>
                </a:moveTo>
                <a:lnTo>
                  <a:pt x="31" y="307"/>
                </a:lnTo>
                <a:lnTo>
                  <a:pt x="29" y="312"/>
                </a:lnTo>
                <a:lnTo>
                  <a:pt x="24" y="314"/>
                </a:lnTo>
                <a:lnTo>
                  <a:pt x="18" y="312"/>
                </a:lnTo>
                <a:lnTo>
                  <a:pt x="16" y="307"/>
                </a:lnTo>
                <a:lnTo>
                  <a:pt x="16" y="196"/>
                </a:lnTo>
                <a:lnTo>
                  <a:pt x="18" y="191"/>
                </a:lnTo>
                <a:lnTo>
                  <a:pt x="24" y="188"/>
                </a:lnTo>
                <a:lnTo>
                  <a:pt x="29" y="191"/>
                </a:lnTo>
                <a:lnTo>
                  <a:pt x="32" y="196"/>
                </a:lnTo>
                <a:lnTo>
                  <a:pt x="32" y="196"/>
                </a:lnTo>
                <a:close/>
                <a:moveTo>
                  <a:pt x="31" y="385"/>
                </a:moveTo>
                <a:lnTo>
                  <a:pt x="31" y="495"/>
                </a:lnTo>
                <a:lnTo>
                  <a:pt x="29" y="501"/>
                </a:lnTo>
                <a:lnTo>
                  <a:pt x="24" y="502"/>
                </a:lnTo>
                <a:lnTo>
                  <a:pt x="18" y="501"/>
                </a:lnTo>
                <a:lnTo>
                  <a:pt x="15" y="495"/>
                </a:lnTo>
                <a:lnTo>
                  <a:pt x="15" y="385"/>
                </a:lnTo>
                <a:lnTo>
                  <a:pt x="18" y="379"/>
                </a:lnTo>
                <a:lnTo>
                  <a:pt x="24" y="377"/>
                </a:lnTo>
                <a:lnTo>
                  <a:pt x="29" y="379"/>
                </a:lnTo>
                <a:lnTo>
                  <a:pt x="31" y="385"/>
                </a:lnTo>
                <a:lnTo>
                  <a:pt x="31" y="385"/>
                </a:lnTo>
                <a:close/>
                <a:moveTo>
                  <a:pt x="31" y="573"/>
                </a:moveTo>
                <a:lnTo>
                  <a:pt x="31" y="683"/>
                </a:lnTo>
                <a:lnTo>
                  <a:pt x="28" y="689"/>
                </a:lnTo>
                <a:lnTo>
                  <a:pt x="22" y="690"/>
                </a:lnTo>
                <a:lnTo>
                  <a:pt x="18" y="689"/>
                </a:lnTo>
                <a:lnTo>
                  <a:pt x="15" y="683"/>
                </a:lnTo>
                <a:lnTo>
                  <a:pt x="15" y="573"/>
                </a:lnTo>
                <a:lnTo>
                  <a:pt x="18" y="567"/>
                </a:lnTo>
                <a:lnTo>
                  <a:pt x="24" y="566"/>
                </a:lnTo>
                <a:lnTo>
                  <a:pt x="29" y="567"/>
                </a:lnTo>
                <a:lnTo>
                  <a:pt x="31" y="573"/>
                </a:lnTo>
                <a:lnTo>
                  <a:pt x="31" y="573"/>
                </a:lnTo>
                <a:close/>
                <a:moveTo>
                  <a:pt x="31" y="761"/>
                </a:moveTo>
                <a:lnTo>
                  <a:pt x="31" y="871"/>
                </a:lnTo>
                <a:lnTo>
                  <a:pt x="28" y="877"/>
                </a:lnTo>
                <a:lnTo>
                  <a:pt x="22" y="878"/>
                </a:lnTo>
                <a:lnTo>
                  <a:pt x="16" y="877"/>
                </a:lnTo>
                <a:lnTo>
                  <a:pt x="15" y="871"/>
                </a:lnTo>
                <a:lnTo>
                  <a:pt x="15" y="761"/>
                </a:lnTo>
                <a:lnTo>
                  <a:pt x="18" y="755"/>
                </a:lnTo>
                <a:lnTo>
                  <a:pt x="22" y="754"/>
                </a:lnTo>
                <a:lnTo>
                  <a:pt x="28" y="755"/>
                </a:lnTo>
                <a:lnTo>
                  <a:pt x="31" y="761"/>
                </a:lnTo>
                <a:lnTo>
                  <a:pt x="31" y="761"/>
                </a:lnTo>
                <a:close/>
                <a:moveTo>
                  <a:pt x="29" y="949"/>
                </a:moveTo>
                <a:lnTo>
                  <a:pt x="29" y="1059"/>
                </a:lnTo>
                <a:lnTo>
                  <a:pt x="28" y="1065"/>
                </a:lnTo>
                <a:lnTo>
                  <a:pt x="22" y="1068"/>
                </a:lnTo>
                <a:lnTo>
                  <a:pt x="16" y="1065"/>
                </a:lnTo>
                <a:lnTo>
                  <a:pt x="13" y="1059"/>
                </a:lnTo>
                <a:lnTo>
                  <a:pt x="15" y="949"/>
                </a:lnTo>
                <a:lnTo>
                  <a:pt x="16" y="945"/>
                </a:lnTo>
                <a:lnTo>
                  <a:pt x="22" y="942"/>
                </a:lnTo>
                <a:lnTo>
                  <a:pt x="28" y="945"/>
                </a:lnTo>
                <a:lnTo>
                  <a:pt x="29" y="949"/>
                </a:lnTo>
                <a:lnTo>
                  <a:pt x="29" y="949"/>
                </a:lnTo>
                <a:close/>
                <a:moveTo>
                  <a:pt x="29" y="1138"/>
                </a:moveTo>
                <a:lnTo>
                  <a:pt x="29" y="1248"/>
                </a:lnTo>
                <a:lnTo>
                  <a:pt x="28" y="1253"/>
                </a:lnTo>
                <a:lnTo>
                  <a:pt x="22" y="1256"/>
                </a:lnTo>
                <a:lnTo>
                  <a:pt x="16" y="1253"/>
                </a:lnTo>
                <a:lnTo>
                  <a:pt x="13" y="1248"/>
                </a:lnTo>
                <a:lnTo>
                  <a:pt x="13" y="1138"/>
                </a:lnTo>
                <a:lnTo>
                  <a:pt x="16" y="1133"/>
                </a:lnTo>
                <a:lnTo>
                  <a:pt x="22" y="1130"/>
                </a:lnTo>
                <a:lnTo>
                  <a:pt x="28" y="1133"/>
                </a:lnTo>
                <a:lnTo>
                  <a:pt x="29" y="1138"/>
                </a:lnTo>
                <a:lnTo>
                  <a:pt x="29" y="1138"/>
                </a:lnTo>
                <a:close/>
                <a:moveTo>
                  <a:pt x="29" y="1327"/>
                </a:moveTo>
                <a:lnTo>
                  <a:pt x="29" y="1436"/>
                </a:lnTo>
                <a:lnTo>
                  <a:pt x="26" y="1442"/>
                </a:lnTo>
                <a:lnTo>
                  <a:pt x="21" y="1444"/>
                </a:lnTo>
                <a:lnTo>
                  <a:pt x="16" y="1442"/>
                </a:lnTo>
                <a:lnTo>
                  <a:pt x="13" y="1436"/>
                </a:lnTo>
                <a:lnTo>
                  <a:pt x="13" y="1326"/>
                </a:lnTo>
                <a:lnTo>
                  <a:pt x="16" y="1321"/>
                </a:lnTo>
                <a:lnTo>
                  <a:pt x="21" y="1318"/>
                </a:lnTo>
                <a:lnTo>
                  <a:pt x="26" y="1321"/>
                </a:lnTo>
                <a:lnTo>
                  <a:pt x="29" y="1327"/>
                </a:lnTo>
                <a:lnTo>
                  <a:pt x="29" y="1327"/>
                </a:lnTo>
                <a:close/>
                <a:moveTo>
                  <a:pt x="29" y="1515"/>
                </a:moveTo>
                <a:lnTo>
                  <a:pt x="28" y="1625"/>
                </a:lnTo>
                <a:lnTo>
                  <a:pt x="26" y="1630"/>
                </a:lnTo>
                <a:lnTo>
                  <a:pt x="21" y="1633"/>
                </a:lnTo>
                <a:lnTo>
                  <a:pt x="15" y="1630"/>
                </a:lnTo>
                <a:lnTo>
                  <a:pt x="13" y="1624"/>
                </a:lnTo>
                <a:lnTo>
                  <a:pt x="13" y="1515"/>
                </a:lnTo>
                <a:lnTo>
                  <a:pt x="15" y="1510"/>
                </a:lnTo>
                <a:lnTo>
                  <a:pt x="21" y="1507"/>
                </a:lnTo>
                <a:lnTo>
                  <a:pt x="26" y="1510"/>
                </a:lnTo>
                <a:lnTo>
                  <a:pt x="29" y="1515"/>
                </a:lnTo>
                <a:lnTo>
                  <a:pt x="29" y="1515"/>
                </a:lnTo>
                <a:close/>
                <a:moveTo>
                  <a:pt x="28" y="1704"/>
                </a:moveTo>
                <a:lnTo>
                  <a:pt x="28" y="1814"/>
                </a:lnTo>
                <a:lnTo>
                  <a:pt x="26" y="1819"/>
                </a:lnTo>
                <a:lnTo>
                  <a:pt x="21" y="1821"/>
                </a:lnTo>
                <a:lnTo>
                  <a:pt x="15" y="1819"/>
                </a:lnTo>
                <a:lnTo>
                  <a:pt x="12" y="1814"/>
                </a:lnTo>
                <a:lnTo>
                  <a:pt x="12" y="1704"/>
                </a:lnTo>
                <a:lnTo>
                  <a:pt x="15" y="1698"/>
                </a:lnTo>
                <a:lnTo>
                  <a:pt x="21" y="1695"/>
                </a:lnTo>
                <a:lnTo>
                  <a:pt x="26" y="1698"/>
                </a:lnTo>
                <a:lnTo>
                  <a:pt x="28" y="1704"/>
                </a:lnTo>
                <a:lnTo>
                  <a:pt x="28" y="1704"/>
                </a:lnTo>
                <a:close/>
                <a:moveTo>
                  <a:pt x="28" y="1892"/>
                </a:moveTo>
                <a:lnTo>
                  <a:pt x="28" y="2002"/>
                </a:lnTo>
                <a:lnTo>
                  <a:pt x="25" y="2008"/>
                </a:lnTo>
                <a:lnTo>
                  <a:pt x="19" y="2009"/>
                </a:lnTo>
                <a:lnTo>
                  <a:pt x="15" y="2008"/>
                </a:lnTo>
                <a:lnTo>
                  <a:pt x="12" y="2002"/>
                </a:lnTo>
                <a:lnTo>
                  <a:pt x="12" y="1892"/>
                </a:lnTo>
                <a:lnTo>
                  <a:pt x="15" y="1886"/>
                </a:lnTo>
                <a:lnTo>
                  <a:pt x="21" y="1883"/>
                </a:lnTo>
                <a:lnTo>
                  <a:pt x="26" y="1886"/>
                </a:lnTo>
                <a:lnTo>
                  <a:pt x="28" y="1892"/>
                </a:lnTo>
                <a:lnTo>
                  <a:pt x="28" y="1892"/>
                </a:lnTo>
                <a:close/>
                <a:moveTo>
                  <a:pt x="28" y="2080"/>
                </a:moveTo>
                <a:lnTo>
                  <a:pt x="28" y="2190"/>
                </a:lnTo>
                <a:lnTo>
                  <a:pt x="25" y="2196"/>
                </a:lnTo>
                <a:lnTo>
                  <a:pt x="19" y="2197"/>
                </a:lnTo>
                <a:lnTo>
                  <a:pt x="13" y="2196"/>
                </a:lnTo>
                <a:lnTo>
                  <a:pt x="12" y="2190"/>
                </a:lnTo>
                <a:lnTo>
                  <a:pt x="12" y="2080"/>
                </a:lnTo>
                <a:lnTo>
                  <a:pt x="15" y="2074"/>
                </a:lnTo>
                <a:lnTo>
                  <a:pt x="19" y="2073"/>
                </a:lnTo>
                <a:lnTo>
                  <a:pt x="25" y="2074"/>
                </a:lnTo>
                <a:lnTo>
                  <a:pt x="28" y="2080"/>
                </a:lnTo>
                <a:lnTo>
                  <a:pt x="28" y="2080"/>
                </a:lnTo>
                <a:close/>
                <a:moveTo>
                  <a:pt x="26" y="2268"/>
                </a:moveTo>
                <a:lnTo>
                  <a:pt x="26" y="2378"/>
                </a:lnTo>
                <a:lnTo>
                  <a:pt x="25" y="2384"/>
                </a:lnTo>
                <a:lnTo>
                  <a:pt x="19" y="2385"/>
                </a:lnTo>
                <a:lnTo>
                  <a:pt x="13" y="2384"/>
                </a:lnTo>
                <a:lnTo>
                  <a:pt x="10" y="2378"/>
                </a:lnTo>
                <a:lnTo>
                  <a:pt x="12" y="2268"/>
                </a:lnTo>
                <a:lnTo>
                  <a:pt x="13" y="2262"/>
                </a:lnTo>
                <a:lnTo>
                  <a:pt x="19" y="2261"/>
                </a:lnTo>
                <a:lnTo>
                  <a:pt x="25" y="2262"/>
                </a:lnTo>
                <a:lnTo>
                  <a:pt x="26" y="2265"/>
                </a:lnTo>
                <a:lnTo>
                  <a:pt x="26" y="2268"/>
                </a:lnTo>
                <a:lnTo>
                  <a:pt x="26" y="2268"/>
                </a:lnTo>
                <a:close/>
                <a:moveTo>
                  <a:pt x="26" y="2456"/>
                </a:moveTo>
                <a:lnTo>
                  <a:pt x="26" y="2566"/>
                </a:lnTo>
                <a:lnTo>
                  <a:pt x="25" y="2572"/>
                </a:lnTo>
                <a:lnTo>
                  <a:pt x="19" y="2574"/>
                </a:lnTo>
                <a:lnTo>
                  <a:pt x="13" y="2572"/>
                </a:lnTo>
                <a:lnTo>
                  <a:pt x="10" y="2566"/>
                </a:lnTo>
                <a:lnTo>
                  <a:pt x="10" y="2456"/>
                </a:lnTo>
                <a:lnTo>
                  <a:pt x="13" y="2451"/>
                </a:lnTo>
                <a:lnTo>
                  <a:pt x="19" y="2449"/>
                </a:lnTo>
                <a:lnTo>
                  <a:pt x="25" y="2451"/>
                </a:lnTo>
                <a:lnTo>
                  <a:pt x="26" y="2456"/>
                </a:lnTo>
                <a:lnTo>
                  <a:pt x="26" y="2456"/>
                </a:lnTo>
                <a:close/>
                <a:moveTo>
                  <a:pt x="26" y="2645"/>
                </a:moveTo>
                <a:lnTo>
                  <a:pt x="26" y="2755"/>
                </a:lnTo>
                <a:lnTo>
                  <a:pt x="24" y="2760"/>
                </a:lnTo>
                <a:lnTo>
                  <a:pt x="18" y="2763"/>
                </a:lnTo>
                <a:lnTo>
                  <a:pt x="13" y="2760"/>
                </a:lnTo>
                <a:lnTo>
                  <a:pt x="10" y="2755"/>
                </a:lnTo>
                <a:lnTo>
                  <a:pt x="10" y="2645"/>
                </a:lnTo>
                <a:lnTo>
                  <a:pt x="13" y="2640"/>
                </a:lnTo>
                <a:lnTo>
                  <a:pt x="19" y="2637"/>
                </a:lnTo>
                <a:lnTo>
                  <a:pt x="24" y="2640"/>
                </a:lnTo>
                <a:lnTo>
                  <a:pt x="26" y="2645"/>
                </a:lnTo>
                <a:lnTo>
                  <a:pt x="26" y="2645"/>
                </a:lnTo>
                <a:close/>
                <a:moveTo>
                  <a:pt x="26" y="2833"/>
                </a:moveTo>
                <a:lnTo>
                  <a:pt x="25" y="2943"/>
                </a:lnTo>
                <a:lnTo>
                  <a:pt x="24" y="2949"/>
                </a:lnTo>
                <a:lnTo>
                  <a:pt x="18" y="2951"/>
                </a:lnTo>
                <a:lnTo>
                  <a:pt x="12" y="2949"/>
                </a:lnTo>
                <a:lnTo>
                  <a:pt x="10" y="2943"/>
                </a:lnTo>
                <a:lnTo>
                  <a:pt x="10" y="2833"/>
                </a:lnTo>
                <a:lnTo>
                  <a:pt x="13" y="2828"/>
                </a:lnTo>
                <a:lnTo>
                  <a:pt x="18" y="2826"/>
                </a:lnTo>
                <a:lnTo>
                  <a:pt x="24" y="2828"/>
                </a:lnTo>
                <a:lnTo>
                  <a:pt x="26" y="2833"/>
                </a:lnTo>
                <a:lnTo>
                  <a:pt x="26" y="2833"/>
                </a:lnTo>
                <a:close/>
                <a:moveTo>
                  <a:pt x="25" y="3022"/>
                </a:moveTo>
                <a:lnTo>
                  <a:pt x="25" y="3131"/>
                </a:lnTo>
                <a:lnTo>
                  <a:pt x="24" y="3137"/>
                </a:lnTo>
                <a:lnTo>
                  <a:pt x="18" y="3140"/>
                </a:lnTo>
                <a:lnTo>
                  <a:pt x="12" y="3137"/>
                </a:lnTo>
                <a:lnTo>
                  <a:pt x="9" y="3131"/>
                </a:lnTo>
                <a:lnTo>
                  <a:pt x="10" y="3021"/>
                </a:lnTo>
                <a:lnTo>
                  <a:pt x="12" y="3017"/>
                </a:lnTo>
                <a:lnTo>
                  <a:pt x="18" y="3014"/>
                </a:lnTo>
                <a:lnTo>
                  <a:pt x="24" y="3017"/>
                </a:lnTo>
                <a:lnTo>
                  <a:pt x="25" y="3022"/>
                </a:lnTo>
                <a:lnTo>
                  <a:pt x="25" y="3022"/>
                </a:lnTo>
                <a:close/>
                <a:moveTo>
                  <a:pt x="25" y="3211"/>
                </a:moveTo>
                <a:lnTo>
                  <a:pt x="25" y="3321"/>
                </a:lnTo>
                <a:lnTo>
                  <a:pt x="22" y="3325"/>
                </a:lnTo>
                <a:lnTo>
                  <a:pt x="16" y="3328"/>
                </a:lnTo>
                <a:lnTo>
                  <a:pt x="12" y="3325"/>
                </a:lnTo>
                <a:lnTo>
                  <a:pt x="9" y="3319"/>
                </a:lnTo>
                <a:lnTo>
                  <a:pt x="9" y="3211"/>
                </a:lnTo>
                <a:lnTo>
                  <a:pt x="12" y="3205"/>
                </a:lnTo>
                <a:lnTo>
                  <a:pt x="18" y="3202"/>
                </a:lnTo>
                <a:lnTo>
                  <a:pt x="24" y="3205"/>
                </a:lnTo>
                <a:lnTo>
                  <a:pt x="25" y="3211"/>
                </a:lnTo>
                <a:lnTo>
                  <a:pt x="25" y="3211"/>
                </a:lnTo>
                <a:close/>
                <a:moveTo>
                  <a:pt x="25" y="3399"/>
                </a:moveTo>
                <a:lnTo>
                  <a:pt x="25" y="3509"/>
                </a:lnTo>
                <a:lnTo>
                  <a:pt x="22" y="3515"/>
                </a:lnTo>
                <a:lnTo>
                  <a:pt x="16" y="3516"/>
                </a:lnTo>
                <a:lnTo>
                  <a:pt x="10" y="3515"/>
                </a:lnTo>
                <a:lnTo>
                  <a:pt x="9" y="3509"/>
                </a:lnTo>
                <a:lnTo>
                  <a:pt x="9" y="3399"/>
                </a:lnTo>
                <a:lnTo>
                  <a:pt x="12" y="3393"/>
                </a:lnTo>
                <a:lnTo>
                  <a:pt x="16" y="3390"/>
                </a:lnTo>
                <a:lnTo>
                  <a:pt x="22" y="3393"/>
                </a:lnTo>
                <a:lnTo>
                  <a:pt x="25" y="3399"/>
                </a:lnTo>
                <a:lnTo>
                  <a:pt x="25" y="3399"/>
                </a:lnTo>
                <a:close/>
                <a:moveTo>
                  <a:pt x="25" y="3587"/>
                </a:moveTo>
                <a:lnTo>
                  <a:pt x="24" y="3697"/>
                </a:lnTo>
                <a:lnTo>
                  <a:pt x="22" y="3703"/>
                </a:lnTo>
                <a:lnTo>
                  <a:pt x="16" y="3704"/>
                </a:lnTo>
                <a:lnTo>
                  <a:pt x="10" y="3703"/>
                </a:lnTo>
                <a:lnTo>
                  <a:pt x="9" y="3697"/>
                </a:lnTo>
                <a:lnTo>
                  <a:pt x="9" y="3587"/>
                </a:lnTo>
                <a:lnTo>
                  <a:pt x="10" y="3581"/>
                </a:lnTo>
                <a:lnTo>
                  <a:pt x="16" y="3578"/>
                </a:lnTo>
                <a:lnTo>
                  <a:pt x="22" y="3581"/>
                </a:lnTo>
                <a:lnTo>
                  <a:pt x="25" y="3587"/>
                </a:lnTo>
                <a:lnTo>
                  <a:pt x="25" y="3587"/>
                </a:lnTo>
                <a:close/>
                <a:moveTo>
                  <a:pt x="24" y="3775"/>
                </a:moveTo>
                <a:lnTo>
                  <a:pt x="24" y="3885"/>
                </a:lnTo>
                <a:lnTo>
                  <a:pt x="22" y="3891"/>
                </a:lnTo>
                <a:lnTo>
                  <a:pt x="16" y="3892"/>
                </a:lnTo>
                <a:lnTo>
                  <a:pt x="10" y="3891"/>
                </a:lnTo>
                <a:lnTo>
                  <a:pt x="8" y="3885"/>
                </a:lnTo>
                <a:lnTo>
                  <a:pt x="8" y="3775"/>
                </a:lnTo>
                <a:lnTo>
                  <a:pt x="10" y="3769"/>
                </a:lnTo>
                <a:lnTo>
                  <a:pt x="16" y="3768"/>
                </a:lnTo>
                <a:lnTo>
                  <a:pt x="22" y="3769"/>
                </a:lnTo>
                <a:lnTo>
                  <a:pt x="24" y="3775"/>
                </a:lnTo>
                <a:lnTo>
                  <a:pt x="24" y="3775"/>
                </a:lnTo>
                <a:close/>
                <a:moveTo>
                  <a:pt x="24" y="3963"/>
                </a:moveTo>
                <a:lnTo>
                  <a:pt x="24" y="4073"/>
                </a:lnTo>
                <a:lnTo>
                  <a:pt x="21" y="4079"/>
                </a:lnTo>
                <a:lnTo>
                  <a:pt x="15" y="4081"/>
                </a:lnTo>
                <a:lnTo>
                  <a:pt x="10" y="4079"/>
                </a:lnTo>
                <a:lnTo>
                  <a:pt x="8" y="4073"/>
                </a:lnTo>
                <a:lnTo>
                  <a:pt x="8" y="3963"/>
                </a:lnTo>
                <a:lnTo>
                  <a:pt x="10" y="3958"/>
                </a:lnTo>
                <a:lnTo>
                  <a:pt x="16" y="3956"/>
                </a:lnTo>
                <a:lnTo>
                  <a:pt x="21" y="3958"/>
                </a:lnTo>
                <a:lnTo>
                  <a:pt x="24" y="3963"/>
                </a:lnTo>
                <a:lnTo>
                  <a:pt x="24" y="3963"/>
                </a:lnTo>
                <a:close/>
                <a:moveTo>
                  <a:pt x="24" y="4152"/>
                </a:moveTo>
                <a:lnTo>
                  <a:pt x="24" y="4262"/>
                </a:lnTo>
                <a:lnTo>
                  <a:pt x="21" y="4267"/>
                </a:lnTo>
                <a:lnTo>
                  <a:pt x="15" y="4269"/>
                </a:lnTo>
                <a:lnTo>
                  <a:pt x="9" y="4267"/>
                </a:lnTo>
                <a:lnTo>
                  <a:pt x="8" y="4262"/>
                </a:lnTo>
                <a:lnTo>
                  <a:pt x="8" y="4152"/>
                </a:lnTo>
                <a:lnTo>
                  <a:pt x="10" y="4146"/>
                </a:lnTo>
                <a:lnTo>
                  <a:pt x="15" y="4144"/>
                </a:lnTo>
                <a:lnTo>
                  <a:pt x="21" y="4146"/>
                </a:lnTo>
                <a:lnTo>
                  <a:pt x="24" y="4152"/>
                </a:lnTo>
                <a:lnTo>
                  <a:pt x="24" y="4152"/>
                </a:lnTo>
                <a:close/>
                <a:moveTo>
                  <a:pt x="22" y="4340"/>
                </a:moveTo>
                <a:lnTo>
                  <a:pt x="22" y="4450"/>
                </a:lnTo>
                <a:lnTo>
                  <a:pt x="21" y="4456"/>
                </a:lnTo>
                <a:lnTo>
                  <a:pt x="15" y="4459"/>
                </a:lnTo>
                <a:lnTo>
                  <a:pt x="9" y="4456"/>
                </a:lnTo>
                <a:lnTo>
                  <a:pt x="6" y="4450"/>
                </a:lnTo>
                <a:lnTo>
                  <a:pt x="8" y="4340"/>
                </a:lnTo>
                <a:lnTo>
                  <a:pt x="9" y="4335"/>
                </a:lnTo>
                <a:lnTo>
                  <a:pt x="15" y="4333"/>
                </a:lnTo>
                <a:lnTo>
                  <a:pt x="21" y="4335"/>
                </a:lnTo>
                <a:lnTo>
                  <a:pt x="22" y="4340"/>
                </a:lnTo>
                <a:lnTo>
                  <a:pt x="22" y="4340"/>
                </a:lnTo>
                <a:close/>
                <a:moveTo>
                  <a:pt x="22" y="4528"/>
                </a:moveTo>
                <a:lnTo>
                  <a:pt x="22" y="4638"/>
                </a:lnTo>
                <a:lnTo>
                  <a:pt x="19" y="4644"/>
                </a:lnTo>
                <a:lnTo>
                  <a:pt x="15" y="4647"/>
                </a:lnTo>
                <a:lnTo>
                  <a:pt x="9" y="4644"/>
                </a:lnTo>
                <a:lnTo>
                  <a:pt x="6" y="4638"/>
                </a:lnTo>
                <a:lnTo>
                  <a:pt x="6" y="4528"/>
                </a:lnTo>
                <a:lnTo>
                  <a:pt x="9" y="4524"/>
                </a:lnTo>
                <a:lnTo>
                  <a:pt x="15" y="4521"/>
                </a:lnTo>
                <a:lnTo>
                  <a:pt x="21" y="4524"/>
                </a:lnTo>
                <a:lnTo>
                  <a:pt x="22" y="4528"/>
                </a:lnTo>
                <a:lnTo>
                  <a:pt x="22" y="4528"/>
                </a:lnTo>
                <a:close/>
                <a:moveTo>
                  <a:pt x="22" y="4718"/>
                </a:moveTo>
                <a:lnTo>
                  <a:pt x="22" y="4826"/>
                </a:lnTo>
                <a:lnTo>
                  <a:pt x="19" y="4832"/>
                </a:lnTo>
                <a:lnTo>
                  <a:pt x="13" y="4835"/>
                </a:lnTo>
                <a:lnTo>
                  <a:pt x="9" y="4832"/>
                </a:lnTo>
                <a:lnTo>
                  <a:pt x="6" y="4826"/>
                </a:lnTo>
                <a:lnTo>
                  <a:pt x="6" y="4716"/>
                </a:lnTo>
                <a:lnTo>
                  <a:pt x="9" y="4712"/>
                </a:lnTo>
                <a:lnTo>
                  <a:pt x="13" y="4709"/>
                </a:lnTo>
                <a:lnTo>
                  <a:pt x="19" y="4712"/>
                </a:lnTo>
                <a:lnTo>
                  <a:pt x="22" y="4718"/>
                </a:lnTo>
                <a:lnTo>
                  <a:pt x="22" y="4718"/>
                </a:lnTo>
                <a:close/>
                <a:moveTo>
                  <a:pt x="22" y="4906"/>
                </a:moveTo>
                <a:lnTo>
                  <a:pt x="21" y="5016"/>
                </a:lnTo>
                <a:lnTo>
                  <a:pt x="19" y="5020"/>
                </a:lnTo>
                <a:lnTo>
                  <a:pt x="13" y="5023"/>
                </a:lnTo>
                <a:lnTo>
                  <a:pt x="8" y="5020"/>
                </a:lnTo>
                <a:lnTo>
                  <a:pt x="6" y="5014"/>
                </a:lnTo>
                <a:lnTo>
                  <a:pt x="6" y="4906"/>
                </a:lnTo>
                <a:lnTo>
                  <a:pt x="8" y="4900"/>
                </a:lnTo>
                <a:lnTo>
                  <a:pt x="13" y="4897"/>
                </a:lnTo>
                <a:lnTo>
                  <a:pt x="19" y="4900"/>
                </a:lnTo>
                <a:lnTo>
                  <a:pt x="22" y="4906"/>
                </a:lnTo>
                <a:lnTo>
                  <a:pt x="22" y="4906"/>
                </a:lnTo>
                <a:close/>
                <a:moveTo>
                  <a:pt x="21" y="5094"/>
                </a:moveTo>
                <a:lnTo>
                  <a:pt x="21" y="5204"/>
                </a:lnTo>
                <a:lnTo>
                  <a:pt x="19" y="5210"/>
                </a:lnTo>
                <a:lnTo>
                  <a:pt x="13" y="5211"/>
                </a:lnTo>
                <a:lnTo>
                  <a:pt x="8" y="5210"/>
                </a:lnTo>
                <a:lnTo>
                  <a:pt x="5" y="5204"/>
                </a:lnTo>
                <a:lnTo>
                  <a:pt x="5" y="5094"/>
                </a:lnTo>
                <a:lnTo>
                  <a:pt x="8" y="5088"/>
                </a:lnTo>
                <a:lnTo>
                  <a:pt x="13" y="5085"/>
                </a:lnTo>
                <a:lnTo>
                  <a:pt x="19" y="5088"/>
                </a:lnTo>
                <a:lnTo>
                  <a:pt x="21" y="5094"/>
                </a:lnTo>
                <a:lnTo>
                  <a:pt x="21" y="5094"/>
                </a:lnTo>
                <a:close/>
                <a:moveTo>
                  <a:pt x="21" y="5282"/>
                </a:moveTo>
                <a:lnTo>
                  <a:pt x="21" y="5392"/>
                </a:lnTo>
                <a:lnTo>
                  <a:pt x="18" y="5398"/>
                </a:lnTo>
                <a:lnTo>
                  <a:pt x="12" y="5400"/>
                </a:lnTo>
                <a:lnTo>
                  <a:pt x="8" y="5398"/>
                </a:lnTo>
                <a:lnTo>
                  <a:pt x="5" y="5395"/>
                </a:lnTo>
                <a:lnTo>
                  <a:pt x="5" y="5392"/>
                </a:lnTo>
                <a:lnTo>
                  <a:pt x="5" y="5282"/>
                </a:lnTo>
                <a:lnTo>
                  <a:pt x="8" y="5276"/>
                </a:lnTo>
                <a:lnTo>
                  <a:pt x="13" y="5274"/>
                </a:lnTo>
                <a:lnTo>
                  <a:pt x="19" y="5276"/>
                </a:lnTo>
                <a:lnTo>
                  <a:pt x="21" y="5282"/>
                </a:lnTo>
                <a:lnTo>
                  <a:pt x="21" y="5282"/>
                </a:lnTo>
                <a:close/>
                <a:moveTo>
                  <a:pt x="21" y="5470"/>
                </a:moveTo>
                <a:lnTo>
                  <a:pt x="21" y="5580"/>
                </a:lnTo>
                <a:lnTo>
                  <a:pt x="18" y="5586"/>
                </a:lnTo>
                <a:lnTo>
                  <a:pt x="12" y="5588"/>
                </a:lnTo>
                <a:lnTo>
                  <a:pt x="6" y="5586"/>
                </a:lnTo>
                <a:lnTo>
                  <a:pt x="5" y="5580"/>
                </a:lnTo>
                <a:lnTo>
                  <a:pt x="5" y="5470"/>
                </a:lnTo>
                <a:lnTo>
                  <a:pt x="8" y="5465"/>
                </a:lnTo>
                <a:lnTo>
                  <a:pt x="12" y="5463"/>
                </a:lnTo>
                <a:lnTo>
                  <a:pt x="18" y="5465"/>
                </a:lnTo>
                <a:lnTo>
                  <a:pt x="21" y="5470"/>
                </a:lnTo>
                <a:lnTo>
                  <a:pt x="21" y="5470"/>
                </a:lnTo>
                <a:close/>
                <a:moveTo>
                  <a:pt x="19" y="5659"/>
                </a:moveTo>
                <a:lnTo>
                  <a:pt x="19" y="5769"/>
                </a:lnTo>
                <a:lnTo>
                  <a:pt x="18" y="5774"/>
                </a:lnTo>
                <a:lnTo>
                  <a:pt x="12" y="5776"/>
                </a:lnTo>
                <a:lnTo>
                  <a:pt x="6" y="5774"/>
                </a:lnTo>
                <a:lnTo>
                  <a:pt x="3" y="5769"/>
                </a:lnTo>
                <a:lnTo>
                  <a:pt x="5" y="5659"/>
                </a:lnTo>
                <a:lnTo>
                  <a:pt x="6" y="5653"/>
                </a:lnTo>
                <a:lnTo>
                  <a:pt x="12" y="5651"/>
                </a:lnTo>
                <a:lnTo>
                  <a:pt x="18" y="5653"/>
                </a:lnTo>
                <a:lnTo>
                  <a:pt x="19" y="5659"/>
                </a:lnTo>
                <a:lnTo>
                  <a:pt x="19" y="5659"/>
                </a:lnTo>
                <a:close/>
                <a:moveTo>
                  <a:pt x="19" y="5847"/>
                </a:moveTo>
                <a:lnTo>
                  <a:pt x="19" y="5957"/>
                </a:lnTo>
                <a:lnTo>
                  <a:pt x="18" y="5963"/>
                </a:lnTo>
                <a:lnTo>
                  <a:pt x="12" y="5964"/>
                </a:lnTo>
                <a:lnTo>
                  <a:pt x="6" y="5963"/>
                </a:lnTo>
                <a:lnTo>
                  <a:pt x="3" y="5957"/>
                </a:lnTo>
                <a:lnTo>
                  <a:pt x="3" y="5847"/>
                </a:lnTo>
                <a:lnTo>
                  <a:pt x="6" y="5841"/>
                </a:lnTo>
                <a:lnTo>
                  <a:pt x="12" y="5840"/>
                </a:lnTo>
                <a:lnTo>
                  <a:pt x="18" y="5841"/>
                </a:lnTo>
                <a:lnTo>
                  <a:pt x="19" y="5847"/>
                </a:lnTo>
                <a:lnTo>
                  <a:pt x="19" y="5847"/>
                </a:lnTo>
                <a:close/>
                <a:moveTo>
                  <a:pt x="19" y="6035"/>
                </a:moveTo>
                <a:lnTo>
                  <a:pt x="19" y="6145"/>
                </a:lnTo>
                <a:lnTo>
                  <a:pt x="16" y="6151"/>
                </a:lnTo>
                <a:lnTo>
                  <a:pt x="10" y="6154"/>
                </a:lnTo>
                <a:lnTo>
                  <a:pt x="6" y="6151"/>
                </a:lnTo>
                <a:lnTo>
                  <a:pt x="3" y="6145"/>
                </a:lnTo>
                <a:lnTo>
                  <a:pt x="3" y="6035"/>
                </a:lnTo>
                <a:lnTo>
                  <a:pt x="6" y="6031"/>
                </a:lnTo>
                <a:lnTo>
                  <a:pt x="10" y="6028"/>
                </a:lnTo>
                <a:lnTo>
                  <a:pt x="16" y="6031"/>
                </a:lnTo>
                <a:lnTo>
                  <a:pt x="19" y="6035"/>
                </a:lnTo>
                <a:lnTo>
                  <a:pt x="19" y="6035"/>
                </a:lnTo>
                <a:close/>
                <a:moveTo>
                  <a:pt x="19" y="6223"/>
                </a:moveTo>
                <a:lnTo>
                  <a:pt x="18" y="6333"/>
                </a:lnTo>
                <a:lnTo>
                  <a:pt x="16" y="6339"/>
                </a:lnTo>
                <a:lnTo>
                  <a:pt x="10" y="6342"/>
                </a:lnTo>
                <a:lnTo>
                  <a:pt x="5" y="6339"/>
                </a:lnTo>
                <a:lnTo>
                  <a:pt x="3" y="6333"/>
                </a:lnTo>
                <a:lnTo>
                  <a:pt x="3" y="6223"/>
                </a:lnTo>
                <a:lnTo>
                  <a:pt x="5" y="6219"/>
                </a:lnTo>
                <a:lnTo>
                  <a:pt x="10" y="6216"/>
                </a:lnTo>
                <a:lnTo>
                  <a:pt x="16" y="6219"/>
                </a:lnTo>
                <a:lnTo>
                  <a:pt x="19" y="6223"/>
                </a:lnTo>
                <a:lnTo>
                  <a:pt x="19" y="6223"/>
                </a:lnTo>
                <a:close/>
                <a:moveTo>
                  <a:pt x="18" y="6413"/>
                </a:moveTo>
                <a:lnTo>
                  <a:pt x="18" y="6521"/>
                </a:lnTo>
                <a:lnTo>
                  <a:pt x="16" y="6527"/>
                </a:lnTo>
                <a:lnTo>
                  <a:pt x="10" y="6530"/>
                </a:lnTo>
                <a:lnTo>
                  <a:pt x="5" y="6527"/>
                </a:lnTo>
                <a:lnTo>
                  <a:pt x="2" y="6521"/>
                </a:lnTo>
                <a:lnTo>
                  <a:pt x="2" y="6411"/>
                </a:lnTo>
                <a:lnTo>
                  <a:pt x="5" y="6407"/>
                </a:lnTo>
                <a:lnTo>
                  <a:pt x="10" y="6404"/>
                </a:lnTo>
                <a:lnTo>
                  <a:pt x="16" y="6407"/>
                </a:lnTo>
                <a:lnTo>
                  <a:pt x="18" y="6413"/>
                </a:lnTo>
                <a:lnTo>
                  <a:pt x="18" y="6413"/>
                </a:lnTo>
                <a:close/>
                <a:moveTo>
                  <a:pt x="18" y="6601"/>
                </a:moveTo>
                <a:lnTo>
                  <a:pt x="18" y="6711"/>
                </a:lnTo>
                <a:lnTo>
                  <a:pt x="15" y="6715"/>
                </a:lnTo>
                <a:lnTo>
                  <a:pt x="9" y="6718"/>
                </a:lnTo>
                <a:lnTo>
                  <a:pt x="5" y="6715"/>
                </a:lnTo>
                <a:lnTo>
                  <a:pt x="2" y="6710"/>
                </a:lnTo>
                <a:lnTo>
                  <a:pt x="2" y="6601"/>
                </a:lnTo>
                <a:lnTo>
                  <a:pt x="5" y="6595"/>
                </a:lnTo>
                <a:lnTo>
                  <a:pt x="10" y="6592"/>
                </a:lnTo>
                <a:lnTo>
                  <a:pt x="16" y="6595"/>
                </a:lnTo>
                <a:lnTo>
                  <a:pt x="18" y="6601"/>
                </a:lnTo>
                <a:lnTo>
                  <a:pt x="18" y="6601"/>
                </a:lnTo>
                <a:close/>
                <a:moveTo>
                  <a:pt x="18" y="6789"/>
                </a:moveTo>
                <a:lnTo>
                  <a:pt x="18" y="6899"/>
                </a:lnTo>
                <a:lnTo>
                  <a:pt x="15" y="6905"/>
                </a:lnTo>
                <a:lnTo>
                  <a:pt x="9" y="6907"/>
                </a:lnTo>
                <a:lnTo>
                  <a:pt x="3" y="6905"/>
                </a:lnTo>
                <a:lnTo>
                  <a:pt x="2" y="6899"/>
                </a:lnTo>
                <a:lnTo>
                  <a:pt x="2" y="6789"/>
                </a:lnTo>
                <a:lnTo>
                  <a:pt x="5" y="6784"/>
                </a:lnTo>
                <a:lnTo>
                  <a:pt x="9" y="6781"/>
                </a:lnTo>
                <a:lnTo>
                  <a:pt x="15" y="6784"/>
                </a:lnTo>
                <a:lnTo>
                  <a:pt x="18" y="6789"/>
                </a:lnTo>
                <a:lnTo>
                  <a:pt x="18" y="6789"/>
                </a:lnTo>
                <a:close/>
                <a:moveTo>
                  <a:pt x="16" y="6978"/>
                </a:moveTo>
                <a:lnTo>
                  <a:pt x="16" y="7088"/>
                </a:lnTo>
                <a:lnTo>
                  <a:pt x="15" y="7093"/>
                </a:lnTo>
                <a:lnTo>
                  <a:pt x="9" y="7095"/>
                </a:lnTo>
                <a:lnTo>
                  <a:pt x="3" y="7093"/>
                </a:lnTo>
                <a:lnTo>
                  <a:pt x="0" y="7088"/>
                </a:lnTo>
                <a:lnTo>
                  <a:pt x="2" y="6978"/>
                </a:lnTo>
                <a:lnTo>
                  <a:pt x="3" y="6972"/>
                </a:lnTo>
                <a:lnTo>
                  <a:pt x="9" y="6969"/>
                </a:lnTo>
                <a:lnTo>
                  <a:pt x="15" y="6972"/>
                </a:lnTo>
                <a:lnTo>
                  <a:pt x="16" y="6978"/>
                </a:lnTo>
                <a:lnTo>
                  <a:pt x="16" y="6978"/>
                </a:lnTo>
                <a:close/>
                <a:moveTo>
                  <a:pt x="16" y="7166"/>
                </a:moveTo>
                <a:lnTo>
                  <a:pt x="16" y="7182"/>
                </a:lnTo>
                <a:lnTo>
                  <a:pt x="15" y="7187"/>
                </a:lnTo>
                <a:lnTo>
                  <a:pt x="9" y="7190"/>
                </a:lnTo>
                <a:lnTo>
                  <a:pt x="3" y="7187"/>
                </a:lnTo>
                <a:lnTo>
                  <a:pt x="0" y="7182"/>
                </a:lnTo>
                <a:lnTo>
                  <a:pt x="0" y="7166"/>
                </a:lnTo>
                <a:lnTo>
                  <a:pt x="3" y="7160"/>
                </a:lnTo>
                <a:lnTo>
                  <a:pt x="9" y="7158"/>
                </a:lnTo>
                <a:lnTo>
                  <a:pt x="15" y="7160"/>
                </a:lnTo>
                <a:lnTo>
                  <a:pt x="16" y="7166"/>
                </a:lnTo>
                <a:lnTo>
                  <a:pt x="16" y="716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75" name="Freeform 279"/>
          <p:cNvSpPr>
            <a:spLocks noEditPoints="1"/>
          </p:cNvSpPr>
          <p:nvPr/>
        </p:nvSpPr>
        <p:spPr bwMode="auto">
          <a:xfrm>
            <a:off x="6759578" y="1878640"/>
            <a:ext cx="25400" cy="3608388"/>
          </a:xfrm>
          <a:custGeom>
            <a:avLst/>
            <a:gdLst/>
            <a:ahLst/>
            <a:cxnLst>
              <a:cxn ang="0">
                <a:pos x="34" y="3"/>
              </a:cxn>
              <a:cxn ang="0">
                <a:pos x="38" y="314"/>
              </a:cxn>
              <a:cxn ang="0">
                <a:pos x="47" y="196"/>
              </a:cxn>
              <a:cxn ang="0">
                <a:pos x="31" y="385"/>
              </a:cxn>
              <a:cxn ang="0">
                <a:pos x="42" y="689"/>
              </a:cxn>
              <a:cxn ang="0">
                <a:pos x="45" y="573"/>
              </a:cxn>
              <a:cxn ang="0">
                <a:pos x="28" y="761"/>
              </a:cxn>
              <a:cxn ang="0">
                <a:pos x="41" y="1065"/>
              </a:cxn>
              <a:cxn ang="0">
                <a:pos x="44" y="949"/>
              </a:cxn>
              <a:cxn ang="0">
                <a:pos x="26" y="1138"/>
              </a:cxn>
              <a:cxn ang="0">
                <a:pos x="39" y="1442"/>
              </a:cxn>
              <a:cxn ang="0">
                <a:pos x="41" y="1327"/>
              </a:cxn>
              <a:cxn ang="0">
                <a:pos x="25" y="1515"/>
              </a:cxn>
              <a:cxn ang="0">
                <a:pos x="37" y="1819"/>
              </a:cxn>
              <a:cxn ang="0">
                <a:pos x="39" y="1704"/>
              </a:cxn>
              <a:cxn ang="0">
                <a:pos x="23" y="1892"/>
              </a:cxn>
              <a:cxn ang="0">
                <a:pos x="35" y="2196"/>
              </a:cxn>
              <a:cxn ang="0">
                <a:pos x="31" y="2073"/>
              </a:cxn>
              <a:cxn ang="0">
                <a:pos x="23" y="2384"/>
              </a:cxn>
              <a:cxn ang="0">
                <a:pos x="37" y="2456"/>
              </a:cxn>
              <a:cxn ang="0">
                <a:pos x="23" y="2451"/>
              </a:cxn>
              <a:cxn ang="0">
                <a:pos x="28" y="2763"/>
              </a:cxn>
              <a:cxn ang="0">
                <a:pos x="35" y="2645"/>
              </a:cxn>
              <a:cxn ang="0">
                <a:pos x="22" y="2828"/>
              </a:cxn>
              <a:cxn ang="0">
                <a:pos x="25" y="3140"/>
              </a:cxn>
              <a:cxn ang="0">
                <a:pos x="34" y="3022"/>
              </a:cxn>
              <a:cxn ang="0">
                <a:pos x="19" y="3205"/>
              </a:cxn>
              <a:cxn ang="0">
                <a:pos x="23" y="3516"/>
              </a:cxn>
              <a:cxn ang="0">
                <a:pos x="32" y="3399"/>
              </a:cxn>
              <a:cxn ang="0">
                <a:pos x="18" y="3581"/>
              </a:cxn>
              <a:cxn ang="0">
                <a:pos x="25" y="3892"/>
              </a:cxn>
              <a:cxn ang="0">
                <a:pos x="31" y="3775"/>
              </a:cxn>
              <a:cxn ang="0">
                <a:pos x="13" y="3963"/>
              </a:cxn>
              <a:cxn ang="0">
                <a:pos x="26" y="4267"/>
              </a:cxn>
              <a:cxn ang="0">
                <a:pos x="29" y="4152"/>
              </a:cxn>
              <a:cxn ang="0">
                <a:pos x="12" y="4340"/>
              </a:cxn>
              <a:cxn ang="0">
                <a:pos x="25" y="4644"/>
              </a:cxn>
              <a:cxn ang="0">
                <a:pos x="26" y="4528"/>
              </a:cxn>
              <a:cxn ang="0">
                <a:pos x="10" y="4716"/>
              </a:cxn>
              <a:cxn ang="0">
                <a:pos x="22" y="5020"/>
              </a:cxn>
              <a:cxn ang="0">
                <a:pos x="25" y="4906"/>
              </a:cxn>
              <a:cxn ang="0">
                <a:pos x="9" y="5094"/>
              </a:cxn>
              <a:cxn ang="0">
                <a:pos x="21" y="5398"/>
              </a:cxn>
              <a:cxn ang="0">
                <a:pos x="23" y="5282"/>
              </a:cxn>
              <a:cxn ang="0">
                <a:pos x="7" y="5470"/>
              </a:cxn>
              <a:cxn ang="0">
                <a:pos x="19" y="5774"/>
              </a:cxn>
              <a:cxn ang="0">
                <a:pos x="22" y="5659"/>
              </a:cxn>
              <a:cxn ang="0">
                <a:pos x="5" y="5847"/>
              </a:cxn>
              <a:cxn ang="0">
                <a:pos x="18" y="6151"/>
              </a:cxn>
              <a:cxn ang="0">
                <a:pos x="21" y="6035"/>
              </a:cxn>
              <a:cxn ang="0">
                <a:pos x="3" y="6223"/>
              </a:cxn>
              <a:cxn ang="0">
                <a:pos x="16" y="6527"/>
              </a:cxn>
              <a:cxn ang="0">
                <a:pos x="19" y="6411"/>
              </a:cxn>
              <a:cxn ang="0">
                <a:pos x="2" y="6710"/>
              </a:cxn>
              <a:cxn ang="0">
                <a:pos x="16" y="6810"/>
              </a:cxn>
              <a:cxn ang="0">
                <a:pos x="9" y="6781"/>
              </a:cxn>
            </a:cxnLst>
            <a:rect l="0" t="0" r="r" b="b"/>
            <a:pathLst>
              <a:path w="48" h="6817">
                <a:moveTo>
                  <a:pt x="48" y="8"/>
                </a:moveTo>
                <a:lnTo>
                  <a:pt x="47" y="118"/>
                </a:lnTo>
                <a:lnTo>
                  <a:pt x="45" y="124"/>
                </a:lnTo>
                <a:lnTo>
                  <a:pt x="39" y="126"/>
                </a:lnTo>
                <a:lnTo>
                  <a:pt x="34" y="124"/>
                </a:lnTo>
                <a:lnTo>
                  <a:pt x="31" y="118"/>
                </a:lnTo>
                <a:lnTo>
                  <a:pt x="32" y="8"/>
                </a:lnTo>
                <a:lnTo>
                  <a:pt x="34" y="3"/>
                </a:lnTo>
                <a:lnTo>
                  <a:pt x="39" y="0"/>
                </a:lnTo>
                <a:lnTo>
                  <a:pt x="45" y="3"/>
                </a:lnTo>
                <a:lnTo>
                  <a:pt x="48" y="8"/>
                </a:lnTo>
                <a:lnTo>
                  <a:pt x="48" y="8"/>
                </a:lnTo>
                <a:close/>
                <a:moveTo>
                  <a:pt x="47" y="196"/>
                </a:moveTo>
                <a:lnTo>
                  <a:pt x="47" y="307"/>
                </a:lnTo>
                <a:lnTo>
                  <a:pt x="44" y="312"/>
                </a:lnTo>
                <a:lnTo>
                  <a:pt x="38" y="314"/>
                </a:lnTo>
                <a:lnTo>
                  <a:pt x="34" y="312"/>
                </a:lnTo>
                <a:lnTo>
                  <a:pt x="31" y="307"/>
                </a:lnTo>
                <a:lnTo>
                  <a:pt x="31" y="196"/>
                </a:lnTo>
                <a:lnTo>
                  <a:pt x="34" y="191"/>
                </a:lnTo>
                <a:lnTo>
                  <a:pt x="39" y="188"/>
                </a:lnTo>
                <a:lnTo>
                  <a:pt x="45" y="191"/>
                </a:lnTo>
                <a:lnTo>
                  <a:pt x="47" y="196"/>
                </a:lnTo>
                <a:lnTo>
                  <a:pt x="47" y="196"/>
                </a:lnTo>
                <a:close/>
                <a:moveTo>
                  <a:pt x="45" y="385"/>
                </a:moveTo>
                <a:lnTo>
                  <a:pt x="45" y="495"/>
                </a:lnTo>
                <a:lnTo>
                  <a:pt x="44" y="501"/>
                </a:lnTo>
                <a:lnTo>
                  <a:pt x="38" y="502"/>
                </a:lnTo>
                <a:lnTo>
                  <a:pt x="32" y="501"/>
                </a:lnTo>
                <a:lnTo>
                  <a:pt x="31" y="498"/>
                </a:lnTo>
                <a:lnTo>
                  <a:pt x="29" y="495"/>
                </a:lnTo>
                <a:lnTo>
                  <a:pt x="31" y="385"/>
                </a:lnTo>
                <a:lnTo>
                  <a:pt x="32" y="379"/>
                </a:lnTo>
                <a:lnTo>
                  <a:pt x="38" y="377"/>
                </a:lnTo>
                <a:lnTo>
                  <a:pt x="44" y="379"/>
                </a:lnTo>
                <a:lnTo>
                  <a:pt x="45" y="385"/>
                </a:lnTo>
                <a:lnTo>
                  <a:pt x="45" y="385"/>
                </a:lnTo>
                <a:close/>
                <a:moveTo>
                  <a:pt x="45" y="573"/>
                </a:moveTo>
                <a:lnTo>
                  <a:pt x="45" y="683"/>
                </a:lnTo>
                <a:lnTo>
                  <a:pt x="42" y="689"/>
                </a:lnTo>
                <a:lnTo>
                  <a:pt x="37" y="690"/>
                </a:lnTo>
                <a:lnTo>
                  <a:pt x="31" y="689"/>
                </a:lnTo>
                <a:lnTo>
                  <a:pt x="29" y="683"/>
                </a:lnTo>
                <a:lnTo>
                  <a:pt x="29" y="573"/>
                </a:lnTo>
                <a:lnTo>
                  <a:pt x="32" y="567"/>
                </a:lnTo>
                <a:lnTo>
                  <a:pt x="37" y="566"/>
                </a:lnTo>
                <a:lnTo>
                  <a:pt x="42" y="567"/>
                </a:lnTo>
                <a:lnTo>
                  <a:pt x="45" y="573"/>
                </a:lnTo>
                <a:lnTo>
                  <a:pt x="45" y="573"/>
                </a:lnTo>
                <a:close/>
                <a:moveTo>
                  <a:pt x="44" y="761"/>
                </a:moveTo>
                <a:lnTo>
                  <a:pt x="44" y="871"/>
                </a:lnTo>
                <a:lnTo>
                  <a:pt x="41" y="877"/>
                </a:lnTo>
                <a:lnTo>
                  <a:pt x="35" y="878"/>
                </a:lnTo>
                <a:lnTo>
                  <a:pt x="31" y="877"/>
                </a:lnTo>
                <a:lnTo>
                  <a:pt x="28" y="871"/>
                </a:lnTo>
                <a:lnTo>
                  <a:pt x="28" y="761"/>
                </a:lnTo>
                <a:lnTo>
                  <a:pt x="31" y="755"/>
                </a:lnTo>
                <a:lnTo>
                  <a:pt x="37" y="754"/>
                </a:lnTo>
                <a:lnTo>
                  <a:pt x="42" y="755"/>
                </a:lnTo>
                <a:lnTo>
                  <a:pt x="44" y="761"/>
                </a:lnTo>
                <a:lnTo>
                  <a:pt x="44" y="761"/>
                </a:lnTo>
                <a:close/>
                <a:moveTo>
                  <a:pt x="44" y="949"/>
                </a:moveTo>
                <a:lnTo>
                  <a:pt x="42" y="1059"/>
                </a:lnTo>
                <a:lnTo>
                  <a:pt x="41" y="1065"/>
                </a:lnTo>
                <a:lnTo>
                  <a:pt x="35" y="1068"/>
                </a:lnTo>
                <a:lnTo>
                  <a:pt x="29" y="1065"/>
                </a:lnTo>
                <a:lnTo>
                  <a:pt x="26" y="1059"/>
                </a:lnTo>
                <a:lnTo>
                  <a:pt x="28" y="949"/>
                </a:lnTo>
                <a:lnTo>
                  <a:pt x="31" y="945"/>
                </a:lnTo>
                <a:lnTo>
                  <a:pt x="35" y="942"/>
                </a:lnTo>
                <a:lnTo>
                  <a:pt x="41" y="945"/>
                </a:lnTo>
                <a:lnTo>
                  <a:pt x="44" y="949"/>
                </a:lnTo>
                <a:lnTo>
                  <a:pt x="44" y="949"/>
                </a:lnTo>
                <a:close/>
                <a:moveTo>
                  <a:pt x="42" y="1138"/>
                </a:moveTo>
                <a:lnTo>
                  <a:pt x="42" y="1248"/>
                </a:lnTo>
                <a:lnTo>
                  <a:pt x="39" y="1253"/>
                </a:lnTo>
                <a:lnTo>
                  <a:pt x="34" y="1256"/>
                </a:lnTo>
                <a:lnTo>
                  <a:pt x="29" y="1253"/>
                </a:lnTo>
                <a:lnTo>
                  <a:pt x="26" y="1248"/>
                </a:lnTo>
                <a:lnTo>
                  <a:pt x="26" y="1138"/>
                </a:lnTo>
                <a:lnTo>
                  <a:pt x="29" y="1133"/>
                </a:lnTo>
                <a:lnTo>
                  <a:pt x="35" y="1130"/>
                </a:lnTo>
                <a:lnTo>
                  <a:pt x="41" y="1133"/>
                </a:lnTo>
                <a:lnTo>
                  <a:pt x="42" y="1138"/>
                </a:lnTo>
                <a:lnTo>
                  <a:pt x="42" y="1138"/>
                </a:lnTo>
                <a:close/>
                <a:moveTo>
                  <a:pt x="41" y="1327"/>
                </a:moveTo>
                <a:lnTo>
                  <a:pt x="41" y="1436"/>
                </a:lnTo>
                <a:lnTo>
                  <a:pt x="39" y="1442"/>
                </a:lnTo>
                <a:lnTo>
                  <a:pt x="34" y="1444"/>
                </a:lnTo>
                <a:lnTo>
                  <a:pt x="28" y="1442"/>
                </a:lnTo>
                <a:lnTo>
                  <a:pt x="25" y="1436"/>
                </a:lnTo>
                <a:lnTo>
                  <a:pt x="26" y="1326"/>
                </a:lnTo>
                <a:lnTo>
                  <a:pt x="28" y="1321"/>
                </a:lnTo>
                <a:lnTo>
                  <a:pt x="34" y="1318"/>
                </a:lnTo>
                <a:lnTo>
                  <a:pt x="39" y="1321"/>
                </a:lnTo>
                <a:lnTo>
                  <a:pt x="41" y="1327"/>
                </a:lnTo>
                <a:lnTo>
                  <a:pt x="41" y="1327"/>
                </a:lnTo>
                <a:close/>
                <a:moveTo>
                  <a:pt x="41" y="1515"/>
                </a:moveTo>
                <a:lnTo>
                  <a:pt x="41" y="1625"/>
                </a:lnTo>
                <a:lnTo>
                  <a:pt x="38" y="1630"/>
                </a:lnTo>
                <a:lnTo>
                  <a:pt x="32" y="1633"/>
                </a:lnTo>
                <a:lnTo>
                  <a:pt x="26" y="1630"/>
                </a:lnTo>
                <a:lnTo>
                  <a:pt x="25" y="1624"/>
                </a:lnTo>
                <a:lnTo>
                  <a:pt x="25" y="1515"/>
                </a:lnTo>
                <a:lnTo>
                  <a:pt x="28" y="1510"/>
                </a:lnTo>
                <a:lnTo>
                  <a:pt x="32" y="1507"/>
                </a:lnTo>
                <a:lnTo>
                  <a:pt x="38" y="1510"/>
                </a:lnTo>
                <a:lnTo>
                  <a:pt x="41" y="1515"/>
                </a:lnTo>
                <a:lnTo>
                  <a:pt x="41" y="1515"/>
                </a:lnTo>
                <a:close/>
                <a:moveTo>
                  <a:pt x="39" y="1704"/>
                </a:moveTo>
                <a:lnTo>
                  <a:pt x="39" y="1814"/>
                </a:lnTo>
                <a:lnTo>
                  <a:pt x="37" y="1819"/>
                </a:lnTo>
                <a:lnTo>
                  <a:pt x="32" y="1821"/>
                </a:lnTo>
                <a:lnTo>
                  <a:pt x="26" y="1819"/>
                </a:lnTo>
                <a:lnTo>
                  <a:pt x="23" y="1814"/>
                </a:lnTo>
                <a:lnTo>
                  <a:pt x="23" y="1704"/>
                </a:lnTo>
                <a:lnTo>
                  <a:pt x="26" y="1698"/>
                </a:lnTo>
                <a:lnTo>
                  <a:pt x="32" y="1695"/>
                </a:lnTo>
                <a:lnTo>
                  <a:pt x="38" y="1698"/>
                </a:lnTo>
                <a:lnTo>
                  <a:pt x="39" y="1704"/>
                </a:lnTo>
                <a:lnTo>
                  <a:pt x="39" y="1704"/>
                </a:lnTo>
                <a:close/>
                <a:moveTo>
                  <a:pt x="39" y="1892"/>
                </a:moveTo>
                <a:lnTo>
                  <a:pt x="38" y="2002"/>
                </a:lnTo>
                <a:lnTo>
                  <a:pt x="37" y="2008"/>
                </a:lnTo>
                <a:lnTo>
                  <a:pt x="31" y="2009"/>
                </a:lnTo>
                <a:lnTo>
                  <a:pt x="25" y="2008"/>
                </a:lnTo>
                <a:lnTo>
                  <a:pt x="23" y="2002"/>
                </a:lnTo>
                <a:lnTo>
                  <a:pt x="23" y="1892"/>
                </a:lnTo>
                <a:lnTo>
                  <a:pt x="26" y="1886"/>
                </a:lnTo>
                <a:lnTo>
                  <a:pt x="31" y="1883"/>
                </a:lnTo>
                <a:lnTo>
                  <a:pt x="37" y="1886"/>
                </a:lnTo>
                <a:lnTo>
                  <a:pt x="39" y="1892"/>
                </a:lnTo>
                <a:lnTo>
                  <a:pt x="39" y="1892"/>
                </a:lnTo>
                <a:close/>
                <a:moveTo>
                  <a:pt x="38" y="2080"/>
                </a:moveTo>
                <a:lnTo>
                  <a:pt x="38" y="2190"/>
                </a:lnTo>
                <a:lnTo>
                  <a:pt x="35" y="2196"/>
                </a:lnTo>
                <a:lnTo>
                  <a:pt x="34" y="2197"/>
                </a:lnTo>
                <a:lnTo>
                  <a:pt x="29" y="2197"/>
                </a:lnTo>
                <a:lnTo>
                  <a:pt x="25" y="2196"/>
                </a:lnTo>
                <a:lnTo>
                  <a:pt x="22" y="2190"/>
                </a:lnTo>
                <a:lnTo>
                  <a:pt x="22" y="2080"/>
                </a:lnTo>
                <a:lnTo>
                  <a:pt x="25" y="2074"/>
                </a:lnTo>
                <a:lnTo>
                  <a:pt x="28" y="2073"/>
                </a:lnTo>
                <a:lnTo>
                  <a:pt x="31" y="2073"/>
                </a:lnTo>
                <a:lnTo>
                  <a:pt x="37" y="2074"/>
                </a:lnTo>
                <a:lnTo>
                  <a:pt x="38" y="2080"/>
                </a:lnTo>
                <a:lnTo>
                  <a:pt x="38" y="2080"/>
                </a:lnTo>
                <a:close/>
                <a:moveTo>
                  <a:pt x="38" y="2268"/>
                </a:moveTo>
                <a:lnTo>
                  <a:pt x="37" y="2378"/>
                </a:lnTo>
                <a:lnTo>
                  <a:pt x="35" y="2384"/>
                </a:lnTo>
                <a:lnTo>
                  <a:pt x="29" y="2385"/>
                </a:lnTo>
                <a:lnTo>
                  <a:pt x="23" y="2384"/>
                </a:lnTo>
                <a:lnTo>
                  <a:pt x="21" y="2378"/>
                </a:lnTo>
                <a:lnTo>
                  <a:pt x="22" y="2268"/>
                </a:lnTo>
                <a:lnTo>
                  <a:pt x="23" y="2262"/>
                </a:lnTo>
                <a:lnTo>
                  <a:pt x="29" y="2261"/>
                </a:lnTo>
                <a:lnTo>
                  <a:pt x="35" y="2262"/>
                </a:lnTo>
                <a:lnTo>
                  <a:pt x="38" y="2268"/>
                </a:lnTo>
                <a:lnTo>
                  <a:pt x="38" y="2268"/>
                </a:lnTo>
                <a:close/>
                <a:moveTo>
                  <a:pt x="37" y="2456"/>
                </a:moveTo>
                <a:lnTo>
                  <a:pt x="37" y="2566"/>
                </a:lnTo>
                <a:lnTo>
                  <a:pt x="34" y="2572"/>
                </a:lnTo>
                <a:lnTo>
                  <a:pt x="28" y="2574"/>
                </a:lnTo>
                <a:lnTo>
                  <a:pt x="22" y="2572"/>
                </a:lnTo>
                <a:lnTo>
                  <a:pt x="21" y="2569"/>
                </a:lnTo>
                <a:lnTo>
                  <a:pt x="21" y="2566"/>
                </a:lnTo>
                <a:lnTo>
                  <a:pt x="21" y="2456"/>
                </a:lnTo>
                <a:lnTo>
                  <a:pt x="23" y="2451"/>
                </a:lnTo>
                <a:lnTo>
                  <a:pt x="29" y="2449"/>
                </a:lnTo>
                <a:lnTo>
                  <a:pt x="34" y="2451"/>
                </a:lnTo>
                <a:lnTo>
                  <a:pt x="37" y="2456"/>
                </a:lnTo>
                <a:lnTo>
                  <a:pt x="37" y="2456"/>
                </a:lnTo>
                <a:close/>
                <a:moveTo>
                  <a:pt x="35" y="2645"/>
                </a:moveTo>
                <a:lnTo>
                  <a:pt x="35" y="2755"/>
                </a:lnTo>
                <a:lnTo>
                  <a:pt x="32" y="2760"/>
                </a:lnTo>
                <a:lnTo>
                  <a:pt x="28" y="2763"/>
                </a:lnTo>
                <a:lnTo>
                  <a:pt x="22" y="2760"/>
                </a:lnTo>
                <a:lnTo>
                  <a:pt x="19" y="2755"/>
                </a:lnTo>
                <a:lnTo>
                  <a:pt x="21" y="2645"/>
                </a:lnTo>
                <a:lnTo>
                  <a:pt x="22" y="2639"/>
                </a:lnTo>
                <a:lnTo>
                  <a:pt x="28" y="2637"/>
                </a:lnTo>
                <a:lnTo>
                  <a:pt x="34" y="2640"/>
                </a:lnTo>
                <a:lnTo>
                  <a:pt x="35" y="2645"/>
                </a:lnTo>
                <a:lnTo>
                  <a:pt x="35" y="2645"/>
                </a:lnTo>
                <a:close/>
                <a:moveTo>
                  <a:pt x="35" y="2833"/>
                </a:moveTo>
                <a:lnTo>
                  <a:pt x="34" y="2943"/>
                </a:lnTo>
                <a:lnTo>
                  <a:pt x="32" y="2949"/>
                </a:lnTo>
                <a:lnTo>
                  <a:pt x="26" y="2951"/>
                </a:lnTo>
                <a:lnTo>
                  <a:pt x="21" y="2949"/>
                </a:lnTo>
                <a:lnTo>
                  <a:pt x="19" y="2943"/>
                </a:lnTo>
                <a:lnTo>
                  <a:pt x="19" y="2833"/>
                </a:lnTo>
                <a:lnTo>
                  <a:pt x="22" y="2828"/>
                </a:lnTo>
                <a:lnTo>
                  <a:pt x="26" y="2826"/>
                </a:lnTo>
                <a:lnTo>
                  <a:pt x="32" y="2828"/>
                </a:lnTo>
                <a:lnTo>
                  <a:pt x="35" y="2833"/>
                </a:lnTo>
                <a:lnTo>
                  <a:pt x="35" y="2833"/>
                </a:lnTo>
                <a:close/>
                <a:moveTo>
                  <a:pt x="34" y="3022"/>
                </a:moveTo>
                <a:lnTo>
                  <a:pt x="34" y="3131"/>
                </a:lnTo>
                <a:lnTo>
                  <a:pt x="31" y="3137"/>
                </a:lnTo>
                <a:lnTo>
                  <a:pt x="25" y="3140"/>
                </a:lnTo>
                <a:lnTo>
                  <a:pt x="21" y="3137"/>
                </a:lnTo>
                <a:lnTo>
                  <a:pt x="18" y="3131"/>
                </a:lnTo>
                <a:lnTo>
                  <a:pt x="18" y="3021"/>
                </a:lnTo>
                <a:lnTo>
                  <a:pt x="21" y="3017"/>
                </a:lnTo>
                <a:lnTo>
                  <a:pt x="26" y="3014"/>
                </a:lnTo>
                <a:lnTo>
                  <a:pt x="32" y="3017"/>
                </a:lnTo>
                <a:lnTo>
                  <a:pt x="34" y="3022"/>
                </a:lnTo>
                <a:lnTo>
                  <a:pt x="34" y="3022"/>
                </a:lnTo>
                <a:close/>
                <a:moveTo>
                  <a:pt x="34" y="3211"/>
                </a:moveTo>
                <a:lnTo>
                  <a:pt x="32" y="3321"/>
                </a:lnTo>
                <a:lnTo>
                  <a:pt x="31" y="3325"/>
                </a:lnTo>
                <a:lnTo>
                  <a:pt x="25" y="3328"/>
                </a:lnTo>
                <a:lnTo>
                  <a:pt x="19" y="3325"/>
                </a:lnTo>
                <a:lnTo>
                  <a:pt x="16" y="3319"/>
                </a:lnTo>
                <a:lnTo>
                  <a:pt x="18" y="3211"/>
                </a:lnTo>
                <a:lnTo>
                  <a:pt x="19" y="3205"/>
                </a:lnTo>
                <a:lnTo>
                  <a:pt x="25" y="3202"/>
                </a:lnTo>
                <a:lnTo>
                  <a:pt x="31" y="3205"/>
                </a:lnTo>
                <a:lnTo>
                  <a:pt x="34" y="3211"/>
                </a:lnTo>
                <a:lnTo>
                  <a:pt x="34" y="3211"/>
                </a:lnTo>
                <a:close/>
                <a:moveTo>
                  <a:pt x="32" y="3399"/>
                </a:moveTo>
                <a:lnTo>
                  <a:pt x="32" y="3509"/>
                </a:lnTo>
                <a:lnTo>
                  <a:pt x="29" y="3515"/>
                </a:lnTo>
                <a:lnTo>
                  <a:pt x="23" y="3516"/>
                </a:lnTo>
                <a:lnTo>
                  <a:pt x="18" y="3515"/>
                </a:lnTo>
                <a:lnTo>
                  <a:pt x="16" y="3509"/>
                </a:lnTo>
                <a:lnTo>
                  <a:pt x="16" y="3399"/>
                </a:lnTo>
                <a:lnTo>
                  <a:pt x="19" y="3393"/>
                </a:lnTo>
                <a:lnTo>
                  <a:pt x="25" y="3390"/>
                </a:lnTo>
                <a:lnTo>
                  <a:pt x="29" y="3393"/>
                </a:lnTo>
                <a:lnTo>
                  <a:pt x="32" y="3399"/>
                </a:lnTo>
                <a:lnTo>
                  <a:pt x="32" y="3399"/>
                </a:lnTo>
                <a:close/>
                <a:moveTo>
                  <a:pt x="31" y="3587"/>
                </a:moveTo>
                <a:lnTo>
                  <a:pt x="31" y="3697"/>
                </a:lnTo>
                <a:lnTo>
                  <a:pt x="29" y="3703"/>
                </a:lnTo>
                <a:lnTo>
                  <a:pt x="23" y="3704"/>
                </a:lnTo>
                <a:lnTo>
                  <a:pt x="18" y="3703"/>
                </a:lnTo>
                <a:lnTo>
                  <a:pt x="15" y="3697"/>
                </a:lnTo>
                <a:lnTo>
                  <a:pt x="16" y="3587"/>
                </a:lnTo>
                <a:lnTo>
                  <a:pt x="18" y="3581"/>
                </a:lnTo>
                <a:lnTo>
                  <a:pt x="23" y="3578"/>
                </a:lnTo>
                <a:lnTo>
                  <a:pt x="29" y="3581"/>
                </a:lnTo>
                <a:lnTo>
                  <a:pt x="31" y="3587"/>
                </a:lnTo>
                <a:lnTo>
                  <a:pt x="31" y="3587"/>
                </a:lnTo>
                <a:close/>
                <a:moveTo>
                  <a:pt x="31" y="3775"/>
                </a:moveTo>
                <a:lnTo>
                  <a:pt x="29" y="3885"/>
                </a:lnTo>
                <a:lnTo>
                  <a:pt x="28" y="3891"/>
                </a:lnTo>
                <a:lnTo>
                  <a:pt x="25" y="3892"/>
                </a:lnTo>
                <a:lnTo>
                  <a:pt x="22" y="3892"/>
                </a:lnTo>
                <a:lnTo>
                  <a:pt x="16" y="3891"/>
                </a:lnTo>
                <a:lnTo>
                  <a:pt x="15" y="3885"/>
                </a:lnTo>
                <a:lnTo>
                  <a:pt x="15" y="3775"/>
                </a:lnTo>
                <a:lnTo>
                  <a:pt x="18" y="3769"/>
                </a:lnTo>
                <a:lnTo>
                  <a:pt x="22" y="3767"/>
                </a:lnTo>
                <a:lnTo>
                  <a:pt x="28" y="3769"/>
                </a:lnTo>
                <a:lnTo>
                  <a:pt x="31" y="3775"/>
                </a:lnTo>
                <a:lnTo>
                  <a:pt x="31" y="3775"/>
                </a:lnTo>
                <a:close/>
                <a:moveTo>
                  <a:pt x="29" y="3963"/>
                </a:moveTo>
                <a:lnTo>
                  <a:pt x="29" y="4073"/>
                </a:lnTo>
                <a:lnTo>
                  <a:pt x="26" y="4079"/>
                </a:lnTo>
                <a:lnTo>
                  <a:pt x="21" y="4081"/>
                </a:lnTo>
                <a:lnTo>
                  <a:pt x="16" y="4079"/>
                </a:lnTo>
                <a:lnTo>
                  <a:pt x="13" y="4073"/>
                </a:lnTo>
                <a:lnTo>
                  <a:pt x="13" y="3963"/>
                </a:lnTo>
                <a:lnTo>
                  <a:pt x="16" y="3958"/>
                </a:lnTo>
                <a:lnTo>
                  <a:pt x="22" y="3956"/>
                </a:lnTo>
                <a:lnTo>
                  <a:pt x="28" y="3958"/>
                </a:lnTo>
                <a:lnTo>
                  <a:pt x="29" y="3963"/>
                </a:lnTo>
                <a:lnTo>
                  <a:pt x="29" y="3963"/>
                </a:lnTo>
                <a:close/>
                <a:moveTo>
                  <a:pt x="29" y="4152"/>
                </a:moveTo>
                <a:lnTo>
                  <a:pt x="28" y="4262"/>
                </a:lnTo>
                <a:lnTo>
                  <a:pt x="26" y="4267"/>
                </a:lnTo>
                <a:lnTo>
                  <a:pt x="21" y="4269"/>
                </a:lnTo>
                <a:lnTo>
                  <a:pt x="15" y="4267"/>
                </a:lnTo>
                <a:lnTo>
                  <a:pt x="12" y="4262"/>
                </a:lnTo>
                <a:lnTo>
                  <a:pt x="13" y="4152"/>
                </a:lnTo>
                <a:lnTo>
                  <a:pt x="15" y="4146"/>
                </a:lnTo>
                <a:lnTo>
                  <a:pt x="21" y="4144"/>
                </a:lnTo>
                <a:lnTo>
                  <a:pt x="26" y="4146"/>
                </a:lnTo>
                <a:lnTo>
                  <a:pt x="29" y="4152"/>
                </a:lnTo>
                <a:lnTo>
                  <a:pt x="29" y="4152"/>
                </a:lnTo>
                <a:close/>
                <a:moveTo>
                  <a:pt x="28" y="4340"/>
                </a:moveTo>
                <a:lnTo>
                  <a:pt x="28" y="4450"/>
                </a:lnTo>
                <a:lnTo>
                  <a:pt x="25" y="4456"/>
                </a:lnTo>
                <a:lnTo>
                  <a:pt x="19" y="4459"/>
                </a:lnTo>
                <a:lnTo>
                  <a:pt x="13" y="4456"/>
                </a:lnTo>
                <a:lnTo>
                  <a:pt x="12" y="4450"/>
                </a:lnTo>
                <a:lnTo>
                  <a:pt x="12" y="4340"/>
                </a:lnTo>
                <a:lnTo>
                  <a:pt x="15" y="4334"/>
                </a:lnTo>
                <a:lnTo>
                  <a:pt x="21" y="4333"/>
                </a:lnTo>
                <a:lnTo>
                  <a:pt x="26" y="4335"/>
                </a:lnTo>
                <a:lnTo>
                  <a:pt x="28" y="4340"/>
                </a:lnTo>
                <a:lnTo>
                  <a:pt x="28" y="4340"/>
                </a:lnTo>
                <a:close/>
                <a:moveTo>
                  <a:pt x="26" y="4528"/>
                </a:moveTo>
                <a:lnTo>
                  <a:pt x="26" y="4638"/>
                </a:lnTo>
                <a:lnTo>
                  <a:pt x="25" y="4644"/>
                </a:lnTo>
                <a:lnTo>
                  <a:pt x="19" y="4647"/>
                </a:lnTo>
                <a:lnTo>
                  <a:pt x="13" y="4644"/>
                </a:lnTo>
                <a:lnTo>
                  <a:pt x="10" y="4638"/>
                </a:lnTo>
                <a:lnTo>
                  <a:pt x="12" y="4528"/>
                </a:lnTo>
                <a:lnTo>
                  <a:pt x="13" y="4524"/>
                </a:lnTo>
                <a:lnTo>
                  <a:pt x="19" y="4521"/>
                </a:lnTo>
                <a:lnTo>
                  <a:pt x="25" y="4524"/>
                </a:lnTo>
                <a:lnTo>
                  <a:pt x="26" y="4528"/>
                </a:lnTo>
                <a:lnTo>
                  <a:pt x="26" y="4528"/>
                </a:lnTo>
                <a:close/>
                <a:moveTo>
                  <a:pt x="26" y="4716"/>
                </a:moveTo>
                <a:lnTo>
                  <a:pt x="25" y="4826"/>
                </a:lnTo>
                <a:lnTo>
                  <a:pt x="23" y="4832"/>
                </a:lnTo>
                <a:lnTo>
                  <a:pt x="18" y="4835"/>
                </a:lnTo>
                <a:lnTo>
                  <a:pt x="12" y="4832"/>
                </a:lnTo>
                <a:lnTo>
                  <a:pt x="10" y="4826"/>
                </a:lnTo>
                <a:lnTo>
                  <a:pt x="10" y="4716"/>
                </a:lnTo>
                <a:lnTo>
                  <a:pt x="13" y="4712"/>
                </a:lnTo>
                <a:lnTo>
                  <a:pt x="18" y="4709"/>
                </a:lnTo>
                <a:lnTo>
                  <a:pt x="23" y="4712"/>
                </a:lnTo>
                <a:lnTo>
                  <a:pt x="26" y="4716"/>
                </a:lnTo>
                <a:lnTo>
                  <a:pt x="26" y="4716"/>
                </a:lnTo>
                <a:close/>
                <a:moveTo>
                  <a:pt x="25" y="4906"/>
                </a:moveTo>
                <a:lnTo>
                  <a:pt x="25" y="5016"/>
                </a:lnTo>
                <a:lnTo>
                  <a:pt x="22" y="5020"/>
                </a:lnTo>
                <a:lnTo>
                  <a:pt x="16" y="5023"/>
                </a:lnTo>
                <a:lnTo>
                  <a:pt x="12" y="5020"/>
                </a:lnTo>
                <a:lnTo>
                  <a:pt x="9" y="5014"/>
                </a:lnTo>
                <a:lnTo>
                  <a:pt x="9" y="4906"/>
                </a:lnTo>
                <a:lnTo>
                  <a:pt x="12" y="4900"/>
                </a:lnTo>
                <a:lnTo>
                  <a:pt x="18" y="4897"/>
                </a:lnTo>
                <a:lnTo>
                  <a:pt x="23" y="4900"/>
                </a:lnTo>
                <a:lnTo>
                  <a:pt x="25" y="4906"/>
                </a:lnTo>
                <a:lnTo>
                  <a:pt x="25" y="4906"/>
                </a:lnTo>
                <a:close/>
                <a:moveTo>
                  <a:pt x="25" y="5094"/>
                </a:moveTo>
                <a:lnTo>
                  <a:pt x="23" y="5204"/>
                </a:lnTo>
                <a:lnTo>
                  <a:pt x="22" y="5210"/>
                </a:lnTo>
                <a:lnTo>
                  <a:pt x="16" y="5211"/>
                </a:lnTo>
                <a:lnTo>
                  <a:pt x="10" y="5208"/>
                </a:lnTo>
                <a:lnTo>
                  <a:pt x="7" y="5204"/>
                </a:lnTo>
                <a:lnTo>
                  <a:pt x="9" y="5094"/>
                </a:lnTo>
                <a:lnTo>
                  <a:pt x="12" y="5088"/>
                </a:lnTo>
                <a:lnTo>
                  <a:pt x="16" y="5085"/>
                </a:lnTo>
                <a:lnTo>
                  <a:pt x="22" y="5088"/>
                </a:lnTo>
                <a:lnTo>
                  <a:pt x="25" y="5094"/>
                </a:lnTo>
                <a:lnTo>
                  <a:pt x="25" y="5094"/>
                </a:lnTo>
                <a:close/>
                <a:moveTo>
                  <a:pt x="23" y="5282"/>
                </a:moveTo>
                <a:lnTo>
                  <a:pt x="23" y="5392"/>
                </a:lnTo>
                <a:lnTo>
                  <a:pt x="21" y="5398"/>
                </a:lnTo>
                <a:lnTo>
                  <a:pt x="15" y="5400"/>
                </a:lnTo>
                <a:lnTo>
                  <a:pt x="10" y="5398"/>
                </a:lnTo>
                <a:lnTo>
                  <a:pt x="7" y="5392"/>
                </a:lnTo>
                <a:lnTo>
                  <a:pt x="7" y="5282"/>
                </a:lnTo>
                <a:lnTo>
                  <a:pt x="10" y="5276"/>
                </a:lnTo>
                <a:lnTo>
                  <a:pt x="16" y="5274"/>
                </a:lnTo>
                <a:lnTo>
                  <a:pt x="22" y="5276"/>
                </a:lnTo>
                <a:lnTo>
                  <a:pt x="23" y="5282"/>
                </a:lnTo>
                <a:lnTo>
                  <a:pt x="23" y="5282"/>
                </a:lnTo>
                <a:close/>
                <a:moveTo>
                  <a:pt x="22" y="5470"/>
                </a:moveTo>
                <a:lnTo>
                  <a:pt x="22" y="5580"/>
                </a:lnTo>
                <a:lnTo>
                  <a:pt x="21" y="5586"/>
                </a:lnTo>
                <a:lnTo>
                  <a:pt x="15" y="5588"/>
                </a:lnTo>
                <a:lnTo>
                  <a:pt x="9" y="5586"/>
                </a:lnTo>
                <a:lnTo>
                  <a:pt x="6" y="5580"/>
                </a:lnTo>
                <a:lnTo>
                  <a:pt x="7" y="5470"/>
                </a:lnTo>
                <a:lnTo>
                  <a:pt x="9" y="5465"/>
                </a:lnTo>
                <a:lnTo>
                  <a:pt x="15" y="5462"/>
                </a:lnTo>
                <a:lnTo>
                  <a:pt x="21" y="5465"/>
                </a:lnTo>
                <a:lnTo>
                  <a:pt x="22" y="5470"/>
                </a:lnTo>
                <a:lnTo>
                  <a:pt x="22" y="5470"/>
                </a:lnTo>
                <a:close/>
                <a:moveTo>
                  <a:pt x="22" y="5659"/>
                </a:moveTo>
                <a:lnTo>
                  <a:pt x="22" y="5769"/>
                </a:lnTo>
                <a:lnTo>
                  <a:pt x="19" y="5774"/>
                </a:lnTo>
                <a:lnTo>
                  <a:pt x="13" y="5776"/>
                </a:lnTo>
                <a:lnTo>
                  <a:pt x="7" y="5774"/>
                </a:lnTo>
                <a:lnTo>
                  <a:pt x="6" y="5769"/>
                </a:lnTo>
                <a:lnTo>
                  <a:pt x="6" y="5659"/>
                </a:lnTo>
                <a:lnTo>
                  <a:pt x="9" y="5653"/>
                </a:lnTo>
                <a:lnTo>
                  <a:pt x="13" y="5651"/>
                </a:lnTo>
                <a:lnTo>
                  <a:pt x="19" y="5653"/>
                </a:lnTo>
                <a:lnTo>
                  <a:pt x="22" y="5659"/>
                </a:lnTo>
                <a:lnTo>
                  <a:pt x="22" y="5659"/>
                </a:lnTo>
                <a:close/>
                <a:moveTo>
                  <a:pt x="21" y="5847"/>
                </a:moveTo>
                <a:lnTo>
                  <a:pt x="21" y="5957"/>
                </a:lnTo>
                <a:lnTo>
                  <a:pt x="18" y="5963"/>
                </a:lnTo>
                <a:lnTo>
                  <a:pt x="13" y="5964"/>
                </a:lnTo>
                <a:lnTo>
                  <a:pt x="7" y="5963"/>
                </a:lnTo>
                <a:lnTo>
                  <a:pt x="5" y="5957"/>
                </a:lnTo>
                <a:lnTo>
                  <a:pt x="5" y="5847"/>
                </a:lnTo>
                <a:lnTo>
                  <a:pt x="7" y="5841"/>
                </a:lnTo>
                <a:lnTo>
                  <a:pt x="13" y="5840"/>
                </a:lnTo>
                <a:lnTo>
                  <a:pt x="19" y="5841"/>
                </a:lnTo>
                <a:lnTo>
                  <a:pt x="21" y="5847"/>
                </a:lnTo>
                <a:lnTo>
                  <a:pt x="21" y="5847"/>
                </a:lnTo>
                <a:close/>
                <a:moveTo>
                  <a:pt x="21" y="6035"/>
                </a:moveTo>
                <a:lnTo>
                  <a:pt x="19" y="6145"/>
                </a:lnTo>
                <a:lnTo>
                  <a:pt x="18" y="6151"/>
                </a:lnTo>
                <a:lnTo>
                  <a:pt x="12" y="6154"/>
                </a:lnTo>
                <a:lnTo>
                  <a:pt x="6" y="6151"/>
                </a:lnTo>
                <a:lnTo>
                  <a:pt x="5" y="6145"/>
                </a:lnTo>
                <a:lnTo>
                  <a:pt x="5" y="6035"/>
                </a:lnTo>
                <a:lnTo>
                  <a:pt x="7" y="6029"/>
                </a:lnTo>
                <a:lnTo>
                  <a:pt x="12" y="6028"/>
                </a:lnTo>
                <a:lnTo>
                  <a:pt x="18" y="6031"/>
                </a:lnTo>
                <a:lnTo>
                  <a:pt x="21" y="6035"/>
                </a:lnTo>
                <a:lnTo>
                  <a:pt x="21" y="6035"/>
                </a:lnTo>
                <a:close/>
                <a:moveTo>
                  <a:pt x="19" y="6223"/>
                </a:moveTo>
                <a:lnTo>
                  <a:pt x="19" y="6333"/>
                </a:lnTo>
                <a:lnTo>
                  <a:pt x="16" y="6339"/>
                </a:lnTo>
                <a:lnTo>
                  <a:pt x="10" y="6342"/>
                </a:lnTo>
                <a:lnTo>
                  <a:pt x="6" y="6339"/>
                </a:lnTo>
                <a:lnTo>
                  <a:pt x="3" y="6333"/>
                </a:lnTo>
                <a:lnTo>
                  <a:pt x="3" y="6223"/>
                </a:lnTo>
                <a:lnTo>
                  <a:pt x="6" y="6219"/>
                </a:lnTo>
                <a:lnTo>
                  <a:pt x="12" y="6216"/>
                </a:lnTo>
                <a:lnTo>
                  <a:pt x="18" y="6219"/>
                </a:lnTo>
                <a:lnTo>
                  <a:pt x="19" y="6223"/>
                </a:lnTo>
                <a:lnTo>
                  <a:pt x="19" y="6223"/>
                </a:lnTo>
                <a:close/>
                <a:moveTo>
                  <a:pt x="19" y="6411"/>
                </a:moveTo>
                <a:lnTo>
                  <a:pt x="18" y="6521"/>
                </a:lnTo>
                <a:lnTo>
                  <a:pt x="16" y="6527"/>
                </a:lnTo>
                <a:lnTo>
                  <a:pt x="10" y="6530"/>
                </a:lnTo>
                <a:lnTo>
                  <a:pt x="5" y="6527"/>
                </a:lnTo>
                <a:lnTo>
                  <a:pt x="2" y="6521"/>
                </a:lnTo>
                <a:lnTo>
                  <a:pt x="3" y="6411"/>
                </a:lnTo>
                <a:lnTo>
                  <a:pt x="5" y="6407"/>
                </a:lnTo>
                <a:lnTo>
                  <a:pt x="10" y="6404"/>
                </a:lnTo>
                <a:lnTo>
                  <a:pt x="16" y="6407"/>
                </a:lnTo>
                <a:lnTo>
                  <a:pt x="19" y="6411"/>
                </a:lnTo>
                <a:lnTo>
                  <a:pt x="19" y="6411"/>
                </a:lnTo>
                <a:close/>
                <a:moveTo>
                  <a:pt x="18" y="6601"/>
                </a:moveTo>
                <a:lnTo>
                  <a:pt x="18" y="6710"/>
                </a:lnTo>
                <a:lnTo>
                  <a:pt x="15" y="6715"/>
                </a:lnTo>
                <a:lnTo>
                  <a:pt x="9" y="6718"/>
                </a:lnTo>
                <a:lnTo>
                  <a:pt x="3" y="6715"/>
                </a:lnTo>
                <a:lnTo>
                  <a:pt x="2" y="6714"/>
                </a:lnTo>
                <a:lnTo>
                  <a:pt x="2" y="6710"/>
                </a:lnTo>
                <a:lnTo>
                  <a:pt x="2" y="6601"/>
                </a:lnTo>
                <a:lnTo>
                  <a:pt x="5" y="6595"/>
                </a:lnTo>
                <a:lnTo>
                  <a:pt x="10" y="6592"/>
                </a:lnTo>
                <a:lnTo>
                  <a:pt x="15" y="6595"/>
                </a:lnTo>
                <a:lnTo>
                  <a:pt x="18" y="6601"/>
                </a:lnTo>
                <a:lnTo>
                  <a:pt x="18" y="6601"/>
                </a:lnTo>
                <a:close/>
                <a:moveTo>
                  <a:pt x="16" y="6789"/>
                </a:moveTo>
                <a:lnTo>
                  <a:pt x="16" y="6810"/>
                </a:lnTo>
                <a:lnTo>
                  <a:pt x="15" y="6815"/>
                </a:lnTo>
                <a:lnTo>
                  <a:pt x="12" y="6817"/>
                </a:lnTo>
                <a:lnTo>
                  <a:pt x="9" y="6817"/>
                </a:lnTo>
                <a:lnTo>
                  <a:pt x="3" y="6815"/>
                </a:lnTo>
                <a:lnTo>
                  <a:pt x="0" y="6810"/>
                </a:lnTo>
                <a:lnTo>
                  <a:pt x="2" y="6789"/>
                </a:lnTo>
                <a:lnTo>
                  <a:pt x="3" y="6784"/>
                </a:lnTo>
                <a:lnTo>
                  <a:pt x="9" y="6781"/>
                </a:lnTo>
                <a:lnTo>
                  <a:pt x="15" y="6784"/>
                </a:lnTo>
                <a:lnTo>
                  <a:pt x="16" y="6789"/>
                </a:lnTo>
                <a:lnTo>
                  <a:pt x="16" y="678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76" name="Freeform 280"/>
          <p:cNvSpPr>
            <a:spLocks noEditPoints="1"/>
          </p:cNvSpPr>
          <p:nvPr/>
        </p:nvSpPr>
        <p:spPr bwMode="auto">
          <a:xfrm>
            <a:off x="7680325" y="1880232"/>
            <a:ext cx="7938" cy="3541713"/>
          </a:xfrm>
          <a:custGeom>
            <a:avLst/>
            <a:gdLst/>
            <a:ahLst/>
            <a:cxnLst>
              <a:cxn ang="0">
                <a:pos x="0" y="7"/>
              </a:cxn>
              <a:cxn ang="0">
                <a:pos x="16" y="306"/>
              </a:cxn>
              <a:cxn ang="0">
                <a:pos x="7" y="188"/>
              </a:cxn>
              <a:cxn ang="0">
                <a:pos x="7" y="502"/>
              </a:cxn>
              <a:cxn ang="0">
                <a:pos x="16" y="384"/>
              </a:cxn>
              <a:cxn ang="0">
                <a:pos x="0" y="682"/>
              </a:cxn>
              <a:cxn ang="0">
                <a:pos x="16" y="760"/>
              </a:cxn>
              <a:cxn ang="0">
                <a:pos x="2" y="754"/>
              </a:cxn>
              <a:cxn ang="0">
                <a:pos x="13" y="1064"/>
              </a:cxn>
              <a:cxn ang="0">
                <a:pos x="13" y="944"/>
              </a:cxn>
              <a:cxn ang="0">
                <a:pos x="2" y="1252"/>
              </a:cxn>
              <a:cxn ang="0">
                <a:pos x="16" y="1138"/>
              </a:cxn>
              <a:cxn ang="0">
                <a:pos x="0" y="1326"/>
              </a:cxn>
              <a:cxn ang="0">
                <a:pos x="16" y="1624"/>
              </a:cxn>
              <a:cxn ang="0">
                <a:pos x="7" y="1506"/>
              </a:cxn>
              <a:cxn ang="0">
                <a:pos x="7" y="1820"/>
              </a:cxn>
              <a:cxn ang="0">
                <a:pos x="16" y="1703"/>
              </a:cxn>
              <a:cxn ang="0">
                <a:pos x="0" y="2001"/>
              </a:cxn>
              <a:cxn ang="0">
                <a:pos x="16" y="2079"/>
              </a:cxn>
              <a:cxn ang="0">
                <a:pos x="2" y="2073"/>
              </a:cxn>
              <a:cxn ang="0">
                <a:pos x="13" y="2383"/>
              </a:cxn>
              <a:cxn ang="0">
                <a:pos x="13" y="2261"/>
              </a:cxn>
              <a:cxn ang="0">
                <a:pos x="2" y="2571"/>
              </a:cxn>
              <a:cxn ang="0">
                <a:pos x="16" y="2455"/>
              </a:cxn>
              <a:cxn ang="0">
                <a:pos x="0" y="2645"/>
              </a:cxn>
              <a:cxn ang="0">
                <a:pos x="16" y="2943"/>
              </a:cxn>
              <a:cxn ang="0">
                <a:pos x="7" y="2825"/>
              </a:cxn>
              <a:cxn ang="0">
                <a:pos x="7" y="3139"/>
              </a:cxn>
              <a:cxn ang="0">
                <a:pos x="16" y="3021"/>
              </a:cxn>
              <a:cxn ang="0">
                <a:pos x="0" y="3320"/>
              </a:cxn>
              <a:cxn ang="0">
                <a:pos x="16" y="3398"/>
              </a:cxn>
              <a:cxn ang="0">
                <a:pos x="2" y="3392"/>
              </a:cxn>
              <a:cxn ang="0">
                <a:pos x="13" y="3702"/>
              </a:cxn>
              <a:cxn ang="0">
                <a:pos x="13" y="3580"/>
              </a:cxn>
              <a:cxn ang="0">
                <a:pos x="2" y="3890"/>
              </a:cxn>
              <a:cxn ang="0">
                <a:pos x="16" y="3774"/>
              </a:cxn>
              <a:cxn ang="0">
                <a:pos x="0" y="3962"/>
              </a:cxn>
              <a:cxn ang="0">
                <a:pos x="16" y="4261"/>
              </a:cxn>
              <a:cxn ang="0">
                <a:pos x="7" y="4143"/>
              </a:cxn>
              <a:cxn ang="0">
                <a:pos x="7" y="4458"/>
              </a:cxn>
              <a:cxn ang="0">
                <a:pos x="16" y="4340"/>
              </a:cxn>
              <a:cxn ang="0">
                <a:pos x="0" y="4638"/>
              </a:cxn>
              <a:cxn ang="0">
                <a:pos x="16" y="4717"/>
              </a:cxn>
              <a:cxn ang="0">
                <a:pos x="2" y="4711"/>
              </a:cxn>
              <a:cxn ang="0">
                <a:pos x="13" y="5021"/>
              </a:cxn>
              <a:cxn ang="0">
                <a:pos x="13" y="4899"/>
              </a:cxn>
              <a:cxn ang="0">
                <a:pos x="2" y="5209"/>
              </a:cxn>
              <a:cxn ang="0">
                <a:pos x="16" y="5093"/>
              </a:cxn>
              <a:cxn ang="0">
                <a:pos x="0" y="5281"/>
              </a:cxn>
              <a:cxn ang="0">
                <a:pos x="16" y="5579"/>
              </a:cxn>
              <a:cxn ang="0">
                <a:pos x="7" y="5462"/>
              </a:cxn>
              <a:cxn ang="0">
                <a:pos x="7" y="5776"/>
              </a:cxn>
              <a:cxn ang="0">
                <a:pos x="16" y="5658"/>
              </a:cxn>
              <a:cxn ang="0">
                <a:pos x="0" y="5956"/>
              </a:cxn>
              <a:cxn ang="0">
                <a:pos x="16" y="6036"/>
              </a:cxn>
              <a:cxn ang="0">
                <a:pos x="2" y="6030"/>
              </a:cxn>
              <a:cxn ang="0">
                <a:pos x="13" y="6338"/>
              </a:cxn>
              <a:cxn ang="0">
                <a:pos x="13" y="6218"/>
              </a:cxn>
              <a:cxn ang="0">
                <a:pos x="2" y="6528"/>
              </a:cxn>
              <a:cxn ang="0">
                <a:pos x="16" y="6412"/>
              </a:cxn>
              <a:cxn ang="0">
                <a:pos x="0" y="6600"/>
              </a:cxn>
            </a:cxnLst>
            <a:rect l="0" t="0" r="r" b="b"/>
            <a:pathLst>
              <a:path w="16" h="6693">
                <a:moveTo>
                  <a:pt x="16" y="7"/>
                </a:moveTo>
                <a:lnTo>
                  <a:pt x="16" y="117"/>
                </a:lnTo>
                <a:lnTo>
                  <a:pt x="13" y="123"/>
                </a:lnTo>
                <a:lnTo>
                  <a:pt x="7" y="125"/>
                </a:lnTo>
                <a:lnTo>
                  <a:pt x="2" y="123"/>
                </a:lnTo>
                <a:lnTo>
                  <a:pt x="0" y="117"/>
                </a:lnTo>
                <a:lnTo>
                  <a:pt x="0" y="7"/>
                </a:lnTo>
                <a:lnTo>
                  <a:pt x="2" y="2"/>
                </a:lnTo>
                <a:lnTo>
                  <a:pt x="7" y="0"/>
                </a:lnTo>
                <a:lnTo>
                  <a:pt x="13" y="2"/>
                </a:lnTo>
                <a:lnTo>
                  <a:pt x="16" y="7"/>
                </a:lnTo>
                <a:lnTo>
                  <a:pt x="16" y="7"/>
                </a:lnTo>
                <a:close/>
                <a:moveTo>
                  <a:pt x="16" y="195"/>
                </a:moveTo>
                <a:lnTo>
                  <a:pt x="16" y="306"/>
                </a:lnTo>
                <a:lnTo>
                  <a:pt x="13" y="311"/>
                </a:lnTo>
                <a:lnTo>
                  <a:pt x="7" y="313"/>
                </a:lnTo>
                <a:lnTo>
                  <a:pt x="2" y="311"/>
                </a:lnTo>
                <a:lnTo>
                  <a:pt x="0" y="306"/>
                </a:lnTo>
                <a:lnTo>
                  <a:pt x="0" y="195"/>
                </a:lnTo>
                <a:lnTo>
                  <a:pt x="2" y="190"/>
                </a:lnTo>
                <a:lnTo>
                  <a:pt x="7" y="188"/>
                </a:lnTo>
                <a:lnTo>
                  <a:pt x="13" y="190"/>
                </a:lnTo>
                <a:lnTo>
                  <a:pt x="16" y="195"/>
                </a:lnTo>
                <a:lnTo>
                  <a:pt x="16" y="195"/>
                </a:lnTo>
                <a:close/>
                <a:moveTo>
                  <a:pt x="16" y="384"/>
                </a:moveTo>
                <a:lnTo>
                  <a:pt x="16" y="494"/>
                </a:lnTo>
                <a:lnTo>
                  <a:pt x="13" y="500"/>
                </a:lnTo>
                <a:lnTo>
                  <a:pt x="7" y="502"/>
                </a:lnTo>
                <a:lnTo>
                  <a:pt x="2" y="500"/>
                </a:lnTo>
                <a:lnTo>
                  <a:pt x="0" y="494"/>
                </a:lnTo>
                <a:lnTo>
                  <a:pt x="0" y="384"/>
                </a:lnTo>
                <a:lnTo>
                  <a:pt x="2" y="378"/>
                </a:lnTo>
                <a:lnTo>
                  <a:pt x="7" y="376"/>
                </a:lnTo>
                <a:lnTo>
                  <a:pt x="13" y="378"/>
                </a:lnTo>
                <a:lnTo>
                  <a:pt x="16" y="384"/>
                </a:lnTo>
                <a:lnTo>
                  <a:pt x="16" y="384"/>
                </a:lnTo>
                <a:close/>
                <a:moveTo>
                  <a:pt x="16" y="572"/>
                </a:moveTo>
                <a:lnTo>
                  <a:pt x="16" y="682"/>
                </a:lnTo>
                <a:lnTo>
                  <a:pt x="13" y="688"/>
                </a:lnTo>
                <a:lnTo>
                  <a:pt x="7" y="691"/>
                </a:lnTo>
                <a:lnTo>
                  <a:pt x="2" y="688"/>
                </a:lnTo>
                <a:lnTo>
                  <a:pt x="0" y="682"/>
                </a:lnTo>
                <a:lnTo>
                  <a:pt x="0" y="572"/>
                </a:lnTo>
                <a:lnTo>
                  <a:pt x="2" y="566"/>
                </a:lnTo>
                <a:lnTo>
                  <a:pt x="7" y="565"/>
                </a:lnTo>
                <a:lnTo>
                  <a:pt x="13" y="566"/>
                </a:lnTo>
                <a:lnTo>
                  <a:pt x="16" y="572"/>
                </a:lnTo>
                <a:lnTo>
                  <a:pt x="16" y="572"/>
                </a:lnTo>
                <a:close/>
                <a:moveTo>
                  <a:pt x="16" y="760"/>
                </a:moveTo>
                <a:lnTo>
                  <a:pt x="16" y="870"/>
                </a:lnTo>
                <a:lnTo>
                  <a:pt x="13" y="876"/>
                </a:lnTo>
                <a:lnTo>
                  <a:pt x="7" y="879"/>
                </a:lnTo>
                <a:lnTo>
                  <a:pt x="2" y="876"/>
                </a:lnTo>
                <a:lnTo>
                  <a:pt x="0" y="870"/>
                </a:lnTo>
                <a:lnTo>
                  <a:pt x="0" y="760"/>
                </a:lnTo>
                <a:lnTo>
                  <a:pt x="2" y="754"/>
                </a:lnTo>
                <a:lnTo>
                  <a:pt x="7" y="753"/>
                </a:lnTo>
                <a:lnTo>
                  <a:pt x="13" y="754"/>
                </a:lnTo>
                <a:lnTo>
                  <a:pt x="16" y="760"/>
                </a:lnTo>
                <a:lnTo>
                  <a:pt x="16" y="760"/>
                </a:lnTo>
                <a:close/>
                <a:moveTo>
                  <a:pt x="16" y="950"/>
                </a:moveTo>
                <a:lnTo>
                  <a:pt x="16" y="1058"/>
                </a:lnTo>
                <a:lnTo>
                  <a:pt x="13" y="1064"/>
                </a:lnTo>
                <a:lnTo>
                  <a:pt x="7" y="1067"/>
                </a:lnTo>
                <a:lnTo>
                  <a:pt x="2" y="1064"/>
                </a:lnTo>
                <a:lnTo>
                  <a:pt x="0" y="1058"/>
                </a:lnTo>
                <a:lnTo>
                  <a:pt x="0" y="950"/>
                </a:lnTo>
                <a:lnTo>
                  <a:pt x="2" y="944"/>
                </a:lnTo>
                <a:lnTo>
                  <a:pt x="7" y="941"/>
                </a:lnTo>
                <a:lnTo>
                  <a:pt x="13" y="944"/>
                </a:lnTo>
                <a:lnTo>
                  <a:pt x="16" y="950"/>
                </a:lnTo>
                <a:lnTo>
                  <a:pt x="16" y="950"/>
                </a:lnTo>
                <a:close/>
                <a:moveTo>
                  <a:pt x="16" y="1138"/>
                </a:moveTo>
                <a:lnTo>
                  <a:pt x="16" y="1248"/>
                </a:lnTo>
                <a:lnTo>
                  <a:pt x="13" y="1252"/>
                </a:lnTo>
                <a:lnTo>
                  <a:pt x="7" y="1255"/>
                </a:lnTo>
                <a:lnTo>
                  <a:pt x="2" y="1252"/>
                </a:lnTo>
                <a:lnTo>
                  <a:pt x="0" y="1248"/>
                </a:lnTo>
                <a:lnTo>
                  <a:pt x="0" y="1138"/>
                </a:lnTo>
                <a:lnTo>
                  <a:pt x="2" y="1132"/>
                </a:lnTo>
                <a:lnTo>
                  <a:pt x="7" y="1129"/>
                </a:lnTo>
                <a:lnTo>
                  <a:pt x="13" y="1132"/>
                </a:lnTo>
                <a:lnTo>
                  <a:pt x="16" y="1138"/>
                </a:lnTo>
                <a:lnTo>
                  <a:pt x="16" y="1138"/>
                </a:lnTo>
                <a:close/>
                <a:moveTo>
                  <a:pt x="16" y="1326"/>
                </a:moveTo>
                <a:lnTo>
                  <a:pt x="16" y="1436"/>
                </a:lnTo>
                <a:lnTo>
                  <a:pt x="13" y="1442"/>
                </a:lnTo>
                <a:lnTo>
                  <a:pt x="7" y="1443"/>
                </a:lnTo>
                <a:lnTo>
                  <a:pt x="2" y="1442"/>
                </a:lnTo>
                <a:lnTo>
                  <a:pt x="0" y="1436"/>
                </a:lnTo>
                <a:lnTo>
                  <a:pt x="0" y="1326"/>
                </a:lnTo>
                <a:lnTo>
                  <a:pt x="2" y="1320"/>
                </a:lnTo>
                <a:lnTo>
                  <a:pt x="7" y="1317"/>
                </a:lnTo>
                <a:lnTo>
                  <a:pt x="13" y="1320"/>
                </a:lnTo>
                <a:lnTo>
                  <a:pt x="16" y="1326"/>
                </a:lnTo>
                <a:lnTo>
                  <a:pt x="16" y="1326"/>
                </a:lnTo>
                <a:close/>
                <a:moveTo>
                  <a:pt x="16" y="1514"/>
                </a:moveTo>
                <a:lnTo>
                  <a:pt x="16" y="1624"/>
                </a:lnTo>
                <a:lnTo>
                  <a:pt x="13" y="1630"/>
                </a:lnTo>
                <a:lnTo>
                  <a:pt x="7" y="1632"/>
                </a:lnTo>
                <a:lnTo>
                  <a:pt x="2" y="1630"/>
                </a:lnTo>
                <a:lnTo>
                  <a:pt x="0" y="1624"/>
                </a:lnTo>
                <a:lnTo>
                  <a:pt x="0" y="1514"/>
                </a:lnTo>
                <a:lnTo>
                  <a:pt x="2" y="1509"/>
                </a:lnTo>
                <a:lnTo>
                  <a:pt x="7" y="1506"/>
                </a:lnTo>
                <a:lnTo>
                  <a:pt x="13" y="1509"/>
                </a:lnTo>
                <a:lnTo>
                  <a:pt x="16" y="1514"/>
                </a:lnTo>
                <a:lnTo>
                  <a:pt x="16" y="1514"/>
                </a:lnTo>
                <a:close/>
                <a:moveTo>
                  <a:pt x="16" y="1703"/>
                </a:moveTo>
                <a:lnTo>
                  <a:pt x="16" y="1813"/>
                </a:lnTo>
                <a:lnTo>
                  <a:pt x="13" y="1818"/>
                </a:lnTo>
                <a:lnTo>
                  <a:pt x="7" y="1820"/>
                </a:lnTo>
                <a:lnTo>
                  <a:pt x="2" y="1818"/>
                </a:lnTo>
                <a:lnTo>
                  <a:pt x="0" y="1813"/>
                </a:lnTo>
                <a:lnTo>
                  <a:pt x="0" y="1703"/>
                </a:lnTo>
                <a:lnTo>
                  <a:pt x="2" y="1697"/>
                </a:lnTo>
                <a:lnTo>
                  <a:pt x="7" y="1695"/>
                </a:lnTo>
                <a:lnTo>
                  <a:pt x="13" y="1697"/>
                </a:lnTo>
                <a:lnTo>
                  <a:pt x="16" y="1703"/>
                </a:lnTo>
                <a:lnTo>
                  <a:pt x="16" y="1703"/>
                </a:lnTo>
                <a:close/>
                <a:moveTo>
                  <a:pt x="16" y="1891"/>
                </a:moveTo>
                <a:lnTo>
                  <a:pt x="16" y="2001"/>
                </a:lnTo>
                <a:lnTo>
                  <a:pt x="13" y="2007"/>
                </a:lnTo>
                <a:lnTo>
                  <a:pt x="7" y="2008"/>
                </a:lnTo>
                <a:lnTo>
                  <a:pt x="2" y="2007"/>
                </a:lnTo>
                <a:lnTo>
                  <a:pt x="0" y="2001"/>
                </a:lnTo>
                <a:lnTo>
                  <a:pt x="0" y="1891"/>
                </a:lnTo>
                <a:lnTo>
                  <a:pt x="2" y="1885"/>
                </a:lnTo>
                <a:lnTo>
                  <a:pt x="7" y="1884"/>
                </a:lnTo>
                <a:lnTo>
                  <a:pt x="13" y="1885"/>
                </a:lnTo>
                <a:lnTo>
                  <a:pt x="16" y="1891"/>
                </a:lnTo>
                <a:lnTo>
                  <a:pt x="16" y="1891"/>
                </a:lnTo>
                <a:close/>
                <a:moveTo>
                  <a:pt x="16" y="2079"/>
                </a:moveTo>
                <a:lnTo>
                  <a:pt x="16" y="2189"/>
                </a:lnTo>
                <a:lnTo>
                  <a:pt x="13" y="2195"/>
                </a:lnTo>
                <a:lnTo>
                  <a:pt x="7" y="2198"/>
                </a:lnTo>
                <a:lnTo>
                  <a:pt x="2" y="2195"/>
                </a:lnTo>
                <a:lnTo>
                  <a:pt x="0" y="2189"/>
                </a:lnTo>
                <a:lnTo>
                  <a:pt x="0" y="2079"/>
                </a:lnTo>
                <a:lnTo>
                  <a:pt x="2" y="2073"/>
                </a:lnTo>
                <a:lnTo>
                  <a:pt x="7" y="2072"/>
                </a:lnTo>
                <a:lnTo>
                  <a:pt x="13" y="2073"/>
                </a:lnTo>
                <a:lnTo>
                  <a:pt x="16" y="2079"/>
                </a:lnTo>
                <a:lnTo>
                  <a:pt x="16" y="2079"/>
                </a:lnTo>
                <a:close/>
                <a:moveTo>
                  <a:pt x="16" y="2267"/>
                </a:moveTo>
                <a:lnTo>
                  <a:pt x="16" y="2377"/>
                </a:lnTo>
                <a:lnTo>
                  <a:pt x="13" y="2383"/>
                </a:lnTo>
                <a:lnTo>
                  <a:pt x="7" y="2386"/>
                </a:lnTo>
                <a:lnTo>
                  <a:pt x="2" y="2383"/>
                </a:lnTo>
                <a:lnTo>
                  <a:pt x="0" y="2377"/>
                </a:lnTo>
                <a:lnTo>
                  <a:pt x="0" y="2267"/>
                </a:lnTo>
                <a:lnTo>
                  <a:pt x="2" y="2261"/>
                </a:lnTo>
                <a:lnTo>
                  <a:pt x="7" y="2260"/>
                </a:lnTo>
                <a:lnTo>
                  <a:pt x="13" y="2261"/>
                </a:lnTo>
                <a:lnTo>
                  <a:pt x="16" y="2267"/>
                </a:lnTo>
                <a:lnTo>
                  <a:pt x="16" y="2267"/>
                </a:lnTo>
                <a:close/>
                <a:moveTo>
                  <a:pt x="16" y="2455"/>
                </a:moveTo>
                <a:lnTo>
                  <a:pt x="16" y="2565"/>
                </a:lnTo>
                <a:lnTo>
                  <a:pt x="13" y="2571"/>
                </a:lnTo>
                <a:lnTo>
                  <a:pt x="7" y="2574"/>
                </a:lnTo>
                <a:lnTo>
                  <a:pt x="2" y="2571"/>
                </a:lnTo>
                <a:lnTo>
                  <a:pt x="0" y="2565"/>
                </a:lnTo>
                <a:lnTo>
                  <a:pt x="0" y="2455"/>
                </a:lnTo>
                <a:lnTo>
                  <a:pt x="2" y="2450"/>
                </a:lnTo>
                <a:lnTo>
                  <a:pt x="7" y="2448"/>
                </a:lnTo>
                <a:lnTo>
                  <a:pt x="13" y="2450"/>
                </a:lnTo>
                <a:lnTo>
                  <a:pt x="16" y="2455"/>
                </a:lnTo>
                <a:lnTo>
                  <a:pt x="16" y="2455"/>
                </a:lnTo>
                <a:close/>
                <a:moveTo>
                  <a:pt x="16" y="2645"/>
                </a:moveTo>
                <a:lnTo>
                  <a:pt x="16" y="2754"/>
                </a:lnTo>
                <a:lnTo>
                  <a:pt x="13" y="2759"/>
                </a:lnTo>
                <a:lnTo>
                  <a:pt x="7" y="2762"/>
                </a:lnTo>
                <a:lnTo>
                  <a:pt x="2" y="2759"/>
                </a:lnTo>
                <a:lnTo>
                  <a:pt x="0" y="2754"/>
                </a:lnTo>
                <a:lnTo>
                  <a:pt x="0" y="2645"/>
                </a:lnTo>
                <a:lnTo>
                  <a:pt x="2" y="2639"/>
                </a:lnTo>
                <a:lnTo>
                  <a:pt x="7" y="2636"/>
                </a:lnTo>
                <a:lnTo>
                  <a:pt x="13" y="2639"/>
                </a:lnTo>
                <a:lnTo>
                  <a:pt x="16" y="2645"/>
                </a:lnTo>
                <a:lnTo>
                  <a:pt x="16" y="2645"/>
                </a:lnTo>
                <a:close/>
                <a:moveTo>
                  <a:pt x="16" y="2833"/>
                </a:moveTo>
                <a:lnTo>
                  <a:pt x="16" y="2943"/>
                </a:lnTo>
                <a:lnTo>
                  <a:pt x="13" y="2948"/>
                </a:lnTo>
                <a:lnTo>
                  <a:pt x="7" y="2950"/>
                </a:lnTo>
                <a:lnTo>
                  <a:pt x="2" y="2948"/>
                </a:lnTo>
                <a:lnTo>
                  <a:pt x="0" y="2943"/>
                </a:lnTo>
                <a:lnTo>
                  <a:pt x="0" y="2833"/>
                </a:lnTo>
                <a:lnTo>
                  <a:pt x="2" y="2827"/>
                </a:lnTo>
                <a:lnTo>
                  <a:pt x="7" y="2825"/>
                </a:lnTo>
                <a:lnTo>
                  <a:pt x="13" y="2827"/>
                </a:lnTo>
                <a:lnTo>
                  <a:pt x="16" y="2833"/>
                </a:lnTo>
                <a:lnTo>
                  <a:pt x="16" y="2833"/>
                </a:lnTo>
                <a:close/>
                <a:moveTo>
                  <a:pt x="16" y="3021"/>
                </a:moveTo>
                <a:lnTo>
                  <a:pt x="16" y="3131"/>
                </a:lnTo>
                <a:lnTo>
                  <a:pt x="13" y="3137"/>
                </a:lnTo>
                <a:lnTo>
                  <a:pt x="7" y="3139"/>
                </a:lnTo>
                <a:lnTo>
                  <a:pt x="2" y="3137"/>
                </a:lnTo>
                <a:lnTo>
                  <a:pt x="0" y="3131"/>
                </a:lnTo>
                <a:lnTo>
                  <a:pt x="0" y="3021"/>
                </a:lnTo>
                <a:lnTo>
                  <a:pt x="2" y="3016"/>
                </a:lnTo>
                <a:lnTo>
                  <a:pt x="7" y="3013"/>
                </a:lnTo>
                <a:lnTo>
                  <a:pt x="13" y="3016"/>
                </a:lnTo>
                <a:lnTo>
                  <a:pt x="16" y="3021"/>
                </a:lnTo>
                <a:lnTo>
                  <a:pt x="16" y="3021"/>
                </a:lnTo>
                <a:close/>
                <a:moveTo>
                  <a:pt x="16" y="3210"/>
                </a:moveTo>
                <a:lnTo>
                  <a:pt x="16" y="3320"/>
                </a:lnTo>
                <a:lnTo>
                  <a:pt x="13" y="3325"/>
                </a:lnTo>
                <a:lnTo>
                  <a:pt x="7" y="3327"/>
                </a:lnTo>
                <a:lnTo>
                  <a:pt x="2" y="3325"/>
                </a:lnTo>
                <a:lnTo>
                  <a:pt x="0" y="3320"/>
                </a:lnTo>
                <a:lnTo>
                  <a:pt x="0" y="3210"/>
                </a:lnTo>
                <a:lnTo>
                  <a:pt x="2" y="3204"/>
                </a:lnTo>
                <a:lnTo>
                  <a:pt x="7" y="3201"/>
                </a:lnTo>
                <a:lnTo>
                  <a:pt x="13" y="3204"/>
                </a:lnTo>
                <a:lnTo>
                  <a:pt x="16" y="3210"/>
                </a:lnTo>
                <a:lnTo>
                  <a:pt x="16" y="3210"/>
                </a:lnTo>
                <a:close/>
                <a:moveTo>
                  <a:pt x="16" y="3398"/>
                </a:moveTo>
                <a:lnTo>
                  <a:pt x="16" y="3508"/>
                </a:lnTo>
                <a:lnTo>
                  <a:pt x="13" y="3514"/>
                </a:lnTo>
                <a:lnTo>
                  <a:pt x="7" y="3515"/>
                </a:lnTo>
                <a:lnTo>
                  <a:pt x="2" y="3514"/>
                </a:lnTo>
                <a:lnTo>
                  <a:pt x="0" y="3508"/>
                </a:lnTo>
                <a:lnTo>
                  <a:pt x="0" y="3398"/>
                </a:lnTo>
                <a:lnTo>
                  <a:pt x="2" y="3392"/>
                </a:lnTo>
                <a:lnTo>
                  <a:pt x="7" y="3391"/>
                </a:lnTo>
                <a:lnTo>
                  <a:pt x="13" y="3392"/>
                </a:lnTo>
                <a:lnTo>
                  <a:pt x="16" y="3398"/>
                </a:lnTo>
                <a:lnTo>
                  <a:pt x="16" y="3398"/>
                </a:lnTo>
                <a:close/>
                <a:moveTo>
                  <a:pt x="16" y="3586"/>
                </a:moveTo>
                <a:lnTo>
                  <a:pt x="16" y="3696"/>
                </a:lnTo>
                <a:lnTo>
                  <a:pt x="13" y="3702"/>
                </a:lnTo>
                <a:lnTo>
                  <a:pt x="7" y="3703"/>
                </a:lnTo>
                <a:lnTo>
                  <a:pt x="2" y="3702"/>
                </a:lnTo>
                <a:lnTo>
                  <a:pt x="0" y="3696"/>
                </a:lnTo>
                <a:lnTo>
                  <a:pt x="0" y="3586"/>
                </a:lnTo>
                <a:lnTo>
                  <a:pt x="2" y="3580"/>
                </a:lnTo>
                <a:lnTo>
                  <a:pt x="7" y="3579"/>
                </a:lnTo>
                <a:lnTo>
                  <a:pt x="13" y="3580"/>
                </a:lnTo>
                <a:lnTo>
                  <a:pt x="16" y="3586"/>
                </a:lnTo>
                <a:lnTo>
                  <a:pt x="16" y="3586"/>
                </a:lnTo>
                <a:close/>
                <a:moveTo>
                  <a:pt x="16" y="3774"/>
                </a:moveTo>
                <a:lnTo>
                  <a:pt x="16" y="3884"/>
                </a:lnTo>
                <a:lnTo>
                  <a:pt x="13" y="3890"/>
                </a:lnTo>
                <a:lnTo>
                  <a:pt x="7" y="3893"/>
                </a:lnTo>
                <a:lnTo>
                  <a:pt x="2" y="3890"/>
                </a:lnTo>
                <a:lnTo>
                  <a:pt x="0" y="3884"/>
                </a:lnTo>
                <a:lnTo>
                  <a:pt x="0" y="3774"/>
                </a:lnTo>
                <a:lnTo>
                  <a:pt x="2" y="3768"/>
                </a:lnTo>
                <a:lnTo>
                  <a:pt x="7" y="3767"/>
                </a:lnTo>
                <a:lnTo>
                  <a:pt x="13" y="3768"/>
                </a:lnTo>
                <a:lnTo>
                  <a:pt x="16" y="3774"/>
                </a:lnTo>
                <a:lnTo>
                  <a:pt x="16" y="3774"/>
                </a:lnTo>
                <a:close/>
                <a:moveTo>
                  <a:pt x="16" y="3962"/>
                </a:moveTo>
                <a:lnTo>
                  <a:pt x="16" y="4072"/>
                </a:lnTo>
                <a:lnTo>
                  <a:pt x="13" y="4078"/>
                </a:lnTo>
                <a:lnTo>
                  <a:pt x="7" y="4081"/>
                </a:lnTo>
                <a:lnTo>
                  <a:pt x="2" y="4078"/>
                </a:lnTo>
                <a:lnTo>
                  <a:pt x="0" y="4072"/>
                </a:lnTo>
                <a:lnTo>
                  <a:pt x="0" y="3962"/>
                </a:lnTo>
                <a:lnTo>
                  <a:pt x="2" y="3957"/>
                </a:lnTo>
                <a:lnTo>
                  <a:pt x="7" y="3955"/>
                </a:lnTo>
                <a:lnTo>
                  <a:pt x="13" y="3957"/>
                </a:lnTo>
                <a:lnTo>
                  <a:pt x="16" y="3962"/>
                </a:lnTo>
                <a:lnTo>
                  <a:pt x="16" y="3962"/>
                </a:lnTo>
                <a:close/>
                <a:moveTo>
                  <a:pt x="16" y="4151"/>
                </a:moveTo>
                <a:lnTo>
                  <a:pt x="16" y="4261"/>
                </a:lnTo>
                <a:lnTo>
                  <a:pt x="13" y="4266"/>
                </a:lnTo>
                <a:lnTo>
                  <a:pt x="7" y="4269"/>
                </a:lnTo>
                <a:lnTo>
                  <a:pt x="2" y="4266"/>
                </a:lnTo>
                <a:lnTo>
                  <a:pt x="0" y="4261"/>
                </a:lnTo>
                <a:lnTo>
                  <a:pt x="0" y="4151"/>
                </a:lnTo>
                <a:lnTo>
                  <a:pt x="2" y="4145"/>
                </a:lnTo>
                <a:lnTo>
                  <a:pt x="7" y="4143"/>
                </a:lnTo>
                <a:lnTo>
                  <a:pt x="13" y="4145"/>
                </a:lnTo>
                <a:lnTo>
                  <a:pt x="16" y="4151"/>
                </a:lnTo>
                <a:lnTo>
                  <a:pt x="16" y="4151"/>
                </a:lnTo>
                <a:close/>
                <a:moveTo>
                  <a:pt x="16" y="4340"/>
                </a:moveTo>
                <a:lnTo>
                  <a:pt x="16" y="4449"/>
                </a:lnTo>
                <a:lnTo>
                  <a:pt x="13" y="4455"/>
                </a:lnTo>
                <a:lnTo>
                  <a:pt x="7" y="4458"/>
                </a:lnTo>
                <a:lnTo>
                  <a:pt x="2" y="4455"/>
                </a:lnTo>
                <a:lnTo>
                  <a:pt x="0" y="4449"/>
                </a:lnTo>
                <a:lnTo>
                  <a:pt x="0" y="4340"/>
                </a:lnTo>
                <a:lnTo>
                  <a:pt x="2" y="4334"/>
                </a:lnTo>
                <a:lnTo>
                  <a:pt x="7" y="4332"/>
                </a:lnTo>
                <a:lnTo>
                  <a:pt x="13" y="4334"/>
                </a:lnTo>
                <a:lnTo>
                  <a:pt x="16" y="4340"/>
                </a:lnTo>
                <a:lnTo>
                  <a:pt x="16" y="4340"/>
                </a:lnTo>
                <a:close/>
                <a:moveTo>
                  <a:pt x="16" y="4528"/>
                </a:moveTo>
                <a:lnTo>
                  <a:pt x="16" y="4638"/>
                </a:lnTo>
                <a:lnTo>
                  <a:pt x="13" y="4643"/>
                </a:lnTo>
                <a:lnTo>
                  <a:pt x="7" y="4646"/>
                </a:lnTo>
                <a:lnTo>
                  <a:pt x="2" y="4643"/>
                </a:lnTo>
                <a:lnTo>
                  <a:pt x="0" y="4638"/>
                </a:lnTo>
                <a:lnTo>
                  <a:pt x="0" y="4528"/>
                </a:lnTo>
                <a:lnTo>
                  <a:pt x="2" y="4523"/>
                </a:lnTo>
                <a:lnTo>
                  <a:pt x="7" y="4520"/>
                </a:lnTo>
                <a:lnTo>
                  <a:pt x="13" y="4523"/>
                </a:lnTo>
                <a:lnTo>
                  <a:pt x="16" y="4528"/>
                </a:lnTo>
                <a:lnTo>
                  <a:pt x="16" y="4528"/>
                </a:lnTo>
                <a:close/>
                <a:moveTo>
                  <a:pt x="16" y="4717"/>
                </a:moveTo>
                <a:lnTo>
                  <a:pt x="16" y="4827"/>
                </a:lnTo>
                <a:lnTo>
                  <a:pt x="13" y="4832"/>
                </a:lnTo>
                <a:lnTo>
                  <a:pt x="7" y="4834"/>
                </a:lnTo>
                <a:lnTo>
                  <a:pt x="2" y="4832"/>
                </a:lnTo>
                <a:lnTo>
                  <a:pt x="0" y="4827"/>
                </a:lnTo>
                <a:lnTo>
                  <a:pt x="0" y="4717"/>
                </a:lnTo>
                <a:lnTo>
                  <a:pt x="2" y="4711"/>
                </a:lnTo>
                <a:lnTo>
                  <a:pt x="7" y="4708"/>
                </a:lnTo>
                <a:lnTo>
                  <a:pt x="13" y="4711"/>
                </a:lnTo>
                <a:lnTo>
                  <a:pt x="16" y="4717"/>
                </a:lnTo>
                <a:lnTo>
                  <a:pt x="16" y="4717"/>
                </a:lnTo>
                <a:close/>
                <a:moveTo>
                  <a:pt x="16" y="4905"/>
                </a:moveTo>
                <a:lnTo>
                  <a:pt x="16" y="5015"/>
                </a:lnTo>
                <a:lnTo>
                  <a:pt x="13" y="5021"/>
                </a:lnTo>
                <a:lnTo>
                  <a:pt x="7" y="5022"/>
                </a:lnTo>
                <a:lnTo>
                  <a:pt x="2" y="5021"/>
                </a:lnTo>
                <a:lnTo>
                  <a:pt x="0" y="5015"/>
                </a:lnTo>
                <a:lnTo>
                  <a:pt x="0" y="4905"/>
                </a:lnTo>
                <a:lnTo>
                  <a:pt x="2" y="4899"/>
                </a:lnTo>
                <a:lnTo>
                  <a:pt x="7" y="4896"/>
                </a:lnTo>
                <a:lnTo>
                  <a:pt x="13" y="4899"/>
                </a:lnTo>
                <a:lnTo>
                  <a:pt x="16" y="4905"/>
                </a:lnTo>
                <a:lnTo>
                  <a:pt x="16" y="4905"/>
                </a:lnTo>
                <a:close/>
                <a:moveTo>
                  <a:pt x="16" y="5093"/>
                </a:moveTo>
                <a:lnTo>
                  <a:pt x="16" y="5203"/>
                </a:lnTo>
                <a:lnTo>
                  <a:pt x="13" y="5209"/>
                </a:lnTo>
                <a:lnTo>
                  <a:pt x="7" y="5210"/>
                </a:lnTo>
                <a:lnTo>
                  <a:pt x="2" y="5209"/>
                </a:lnTo>
                <a:lnTo>
                  <a:pt x="0" y="5203"/>
                </a:lnTo>
                <a:lnTo>
                  <a:pt x="0" y="5093"/>
                </a:lnTo>
                <a:lnTo>
                  <a:pt x="2" y="5087"/>
                </a:lnTo>
                <a:lnTo>
                  <a:pt x="7" y="5086"/>
                </a:lnTo>
                <a:lnTo>
                  <a:pt x="13" y="5087"/>
                </a:lnTo>
                <a:lnTo>
                  <a:pt x="16" y="5093"/>
                </a:lnTo>
                <a:lnTo>
                  <a:pt x="16" y="5093"/>
                </a:lnTo>
                <a:close/>
                <a:moveTo>
                  <a:pt x="16" y="5281"/>
                </a:moveTo>
                <a:lnTo>
                  <a:pt x="16" y="5391"/>
                </a:lnTo>
                <a:lnTo>
                  <a:pt x="13" y="5397"/>
                </a:lnTo>
                <a:lnTo>
                  <a:pt x="7" y="5399"/>
                </a:lnTo>
                <a:lnTo>
                  <a:pt x="2" y="5397"/>
                </a:lnTo>
                <a:lnTo>
                  <a:pt x="0" y="5391"/>
                </a:lnTo>
                <a:lnTo>
                  <a:pt x="0" y="5281"/>
                </a:lnTo>
                <a:lnTo>
                  <a:pt x="2" y="5275"/>
                </a:lnTo>
                <a:lnTo>
                  <a:pt x="7" y="5274"/>
                </a:lnTo>
                <a:lnTo>
                  <a:pt x="13" y="5275"/>
                </a:lnTo>
                <a:lnTo>
                  <a:pt x="16" y="5281"/>
                </a:lnTo>
                <a:lnTo>
                  <a:pt x="16" y="5281"/>
                </a:lnTo>
                <a:close/>
                <a:moveTo>
                  <a:pt x="16" y="5469"/>
                </a:moveTo>
                <a:lnTo>
                  <a:pt x="16" y="5579"/>
                </a:lnTo>
                <a:lnTo>
                  <a:pt x="13" y="5585"/>
                </a:lnTo>
                <a:lnTo>
                  <a:pt x="7" y="5588"/>
                </a:lnTo>
                <a:lnTo>
                  <a:pt x="2" y="5585"/>
                </a:lnTo>
                <a:lnTo>
                  <a:pt x="0" y="5579"/>
                </a:lnTo>
                <a:lnTo>
                  <a:pt x="0" y="5469"/>
                </a:lnTo>
                <a:lnTo>
                  <a:pt x="2" y="5464"/>
                </a:lnTo>
                <a:lnTo>
                  <a:pt x="7" y="5462"/>
                </a:lnTo>
                <a:lnTo>
                  <a:pt x="13" y="5464"/>
                </a:lnTo>
                <a:lnTo>
                  <a:pt x="16" y="5469"/>
                </a:lnTo>
                <a:lnTo>
                  <a:pt x="16" y="5469"/>
                </a:lnTo>
                <a:close/>
                <a:moveTo>
                  <a:pt x="16" y="5658"/>
                </a:moveTo>
                <a:lnTo>
                  <a:pt x="16" y="5768"/>
                </a:lnTo>
                <a:lnTo>
                  <a:pt x="13" y="5773"/>
                </a:lnTo>
                <a:lnTo>
                  <a:pt x="7" y="5776"/>
                </a:lnTo>
                <a:lnTo>
                  <a:pt x="2" y="5773"/>
                </a:lnTo>
                <a:lnTo>
                  <a:pt x="0" y="5768"/>
                </a:lnTo>
                <a:lnTo>
                  <a:pt x="0" y="5658"/>
                </a:lnTo>
                <a:lnTo>
                  <a:pt x="2" y="5652"/>
                </a:lnTo>
                <a:lnTo>
                  <a:pt x="7" y="5650"/>
                </a:lnTo>
                <a:lnTo>
                  <a:pt x="13" y="5652"/>
                </a:lnTo>
                <a:lnTo>
                  <a:pt x="16" y="5658"/>
                </a:lnTo>
                <a:lnTo>
                  <a:pt x="16" y="5658"/>
                </a:lnTo>
                <a:close/>
                <a:moveTo>
                  <a:pt x="16" y="5846"/>
                </a:moveTo>
                <a:lnTo>
                  <a:pt x="16" y="5956"/>
                </a:lnTo>
                <a:lnTo>
                  <a:pt x="13" y="5962"/>
                </a:lnTo>
                <a:lnTo>
                  <a:pt x="7" y="5965"/>
                </a:lnTo>
                <a:lnTo>
                  <a:pt x="2" y="5962"/>
                </a:lnTo>
                <a:lnTo>
                  <a:pt x="0" y="5956"/>
                </a:lnTo>
                <a:lnTo>
                  <a:pt x="0" y="5846"/>
                </a:lnTo>
                <a:lnTo>
                  <a:pt x="2" y="5840"/>
                </a:lnTo>
                <a:lnTo>
                  <a:pt x="7" y="5839"/>
                </a:lnTo>
                <a:lnTo>
                  <a:pt x="13" y="5840"/>
                </a:lnTo>
                <a:lnTo>
                  <a:pt x="16" y="5846"/>
                </a:lnTo>
                <a:lnTo>
                  <a:pt x="16" y="5846"/>
                </a:lnTo>
                <a:close/>
                <a:moveTo>
                  <a:pt x="16" y="6036"/>
                </a:moveTo>
                <a:lnTo>
                  <a:pt x="16" y="6144"/>
                </a:lnTo>
                <a:lnTo>
                  <a:pt x="13" y="6150"/>
                </a:lnTo>
                <a:lnTo>
                  <a:pt x="7" y="6153"/>
                </a:lnTo>
                <a:lnTo>
                  <a:pt x="2" y="6150"/>
                </a:lnTo>
                <a:lnTo>
                  <a:pt x="0" y="6144"/>
                </a:lnTo>
                <a:lnTo>
                  <a:pt x="0" y="6036"/>
                </a:lnTo>
                <a:lnTo>
                  <a:pt x="2" y="6030"/>
                </a:lnTo>
                <a:lnTo>
                  <a:pt x="7" y="6027"/>
                </a:lnTo>
                <a:lnTo>
                  <a:pt x="13" y="6030"/>
                </a:lnTo>
                <a:lnTo>
                  <a:pt x="16" y="6036"/>
                </a:lnTo>
                <a:lnTo>
                  <a:pt x="16" y="6036"/>
                </a:lnTo>
                <a:close/>
                <a:moveTo>
                  <a:pt x="16" y="6224"/>
                </a:moveTo>
                <a:lnTo>
                  <a:pt x="16" y="6334"/>
                </a:lnTo>
                <a:lnTo>
                  <a:pt x="13" y="6338"/>
                </a:lnTo>
                <a:lnTo>
                  <a:pt x="7" y="6341"/>
                </a:lnTo>
                <a:lnTo>
                  <a:pt x="2" y="6338"/>
                </a:lnTo>
                <a:lnTo>
                  <a:pt x="0" y="6334"/>
                </a:lnTo>
                <a:lnTo>
                  <a:pt x="0" y="6224"/>
                </a:lnTo>
                <a:lnTo>
                  <a:pt x="2" y="6218"/>
                </a:lnTo>
                <a:lnTo>
                  <a:pt x="7" y="6215"/>
                </a:lnTo>
                <a:lnTo>
                  <a:pt x="13" y="6218"/>
                </a:lnTo>
                <a:lnTo>
                  <a:pt x="16" y="6224"/>
                </a:lnTo>
                <a:lnTo>
                  <a:pt x="16" y="6224"/>
                </a:lnTo>
                <a:close/>
                <a:moveTo>
                  <a:pt x="16" y="6412"/>
                </a:moveTo>
                <a:lnTo>
                  <a:pt x="16" y="6522"/>
                </a:lnTo>
                <a:lnTo>
                  <a:pt x="13" y="6528"/>
                </a:lnTo>
                <a:lnTo>
                  <a:pt x="7" y="6529"/>
                </a:lnTo>
                <a:lnTo>
                  <a:pt x="2" y="6528"/>
                </a:lnTo>
                <a:lnTo>
                  <a:pt x="0" y="6522"/>
                </a:lnTo>
                <a:lnTo>
                  <a:pt x="0" y="6412"/>
                </a:lnTo>
                <a:lnTo>
                  <a:pt x="2" y="6406"/>
                </a:lnTo>
                <a:lnTo>
                  <a:pt x="7" y="6403"/>
                </a:lnTo>
                <a:lnTo>
                  <a:pt x="13" y="6406"/>
                </a:lnTo>
                <a:lnTo>
                  <a:pt x="16" y="6412"/>
                </a:lnTo>
                <a:lnTo>
                  <a:pt x="16" y="6412"/>
                </a:lnTo>
                <a:close/>
                <a:moveTo>
                  <a:pt x="16" y="6600"/>
                </a:moveTo>
                <a:lnTo>
                  <a:pt x="16" y="6684"/>
                </a:lnTo>
                <a:lnTo>
                  <a:pt x="13" y="6690"/>
                </a:lnTo>
                <a:lnTo>
                  <a:pt x="7" y="6693"/>
                </a:lnTo>
                <a:lnTo>
                  <a:pt x="2" y="6690"/>
                </a:lnTo>
                <a:lnTo>
                  <a:pt x="0" y="6684"/>
                </a:lnTo>
                <a:lnTo>
                  <a:pt x="0" y="6600"/>
                </a:lnTo>
                <a:lnTo>
                  <a:pt x="2" y="6594"/>
                </a:lnTo>
                <a:lnTo>
                  <a:pt x="7" y="6591"/>
                </a:lnTo>
                <a:lnTo>
                  <a:pt x="13" y="6594"/>
                </a:lnTo>
                <a:lnTo>
                  <a:pt x="16" y="6600"/>
                </a:lnTo>
                <a:lnTo>
                  <a:pt x="16" y="660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77" name="Freeform 281"/>
          <p:cNvSpPr>
            <a:spLocks/>
          </p:cNvSpPr>
          <p:nvPr/>
        </p:nvSpPr>
        <p:spPr bwMode="auto">
          <a:xfrm>
            <a:off x="8267700" y="4859973"/>
            <a:ext cx="196850" cy="168275"/>
          </a:xfrm>
          <a:custGeom>
            <a:avLst/>
            <a:gdLst/>
            <a:ahLst/>
            <a:cxnLst>
              <a:cxn ang="0">
                <a:pos x="205" y="317"/>
              </a:cxn>
              <a:cxn ang="0">
                <a:pos x="373" y="236"/>
              </a:cxn>
              <a:cxn ang="0">
                <a:pos x="367" y="86"/>
              </a:cxn>
              <a:cxn ang="0">
                <a:pos x="205" y="173"/>
              </a:cxn>
              <a:cxn ang="0">
                <a:pos x="106" y="0"/>
              </a:cxn>
              <a:cxn ang="0">
                <a:pos x="0" y="49"/>
              </a:cxn>
              <a:cxn ang="0">
                <a:pos x="211" y="179"/>
              </a:cxn>
              <a:cxn ang="0">
                <a:pos x="205" y="317"/>
              </a:cxn>
            </a:cxnLst>
            <a:rect l="0" t="0" r="r" b="b"/>
            <a:pathLst>
              <a:path w="373" h="317">
                <a:moveTo>
                  <a:pt x="205" y="317"/>
                </a:moveTo>
                <a:lnTo>
                  <a:pt x="373" y="236"/>
                </a:lnTo>
                <a:lnTo>
                  <a:pt x="367" y="86"/>
                </a:lnTo>
                <a:lnTo>
                  <a:pt x="205" y="173"/>
                </a:lnTo>
                <a:lnTo>
                  <a:pt x="106" y="0"/>
                </a:lnTo>
                <a:lnTo>
                  <a:pt x="0" y="49"/>
                </a:lnTo>
                <a:lnTo>
                  <a:pt x="211" y="179"/>
                </a:lnTo>
                <a:lnTo>
                  <a:pt x="205" y="3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78" name="Freeform 282"/>
          <p:cNvSpPr>
            <a:spLocks/>
          </p:cNvSpPr>
          <p:nvPr/>
        </p:nvSpPr>
        <p:spPr bwMode="auto">
          <a:xfrm>
            <a:off x="8267700" y="4859973"/>
            <a:ext cx="196850" cy="168275"/>
          </a:xfrm>
          <a:custGeom>
            <a:avLst/>
            <a:gdLst/>
            <a:ahLst/>
            <a:cxnLst>
              <a:cxn ang="0">
                <a:pos x="205" y="317"/>
              </a:cxn>
              <a:cxn ang="0">
                <a:pos x="373" y="236"/>
              </a:cxn>
              <a:cxn ang="0">
                <a:pos x="367" y="86"/>
              </a:cxn>
              <a:cxn ang="0">
                <a:pos x="205" y="173"/>
              </a:cxn>
              <a:cxn ang="0">
                <a:pos x="106" y="0"/>
              </a:cxn>
              <a:cxn ang="0">
                <a:pos x="0" y="49"/>
              </a:cxn>
              <a:cxn ang="0">
                <a:pos x="211" y="179"/>
              </a:cxn>
              <a:cxn ang="0">
                <a:pos x="205" y="317"/>
              </a:cxn>
            </a:cxnLst>
            <a:rect l="0" t="0" r="r" b="b"/>
            <a:pathLst>
              <a:path w="373" h="317">
                <a:moveTo>
                  <a:pt x="205" y="317"/>
                </a:moveTo>
                <a:lnTo>
                  <a:pt x="373" y="236"/>
                </a:lnTo>
                <a:lnTo>
                  <a:pt x="367" y="86"/>
                </a:lnTo>
                <a:lnTo>
                  <a:pt x="205" y="173"/>
                </a:lnTo>
                <a:lnTo>
                  <a:pt x="106" y="0"/>
                </a:lnTo>
                <a:lnTo>
                  <a:pt x="0" y="49"/>
                </a:lnTo>
                <a:lnTo>
                  <a:pt x="211" y="179"/>
                </a:lnTo>
                <a:lnTo>
                  <a:pt x="205" y="317"/>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79" name="Freeform 283"/>
          <p:cNvSpPr>
            <a:spLocks/>
          </p:cNvSpPr>
          <p:nvPr/>
        </p:nvSpPr>
        <p:spPr bwMode="auto">
          <a:xfrm>
            <a:off x="8270875" y="4890128"/>
            <a:ext cx="104775" cy="139700"/>
          </a:xfrm>
          <a:custGeom>
            <a:avLst/>
            <a:gdLst/>
            <a:ahLst/>
            <a:cxnLst>
              <a:cxn ang="0">
                <a:pos x="0" y="0"/>
              </a:cxn>
              <a:cxn ang="0">
                <a:pos x="0" y="155"/>
              </a:cxn>
              <a:cxn ang="0">
                <a:pos x="199" y="266"/>
              </a:cxn>
            </a:cxnLst>
            <a:rect l="0" t="0" r="r" b="b"/>
            <a:pathLst>
              <a:path w="199" h="266">
                <a:moveTo>
                  <a:pt x="0" y="0"/>
                </a:moveTo>
                <a:lnTo>
                  <a:pt x="0" y="155"/>
                </a:lnTo>
                <a:lnTo>
                  <a:pt x="199" y="266"/>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80" name="Freeform 284"/>
          <p:cNvSpPr>
            <a:spLocks/>
          </p:cNvSpPr>
          <p:nvPr/>
        </p:nvSpPr>
        <p:spPr bwMode="auto">
          <a:xfrm>
            <a:off x="8326438" y="4731386"/>
            <a:ext cx="306388" cy="207963"/>
          </a:xfrm>
          <a:custGeom>
            <a:avLst/>
            <a:gdLst/>
            <a:ahLst/>
            <a:cxnLst>
              <a:cxn ang="0">
                <a:pos x="0" y="242"/>
              </a:cxn>
              <a:cxn ang="0">
                <a:pos x="422" y="0"/>
              </a:cxn>
              <a:cxn ang="0">
                <a:pos x="578" y="285"/>
              </a:cxn>
              <a:cxn ang="0">
                <a:pos x="397" y="391"/>
              </a:cxn>
              <a:cxn ang="0">
                <a:pos x="280" y="223"/>
              </a:cxn>
              <a:cxn ang="0">
                <a:pos x="466" y="117"/>
              </a:cxn>
            </a:cxnLst>
            <a:rect l="0" t="0" r="r" b="b"/>
            <a:pathLst>
              <a:path w="578" h="391">
                <a:moveTo>
                  <a:pt x="0" y="242"/>
                </a:moveTo>
                <a:lnTo>
                  <a:pt x="422" y="0"/>
                </a:lnTo>
                <a:lnTo>
                  <a:pt x="578" y="285"/>
                </a:lnTo>
                <a:lnTo>
                  <a:pt x="397" y="391"/>
                </a:lnTo>
                <a:lnTo>
                  <a:pt x="280" y="223"/>
                </a:lnTo>
                <a:lnTo>
                  <a:pt x="466" y="117"/>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81" name="Freeform 285"/>
          <p:cNvSpPr>
            <a:spLocks/>
          </p:cNvSpPr>
          <p:nvPr/>
        </p:nvSpPr>
        <p:spPr bwMode="auto">
          <a:xfrm>
            <a:off x="8467729" y="4942515"/>
            <a:ext cx="69850" cy="77788"/>
          </a:xfrm>
          <a:custGeom>
            <a:avLst/>
            <a:gdLst/>
            <a:ahLst/>
            <a:cxnLst>
              <a:cxn ang="0">
                <a:pos x="0" y="75"/>
              </a:cxn>
              <a:cxn ang="0">
                <a:pos x="126" y="149"/>
              </a:cxn>
              <a:cxn ang="0">
                <a:pos x="131" y="0"/>
              </a:cxn>
            </a:cxnLst>
            <a:rect l="0" t="0" r="r" b="b"/>
            <a:pathLst>
              <a:path w="131" h="149">
                <a:moveTo>
                  <a:pt x="0" y="75"/>
                </a:moveTo>
                <a:lnTo>
                  <a:pt x="126" y="149"/>
                </a:lnTo>
                <a:lnTo>
                  <a:pt x="131"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82" name="Freeform 286"/>
          <p:cNvSpPr>
            <a:spLocks/>
          </p:cNvSpPr>
          <p:nvPr/>
        </p:nvSpPr>
        <p:spPr bwMode="auto">
          <a:xfrm>
            <a:off x="8537575" y="4890136"/>
            <a:ext cx="92075" cy="130175"/>
          </a:xfrm>
          <a:custGeom>
            <a:avLst/>
            <a:gdLst/>
            <a:ahLst/>
            <a:cxnLst>
              <a:cxn ang="0">
                <a:pos x="175" y="0"/>
              </a:cxn>
              <a:cxn ang="0">
                <a:pos x="175" y="142"/>
              </a:cxn>
              <a:cxn ang="0">
                <a:pos x="0" y="248"/>
              </a:cxn>
            </a:cxnLst>
            <a:rect l="0" t="0" r="r" b="b"/>
            <a:pathLst>
              <a:path w="175" h="248">
                <a:moveTo>
                  <a:pt x="175" y="0"/>
                </a:moveTo>
                <a:lnTo>
                  <a:pt x="175" y="142"/>
                </a:lnTo>
                <a:lnTo>
                  <a:pt x="0" y="248"/>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83" name="Freeform 287"/>
          <p:cNvSpPr>
            <a:spLocks/>
          </p:cNvSpPr>
          <p:nvPr/>
        </p:nvSpPr>
        <p:spPr bwMode="auto">
          <a:xfrm>
            <a:off x="8443913" y="4853615"/>
            <a:ext cx="28575" cy="52388"/>
          </a:xfrm>
          <a:custGeom>
            <a:avLst/>
            <a:gdLst/>
            <a:ahLst/>
            <a:cxnLst>
              <a:cxn ang="0">
                <a:pos x="54" y="0"/>
              </a:cxn>
              <a:cxn ang="0">
                <a:pos x="0" y="31"/>
              </a:cxn>
              <a:cxn ang="0">
                <a:pos x="0" y="31"/>
              </a:cxn>
              <a:cxn ang="0">
                <a:pos x="19" y="65"/>
              </a:cxn>
              <a:cxn ang="0">
                <a:pos x="35" y="99"/>
              </a:cxn>
            </a:cxnLst>
            <a:rect l="0" t="0" r="r" b="b"/>
            <a:pathLst>
              <a:path w="54" h="99">
                <a:moveTo>
                  <a:pt x="54" y="0"/>
                </a:moveTo>
                <a:lnTo>
                  <a:pt x="0" y="31"/>
                </a:lnTo>
                <a:lnTo>
                  <a:pt x="0" y="31"/>
                </a:lnTo>
                <a:lnTo>
                  <a:pt x="19" y="65"/>
                </a:lnTo>
                <a:lnTo>
                  <a:pt x="35" y="99"/>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84" name="Freeform 288"/>
          <p:cNvSpPr>
            <a:spLocks/>
          </p:cNvSpPr>
          <p:nvPr/>
        </p:nvSpPr>
        <p:spPr bwMode="auto">
          <a:xfrm>
            <a:off x="8289925" y="4928236"/>
            <a:ext cx="65088" cy="60325"/>
          </a:xfrm>
          <a:custGeom>
            <a:avLst/>
            <a:gdLst/>
            <a:ahLst/>
            <a:cxnLst>
              <a:cxn ang="0">
                <a:pos x="3" y="0"/>
              </a:cxn>
              <a:cxn ang="0">
                <a:pos x="0" y="56"/>
              </a:cxn>
              <a:cxn ang="0">
                <a:pos x="118" y="114"/>
              </a:cxn>
              <a:cxn ang="0">
                <a:pos x="124" y="53"/>
              </a:cxn>
              <a:cxn ang="0">
                <a:pos x="3" y="0"/>
              </a:cxn>
            </a:cxnLst>
            <a:rect l="0" t="0" r="r" b="b"/>
            <a:pathLst>
              <a:path w="124" h="114">
                <a:moveTo>
                  <a:pt x="3" y="0"/>
                </a:moveTo>
                <a:lnTo>
                  <a:pt x="0" y="56"/>
                </a:lnTo>
                <a:lnTo>
                  <a:pt x="118" y="114"/>
                </a:lnTo>
                <a:lnTo>
                  <a:pt x="124" y="53"/>
                </a:lnTo>
                <a:lnTo>
                  <a:pt x="3" y="0"/>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85" name="Freeform 289"/>
          <p:cNvSpPr>
            <a:spLocks/>
          </p:cNvSpPr>
          <p:nvPr/>
        </p:nvSpPr>
        <p:spPr bwMode="auto">
          <a:xfrm>
            <a:off x="8289925" y="4928236"/>
            <a:ext cx="65088" cy="60325"/>
          </a:xfrm>
          <a:custGeom>
            <a:avLst/>
            <a:gdLst/>
            <a:ahLst/>
            <a:cxnLst>
              <a:cxn ang="0">
                <a:pos x="3" y="0"/>
              </a:cxn>
              <a:cxn ang="0">
                <a:pos x="0" y="56"/>
              </a:cxn>
              <a:cxn ang="0">
                <a:pos x="118" y="114"/>
              </a:cxn>
              <a:cxn ang="0">
                <a:pos x="124" y="53"/>
              </a:cxn>
              <a:cxn ang="0">
                <a:pos x="3" y="0"/>
              </a:cxn>
            </a:cxnLst>
            <a:rect l="0" t="0" r="r" b="b"/>
            <a:pathLst>
              <a:path w="124" h="114">
                <a:moveTo>
                  <a:pt x="3" y="0"/>
                </a:moveTo>
                <a:lnTo>
                  <a:pt x="0" y="56"/>
                </a:lnTo>
                <a:lnTo>
                  <a:pt x="118" y="114"/>
                </a:lnTo>
                <a:lnTo>
                  <a:pt x="124" y="53"/>
                </a:lnTo>
                <a:lnTo>
                  <a:pt x="3" y="0"/>
                </a:lnTo>
                <a:close/>
              </a:path>
            </a:pathLst>
          </a:cu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86" name="Freeform 290"/>
          <p:cNvSpPr>
            <a:spLocks/>
          </p:cNvSpPr>
          <p:nvPr/>
        </p:nvSpPr>
        <p:spPr bwMode="auto">
          <a:xfrm>
            <a:off x="8551866" y="4925053"/>
            <a:ext cx="60325" cy="69850"/>
          </a:xfrm>
          <a:custGeom>
            <a:avLst/>
            <a:gdLst/>
            <a:ahLst/>
            <a:cxnLst>
              <a:cxn ang="0">
                <a:pos x="0" y="68"/>
              </a:cxn>
              <a:cxn ang="0">
                <a:pos x="3" y="130"/>
              </a:cxn>
              <a:cxn ang="0">
                <a:pos x="115" y="68"/>
              </a:cxn>
              <a:cxn ang="0">
                <a:pos x="112" y="0"/>
              </a:cxn>
              <a:cxn ang="0">
                <a:pos x="0" y="68"/>
              </a:cxn>
            </a:cxnLst>
            <a:rect l="0" t="0" r="r" b="b"/>
            <a:pathLst>
              <a:path w="115" h="130">
                <a:moveTo>
                  <a:pt x="0" y="68"/>
                </a:moveTo>
                <a:lnTo>
                  <a:pt x="3" y="130"/>
                </a:lnTo>
                <a:lnTo>
                  <a:pt x="115" y="68"/>
                </a:lnTo>
                <a:lnTo>
                  <a:pt x="112" y="0"/>
                </a:lnTo>
                <a:lnTo>
                  <a:pt x="0" y="68"/>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87" name="Freeform 291"/>
          <p:cNvSpPr>
            <a:spLocks/>
          </p:cNvSpPr>
          <p:nvPr/>
        </p:nvSpPr>
        <p:spPr bwMode="auto">
          <a:xfrm>
            <a:off x="8551866" y="4925053"/>
            <a:ext cx="60325" cy="69850"/>
          </a:xfrm>
          <a:custGeom>
            <a:avLst/>
            <a:gdLst/>
            <a:ahLst/>
            <a:cxnLst>
              <a:cxn ang="0">
                <a:pos x="0" y="68"/>
              </a:cxn>
              <a:cxn ang="0">
                <a:pos x="3" y="130"/>
              </a:cxn>
              <a:cxn ang="0">
                <a:pos x="115" y="68"/>
              </a:cxn>
              <a:cxn ang="0">
                <a:pos x="112" y="0"/>
              </a:cxn>
              <a:cxn ang="0">
                <a:pos x="0" y="68"/>
              </a:cxn>
            </a:cxnLst>
            <a:rect l="0" t="0" r="r" b="b"/>
            <a:pathLst>
              <a:path w="115" h="130">
                <a:moveTo>
                  <a:pt x="0" y="68"/>
                </a:moveTo>
                <a:lnTo>
                  <a:pt x="3" y="130"/>
                </a:lnTo>
                <a:lnTo>
                  <a:pt x="115" y="68"/>
                </a:lnTo>
                <a:lnTo>
                  <a:pt x="112" y="0"/>
                </a:lnTo>
                <a:lnTo>
                  <a:pt x="0" y="68"/>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88" name="Freeform 292"/>
          <p:cNvSpPr>
            <a:spLocks/>
          </p:cNvSpPr>
          <p:nvPr/>
        </p:nvSpPr>
        <p:spPr bwMode="auto">
          <a:xfrm>
            <a:off x="8415338" y="4950453"/>
            <a:ext cx="20638" cy="57150"/>
          </a:xfrm>
          <a:custGeom>
            <a:avLst/>
            <a:gdLst/>
            <a:ahLst/>
            <a:cxnLst>
              <a:cxn ang="0">
                <a:pos x="5" y="109"/>
              </a:cxn>
              <a:cxn ang="0">
                <a:pos x="0" y="19"/>
              </a:cxn>
              <a:cxn ang="0">
                <a:pos x="30" y="0"/>
              </a:cxn>
              <a:cxn ang="0">
                <a:pos x="37" y="90"/>
              </a:cxn>
              <a:cxn ang="0">
                <a:pos x="5" y="109"/>
              </a:cxn>
            </a:cxnLst>
            <a:rect l="0" t="0" r="r" b="b"/>
            <a:pathLst>
              <a:path w="37" h="109">
                <a:moveTo>
                  <a:pt x="5" y="109"/>
                </a:moveTo>
                <a:lnTo>
                  <a:pt x="0" y="19"/>
                </a:lnTo>
                <a:lnTo>
                  <a:pt x="30" y="0"/>
                </a:lnTo>
                <a:lnTo>
                  <a:pt x="37" y="90"/>
                </a:lnTo>
                <a:lnTo>
                  <a:pt x="5" y="109"/>
                </a:lnTo>
                <a:close/>
              </a:path>
            </a:pathLst>
          </a:custGeom>
          <a:solidFill>
            <a:srgbClr val="CC66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89" name="Freeform 293"/>
          <p:cNvSpPr>
            <a:spLocks/>
          </p:cNvSpPr>
          <p:nvPr/>
        </p:nvSpPr>
        <p:spPr bwMode="auto">
          <a:xfrm>
            <a:off x="8415338" y="4950453"/>
            <a:ext cx="20638" cy="57150"/>
          </a:xfrm>
          <a:custGeom>
            <a:avLst/>
            <a:gdLst/>
            <a:ahLst/>
            <a:cxnLst>
              <a:cxn ang="0">
                <a:pos x="5" y="109"/>
              </a:cxn>
              <a:cxn ang="0">
                <a:pos x="0" y="19"/>
              </a:cxn>
              <a:cxn ang="0">
                <a:pos x="30" y="0"/>
              </a:cxn>
              <a:cxn ang="0">
                <a:pos x="37" y="90"/>
              </a:cxn>
              <a:cxn ang="0">
                <a:pos x="5" y="109"/>
              </a:cxn>
            </a:cxnLst>
            <a:rect l="0" t="0" r="r" b="b"/>
            <a:pathLst>
              <a:path w="37" h="109">
                <a:moveTo>
                  <a:pt x="5" y="109"/>
                </a:moveTo>
                <a:lnTo>
                  <a:pt x="0" y="19"/>
                </a:lnTo>
                <a:lnTo>
                  <a:pt x="30" y="0"/>
                </a:lnTo>
                <a:lnTo>
                  <a:pt x="37" y="90"/>
                </a:lnTo>
                <a:lnTo>
                  <a:pt x="5" y="109"/>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90" name="Freeform 294"/>
          <p:cNvSpPr>
            <a:spLocks/>
          </p:cNvSpPr>
          <p:nvPr/>
        </p:nvSpPr>
        <p:spPr bwMode="auto">
          <a:xfrm>
            <a:off x="8407404" y="4759953"/>
            <a:ext cx="22225" cy="44450"/>
          </a:xfrm>
          <a:custGeom>
            <a:avLst/>
            <a:gdLst/>
            <a:ahLst/>
            <a:cxnLst>
              <a:cxn ang="0">
                <a:pos x="7" y="84"/>
              </a:cxn>
              <a:cxn ang="0">
                <a:pos x="0" y="0"/>
              </a:cxn>
              <a:cxn ang="0">
                <a:pos x="43" y="13"/>
              </a:cxn>
              <a:cxn ang="0">
                <a:pos x="40" y="75"/>
              </a:cxn>
            </a:cxnLst>
            <a:rect l="0" t="0" r="r" b="b"/>
            <a:pathLst>
              <a:path w="43" h="84">
                <a:moveTo>
                  <a:pt x="7" y="84"/>
                </a:moveTo>
                <a:lnTo>
                  <a:pt x="0" y="0"/>
                </a:lnTo>
                <a:lnTo>
                  <a:pt x="43" y="13"/>
                </a:lnTo>
                <a:lnTo>
                  <a:pt x="40" y="75"/>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91" name="Freeform 295"/>
          <p:cNvSpPr>
            <a:spLocks/>
          </p:cNvSpPr>
          <p:nvPr/>
        </p:nvSpPr>
        <p:spPr bwMode="auto">
          <a:xfrm>
            <a:off x="8435975" y="4750436"/>
            <a:ext cx="19050" cy="28575"/>
          </a:xfrm>
          <a:custGeom>
            <a:avLst/>
            <a:gdLst/>
            <a:ahLst/>
            <a:cxnLst>
              <a:cxn ang="0">
                <a:pos x="37" y="54"/>
              </a:cxn>
              <a:cxn ang="0">
                <a:pos x="37" y="0"/>
              </a:cxn>
              <a:cxn ang="0">
                <a:pos x="0" y="26"/>
              </a:cxn>
            </a:cxnLst>
            <a:rect l="0" t="0" r="r" b="b"/>
            <a:pathLst>
              <a:path w="37" h="54">
                <a:moveTo>
                  <a:pt x="37" y="54"/>
                </a:moveTo>
                <a:lnTo>
                  <a:pt x="37" y="0"/>
                </a:lnTo>
                <a:lnTo>
                  <a:pt x="0" y="26"/>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92" name="Freeform 296"/>
          <p:cNvSpPr>
            <a:spLocks/>
          </p:cNvSpPr>
          <p:nvPr/>
        </p:nvSpPr>
        <p:spPr bwMode="auto">
          <a:xfrm>
            <a:off x="8405816" y="4739315"/>
            <a:ext cx="47625" cy="19050"/>
          </a:xfrm>
          <a:custGeom>
            <a:avLst/>
            <a:gdLst/>
            <a:ahLst/>
            <a:cxnLst>
              <a:cxn ang="0">
                <a:pos x="0" y="35"/>
              </a:cxn>
              <a:cxn ang="0">
                <a:pos x="46" y="0"/>
              </a:cxn>
              <a:cxn ang="0">
                <a:pos x="90" y="22"/>
              </a:cxn>
            </a:cxnLst>
            <a:rect l="0" t="0" r="r" b="b"/>
            <a:pathLst>
              <a:path w="90" h="35">
                <a:moveTo>
                  <a:pt x="0" y="35"/>
                </a:moveTo>
                <a:lnTo>
                  <a:pt x="46" y="0"/>
                </a:lnTo>
                <a:lnTo>
                  <a:pt x="90" y="22"/>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93" name="Freeform 297"/>
          <p:cNvSpPr>
            <a:spLocks noEditPoints="1"/>
          </p:cNvSpPr>
          <p:nvPr/>
        </p:nvSpPr>
        <p:spPr bwMode="auto">
          <a:xfrm>
            <a:off x="8345488" y="1888169"/>
            <a:ext cx="7938" cy="3121025"/>
          </a:xfrm>
          <a:custGeom>
            <a:avLst/>
            <a:gdLst/>
            <a:ahLst/>
            <a:cxnLst>
              <a:cxn ang="0">
                <a:pos x="0" y="8"/>
              </a:cxn>
              <a:cxn ang="0">
                <a:pos x="16" y="306"/>
              </a:cxn>
              <a:cxn ang="0">
                <a:pos x="9" y="188"/>
              </a:cxn>
              <a:cxn ang="0">
                <a:pos x="9" y="502"/>
              </a:cxn>
              <a:cxn ang="0">
                <a:pos x="16" y="385"/>
              </a:cxn>
              <a:cxn ang="0">
                <a:pos x="0" y="683"/>
              </a:cxn>
              <a:cxn ang="0">
                <a:pos x="16" y="761"/>
              </a:cxn>
              <a:cxn ang="0">
                <a:pos x="3" y="755"/>
              </a:cxn>
              <a:cxn ang="0">
                <a:pos x="15" y="1065"/>
              </a:cxn>
              <a:cxn ang="0">
                <a:pos x="15" y="943"/>
              </a:cxn>
              <a:cxn ang="0">
                <a:pos x="3" y="1253"/>
              </a:cxn>
              <a:cxn ang="0">
                <a:pos x="16" y="1137"/>
              </a:cxn>
              <a:cxn ang="0">
                <a:pos x="0" y="1326"/>
              </a:cxn>
              <a:cxn ang="0">
                <a:pos x="16" y="1624"/>
              </a:cxn>
              <a:cxn ang="0">
                <a:pos x="9" y="1507"/>
              </a:cxn>
              <a:cxn ang="0">
                <a:pos x="9" y="1821"/>
              </a:cxn>
              <a:cxn ang="0">
                <a:pos x="16" y="1703"/>
              </a:cxn>
              <a:cxn ang="0">
                <a:pos x="0" y="2002"/>
              </a:cxn>
              <a:cxn ang="0">
                <a:pos x="16" y="2080"/>
              </a:cxn>
              <a:cxn ang="0">
                <a:pos x="3" y="2074"/>
              </a:cxn>
              <a:cxn ang="0">
                <a:pos x="15" y="2384"/>
              </a:cxn>
              <a:cxn ang="0">
                <a:pos x="15" y="2262"/>
              </a:cxn>
              <a:cxn ang="0">
                <a:pos x="3" y="2572"/>
              </a:cxn>
              <a:cxn ang="0">
                <a:pos x="16" y="2456"/>
              </a:cxn>
              <a:cxn ang="0">
                <a:pos x="0" y="2644"/>
              </a:cxn>
              <a:cxn ang="0">
                <a:pos x="16" y="2943"/>
              </a:cxn>
              <a:cxn ang="0">
                <a:pos x="9" y="2825"/>
              </a:cxn>
              <a:cxn ang="0">
                <a:pos x="9" y="3140"/>
              </a:cxn>
              <a:cxn ang="0">
                <a:pos x="16" y="3021"/>
              </a:cxn>
              <a:cxn ang="0">
                <a:pos x="0" y="3319"/>
              </a:cxn>
              <a:cxn ang="0">
                <a:pos x="16" y="3399"/>
              </a:cxn>
              <a:cxn ang="0">
                <a:pos x="3" y="3393"/>
              </a:cxn>
              <a:cxn ang="0">
                <a:pos x="15" y="3703"/>
              </a:cxn>
              <a:cxn ang="0">
                <a:pos x="15" y="3581"/>
              </a:cxn>
              <a:cxn ang="0">
                <a:pos x="3" y="3891"/>
              </a:cxn>
              <a:cxn ang="0">
                <a:pos x="16" y="3775"/>
              </a:cxn>
              <a:cxn ang="0">
                <a:pos x="0" y="3963"/>
              </a:cxn>
              <a:cxn ang="0">
                <a:pos x="16" y="4262"/>
              </a:cxn>
              <a:cxn ang="0">
                <a:pos x="9" y="4144"/>
              </a:cxn>
              <a:cxn ang="0">
                <a:pos x="9" y="4458"/>
              </a:cxn>
              <a:cxn ang="0">
                <a:pos x="16" y="4340"/>
              </a:cxn>
              <a:cxn ang="0">
                <a:pos x="0" y="4638"/>
              </a:cxn>
              <a:cxn ang="0">
                <a:pos x="16" y="4716"/>
              </a:cxn>
              <a:cxn ang="0">
                <a:pos x="3" y="4712"/>
              </a:cxn>
              <a:cxn ang="0">
                <a:pos x="15" y="5020"/>
              </a:cxn>
              <a:cxn ang="0">
                <a:pos x="15" y="4900"/>
              </a:cxn>
              <a:cxn ang="0">
                <a:pos x="3" y="5210"/>
              </a:cxn>
              <a:cxn ang="0">
                <a:pos x="16" y="5094"/>
              </a:cxn>
              <a:cxn ang="0">
                <a:pos x="0" y="5282"/>
              </a:cxn>
              <a:cxn ang="0">
                <a:pos x="16" y="5580"/>
              </a:cxn>
              <a:cxn ang="0">
                <a:pos x="9" y="5463"/>
              </a:cxn>
              <a:cxn ang="0">
                <a:pos x="9" y="5776"/>
              </a:cxn>
              <a:cxn ang="0">
                <a:pos x="16" y="5659"/>
              </a:cxn>
              <a:cxn ang="0">
                <a:pos x="0" y="5893"/>
              </a:cxn>
            </a:cxnLst>
            <a:rect l="0" t="0" r="r" b="b"/>
            <a:pathLst>
              <a:path w="16" h="5900">
                <a:moveTo>
                  <a:pt x="16" y="8"/>
                </a:moveTo>
                <a:lnTo>
                  <a:pt x="16" y="118"/>
                </a:lnTo>
                <a:lnTo>
                  <a:pt x="15" y="124"/>
                </a:lnTo>
                <a:lnTo>
                  <a:pt x="9" y="125"/>
                </a:lnTo>
                <a:lnTo>
                  <a:pt x="3" y="124"/>
                </a:lnTo>
                <a:lnTo>
                  <a:pt x="0" y="118"/>
                </a:lnTo>
                <a:lnTo>
                  <a:pt x="0" y="8"/>
                </a:lnTo>
                <a:lnTo>
                  <a:pt x="3" y="2"/>
                </a:lnTo>
                <a:lnTo>
                  <a:pt x="9" y="0"/>
                </a:lnTo>
                <a:lnTo>
                  <a:pt x="15" y="2"/>
                </a:lnTo>
                <a:lnTo>
                  <a:pt x="16" y="8"/>
                </a:lnTo>
                <a:lnTo>
                  <a:pt x="16" y="8"/>
                </a:lnTo>
                <a:close/>
                <a:moveTo>
                  <a:pt x="16" y="196"/>
                </a:moveTo>
                <a:lnTo>
                  <a:pt x="16" y="306"/>
                </a:lnTo>
                <a:lnTo>
                  <a:pt x="15" y="312"/>
                </a:lnTo>
                <a:lnTo>
                  <a:pt x="9" y="314"/>
                </a:lnTo>
                <a:lnTo>
                  <a:pt x="3" y="312"/>
                </a:lnTo>
                <a:lnTo>
                  <a:pt x="0" y="306"/>
                </a:lnTo>
                <a:lnTo>
                  <a:pt x="0" y="196"/>
                </a:lnTo>
                <a:lnTo>
                  <a:pt x="3" y="191"/>
                </a:lnTo>
                <a:lnTo>
                  <a:pt x="9" y="188"/>
                </a:lnTo>
                <a:lnTo>
                  <a:pt x="15" y="191"/>
                </a:lnTo>
                <a:lnTo>
                  <a:pt x="16" y="196"/>
                </a:lnTo>
                <a:lnTo>
                  <a:pt x="16" y="196"/>
                </a:lnTo>
                <a:close/>
                <a:moveTo>
                  <a:pt x="16" y="385"/>
                </a:moveTo>
                <a:lnTo>
                  <a:pt x="16" y="495"/>
                </a:lnTo>
                <a:lnTo>
                  <a:pt x="15" y="500"/>
                </a:lnTo>
                <a:lnTo>
                  <a:pt x="9" y="502"/>
                </a:lnTo>
                <a:lnTo>
                  <a:pt x="3" y="500"/>
                </a:lnTo>
                <a:lnTo>
                  <a:pt x="0" y="495"/>
                </a:lnTo>
                <a:lnTo>
                  <a:pt x="0" y="385"/>
                </a:lnTo>
                <a:lnTo>
                  <a:pt x="3" y="379"/>
                </a:lnTo>
                <a:lnTo>
                  <a:pt x="9" y="376"/>
                </a:lnTo>
                <a:lnTo>
                  <a:pt x="15" y="379"/>
                </a:lnTo>
                <a:lnTo>
                  <a:pt x="16" y="385"/>
                </a:lnTo>
                <a:lnTo>
                  <a:pt x="16" y="385"/>
                </a:lnTo>
                <a:close/>
                <a:moveTo>
                  <a:pt x="16" y="573"/>
                </a:moveTo>
                <a:lnTo>
                  <a:pt x="16" y="683"/>
                </a:lnTo>
                <a:lnTo>
                  <a:pt x="15" y="689"/>
                </a:lnTo>
                <a:lnTo>
                  <a:pt x="9" y="690"/>
                </a:lnTo>
                <a:lnTo>
                  <a:pt x="3" y="689"/>
                </a:lnTo>
                <a:lnTo>
                  <a:pt x="0" y="683"/>
                </a:lnTo>
                <a:lnTo>
                  <a:pt x="0" y="573"/>
                </a:lnTo>
                <a:lnTo>
                  <a:pt x="3" y="567"/>
                </a:lnTo>
                <a:lnTo>
                  <a:pt x="9" y="566"/>
                </a:lnTo>
                <a:lnTo>
                  <a:pt x="15" y="567"/>
                </a:lnTo>
                <a:lnTo>
                  <a:pt x="16" y="573"/>
                </a:lnTo>
                <a:lnTo>
                  <a:pt x="16" y="573"/>
                </a:lnTo>
                <a:close/>
                <a:moveTo>
                  <a:pt x="16" y="761"/>
                </a:moveTo>
                <a:lnTo>
                  <a:pt x="16" y="871"/>
                </a:lnTo>
                <a:lnTo>
                  <a:pt x="15" y="877"/>
                </a:lnTo>
                <a:lnTo>
                  <a:pt x="9" y="878"/>
                </a:lnTo>
                <a:lnTo>
                  <a:pt x="3" y="877"/>
                </a:lnTo>
                <a:lnTo>
                  <a:pt x="0" y="871"/>
                </a:lnTo>
                <a:lnTo>
                  <a:pt x="0" y="761"/>
                </a:lnTo>
                <a:lnTo>
                  <a:pt x="3" y="755"/>
                </a:lnTo>
                <a:lnTo>
                  <a:pt x="9" y="754"/>
                </a:lnTo>
                <a:lnTo>
                  <a:pt x="15" y="755"/>
                </a:lnTo>
                <a:lnTo>
                  <a:pt x="16" y="761"/>
                </a:lnTo>
                <a:lnTo>
                  <a:pt x="16" y="761"/>
                </a:lnTo>
                <a:close/>
                <a:moveTo>
                  <a:pt x="16" y="949"/>
                </a:moveTo>
                <a:lnTo>
                  <a:pt x="16" y="1059"/>
                </a:lnTo>
                <a:lnTo>
                  <a:pt x="15" y="1065"/>
                </a:lnTo>
                <a:lnTo>
                  <a:pt x="9" y="1068"/>
                </a:lnTo>
                <a:lnTo>
                  <a:pt x="3" y="1065"/>
                </a:lnTo>
                <a:lnTo>
                  <a:pt x="0" y="1059"/>
                </a:lnTo>
                <a:lnTo>
                  <a:pt x="0" y="949"/>
                </a:lnTo>
                <a:lnTo>
                  <a:pt x="3" y="943"/>
                </a:lnTo>
                <a:lnTo>
                  <a:pt x="9" y="942"/>
                </a:lnTo>
                <a:lnTo>
                  <a:pt x="15" y="943"/>
                </a:lnTo>
                <a:lnTo>
                  <a:pt x="16" y="949"/>
                </a:lnTo>
                <a:lnTo>
                  <a:pt x="16" y="949"/>
                </a:lnTo>
                <a:close/>
                <a:moveTo>
                  <a:pt x="16" y="1137"/>
                </a:moveTo>
                <a:lnTo>
                  <a:pt x="16" y="1247"/>
                </a:lnTo>
                <a:lnTo>
                  <a:pt x="15" y="1253"/>
                </a:lnTo>
                <a:lnTo>
                  <a:pt x="9" y="1256"/>
                </a:lnTo>
                <a:lnTo>
                  <a:pt x="3" y="1253"/>
                </a:lnTo>
                <a:lnTo>
                  <a:pt x="0" y="1247"/>
                </a:lnTo>
                <a:lnTo>
                  <a:pt x="0" y="1137"/>
                </a:lnTo>
                <a:lnTo>
                  <a:pt x="3" y="1132"/>
                </a:lnTo>
                <a:lnTo>
                  <a:pt x="9" y="1130"/>
                </a:lnTo>
                <a:lnTo>
                  <a:pt x="15" y="1132"/>
                </a:lnTo>
                <a:lnTo>
                  <a:pt x="16" y="1137"/>
                </a:lnTo>
                <a:lnTo>
                  <a:pt x="16" y="1137"/>
                </a:lnTo>
                <a:close/>
                <a:moveTo>
                  <a:pt x="16" y="1326"/>
                </a:moveTo>
                <a:lnTo>
                  <a:pt x="16" y="1436"/>
                </a:lnTo>
                <a:lnTo>
                  <a:pt x="15" y="1441"/>
                </a:lnTo>
                <a:lnTo>
                  <a:pt x="9" y="1444"/>
                </a:lnTo>
                <a:lnTo>
                  <a:pt x="3" y="1441"/>
                </a:lnTo>
                <a:lnTo>
                  <a:pt x="0" y="1436"/>
                </a:lnTo>
                <a:lnTo>
                  <a:pt x="0" y="1326"/>
                </a:lnTo>
                <a:lnTo>
                  <a:pt x="3" y="1321"/>
                </a:lnTo>
                <a:lnTo>
                  <a:pt x="9" y="1318"/>
                </a:lnTo>
                <a:lnTo>
                  <a:pt x="15" y="1321"/>
                </a:lnTo>
                <a:lnTo>
                  <a:pt x="16" y="1326"/>
                </a:lnTo>
                <a:lnTo>
                  <a:pt x="16" y="1326"/>
                </a:lnTo>
                <a:close/>
                <a:moveTo>
                  <a:pt x="16" y="1515"/>
                </a:moveTo>
                <a:lnTo>
                  <a:pt x="16" y="1624"/>
                </a:lnTo>
                <a:lnTo>
                  <a:pt x="15" y="1630"/>
                </a:lnTo>
                <a:lnTo>
                  <a:pt x="9" y="1633"/>
                </a:lnTo>
                <a:lnTo>
                  <a:pt x="3" y="1630"/>
                </a:lnTo>
                <a:lnTo>
                  <a:pt x="0" y="1624"/>
                </a:lnTo>
                <a:lnTo>
                  <a:pt x="0" y="1515"/>
                </a:lnTo>
                <a:lnTo>
                  <a:pt x="3" y="1509"/>
                </a:lnTo>
                <a:lnTo>
                  <a:pt x="9" y="1507"/>
                </a:lnTo>
                <a:lnTo>
                  <a:pt x="15" y="1509"/>
                </a:lnTo>
                <a:lnTo>
                  <a:pt x="16" y="1515"/>
                </a:lnTo>
                <a:lnTo>
                  <a:pt x="16" y="1515"/>
                </a:lnTo>
                <a:close/>
                <a:moveTo>
                  <a:pt x="16" y="1703"/>
                </a:moveTo>
                <a:lnTo>
                  <a:pt x="16" y="1814"/>
                </a:lnTo>
                <a:lnTo>
                  <a:pt x="15" y="1819"/>
                </a:lnTo>
                <a:lnTo>
                  <a:pt x="9" y="1821"/>
                </a:lnTo>
                <a:lnTo>
                  <a:pt x="3" y="1819"/>
                </a:lnTo>
                <a:lnTo>
                  <a:pt x="0" y="1814"/>
                </a:lnTo>
                <a:lnTo>
                  <a:pt x="0" y="1703"/>
                </a:lnTo>
                <a:lnTo>
                  <a:pt x="3" y="1698"/>
                </a:lnTo>
                <a:lnTo>
                  <a:pt x="9" y="1695"/>
                </a:lnTo>
                <a:lnTo>
                  <a:pt x="15" y="1698"/>
                </a:lnTo>
                <a:lnTo>
                  <a:pt x="16" y="1703"/>
                </a:lnTo>
                <a:lnTo>
                  <a:pt x="16" y="1703"/>
                </a:lnTo>
                <a:close/>
                <a:moveTo>
                  <a:pt x="16" y="1892"/>
                </a:moveTo>
                <a:lnTo>
                  <a:pt x="16" y="2002"/>
                </a:lnTo>
                <a:lnTo>
                  <a:pt x="15" y="2007"/>
                </a:lnTo>
                <a:lnTo>
                  <a:pt x="9" y="2009"/>
                </a:lnTo>
                <a:lnTo>
                  <a:pt x="3" y="2007"/>
                </a:lnTo>
                <a:lnTo>
                  <a:pt x="0" y="2002"/>
                </a:lnTo>
                <a:lnTo>
                  <a:pt x="0" y="1892"/>
                </a:lnTo>
                <a:lnTo>
                  <a:pt x="3" y="1886"/>
                </a:lnTo>
                <a:lnTo>
                  <a:pt x="9" y="1883"/>
                </a:lnTo>
                <a:lnTo>
                  <a:pt x="15" y="1886"/>
                </a:lnTo>
                <a:lnTo>
                  <a:pt x="16" y="1892"/>
                </a:lnTo>
                <a:lnTo>
                  <a:pt x="16" y="1892"/>
                </a:lnTo>
                <a:close/>
                <a:moveTo>
                  <a:pt x="16" y="2080"/>
                </a:moveTo>
                <a:lnTo>
                  <a:pt x="16" y="2190"/>
                </a:lnTo>
                <a:lnTo>
                  <a:pt x="15" y="2196"/>
                </a:lnTo>
                <a:lnTo>
                  <a:pt x="9" y="2197"/>
                </a:lnTo>
                <a:lnTo>
                  <a:pt x="3" y="2196"/>
                </a:lnTo>
                <a:lnTo>
                  <a:pt x="0" y="2190"/>
                </a:lnTo>
                <a:lnTo>
                  <a:pt x="0" y="2080"/>
                </a:lnTo>
                <a:lnTo>
                  <a:pt x="3" y="2074"/>
                </a:lnTo>
                <a:lnTo>
                  <a:pt x="9" y="2071"/>
                </a:lnTo>
                <a:lnTo>
                  <a:pt x="15" y="2074"/>
                </a:lnTo>
                <a:lnTo>
                  <a:pt x="16" y="2080"/>
                </a:lnTo>
                <a:lnTo>
                  <a:pt x="16" y="2080"/>
                </a:lnTo>
                <a:close/>
                <a:moveTo>
                  <a:pt x="16" y="2268"/>
                </a:moveTo>
                <a:lnTo>
                  <a:pt x="16" y="2378"/>
                </a:lnTo>
                <a:lnTo>
                  <a:pt x="15" y="2384"/>
                </a:lnTo>
                <a:lnTo>
                  <a:pt x="9" y="2385"/>
                </a:lnTo>
                <a:lnTo>
                  <a:pt x="3" y="2384"/>
                </a:lnTo>
                <a:lnTo>
                  <a:pt x="0" y="2378"/>
                </a:lnTo>
                <a:lnTo>
                  <a:pt x="0" y="2268"/>
                </a:lnTo>
                <a:lnTo>
                  <a:pt x="3" y="2262"/>
                </a:lnTo>
                <a:lnTo>
                  <a:pt x="9" y="2261"/>
                </a:lnTo>
                <a:lnTo>
                  <a:pt x="15" y="2262"/>
                </a:lnTo>
                <a:lnTo>
                  <a:pt x="16" y="2268"/>
                </a:lnTo>
                <a:lnTo>
                  <a:pt x="16" y="2268"/>
                </a:lnTo>
                <a:close/>
                <a:moveTo>
                  <a:pt x="16" y="2456"/>
                </a:moveTo>
                <a:lnTo>
                  <a:pt x="16" y="2566"/>
                </a:lnTo>
                <a:lnTo>
                  <a:pt x="15" y="2572"/>
                </a:lnTo>
                <a:lnTo>
                  <a:pt x="9" y="2574"/>
                </a:lnTo>
                <a:lnTo>
                  <a:pt x="3" y="2572"/>
                </a:lnTo>
                <a:lnTo>
                  <a:pt x="0" y="2566"/>
                </a:lnTo>
                <a:lnTo>
                  <a:pt x="0" y="2456"/>
                </a:lnTo>
                <a:lnTo>
                  <a:pt x="3" y="2450"/>
                </a:lnTo>
                <a:lnTo>
                  <a:pt x="9" y="2449"/>
                </a:lnTo>
                <a:lnTo>
                  <a:pt x="15" y="2450"/>
                </a:lnTo>
                <a:lnTo>
                  <a:pt x="16" y="2456"/>
                </a:lnTo>
                <a:lnTo>
                  <a:pt x="16" y="2456"/>
                </a:lnTo>
                <a:close/>
                <a:moveTo>
                  <a:pt x="16" y="2644"/>
                </a:moveTo>
                <a:lnTo>
                  <a:pt x="16" y="2755"/>
                </a:lnTo>
                <a:lnTo>
                  <a:pt x="15" y="2760"/>
                </a:lnTo>
                <a:lnTo>
                  <a:pt x="9" y="2763"/>
                </a:lnTo>
                <a:lnTo>
                  <a:pt x="3" y="2760"/>
                </a:lnTo>
                <a:lnTo>
                  <a:pt x="0" y="2755"/>
                </a:lnTo>
                <a:lnTo>
                  <a:pt x="0" y="2644"/>
                </a:lnTo>
                <a:lnTo>
                  <a:pt x="3" y="2639"/>
                </a:lnTo>
                <a:lnTo>
                  <a:pt x="9" y="2637"/>
                </a:lnTo>
                <a:lnTo>
                  <a:pt x="15" y="2639"/>
                </a:lnTo>
                <a:lnTo>
                  <a:pt x="16" y="2644"/>
                </a:lnTo>
                <a:lnTo>
                  <a:pt x="16" y="2644"/>
                </a:lnTo>
                <a:close/>
                <a:moveTo>
                  <a:pt x="16" y="2833"/>
                </a:moveTo>
                <a:lnTo>
                  <a:pt x="16" y="2943"/>
                </a:lnTo>
                <a:lnTo>
                  <a:pt x="15" y="2949"/>
                </a:lnTo>
                <a:lnTo>
                  <a:pt x="9" y="2951"/>
                </a:lnTo>
                <a:lnTo>
                  <a:pt x="3" y="2949"/>
                </a:lnTo>
                <a:lnTo>
                  <a:pt x="0" y="2943"/>
                </a:lnTo>
                <a:lnTo>
                  <a:pt x="0" y="2833"/>
                </a:lnTo>
                <a:lnTo>
                  <a:pt x="3" y="2827"/>
                </a:lnTo>
                <a:lnTo>
                  <a:pt x="9" y="2825"/>
                </a:lnTo>
                <a:lnTo>
                  <a:pt x="15" y="2827"/>
                </a:lnTo>
                <a:lnTo>
                  <a:pt x="16" y="2833"/>
                </a:lnTo>
                <a:lnTo>
                  <a:pt x="16" y="2833"/>
                </a:lnTo>
                <a:close/>
                <a:moveTo>
                  <a:pt x="16" y="3021"/>
                </a:moveTo>
                <a:lnTo>
                  <a:pt x="16" y="3131"/>
                </a:lnTo>
                <a:lnTo>
                  <a:pt x="15" y="3137"/>
                </a:lnTo>
                <a:lnTo>
                  <a:pt x="9" y="3140"/>
                </a:lnTo>
                <a:lnTo>
                  <a:pt x="3" y="3137"/>
                </a:lnTo>
                <a:lnTo>
                  <a:pt x="0" y="3131"/>
                </a:lnTo>
                <a:lnTo>
                  <a:pt x="0" y="3021"/>
                </a:lnTo>
                <a:lnTo>
                  <a:pt x="3" y="3017"/>
                </a:lnTo>
                <a:lnTo>
                  <a:pt x="9" y="3014"/>
                </a:lnTo>
                <a:lnTo>
                  <a:pt x="15" y="3017"/>
                </a:lnTo>
                <a:lnTo>
                  <a:pt x="16" y="3021"/>
                </a:lnTo>
                <a:lnTo>
                  <a:pt x="16" y="3021"/>
                </a:lnTo>
                <a:close/>
                <a:moveTo>
                  <a:pt x="16" y="3211"/>
                </a:moveTo>
                <a:lnTo>
                  <a:pt x="16" y="3319"/>
                </a:lnTo>
                <a:lnTo>
                  <a:pt x="15" y="3325"/>
                </a:lnTo>
                <a:lnTo>
                  <a:pt x="9" y="3328"/>
                </a:lnTo>
                <a:lnTo>
                  <a:pt x="3" y="3325"/>
                </a:lnTo>
                <a:lnTo>
                  <a:pt x="0" y="3319"/>
                </a:lnTo>
                <a:lnTo>
                  <a:pt x="0" y="3211"/>
                </a:lnTo>
                <a:lnTo>
                  <a:pt x="3" y="3205"/>
                </a:lnTo>
                <a:lnTo>
                  <a:pt x="9" y="3202"/>
                </a:lnTo>
                <a:lnTo>
                  <a:pt x="15" y="3205"/>
                </a:lnTo>
                <a:lnTo>
                  <a:pt x="16" y="3211"/>
                </a:lnTo>
                <a:lnTo>
                  <a:pt x="16" y="3211"/>
                </a:lnTo>
                <a:close/>
                <a:moveTo>
                  <a:pt x="16" y="3399"/>
                </a:moveTo>
                <a:lnTo>
                  <a:pt x="16" y="3509"/>
                </a:lnTo>
                <a:lnTo>
                  <a:pt x="15" y="3515"/>
                </a:lnTo>
                <a:lnTo>
                  <a:pt x="9" y="3516"/>
                </a:lnTo>
                <a:lnTo>
                  <a:pt x="3" y="3515"/>
                </a:lnTo>
                <a:lnTo>
                  <a:pt x="0" y="3509"/>
                </a:lnTo>
                <a:lnTo>
                  <a:pt x="0" y="3399"/>
                </a:lnTo>
                <a:lnTo>
                  <a:pt x="3" y="3393"/>
                </a:lnTo>
                <a:lnTo>
                  <a:pt x="9" y="3390"/>
                </a:lnTo>
                <a:lnTo>
                  <a:pt x="15" y="3393"/>
                </a:lnTo>
                <a:lnTo>
                  <a:pt x="16" y="3399"/>
                </a:lnTo>
                <a:lnTo>
                  <a:pt x="16" y="3399"/>
                </a:lnTo>
                <a:close/>
                <a:moveTo>
                  <a:pt x="16" y="3587"/>
                </a:moveTo>
                <a:lnTo>
                  <a:pt x="16" y="3697"/>
                </a:lnTo>
                <a:lnTo>
                  <a:pt x="15" y="3703"/>
                </a:lnTo>
                <a:lnTo>
                  <a:pt x="9" y="3704"/>
                </a:lnTo>
                <a:lnTo>
                  <a:pt x="3" y="3703"/>
                </a:lnTo>
                <a:lnTo>
                  <a:pt x="0" y="3697"/>
                </a:lnTo>
                <a:lnTo>
                  <a:pt x="0" y="3587"/>
                </a:lnTo>
                <a:lnTo>
                  <a:pt x="3" y="3581"/>
                </a:lnTo>
                <a:lnTo>
                  <a:pt x="9" y="3578"/>
                </a:lnTo>
                <a:lnTo>
                  <a:pt x="15" y="3581"/>
                </a:lnTo>
                <a:lnTo>
                  <a:pt x="16" y="3587"/>
                </a:lnTo>
                <a:lnTo>
                  <a:pt x="16" y="3587"/>
                </a:lnTo>
                <a:close/>
                <a:moveTo>
                  <a:pt x="16" y="3775"/>
                </a:moveTo>
                <a:lnTo>
                  <a:pt x="16" y="3885"/>
                </a:lnTo>
                <a:lnTo>
                  <a:pt x="15" y="3891"/>
                </a:lnTo>
                <a:lnTo>
                  <a:pt x="9" y="3892"/>
                </a:lnTo>
                <a:lnTo>
                  <a:pt x="3" y="3891"/>
                </a:lnTo>
                <a:lnTo>
                  <a:pt x="0" y="3885"/>
                </a:lnTo>
                <a:lnTo>
                  <a:pt x="0" y="3775"/>
                </a:lnTo>
                <a:lnTo>
                  <a:pt x="3" y="3769"/>
                </a:lnTo>
                <a:lnTo>
                  <a:pt x="9" y="3766"/>
                </a:lnTo>
                <a:lnTo>
                  <a:pt x="15" y="3769"/>
                </a:lnTo>
                <a:lnTo>
                  <a:pt x="16" y="3775"/>
                </a:lnTo>
                <a:lnTo>
                  <a:pt x="16" y="3775"/>
                </a:lnTo>
                <a:close/>
                <a:moveTo>
                  <a:pt x="16" y="3963"/>
                </a:moveTo>
                <a:lnTo>
                  <a:pt x="16" y="4073"/>
                </a:lnTo>
                <a:lnTo>
                  <a:pt x="15" y="4079"/>
                </a:lnTo>
                <a:lnTo>
                  <a:pt x="9" y="4081"/>
                </a:lnTo>
                <a:lnTo>
                  <a:pt x="3" y="4079"/>
                </a:lnTo>
                <a:lnTo>
                  <a:pt x="0" y="4073"/>
                </a:lnTo>
                <a:lnTo>
                  <a:pt x="0" y="3963"/>
                </a:lnTo>
                <a:lnTo>
                  <a:pt x="3" y="3958"/>
                </a:lnTo>
                <a:lnTo>
                  <a:pt x="9" y="3956"/>
                </a:lnTo>
                <a:lnTo>
                  <a:pt x="15" y="3958"/>
                </a:lnTo>
                <a:lnTo>
                  <a:pt x="16" y="3963"/>
                </a:lnTo>
                <a:lnTo>
                  <a:pt x="16" y="3963"/>
                </a:lnTo>
                <a:close/>
                <a:moveTo>
                  <a:pt x="16" y="4152"/>
                </a:moveTo>
                <a:lnTo>
                  <a:pt x="16" y="4262"/>
                </a:lnTo>
                <a:lnTo>
                  <a:pt x="15" y="4267"/>
                </a:lnTo>
                <a:lnTo>
                  <a:pt x="9" y="4269"/>
                </a:lnTo>
                <a:lnTo>
                  <a:pt x="3" y="4267"/>
                </a:lnTo>
                <a:lnTo>
                  <a:pt x="0" y="4262"/>
                </a:lnTo>
                <a:lnTo>
                  <a:pt x="0" y="4152"/>
                </a:lnTo>
                <a:lnTo>
                  <a:pt x="3" y="4146"/>
                </a:lnTo>
                <a:lnTo>
                  <a:pt x="9" y="4144"/>
                </a:lnTo>
                <a:lnTo>
                  <a:pt x="15" y="4146"/>
                </a:lnTo>
                <a:lnTo>
                  <a:pt x="16" y="4152"/>
                </a:lnTo>
                <a:lnTo>
                  <a:pt x="16" y="4152"/>
                </a:lnTo>
                <a:close/>
                <a:moveTo>
                  <a:pt x="16" y="4340"/>
                </a:moveTo>
                <a:lnTo>
                  <a:pt x="16" y="4450"/>
                </a:lnTo>
                <a:lnTo>
                  <a:pt x="15" y="4456"/>
                </a:lnTo>
                <a:lnTo>
                  <a:pt x="9" y="4458"/>
                </a:lnTo>
                <a:lnTo>
                  <a:pt x="3" y="4456"/>
                </a:lnTo>
                <a:lnTo>
                  <a:pt x="0" y="4450"/>
                </a:lnTo>
                <a:lnTo>
                  <a:pt x="0" y="4340"/>
                </a:lnTo>
                <a:lnTo>
                  <a:pt x="3" y="4334"/>
                </a:lnTo>
                <a:lnTo>
                  <a:pt x="9" y="4333"/>
                </a:lnTo>
                <a:lnTo>
                  <a:pt x="15" y="4334"/>
                </a:lnTo>
                <a:lnTo>
                  <a:pt x="16" y="4340"/>
                </a:lnTo>
                <a:lnTo>
                  <a:pt x="16" y="4340"/>
                </a:lnTo>
                <a:close/>
                <a:moveTo>
                  <a:pt x="16" y="4528"/>
                </a:moveTo>
                <a:lnTo>
                  <a:pt x="16" y="4638"/>
                </a:lnTo>
                <a:lnTo>
                  <a:pt x="15" y="4644"/>
                </a:lnTo>
                <a:lnTo>
                  <a:pt x="9" y="4647"/>
                </a:lnTo>
                <a:lnTo>
                  <a:pt x="3" y="4644"/>
                </a:lnTo>
                <a:lnTo>
                  <a:pt x="0" y="4638"/>
                </a:lnTo>
                <a:lnTo>
                  <a:pt x="0" y="4528"/>
                </a:lnTo>
                <a:lnTo>
                  <a:pt x="3" y="4522"/>
                </a:lnTo>
                <a:lnTo>
                  <a:pt x="9" y="4521"/>
                </a:lnTo>
                <a:lnTo>
                  <a:pt x="15" y="4522"/>
                </a:lnTo>
                <a:lnTo>
                  <a:pt x="16" y="4528"/>
                </a:lnTo>
                <a:lnTo>
                  <a:pt x="16" y="4528"/>
                </a:lnTo>
                <a:close/>
                <a:moveTo>
                  <a:pt x="16" y="4716"/>
                </a:moveTo>
                <a:lnTo>
                  <a:pt x="16" y="4826"/>
                </a:lnTo>
                <a:lnTo>
                  <a:pt x="15" y="4832"/>
                </a:lnTo>
                <a:lnTo>
                  <a:pt x="9" y="4835"/>
                </a:lnTo>
                <a:lnTo>
                  <a:pt x="3" y="4832"/>
                </a:lnTo>
                <a:lnTo>
                  <a:pt x="0" y="4826"/>
                </a:lnTo>
                <a:lnTo>
                  <a:pt x="0" y="4716"/>
                </a:lnTo>
                <a:lnTo>
                  <a:pt x="3" y="4712"/>
                </a:lnTo>
                <a:lnTo>
                  <a:pt x="9" y="4709"/>
                </a:lnTo>
                <a:lnTo>
                  <a:pt x="15" y="4712"/>
                </a:lnTo>
                <a:lnTo>
                  <a:pt x="16" y="4716"/>
                </a:lnTo>
                <a:lnTo>
                  <a:pt x="16" y="4716"/>
                </a:lnTo>
                <a:close/>
                <a:moveTo>
                  <a:pt x="16" y="4906"/>
                </a:moveTo>
                <a:lnTo>
                  <a:pt x="16" y="5014"/>
                </a:lnTo>
                <a:lnTo>
                  <a:pt x="15" y="5020"/>
                </a:lnTo>
                <a:lnTo>
                  <a:pt x="9" y="5023"/>
                </a:lnTo>
                <a:lnTo>
                  <a:pt x="3" y="5020"/>
                </a:lnTo>
                <a:lnTo>
                  <a:pt x="0" y="5014"/>
                </a:lnTo>
                <a:lnTo>
                  <a:pt x="0" y="4906"/>
                </a:lnTo>
                <a:lnTo>
                  <a:pt x="3" y="4900"/>
                </a:lnTo>
                <a:lnTo>
                  <a:pt x="9" y="4897"/>
                </a:lnTo>
                <a:lnTo>
                  <a:pt x="15" y="4900"/>
                </a:lnTo>
                <a:lnTo>
                  <a:pt x="16" y="4906"/>
                </a:lnTo>
                <a:lnTo>
                  <a:pt x="16" y="4906"/>
                </a:lnTo>
                <a:close/>
                <a:moveTo>
                  <a:pt x="16" y="5094"/>
                </a:moveTo>
                <a:lnTo>
                  <a:pt x="16" y="5204"/>
                </a:lnTo>
                <a:lnTo>
                  <a:pt x="15" y="5210"/>
                </a:lnTo>
                <a:lnTo>
                  <a:pt x="9" y="5211"/>
                </a:lnTo>
                <a:lnTo>
                  <a:pt x="3" y="5210"/>
                </a:lnTo>
                <a:lnTo>
                  <a:pt x="0" y="5204"/>
                </a:lnTo>
                <a:lnTo>
                  <a:pt x="0" y="5094"/>
                </a:lnTo>
                <a:lnTo>
                  <a:pt x="3" y="5088"/>
                </a:lnTo>
                <a:lnTo>
                  <a:pt x="9" y="5085"/>
                </a:lnTo>
                <a:lnTo>
                  <a:pt x="15" y="5088"/>
                </a:lnTo>
                <a:lnTo>
                  <a:pt x="16" y="5094"/>
                </a:lnTo>
                <a:lnTo>
                  <a:pt x="16" y="5094"/>
                </a:lnTo>
                <a:close/>
                <a:moveTo>
                  <a:pt x="16" y="5282"/>
                </a:moveTo>
                <a:lnTo>
                  <a:pt x="16" y="5392"/>
                </a:lnTo>
                <a:lnTo>
                  <a:pt x="15" y="5398"/>
                </a:lnTo>
                <a:lnTo>
                  <a:pt x="9" y="5399"/>
                </a:lnTo>
                <a:lnTo>
                  <a:pt x="3" y="5398"/>
                </a:lnTo>
                <a:lnTo>
                  <a:pt x="0" y="5392"/>
                </a:lnTo>
                <a:lnTo>
                  <a:pt x="0" y="5282"/>
                </a:lnTo>
                <a:lnTo>
                  <a:pt x="3" y="5276"/>
                </a:lnTo>
                <a:lnTo>
                  <a:pt x="9" y="5274"/>
                </a:lnTo>
                <a:lnTo>
                  <a:pt x="15" y="5276"/>
                </a:lnTo>
                <a:lnTo>
                  <a:pt x="16" y="5282"/>
                </a:lnTo>
                <a:lnTo>
                  <a:pt x="16" y="5282"/>
                </a:lnTo>
                <a:close/>
                <a:moveTo>
                  <a:pt x="16" y="5470"/>
                </a:moveTo>
                <a:lnTo>
                  <a:pt x="16" y="5580"/>
                </a:lnTo>
                <a:lnTo>
                  <a:pt x="15" y="5586"/>
                </a:lnTo>
                <a:lnTo>
                  <a:pt x="9" y="5588"/>
                </a:lnTo>
                <a:lnTo>
                  <a:pt x="3" y="5586"/>
                </a:lnTo>
                <a:lnTo>
                  <a:pt x="0" y="5580"/>
                </a:lnTo>
                <a:lnTo>
                  <a:pt x="0" y="5470"/>
                </a:lnTo>
                <a:lnTo>
                  <a:pt x="3" y="5465"/>
                </a:lnTo>
                <a:lnTo>
                  <a:pt x="9" y="5463"/>
                </a:lnTo>
                <a:lnTo>
                  <a:pt x="15" y="5465"/>
                </a:lnTo>
                <a:lnTo>
                  <a:pt x="16" y="5470"/>
                </a:lnTo>
                <a:lnTo>
                  <a:pt x="16" y="5470"/>
                </a:lnTo>
                <a:close/>
                <a:moveTo>
                  <a:pt x="16" y="5659"/>
                </a:moveTo>
                <a:lnTo>
                  <a:pt x="16" y="5769"/>
                </a:lnTo>
                <a:lnTo>
                  <a:pt x="15" y="5774"/>
                </a:lnTo>
                <a:lnTo>
                  <a:pt x="9" y="5776"/>
                </a:lnTo>
                <a:lnTo>
                  <a:pt x="3" y="5774"/>
                </a:lnTo>
                <a:lnTo>
                  <a:pt x="0" y="5769"/>
                </a:lnTo>
                <a:lnTo>
                  <a:pt x="0" y="5659"/>
                </a:lnTo>
                <a:lnTo>
                  <a:pt x="3" y="5653"/>
                </a:lnTo>
                <a:lnTo>
                  <a:pt x="9" y="5651"/>
                </a:lnTo>
                <a:lnTo>
                  <a:pt x="15" y="5653"/>
                </a:lnTo>
                <a:lnTo>
                  <a:pt x="16" y="5659"/>
                </a:lnTo>
                <a:lnTo>
                  <a:pt x="16" y="5659"/>
                </a:lnTo>
                <a:close/>
                <a:moveTo>
                  <a:pt x="16" y="5847"/>
                </a:moveTo>
                <a:lnTo>
                  <a:pt x="16" y="5893"/>
                </a:lnTo>
                <a:lnTo>
                  <a:pt x="15" y="5899"/>
                </a:lnTo>
                <a:lnTo>
                  <a:pt x="9" y="5900"/>
                </a:lnTo>
                <a:lnTo>
                  <a:pt x="3" y="5899"/>
                </a:lnTo>
                <a:lnTo>
                  <a:pt x="0" y="5893"/>
                </a:lnTo>
                <a:lnTo>
                  <a:pt x="0" y="5847"/>
                </a:lnTo>
                <a:lnTo>
                  <a:pt x="3" y="5841"/>
                </a:lnTo>
                <a:lnTo>
                  <a:pt x="9" y="5840"/>
                </a:lnTo>
                <a:lnTo>
                  <a:pt x="15" y="5841"/>
                </a:lnTo>
                <a:lnTo>
                  <a:pt x="16" y="5847"/>
                </a:lnTo>
                <a:lnTo>
                  <a:pt x="16" y="584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94" name="Freeform 248"/>
          <p:cNvSpPr>
            <a:spLocks/>
          </p:cNvSpPr>
          <p:nvPr/>
        </p:nvSpPr>
        <p:spPr bwMode="auto">
          <a:xfrm>
            <a:off x="1187610" y="5537718"/>
            <a:ext cx="360051" cy="216032"/>
          </a:xfrm>
          <a:custGeom>
            <a:avLst/>
            <a:gdLst>
              <a:gd name="connsiteX0" fmla="*/ 0 w 19027"/>
              <a:gd name="connsiteY0" fmla="*/ 19509 h 19509"/>
              <a:gd name="connsiteX1" fmla="*/ 10571 w 19027"/>
              <a:gd name="connsiteY1" fmla="*/ 10000 h 19509"/>
              <a:gd name="connsiteX2" fmla="*/ 19027 w 19027"/>
              <a:gd name="connsiteY2" fmla="*/ 0 h 19509"/>
              <a:gd name="connsiteX0" fmla="*/ 0 w 10571"/>
              <a:gd name="connsiteY0" fmla="*/ 9509 h 11948"/>
              <a:gd name="connsiteX1" fmla="*/ 10571 w 10571"/>
              <a:gd name="connsiteY1" fmla="*/ 0 h 11948"/>
              <a:gd name="connsiteX2" fmla="*/ 9027 w 10571"/>
              <a:gd name="connsiteY2" fmla="*/ 11948 h 11948"/>
              <a:gd name="connsiteX0" fmla="*/ 0 w 9027"/>
              <a:gd name="connsiteY0" fmla="*/ 0 h 2439"/>
              <a:gd name="connsiteX1" fmla="*/ 4514 w 9027"/>
              <a:gd name="connsiteY1" fmla="*/ 0 h 2439"/>
              <a:gd name="connsiteX2" fmla="*/ 9027 w 9027"/>
              <a:gd name="connsiteY2" fmla="*/ 2439 h 2439"/>
              <a:gd name="connsiteX0" fmla="*/ 0 w 6250"/>
              <a:gd name="connsiteY0" fmla="*/ 0 h 29997"/>
              <a:gd name="connsiteX1" fmla="*/ 5001 w 6250"/>
              <a:gd name="connsiteY1" fmla="*/ 0 h 29997"/>
              <a:gd name="connsiteX2" fmla="*/ 6250 w 6250"/>
              <a:gd name="connsiteY2" fmla="*/ 29997 h 29997"/>
              <a:gd name="connsiteX0" fmla="*/ 0 w 10000"/>
              <a:gd name="connsiteY0" fmla="*/ 0 h 10000"/>
              <a:gd name="connsiteX1" fmla="*/ 2000 w 10000"/>
              <a:gd name="connsiteY1" fmla="*/ 6667 h 10000"/>
              <a:gd name="connsiteX2" fmla="*/ 10000 w 10000"/>
              <a:gd name="connsiteY2" fmla="*/ 10000 h 10000"/>
            </a:gdLst>
            <a:ahLst/>
            <a:cxnLst>
              <a:cxn ang="0">
                <a:pos x="connsiteX0" y="connsiteY0"/>
              </a:cxn>
              <a:cxn ang="0">
                <a:pos x="connsiteX1" y="connsiteY1"/>
              </a:cxn>
              <a:cxn ang="0">
                <a:pos x="connsiteX2" y="connsiteY2"/>
              </a:cxn>
            </a:cxnLst>
            <a:rect l="l" t="t" r="r" b="b"/>
            <a:pathLst>
              <a:path w="10000" h="10000">
                <a:moveTo>
                  <a:pt x="0" y="0"/>
                </a:moveTo>
                <a:lnTo>
                  <a:pt x="2000" y="6667"/>
                </a:lnTo>
                <a:lnTo>
                  <a:pt x="10000" y="10000"/>
                </a:lnTo>
              </a:path>
            </a:pathLst>
          </a:custGeom>
          <a:noFill/>
          <a:ln w="14288">
            <a:solidFill>
              <a:srgbClr val="3475CD"/>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nvGrpSpPr>
          <p:cNvPr id="295" name="Group 350"/>
          <p:cNvGrpSpPr/>
          <p:nvPr/>
        </p:nvGrpSpPr>
        <p:grpSpPr>
          <a:xfrm>
            <a:off x="5126546" y="5897768"/>
            <a:ext cx="360040" cy="285180"/>
            <a:chOff x="5137151" y="6323013"/>
            <a:chExt cx="333375" cy="357188"/>
          </a:xfrm>
        </p:grpSpPr>
        <p:sp>
          <p:nvSpPr>
            <p:cNvPr id="296" name="Freeform 47"/>
            <p:cNvSpPr>
              <a:spLocks/>
            </p:cNvSpPr>
            <p:nvPr/>
          </p:nvSpPr>
          <p:spPr bwMode="auto">
            <a:xfrm>
              <a:off x="5138738" y="6323013"/>
              <a:ext cx="328613" cy="190500"/>
            </a:xfrm>
            <a:custGeom>
              <a:avLst/>
              <a:gdLst/>
              <a:ahLst/>
              <a:cxnLst>
                <a:cxn ang="0">
                  <a:pos x="0" y="200"/>
                </a:cxn>
                <a:cxn ang="0">
                  <a:pos x="255" y="360"/>
                </a:cxn>
                <a:cxn ang="0">
                  <a:pos x="622" y="168"/>
                </a:cxn>
                <a:cxn ang="0">
                  <a:pos x="336" y="0"/>
                </a:cxn>
                <a:cxn ang="0">
                  <a:pos x="0" y="200"/>
                </a:cxn>
              </a:cxnLst>
              <a:rect l="0" t="0" r="r" b="b"/>
              <a:pathLst>
                <a:path w="622" h="360">
                  <a:moveTo>
                    <a:pt x="0" y="200"/>
                  </a:moveTo>
                  <a:lnTo>
                    <a:pt x="255" y="360"/>
                  </a:lnTo>
                  <a:lnTo>
                    <a:pt x="622" y="168"/>
                  </a:lnTo>
                  <a:lnTo>
                    <a:pt x="336" y="0"/>
                  </a:lnTo>
                  <a:lnTo>
                    <a:pt x="0" y="200"/>
                  </a:ln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97" name="Freeform 48"/>
            <p:cNvSpPr>
              <a:spLocks/>
            </p:cNvSpPr>
            <p:nvPr/>
          </p:nvSpPr>
          <p:spPr bwMode="auto">
            <a:xfrm>
              <a:off x="5138738" y="6323013"/>
              <a:ext cx="328613" cy="190500"/>
            </a:xfrm>
            <a:custGeom>
              <a:avLst/>
              <a:gdLst/>
              <a:ahLst/>
              <a:cxnLst>
                <a:cxn ang="0">
                  <a:pos x="0" y="200"/>
                </a:cxn>
                <a:cxn ang="0">
                  <a:pos x="255" y="360"/>
                </a:cxn>
                <a:cxn ang="0">
                  <a:pos x="622" y="168"/>
                </a:cxn>
                <a:cxn ang="0">
                  <a:pos x="336" y="0"/>
                </a:cxn>
                <a:cxn ang="0">
                  <a:pos x="0" y="200"/>
                </a:cxn>
              </a:cxnLst>
              <a:rect l="0" t="0" r="r" b="b"/>
              <a:pathLst>
                <a:path w="622" h="360">
                  <a:moveTo>
                    <a:pt x="0" y="200"/>
                  </a:moveTo>
                  <a:lnTo>
                    <a:pt x="255" y="360"/>
                  </a:lnTo>
                  <a:lnTo>
                    <a:pt x="622" y="168"/>
                  </a:lnTo>
                  <a:lnTo>
                    <a:pt x="336" y="0"/>
                  </a:lnTo>
                  <a:lnTo>
                    <a:pt x="0" y="20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98" name="Line 49"/>
            <p:cNvSpPr>
              <a:spLocks noChangeShapeType="1"/>
            </p:cNvSpPr>
            <p:nvPr/>
          </p:nvSpPr>
          <p:spPr bwMode="auto">
            <a:xfrm flipV="1">
              <a:off x="5273676" y="6513513"/>
              <a:ext cx="1588" cy="166688"/>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99" name="Line 50"/>
            <p:cNvSpPr>
              <a:spLocks noChangeShapeType="1"/>
            </p:cNvSpPr>
            <p:nvPr/>
          </p:nvSpPr>
          <p:spPr bwMode="auto">
            <a:xfrm flipH="1" flipV="1">
              <a:off x="5468938" y="6413501"/>
              <a:ext cx="1588" cy="1698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00" name="Freeform 51"/>
            <p:cNvSpPr>
              <a:spLocks/>
            </p:cNvSpPr>
            <p:nvPr/>
          </p:nvSpPr>
          <p:spPr bwMode="auto">
            <a:xfrm>
              <a:off x="5137151" y="6427788"/>
              <a:ext cx="330200" cy="252413"/>
            </a:xfrm>
            <a:custGeom>
              <a:avLst/>
              <a:gdLst/>
              <a:ahLst/>
              <a:cxnLst>
                <a:cxn ang="0">
                  <a:pos x="0" y="0"/>
                </a:cxn>
                <a:cxn ang="0">
                  <a:pos x="0" y="322"/>
                </a:cxn>
                <a:cxn ang="0">
                  <a:pos x="256" y="477"/>
                </a:cxn>
                <a:cxn ang="0">
                  <a:pos x="623" y="291"/>
                </a:cxn>
              </a:cxnLst>
              <a:rect l="0" t="0" r="r" b="b"/>
              <a:pathLst>
                <a:path w="623" h="477">
                  <a:moveTo>
                    <a:pt x="0" y="0"/>
                  </a:moveTo>
                  <a:lnTo>
                    <a:pt x="0" y="322"/>
                  </a:lnTo>
                  <a:lnTo>
                    <a:pt x="256" y="477"/>
                  </a:lnTo>
                  <a:lnTo>
                    <a:pt x="623" y="291"/>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01" name="Freeform 52"/>
            <p:cNvSpPr>
              <a:spLocks/>
            </p:cNvSpPr>
            <p:nvPr/>
          </p:nvSpPr>
          <p:spPr bwMode="auto">
            <a:xfrm>
              <a:off x="5345113" y="6489701"/>
              <a:ext cx="57150" cy="147638"/>
            </a:xfrm>
            <a:custGeom>
              <a:avLst/>
              <a:gdLst/>
              <a:ahLst/>
              <a:cxnLst>
                <a:cxn ang="0">
                  <a:pos x="0" y="279"/>
                </a:cxn>
                <a:cxn ang="0">
                  <a:pos x="0" y="62"/>
                </a:cxn>
                <a:cxn ang="0">
                  <a:pos x="106" y="0"/>
                </a:cxn>
                <a:cxn ang="0">
                  <a:pos x="106" y="236"/>
                </a:cxn>
              </a:cxnLst>
              <a:rect l="0" t="0" r="r" b="b"/>
              <a:pathLst>
                <a:path w="106" h="279">
                  <a:moveTo>
                    <a:pt x="0" y="279"/>
                  </a:moveTo>
                  <a:lnTo>
                    <a:pt x="0" y="62"/>
                  </a:lnTo>
                  <a:lnTo>
                    <a:pt x="106" y="0"/>
                  </a:lnTo>
                  <a:lnTo>
                    <a:pt x="106" y="236"/>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grpSp>
        <p:nvGrpSpPr>
          <p:cNvPr id="302" name="Group 357"/>
          <p:cNvGrpSpPr/>
          <p:nvPr/>
        </p:nvGrpSpPr>
        <p:grpSpPr>
          <a:xfrm>
            <a:off x="1187626" y="5684596"/>
            <a:ext cx="576064" cy="357188"/>
            <a:chOff x="5137151" y="6323013"/>
            <a:chExt cx="333375" cy="357188"/>
          </a:xfrm>
        </p:grpSpPr>
        <p:sp>
          <p:nvSpPr>
            <p:cNvPr id="303" name="Freeform 47"/>
            <p:cNvSpPr>
              <a:spLocks/>
            </p:cNvSpPr>
            <p:nvPr/>
          </p:nvSpPr>
          <p:spPr bwMode="auto">
            <a:xfrm>
              <a:off x="5138738" y="6323013"/>
              <a:ext cx="328613" cy="190500"/>
            </a:xfrm>
            <a:custGeom>
              <a:avLst/>
              <a:gdLst/>
              <a:ahLst/>
              <a:cxnLst>
                <a:cxn ang="0">
                  <a:pos x="0" y="200"/>
                </a:cxn>
                <a:cxn ang="0">
                  <a:pos x="255" y="360"/>
                </a:cxn>
                <a:cxn ang="0">
                  <a:pos x="622" y="168"/>
                </a:cxn>
                <a:cxn ang="0">
                  <a:pos x="336" y="0"/>
                </a:cxn>
                <a:cxn ang="0">
                  <a:pos x="0" y="200"/>
                </a:cxn>
              </a:cxnLst>
              <a:rect l="0" t="0" r="r" b="b"/>
              <a:pathLst>
                <a:path w="622" h="360">
                  <a:moveTo>
                    <a:pt x="0" y="200"/>
                  </a:moveTo>
                  <a:lnTo>
                    <a:pt x="255" y="360"/>
                  </a:lnTo>
                  <a:lnTo>
                    <a:pt x="622" y="168"/>
                  </a:lnTo>
                  <a:lnTo>
                    <a:pt x="336" y="0"/>
                  </a:lnTo>
                  <a:lnTo>
                    <a:pt x="0" y="200"/>
                  </a:ln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04" name="Freeform 48"/>
            <p:cNvSpPr>
              <a:spLocks/>
            </p:cNvSpPr>
            <p:nvPr/>
          </p:nvSpPr>
          <p:spPr bwMode="auto">
            <a:xfrm>
              <a:off x="5138738" y="6323013"/>
              <a:ext cx="328613" cy="190500"/>
            </a:xfrm>
            <a:custGeom>
              <a:avLst/>
              <a:gdLst/>
              <a:ahLst/>
              <a:cxnLst>
                <a:cxn ang="0">
                  <a:pos x="0" y="200"/>
                </a:cxn>
                <a:cxn ang="0">
                  <a:pos x="255" y="360"/>
                </a:cxn>
                <a:cxn ang="0">
                  <a:pos x="622" y="168"/>
                </a:cxn>
                <a:cxn ang="0">
                  <a:pos x="336" y="0"/>
                </a:cxn>
                <a:cxn ang="0">
                  <a:pos x="0" y="200"/>
                </a:cxn>
              </a:cxnLst>
              <a:rect l="0" t="0" r="r" b="b"/>
              <a:pathLst>
                <a:path w="622" h="360">
                  <a:moveTo>
                    <a:pt x="0" y="200"/>
                  </a:moveTo>
                  <a:lnTo>
                    <a:pt x="255" y="360"/>
                  </a:lnTo>
                  <a:lnTo>
                    <a:pt x="622" y="168"/>
                  </a:lnTo>
                  <a:lnTo>
                    <a:pt x="336" y="0"/>
                  </a:lnTo>
                  <a:lnTo>
                    <a:pt x="0" y="20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05" name="Line 49"/>
            <p:cNvSpPr>
              <a:spLocks noChangeShapeType="1"/>
            </p:cNvSpPr>
            <p:nvPr/>
          </p:nvSpPr>
          <p:spPr bwMode="auto">
            <a:xfrm flipV="1">
              <a:off x="5273676" y="6513513"/>
              <a:ext cx="1588" cy="166688"/>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06" name="Line 50"/>
            <p:cNvSpPr>
              <a:spLocks noChangeShapeType="1"/>
            </p:cNvSpPr>
            <p:nvPr/>
          </p:nvSpPr>
          <p:spPr bwMode="auto">
            <a:xfrm flipH="1" flipV="1">
              <a:off x="5468938" y="6413501"/>
              <a:ext cx="1588" cy="1698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07" name="Freeform 51"/>
            <p:cNvSpPr>
              <a:spLocks/>
            </p:cNvSpPr>
            <p:nvPr/>
          </p:nvSpPr>
          <p:spPr bwMode="auto">
            <a:xfrm>
              <a:off x="5137151" y="6427788"/>
              <a:ext cx="330200" cy="252413"/>
            </a:xfrm>
            <a:custGeom>
              <a:avLst/>
              <a:gdLst/>
              <a:ahLst/>
              <a:cxnLst>
                <a:cxn ang="0">
                  <a:pos x="0" y="0"/>
                </a:cxn>
                <a:cxn ang="0">
                  <a:pos x="0" y="322"/>
                </a:cxn>
                <a:cxn ang="0">
                  <a:pos x="256" y="477"/>
                </a:cxn>
                <a:cxn ang="0">
                  <a:pos x="623" y="291"/>
                </a:cxn>
              </a:cxnLst>
              <a:rect l="0" t="0" r="r" b="b"/>
              <a:pathLst>
                <a:path w="623" h="477">
                  <a:moveTo>
                    <a:pt x="0" y="0"/>
                  </a:moveTo>
                  <a:lnTo>
                    <a:pt x="0" y="322"/>
                  </a:lnTo>
                  <a:lnTo>
                    <a:pt x="256" y="477"/>
                  </a:lnTo>
                  <a:lnTo>
                    <a:pt x="623" y="291"/>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08" name="Freeform 52"/>
            <p:cNvSpPr>
              <a:spLocks/>
            </p:cNvSpPr>
            <p:nvPr/>
          </p:nvSpPr>
          <p:spPr bwMode="auto">
            <a:xfrm>
              <a:off x="5345113" y="6489701"/>
              <a:ext cx="57150" cy="147638"/>
            </a:xfrm>
            <a:custGeom>
              <a:avLst/>
              <a:gdLst/>
              <a:ahLst/>
              <a:cxnLst>
                <a:cxn ang="0">
                  <a:pos x="0" y="279"/>
                </a:cxn>
                <a:cxn ang="0">
                  <a:pos x="0" y="62"/>
                </a:cxn>
                <a:cxn ang="0">
                  <a:pos x="106" y="0"/>
                </a:cxn>
                <a:cxn ang="0">
                  <a:pos x="106" y="236"/>
                </a:cxn>
              </a:cxnLst>
              <a:rect l="0" t="0" r="r" b="b"/>
              <a:pathLst>
                <a:path w="106" h="279">
                  <a:moveTo>
                    <a:pt x="0" y="279"/>
                  </a:moveTo>
                  <a:lnTo>
                    <a:pt x="0" y="62"/>
                  </a:lnTo>
                  <a:lnTo>
                    <a:pt x="106" y="0"/>
                  </a:lnTo>
                  <a:lnTo>
                    <a:pt x="106" y="236"/>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sp>
        <p:nvSpPr>
          <p:cNvPr id="309" name="Freeform 248"/>
          <p:cNvSpPr>
            <a:spLocks/>
          </p:cNvSpPr>
          <p:nvPr/>
        </p:nvSpPr>
        <p:spPr bwMode="auto">
          <a:xfrm>
            <a:off x="1763709" y="5681767"/>
            <a:ext cx="432031" cy="159011"/>
          </a:xfrm>
          <a:custGeom>
            <a:avLst/>
            <a:gdLst>
              <a:gd name="connsiteX0" fmla="*/ 0 w 19027"/>
              <a:gd name="connsiteY0" fmla="*/ 19509 h 19509"/>
              <a:gd name="connsiteX1" fmla="*/ 10571 w 19027"/>
              <a:gd name="connsiteY1" fmla="*/ 10000 h 19509"/>
              <a:gd name="connsiteX2" fmla="*/ 19027 w 19027"/>
              <a:gd name="connsiteY2" fmla="*/ 0 h 19509"/>
              <a:gd name="connsiteX0" fmla="*/ 0 w 10571"/>
              <a:gd name="connsiteY0" fmla="*/ 9509 h 11948"/>
              <a:gd name="connsiteX1" fmla="*/ 10571 w 10571"/>
              <a:gd name="connsiteY1" fmla="*/ 0 h 11948"/>
              <a:gd name="connsiteX2" fmla="*/ 9027 w 10571"/>
              <a:gd name="connsiteY2" fmla="*/ 11948 h 11948"/>
              <a:gd name="connsiteX0" fmla="*/ 0 w 9027"/>
              <a:gd name="connsiteY0" fmla="*/ 0 h 2439"/>
              <a:gd name="connsiteX1" fmla="*/ 4514 w 9027"/>
              <a:gd name="connsiteY1" fmla="*/ 0 h 2439"/>
              <a:gd name="connsiteX2" fmla="*/ 9027 w 9027"/>
              <a:gd name="connsiteY2" fmla="*/ 2439 h 2439"/>
              <a:gd name="connsiteX0" fmla="*/ 0 w 6250"/>
              <a:gd name="connsiteY0" fmla="*/ 0 h 29997"/>
              <a:gd name="connsiteX1" fmla="*/ 5001 w 6250"/>
              <a:gd name="connsiteY1" fmla="*/ 0 h 29997"/>
              <a:gd name="connsiteX2" fmla="*/ 6250 w 6250"/>
              <a:gd name="connsiteY2" fmla="*/ 29997 h 29997"/>
              <a:gd name="connsiteX0" fmla="*/ 0 w 10000"/>
              <a:gd name="connsiteY0" fmla="*/ 0 h 10000"/>
              <a:gd name="connsiteX1" fmla="*/ 2000 w 10000"/>
              <a:gd name="connsiteY1" fmla="*/ 6667 h 10000"/>
              <a:gd name="connsiteX2" fmla="*/ 10000 w 10000"/>
              <a:gd name="connsiteY2" fmla="*/ 10000 h 10000"/>
              <a:gd name="connsiteX0" fmla="*/ 0 w 23767"/>
              <a:gd name="connsiteY0" fmla="*/ 388 h 7055"/>
              <a:gd name="connsiteX1" fmla="*/ 2000 w 23767"/>
              <a:gd name="connsiteY1" fmla="*/ 7055 h 7055"/>
              <a:gd name="connsiteX2" fmla="*/ 23767 w 23767"/>
              <a:gd name="connsiteY2" fmla="*/ 0 h 7055"/>
              <a:gd name="connsiteX0" fmla="*/ 801 w 10801"/>
              <a:gd name="connsiteY0" fmla="*/ 550 h 11025"/>
              <a:gd name="connsiteX1" fmla="*/ 6594 w 10801"/>
              <a:gd name="connsiteY1" fmla="*/ 9450 h 11025"/>
              <a:gd name="connsiteX2" fmla="*/ 1643 w 10801"/>
              <a:gd name="connsiteY2" fmla="*/ 10000 h 11025"/>
              <a:gd name="connsiteX3" fmla="*/ 10801 w 10801"/>
              <a:gd name="connsiteY3" fmla="*/ 0 h 11025"/>
              <a:gd name="connsiteX0" fmla="*/ 0 w 10000"/>
              <a:gd name="connsiteY0" fmla="*/ 550 h 14295"/>
              <a:gd name="connsiteX1" fmla="*/ 5793 w 10000"/>
              <a:gd name="connsiteY1" fmla="*/ 9450 h 14295"/>
              <a:gd name="connsiteX2" fmla="*/ 4951 w 10000"/>
              <a:gd name="connsiteY2" fmla="*/ 14174 h 14295"/>
              <a:gd name="connsiteX3" fmla="*/ 10000 w 10000"/>
              <a:gd name="connsiteY3" fmla="*/ 0 h 14295"/>
              <a:gd name="connsiteX0" fmla="*/ 1643 w 6692"/>
              <a:gd name="connsiteY0" fmla="*/ 0 h 19019"/>
              <a:gd name="connsiteX1" fmla="*/ 2485 w 6692"/>
              <a:gd name="connsiteY1" fmla="*/ 14174 h 19019"/>
              <a:gd name="connsiteX2" fmla="*/ 1643 w 6692"/>
              <a:gd name="connsiteY2" fmla="*/ 18898 h 19019"/>
              <a:gd name="connsiteX3" fmla="*/ 6692 w 6692"/>
              <a:gd name="connsiteY3" fmla="*/ 4724 h 19019"/>
              <a:gd name="connsiteX0" fmla="*/ 2455 w 10000"/>
              <a:gd name="connsiteY0" fmla="*/ 0 h 10000"/>
              <a:gd name="connsiteX1" fmla="*/ 3713 w 10000"/>
              <a:gd name="connsiteY1" fmla="*/ 7453 h 10000"/>
              <a:gd name="connsiteX2" fmla="*/ 2455 w 10000"/>
              <a:gd name="connsiteY2" fmla="*/ 9936 h 10000"/>
              <a:gd name="connsiteX3" fmla="*/ 10000 w 10000"/>
              <a:gd name="connsiteY3" fmla="*/ 2484 h 10000"/>
              <a:gd name="connsiteX0" fmla="*/ 1198 w 10000"/>
              <a:gd name="connsiteY0" fmla="*/ 2484 h 7516"/>
              <a:gd name="connsiteX1" fmla="*/ 3713 w 10000"/>
              <a:gd name="connsiteY1" fmla="*/ 4969 h 7516"/>
              <a:gd name="connsiteX2" fmla="*/ 2455 w 10000"/>
              <a:gd name="connsiteY2" fmla="*/ 7452 h 7516"/>
              <a:gd name="connsiteX3" fmla="*/ 10000 w 10000"/>
              <a:gd name="connsiteY3" fmla="*/ 0 h 7516"/>
              <a:gd name="connsiteX0" fmla="*/ 0 w 8802"/>
              <a:gd name="connsiteY0" fmla="*/ 6610 h 11734"/>
              <a:gd name="connsiteX1" fmla="*/ 2515 w 8802"/>
              <a:gd name="connsiteY1" fmla="*/ 9916 h 11734"/>
              <a:gd name="connsiteX2" fmla="*/ 5030 w 8802"/>
              <a:gd name="connsiteY2" fmla="*/ 0 h 11734"/>
              <a:gd name="connsiteX3" fmla="*/ 8802 w 8802"/>
              <a:gd name="connsiteY3" fmla="*/ 3305 h 11734"/>
              <a:gd name="connsiteX0" fmla="*/ 0 w 10000"/>
              <a:gd name="connsiteY0" fmla="*/ 5633 h 10000"/>
              <a:gd name="connsiteX1" fmla="*/ 2857 w 10000"/>
              <a:gd name="connsiteY1" fmla="*/ 2817 h 10000"/>
              <a:gd name="connsiteX2" fmla="*/ 5715 w 10000"/>
              <a:gd name="connsiteY2" fmla="*/ 0 h 10000"/>
              <a:gd name="connsiteX3" fmla="*/ 10000 w 10000"/>
              <a:gd name="connsiteY3" fmla="*/ 2817 h 10000"/>
              <a:gd name="connsiteX0" fmla="*/ 0 w 8572"/>
              <a:gd name="connsiteY0" fmla="*/ 5634 h 10001"/>
              <a:gd name="connsiteX1" fmla="*/ 1429 w 8572"/>
              <a:gd name="connsiteY1" fmla="*/ 2817 h 10001"/>
              <a:gd name="connsiteX2" fmla="*/ 4287 w 8572"/>
              <a:gd name="connsiteY2" fmla="*/ 0 h 10001"/>
              <a:gd name="connsiteX3" fmla="*/ 8572 w 8572"/>
              <a:gd name="connsiteY3" fmla="*/ 2817 h 10001"/>
              <a:gd name="connsiteX0" fmla="*/ 0 w 10000"/>
              <a:gd name="connsiteY0" fmla="*/ 5633 h 5633"/>
              <a:gd name="connsiteX1" fmla="*/ 1667 w 10000"/>
              <a:gd name="connsiteY1" fmla="*/ 2817 h 5633"/>
              <a:gd name="connsiteX2" fmla="*/ 5001 w 10000"/>
              <a:gd name="connsiteY2" fmla="*/ 0 h 5633"/>
              <a:gd name="connsiteX3" fmla="*/ 10000 w 10000"/>
              <a:gd name="connsiteY3" fmla="*/ 2817 h 5633"/>
              <a:gd name="connsiteX0" fmla="*/ 0 w 10000"/>
              <a:gd name="connsiteY0" fmla="*/ 5832 h 10960"/>
              <a:gd name="connsiteX1" fmla="*/ 1667 w 10000"/>
              <a:gd name="connsiteY1" fmla="*/ 833 h 10960"/>
              <a:gd name="connsiteX2" fmla="*/ 5000 w 10000"/>
              <a:gd name="connsiteY2" fmla="*/ 10832 h 10960"/>
              <a:gd name="connsiteX3" fmla="*/ 10000 w 10000"/>
              <a:gd name="connsiteY3" fmla="*/ 833 h 10960"/>
              <a:gd name="connsiteX0" fmla="*/ 0 w 10000"/>
              <a:gd name="connsiteY0" fmla="*/ 4999 h 10832"/>
              <a:gd name="connsiteX1" fmla="*/ 1667 w 10000"/>
              <a:gd name="connsiteY1" fmla="*/ 9999 h 10832"/>
              <a:gd name="connsiteX2" fmla="*/ 5000 w 10000"/>
              <a:gd name="connsiteY2" fmla="*/ 9999 h 10832"/>
              <a:gd name="connsiteX3" fmla="*/ 10000 w 10000"/>
              <a:gd name="connsiteY3" fmla="*/ 0 h 10832"/>
              <a:gd name="connsiteX0" fmla="*/ 0 w 10000"/>
              <a:gd name="connsiteY0" fmla="*/ 4999 h 10832"/>
              <a:gd name="connsiteX1" fmla="*/ 5000 w 10000"/>
              <a:gd name="connsiteY1" fmla="*/ 9999 h 10832"/>
              <a:gd name="connsiteX2" fmla="*/ 10000 w 10000"/>
              <a:gd name="connsiteY2" fmla="*/ 0 h 10832"/>
              <a:gd name="connsiteX0" fmla="*/ 0 w 9999"/>
              <a:gd name="connsiteY0" fmla="*/ 9999 h 11041"/>
              <a:gd name="connsiteX1" fmla="*/ 4999 w 9999"/>
              <a:gd name="connsiteY1" fmla="*/ 9999 h 11041"/>
              <a:gd name="connsiteX2" fmla="*/ 9999 w 9999"/>
              <a:gd name="connsiteY2" fmla="*/ 0 h 11041"/>
            </a:gdLst>
            <a:ahLst/>
            <a:cxnLst>
              <a:cxn ang="0">
                <a:pos x="connsiteX0" y="connsiteY0"/>
              </a:cxn>
              <a:cxn ang="0">
                <a:pos x="connsiteX1" y="connsiteY1"/>
              </a:cxn>
              <a:cxn ang="0">
                <a:pos x="connsiteX2" y="connsiteY2"/>
              </a:cxn>
            </a:cxnLst>
            <a:rect l="l" t="t" r="r" b="b"/>
            <a:pathLst>
              <a:path w="9999" h="11041">
                <a:moveTo>
                  <a:pt x="0" y="9999"/>
                </a:moveTo>
                <a:cubicBezTo>
                  <a:pt x="1042" y="11041"/>
                  <a:pt x="3332" y="10832"/>
                  <a:pt x="4999" y="9999"/>
                </a:cubicBezTo>
                <a:lnTo>
                  <a:pt x="9999" y="0"/>
                </a:lnTo>
              </a:path>
            </a:pathLst>
          </a:custGeom>
          <a:noFill/>
          <a:ln w="14288">
            <a:solidFill>
              <a:srgbClr val="3475CD"/>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nvGrpSpPr>
          <p:cNvPr id="310" name="Group 365"/>
          <p:cNvGrpSpPr/>
          <p:nvPr/>
        </p:nvGrpSpPr>
        <p:grpSpPr>
          <a:xfrm>
            <a:off x="2555776" y="6089260"/>
            <a:ext cx="360040" cy="285180"/>
            <a:chOff x="5137151" y="6323013"/>
            <a:chExt cx="333375" cy="357188"/>
          </a:xfrm>
        </p:grpSpPr>
        <p:sp>
          <p:nvSpPr>
            <p:cNvPr id="311" name="Freeform 47"/>
            <p:cNvSpPr>
              <a:spLocks/>
            </p:cNvSpPr>
            <p:nvPr/>
          </p:nvSpPr>
          <p:spPr bwMode="auto">
            <a:xfrm>
              <a:off x="5138738" y="6323013"/>
              <a:ext cx="328613" cy="190500"/>
            </a:xfrm>
            <a:custGeom>
              <a:avLst/>
              <a:gdLst/>
              <a:ahLst/>
              <a:cxnLst>
                <a:cxn ang="0">
                  <a:pos x="0" y="200"/>
                </a:cxn>
                <a:cxn ang="0">
                  <a:pos x="255" y="360"/>
                </a:cxn>
                <a:cxn ang="0">
                  <a:pos x="622" y="168"/>
                </a:cxn>
                <a:cxn ang="0">
                  <a:pos x="336" y="0"/>
                </a:cxn>
                <a:cxn ang="0">
                  <a:pos x="0" y="200"/>
                </a:cxn>
              </a:cxnLst>
              <a:rect l="0" t="0" r="r" b="b"/>
              <a:pathLst>
                <a:path w="622" h="360">
                  <a:moveTo>
                    <a:pt x="0" y="200"/>
                  </a:moveTo>
                  <a:lnTo>
                    <a:pt x="255" y="360"/>
                  </a:lnTo>
                  <a:lnTo>
                    <a:pt x="622" y="168"/>
                  </a:lnTo>
                  <a:lnTo>
                    <a:pt x="336" y="0"/>
                  </a:lnTo>
                  <a:lnTo>
                    <a:pt x="0" y="200"/>
                  </a:lnTo>
                  <a:close/>
                </a:path>
              </a:pathLst>
            </a:custGeom>
            <a:solidFill>
              <a:srgbClr val="F2F2F2"/>
            </a:solidFill>
            <a:ln w="9525">
              <a:solidFill>
                <a:schemeClr val="tx1"/>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12" name="Freeform 48"/>
            <p:cNvSpPr>
              <a:spLocks/>
            </p:cNvSpPr>
            <p:nvPr/>
          </p:nvSpPr>
          <p:spPr bwMode="auto">
            <a:xfrm>
              <a:off x="5138738" y="6323013"/>
              <a:ext cx="328613" cy="190500"/>
            </a:xfrm>
            <a:custGeom>
              <a:avLst/>
              <a:gdLst/>
              <a:ahLst/>
              <a:cxnLst>
                <a:cxn ang="0">
                  <a:pos x="0" y="200"/>
                </a:cxn>
                <a:cxn ang="0">
                  <a:pos x="255" y="360"/>
                </a:cxn>
                <a:cxn ang="0">
                  <a:pos x="622" y="168"/>
                </a:cxn>
                <a:cxn ang="0">
                  <a:pos x="336" y="0"/>
                </a:cxn>
                <a:cxn ang="0">
                  <a:pos x="0" y="200"/>
                </a:cxn>
              </a:cxnLst>
              <a:rect l="0" t="0" r="r" b="b"/>
              <a:pathLst>
                <a:path w="622" h="360">
                  <a:moveTo>
                    <a:pt x="0" y="200"/>
                  </a:moveTo>
                  <a:lnTo>
                    <a:pt x="255" y="360"/>
                  </a:lnTo>
                  <a:lnTo>
                    <a:pt x="622" y="168"/>
                  </a:lnTo>
                  <a:lnTo>
                    <a:pt x="336" y="0"/>
                  </a:lnTo>
                  <a:lnTo>
                    <a:pt x="0" y="200"/>
                  </a:lnTo>
                  <a:close/>
                </a:path>
              </a:pathLst>
            </a:cu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13" name="Line 49"/>
            <p:cNvSpPr>
              <a:spLocks noChangeShapeType="1"/>
            </p:cNvSpPr>
            <p:nvPr/>
          </p:nvSpPr>
          <p:spPr bwMode="auto">
            <a:xfrm flipV="1">
              <a:off x="5273676" y="6513513"/>
              <a:ext cx="1588" cy="166688"/>
            </a:xfrm>
            <a:prstGeom prst="line">
              <a:avLst/>
            </a:pr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14" name="Line 50"/>
            <p:cNvSpPr>
              <a:spLocks noChangeShapeType="1"/>
            </p:cNvSpPr>
            <p:nvPr/>
          </p:nvSpPr>
          <p:spPr bwMode="auto">
            <a:xfrm flipH="1" flipV="1">
              <a:off x="5468938" y="6413501"/>
              <a:ext cx="1588" cy="169863"/>
            </a:xfrm>
            <a:prstGeom prst="line">
              <a:avLst/>
            </a:pr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15" name="Freeform 51"/>
            <p:cNvSpPr>
              <a:spLocks/>
            </p:cNvSpPr>
            <p:nvPr/>
          </p:nvSpPr>
          <p:spPr bwMode="auto">
            <a:xfrm>
              <a:off x="5137151" y="6427788"/>
              <a:ext cx="330200" cy="252413"/>
            </a:xfrm>
            <a:custGeom>
              <a:avLst/>
              <a:gdLst/>
              <a:ahLst/>
              <a:cxnLst>
                <a:cxn ang="0">
                  <a:pos x="0" y="0"/>
                </a:cxn>
                <a:cxn ang="0">
                  <a:pos x="0" y="322"/>
                </a:cxn>
                <a:cxn ang="0">
                  <a:pos x="256" y="477"/>
                </a:cxn>
                <a:cxn ang="0">
                  <a:pos x="623" y="291"/>
                </a:cxn>
              </a:cxnLst>
              <a:rect l="0" t="0" r="r" b="b"/>
              <a:pathLst>
                <a:path w="623" h="477">
                  <a:moveTo>
                    <a:pt x="0" y="0"/>
                  </a:moveTo>
                  <a:lnTo>
                    <a:pt x="0" y="322"/>
                  </a:lnTo>
                  <a:lnTo>
                    <a:pt x="256" y="477"/>
                  </a:lnTo>
                  <a:lnTo>
                    <a:pt x="623" y="291"/>
                  </a:lnTo>
                </a:path>
              </a:pathLst>
            </a:cu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16" name="Freeform 52"/>
            <p:cNvSpPr>
              <a:spLocks/>
            </p:cNvSpPr>
            <p:nvPr/>
          </p:nvSpPr>
          <p:spPr bwMode="auto">
            <a:xfrm>
              <a:off x="5345113" y="6489701"/>
              <a:ext cx="57150" cy="147638"/>
            </a:xfrm>
            <a:custGeom>
              <a:avLst/>
              <a:gdLst/>
              <a:ahLst/>
              <a:cxnLst>
                <a:cxn ang="0">
                  <a:pos x="0" y="279"/>
                </a:cxn>
                <a:cxn ang="0">
                  <a:pos x="0" y="62"/>
                </a:cxn>
                <a:cxn ang="0">
                  <a:pos x="106" y="0"/>
                </a:cxn>
                <a:cxn ang="0">
                  <a:pos x="106" y="236"/>
                </a:cxn>
              </a:cxnLst>
              <a:rect l="0" t="0" r="r" b="b"/>
              <a:pathLst>
                <a:path w="106" h="279">
                  <a:moveTo>
                    <a:pt x="0" y="279"/>
                  </a:moveTo>
                  <a:lnTo>
                    <a:pt x="0" y="62"/>
                  </a:lnTo>
                  <a:lnTo>
                    <a:pt x="106" y="0"/>
                  </a:lnTo>
                  <a:lnTo>
                    <a:pt x="106" y="236"/>
                  </a:lnTo>
                </a:path>
              </a:pathLst>
            </a:cu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sp>
        <p:nvSpPr>
          <p:cNvPr id="317" name="Freeform 248"/>
          <p:cNvSpPr>
            <a:spLocks/>
          </p:cNvSpPr>
          <p:nvPr/>
        </p:nvSpPr>
        <p:spPr bwMode="auto">
          <a:xfrm>
            <a:off x="2483771" y="5825775"/>
            <a:ext cx="144023" cy="288016"/>
          </a:xfrm>
          <a:custGeom>
            <a:avLst/>
            <a:gdLst>
              <a:gd name="connsiteX0" fmla="*/ 0 w 10000"/>
              <a:gd name="connsiteY0" fmla="*/ 7214 h 10984"/>
              <a:gd name="connsiteX1" fmla="*/ 52 w 10000"/>
              <a:gd name="connsiteY1" fmla="*/ 10984 h 10984"/>
              <a:gd name="connsiteX2" fmla="*/ 1544 w 10000"/>
              <a:gd name="connsiteY2" fmla="*/ 10000 h 10984"/>
              <a:gd name="connsiteX3" fmla="*/ 10000 w 10000"/>
              <a:gd name="connsiteY3" fmla="*/ 0 h 10984"/>
              <a:gd name="connsiteX0" fmla="*/ 0 w 12205"/>
              <a:gd name="connsiteY0" fmla="*/ 13422 h 14679"/>
              <a:gd name="connsiteX1" fmla="*/ 2257 w 12205"/>
              <a:gd name="connsiteY1" fmla="*/ 10984 h 14679"/>
              <a:gd name="connsiteX2" fmla="*/ 3749 w 12205"/>
              <a:gd name="connsiteY2" fmla="*/ 10000 h 14679"/>
              <a:gd name="connsiteX3" fmla="*/ 12205 w 12205"/>
              <a:gd name="connsiteY3" fmla="*/ 0 h 14679"/>
              <a:gd name="connsiteX0" fmla="*/ 0 w 12205"/>
              <a:gd name="connsiteY0" fmla="*/ 13422 h 13422"/>
              <a:gd name="connsiteX1" fmla="*/ 3749 w 12205"/>
              <a:gd name="connsiteY1" fmla="*/ 10000 h 13422"/>
              <a:gd name="connsiteX2" fmla="*/ 12205 w 12205"/>
              <a:gd name="connsiteY2" fmla="*/ 0 h 13422"/>
              <a:gd name="connsiteX0" fmla="*/ 0 w 19106"/>
              <a:gd name="connsiteY0" fmla="*/ 13138 h 13138"/>
              <a:gd name="connsiteX1" fmla="*/ 10650 w 19106"/>
              <a:gd name="connsiteY1" fmla="*/ 10000 h 13138"/>
              <a:gd name="connsiteX2" fmla="*/ 19106 w 19106"/>
              <a:gd name="connsiteY2" fmla="*/ 0 h 13138"/>
              <a:gd name="connsiteX0" fmla="*/ 0 w 10650"/>
              <a:gd name="connsiteY0" fmla="*/ 3138 h 12893"/>
              <a:gd name="connsiteX1" fmla="*/ 10650 w 10650"/>
              <a:gd name="connsiteY1" fmla="*/ 0 h 12893"/>
              <a:gd name="connsiteX2" fmla="*/ 1128 w 10650"/>
              <a:gd name="connsiteY2" fmla="*/ 12893 h 12893"/>
              <a:gd name="connsiteX0" fmla="*/ 2034 w 3162"/>
              <a:gd name="connsiteY0" fmla="*/ 713 h 10468"/>
              <a:gd name="connsiteX1" fmla="*/ 2034 w 3162"/>
              <a:gd name="connsiteY1" fmla="*/ 5591 h 10468"/>
              <a:gd name="connsiteX2" fmla="*/ 3162 w 3162"/>
              <a:gd name="connsiteY2" fmla="*/ 10468 h 10468"/>
              <a:gd name="connsiteX0" fmla="*/ 0 w 3567"/>
              <a:gd name="connsiteY0" fmla="*/ 0 h 9319"/>
              <a:gd name="connsiteX1" fmla="*/ 3567 w 3567"/>
              <a:gd name="connsiteY1" fmla="*/ 9319 h 9319"/>
              <a:gd name="connsiteX0" fmla="*/ 0 w 20005"/>
              <a:gd name="connsiteY0" fmla="*/ 0 h 9999"/>
              <a:gd name="connsiteX1" fmla="*/ 20005 w 20005"/>
              <a:gd name="connsiteY1" fmla="*/ 9999 h 9999"/>
              <a:gd name="connsiteX0" fmla="*/ 0 w 10002"/>
              <a:gd name="connsiteY0" fmla="*/ 0 h 10000"/>
              <a:gd name="connsiteX1" fmla="*/ 10002 w 10002"/>
              <a:gd name="connsiteY1" fmla="*/ 10000 h 10000"/>
            </a:gdLst>
            <a:ahLst/>
            <a:cxnLst>
              <a:cxn ang="0">
                <a:pos x="connsiteX0" y="connsiteY0"/>
              </a:cxn>
              <a:cxn ang="0">
                <a:pos x="connsiteX1" y="connsiteY1"/>
              </a:cxn>
            </a:cxnLst>
            <a:rect l="l" t="t" r="r" b="b"/>
            <a:pathLst>
              <a:path w="10002" h="10000">
                <a:moveTo>
                  <a:pt x="0" y="0"/>
                </a:moveTo>
                <a:lnTo>
                  <a:pt x="10002" y="10000"/>
                </a:lnTo>
              </a:path>
            </a:pathLst>
          </a:custGeom>
          <a:noFill/>
          <a:ln w="14288">
            <a:solidFill>
              <a:srgbClr val="3475CD"/>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nvGrpSpPr>
          <p:cNvPr id="318" name="Group 455"/>
          <p:cNvGrpSpPr/>
          <p:nvPr/>
        </p:nvGrpSpPr>
        <p:grpSpPr>
          <a:xfrm>
            <a:off x="4932040" y="2682014"/>
            <a:ext cx="846460" cy="346075"/>
            <a:chOff x="4932040" y="3082926"/>
            <a:chExt cx="846460" cy="346075"/>
          </a:xfrm>
        </p:grpSpPr>
        <p:sp>
          <p:nvSpPr>
            <p:cNvPr id="319" name="Freeform 335"/>
            <p:cNvSpPr>
              <a:spLocks/>
            </p:cNvSpPr>
            <p:nvPr/>
          </p:nvSpPr>
          <p:spPr bwMode="auto">
            <a:xfrm>
              <a:off x="5105400" y="3082926"/>
              <a:ext cx="369887" cy="346075"/>
            </a:xfrm>
            <a:custGeom>
              <a:avLst/>
              <a:gdLst/>
              <a:ahLst/>
              <a:cxnLst>
                <a:cxn ang="0">
                  <a:pos x="698" y="294"/>
                </a:cxn>
                <a:cxn ang="0">
                  <a:pos x="684" y="230"/>
                </a:cxn>
                <a:cxn ang="0">
                  <a:pos x="657" y="171"/>
                </a:cxn>
                <a:cxn ang="0">
                  <a:pos x="620" y="119"/>
                </a:cxn>
                <a:cxn ang="0">
                  <a:pos x="572" y="75"/>
                </a:cxn>
                <a:cxn ang="0">
                  <a:pos x="516" y="41"/>
                </a:cxn>
                <a:cxn ang="0">
                  <a:pos x="453" y="16"/>
                </a:cxn>
                <a:cxn ang="0">
                  <a:pos x="386" y="3"/>
                </a:cxn>
                <a:cxn ang="0">
                  <a:pos x="314" y="3"/>
                </a:cxn>
                <a:cxn ang="0">
                  <a:pos x="246" y="16"/>
                </a:cxn>
                <a:cxn ang="0">
                  <a:pos x="183" y="41"/>
                </a:cxn>
                <a:cxn ang="0">
                  <a:pos x="126" y="75"/>
                </a:cxn>
                <a:cxn ang="0">
                  <a:pos x="79" y="119"/>
                </a:cxn>
                <a:cxn ang="0">
                  <a:pos x="41" y="171"/>
                </a:cxn>
                <a:cxn ang="0">
                  <a:pos x="14" y="230"/>
                </a:cxn>
                <a:cxn ang="0">
                  <a:pos x="1" y="294"/>
                </a:cxn>
                <a:cxn ang="0">
                  <a:pos x="1" y="361"/>
                </a:cxn>
                <a:cxn ang="0">
                  <a:pos x="14" y="425"/>
                </a:cxn>
                <a:cxn ang="0">
                  <a:pos x="41" y="483"/>
                </a:cxn>
                <a:cxn ang="0">
                  <a:pos x="79" y="535"/>
                </a:cxn>
                <a:cxn ang="0">
                  <a:pos x="126" y="580"/>
                </a:cxn>
                <a:cxn ang="0">
                  <a:pos x="183" y="614"/>
                </a:cxn>
                <a:cxn ang="0">
                  <a:pos x="246" y="639"/>
                </a:cxn>
                <a:cxn ang="0">
                  <a:pos x="314" y="652"/>
                </a:cxn>
                <a:cxn ang="0">
                  <a:pos x="386" y="652"/>
                </a:cxn>
                <a:cxn ang="0">
                  <a:pos x="453" y="639"/>
                </a:cxn>
                <a:cxn ang="0">
                  <a:pos x="516" y="614"/>
                </a:cxn>
                <a:cxn ang="0">
                  <a:pos x="572" y="580"/>
                </a:cxn>
                <a:cxn ang="0">
                  <a:pos x="620" y="535"/>
                </a:cxn>
                <a:cxn ang="0">
                  <a:pos x="657" y="483"/>
                </a:cxn>
                <a:cxn ang="0">
                  <a:pos x="684" y="425"/>
                </a:cxn>
                <a:cxn ang="0">
                  <a:pos x="698" y="361"/>
                </a:cxn>
              </a:cxnLst>
              <a:rect l="0" t="0" r="r" b="b"/>
              <a:pathLst>
                <a:path w="699" h="654">
                  <a:moveTo>
                    <a:pt x="699" y="328"/>
                  </a:moveTo>
                  <a:lnTo>
                    <a:pt x="698" y="294"/>
                  </a:lnTo>
                  <a:lnTo>
                    <a:pt x="693" y="261"/>
                  </a:lnTo>
                  <a:lnTo>
                    <a:pt x="684" y="230"/>
                  </a:lnTo>
                  <a:lnTo>
                    <a:pt x="672" y="200"/>
                  </a:lnTo>
                  <a:lnTo>
                    <a:pt x="657" y="171"/>
                  </a:lnTo>
                  <a:lnTo>
                    <a:pt x="639" y="145"/>
                  </a:lnTo>
                  <a:lnTo>
                    <a:pt x="620" y="119"/>
                  </a:lnTo>
                  <a:lnTo>
                    <a:pt x="598" y="96"/>
                  </a:lnTo>
                  <a:lnTo>
                    <a:pt x="572" y="75"/>
                  </a:lnTo>
                  <a:lnTo>
                    <a:pt x="546" y="56"/>
                  </a:lnTo>
                  <a:lnTo>
                    <a:pt x="516" y="41"/>
                  </a:lnTo>
                  <a:lnTo>
                    <a:pt x="486" y="26"/>
                  </a:lnTo>
                  <a:lnTo>
                    <a:pt x="453" y="16"/>
                  </a:lnTo>
                  <a:lnTo>
                    <a:pt x="420" y="7"/>
                  </a:lnTo>
                  <a:lnTo>
                    <a:pt x="386" y="3"/>
                  </a:lnTo>
                  <a:lnTo>
                    <a:pt x="350" y="0"/>
                  </a:lnTo>
                  <a:lnTo>
                    <a:pt x="314" y="3"/>
                  </a:lnTo>
                  <a:lnTo>
                    <a:pt x="278" y="7"/>
                  </a:lnTo>
                  <a:lnTo>
                    <a:pt x="246" y="16"/>
                  </a:lnTo>
                  <a:lnTo>
                    <a:pt x="213" y="26"/>
                  </a:lnTo>
                  <a:lnTo>
                    <a:pt x="183" y="41"/>
                  </a:lnTo>
                  <a:lnTo>
                    <a:pt x="153" y="56"/>
                  </a:lnTo>
                  <a:lnTo>
                    <a:pt x="126" y="75"/>
                  </a:lnTo>
                  <a:lnTo>
                    <a:pt x="102" y="96"/>
                  </a:lnTo>
                  <a:lnTo>
                    <a:pt x="79" y="119"/>
                  </a:lnTo>
                  <a:lnTo>
                    <a:pt x="59" y="145"/>
                  </a:lnTo>
                  <a:lnTo>
                    <a:pt x="41" y="171"/>
                  </a:lnTo>
                  <a:lnTo>
                    <a:pt x="26" y="200"/>
                  </a:lnTo>
                  <a:lnTo>
                    <a:pt x="14" y="230"/>
                  </a:lnTo>
                  <a:lnTo>
                    <a:pt x="7" y="261"/>
                  </a:lnTo>
                  <a:lnTo>
                    <a:pt x="1" y="294"/>
                  </a:lnTo>
                  <a:lnTo>
                    <a:pt x="0" y="328"/>
                  </a:lnTo>
                  <a:lnTo>
                    <a:pt x="1" y="361"/>
                  </a:lnTo>
                  <a:lnTo>
                    <a:pt x="7" y="393"/>
                  </a:lnTo>
                  <a:lnTo>
                    <a:pt x="14" y="425"/>
                  </a:lnTo>
                  <a:lnTo>
                    <a:pt x="26" y="454"/>
                  </a:lnTo>
                  <a:lnTo>
                    <a:pt x="41" y="483"/>
                  </a:lnTo>
                  <a:lnTo>
                    <a:pt x="59" y="510"/>
                  </a:lnTo>
                  <a:lnTo>
                    <a:pt x="79" y="535"/>
                  </a:lnTo>
                  <a:lnTo>
                    <a:pt x="102" y="558"/>
                  </a:lnTo>
                  <a:lnTo>
                    <a:pt x="126" y="580"/>
                  </a:lnTo>
                  <a:lnTo>
                    <a:pt x="153" y="597"/>
                  </a:lnTo>
                  <a:lnTo>
                    <a:pt x="183" y="614"/>
                  </a:lnTo>
                  <a:lnTo>
                    <a:pt x="213" y="628"/>
                  </a:lnTo>
                  <a:lnTo>
                    <a:pt x="246" y="639"/>
                  </a:lnTo>
                  <a:lnTo>
                    <a:pt x="278" y="646"/>
                  </a:lnTo>
                  <a:lnTo>
                    <a:pt x="314" y="652"/>
                  </a:lnTo>
                  <a:lnTo>
                    <a:pt x="350" y="654"/>
                  </a:lnTo>
                  <a:lnTo>
                    <a:pt x="386" y="652"/>
                  </a:lnTo>
                  <a:lnTo>
                    <a:pt x="420" y="646"/>
                  </a:lnTo>
                  <a:lnTo>
                    <a:pt x="453" y="639"/>
                  </a:lnTo>
                  <a:lnTo>
                    <a:pt x="486" y="628"/>
                  </a:lnTo>
                  <a:lnTo>
                    <a:pt x="516" y="614"/>
                  </a:lnTo>
                  <a:lnTo>
                    <a:pt x="546" y="597"/>
                  </a:lnTo>
                  <a:lnTo>
                    <a:pt x="572" y="580"/>
                  </a:lnTo>
                  <a:lnTo>
                    <a:pt x="598" y="558"/>
                  </a:lnTo>
                  <a:lnTo>
                    <a:pt x="620" y="535"/>
                  </a:lnTo>
                  <a:lnTo>
                    <a:pt x="639" y="510"/>
                  </a:lnTo>
                  <a:lnTo>
                    <a:pt x="657" y="483"/>
                  </a:lnTo>
                  <a:lnTo>
                    <a:pt x="672" y="454"/>
                  </a:lnTo>
                  <a:lnTo>
                    <a:pt x="684" y="425"/>
                  </a:lnTo>
                  <a:lnTo>
                    <a:pt x="693" y="393"/>
                  </a:lnTo>
                  <a:lnTo>
                    <a:pt x="698" y="361"/>
                  </a:lnTo>
                  <a:lnTo>
                    <a:pt x="699" y="328"/>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20" name="Freeform 336"/>
            <p:cNvSpPr>
              <a:spLocks/>
            </p:cNvSpPr>
            <p:nvPr/>
          </p:nvSpPr>
          <p:spPr bwMode="auto">
            <a:xfrm>
              <a:off x="5235575" y="3082926"/>
              <a:ext cx="369887" cy="346075"/>
            </a:xfrm>
            <a:custGeom>
              <a:avLst/>
              <a:gdLst/>
              <a:ahLst/>
              <a:cxnLst>
                <a:cxn ang="0">
                  <a:pos x="699" y="294"/>
                </a:cxn>
                <a:cxn ang="0">
                  <a:pos x="684" y="230"/>
                </a:cxn>
                <a:cxn ang="0">
                  <a:pos x="659" y="171"/>
                </a:cxn>
                <a:cxn ang="0">
                  <a:pos x="620" y="119"/>
                </a:cxn>
                <a:cxn ang="0">
                  <a:pos x="572" y="75"/>
                </a:cxn>
                <a:cxn ang="0">
                  <a:pos x="517" y="41"/>
                </a:cxn>
                <a:cxn ang="0">
                  <a:pos x="455" y="16"/>
                </a:cxn>
                <a:cxn ang="0">
                  <a:pos x="386" y="3"/>
                </a:cxn>
                <a:cxn ang="0">
                  <a:pos x="314" y="3"/>
                </a:cxn>
                <a:cxn ang="0">
                  <a:pos x="246" y="16"/>
                </a:cxn>
                <a:cxn ang="0">
                  <a:pos x="183" y="41"/>
                </a:cxn>
                <a:cxn ang="0">
                  <a:pos x="128" y="75"/>
                </a:cxn>
                <a:cxn ang="0">
                  <a:pos x="80" y="119"/>
                </a:cxn>
                <a:cxn ang="0">
                  <a:pos x="43" y="171"/>
                </a:cxn>
                <a:cxn ang="0">
                  <a:pos x="16" y="230"/>
                </a:cxn>
                <a:cxn ang="0">
                  <a:pos x="1" y="294"/>
                </a:cxn>
                <a:cxn ang="0">
                  <a:pos x="1" y="361"/>
                </a:cxn>
                <a:cxn ang="0">
                  <a:pos x="16" y="425"/>
                </a:cxn>
                <a:cxn ang="0">
                  <a:pos x="43" y="483"/>
                </a:cxn>
                <a:cxn ang="0">
                  <a:pos x="80" y="535"/>
                </a:cxn>
                <a:cxn ang="0">
                  <a:pos x="128" y="580"/>
                </a:cxn>
                <a:cxn ang="0">
                  <a:pos x="183" y="614"/>
                </a:cxn>
                <a:cxn ang="0">
                  <a:pos x="246" y="639"/>
                </a:cxn>
                <a:cxn ang="0">
                  <a:pos x="314" y="652"/>
                </a:cxn>
                <a:cxn ang="0">
                  <a:pos x="386" y="652"/>
                </a:cxn>
                <a:cxn ang="0">
                  <a:pos x="455" y="639"/>
                </a:cxn>
                <a:cxn ang="0">
                  <a:pos x="517" y="614"/>
                </a:cxn>
                <a:cxn ang="0">
                  <a:pos x="572" y="580"/>
                </a:cxn>
                <a:cxn ang="0">
                  <a:pos x="620" y="535"/>
                </a:cxn>
                <a:cxn ang="0">
                  <a:pos x="659" y="483"/>
                </a:cxn>
                <a:cxn ang="0">
                  <a:pos x="684" y="425"/>
                </a:cxn>
                <a:cxn ang="0">
                  <a:pos x="699" y="361"/>
                </a:cxn>
              </a:cxnLst>
              <a:rect l="0" t="0" r="r" b="b"/>
              <a:pathLst>
                <a:path w="701" h="654">
                  <a:moveTo>
                    <a:pt x="701" y="328"/>
                  </a:moveTo>
                  <a:lnTo>
                    <a:pt x="699" y="294"/>
                  </a:lnTo>
                  <a:lnTo>
                    <a:pt x="693" y="261"/>
                  </a:lnTo>
                  <a:lnTo>
                    <a:pt x="684" y="230"/>
                  </a:lnTo>
                  <a:lnTo>
                    <a:pt x="672" y="200"/>
                  </a:lnTo>
                  <a:lnTo>
                    <a:pt x="659" y="171"/>
                  </a:lnTo>
                  <a:lnTo>
                    <a:pt x="641" y="145"/>
                  </a:lnTo>
                  <a:lnTo>
                    <a:pt x="620" y="119"/>
                  </a:lnTo>
                  <a:lnTo>
                    <a:pt x="598" y="96"/>
                  </a:lnTo>
                  <a:lnTo>
                    <a:pt x="572" y="75"/>
                  </a:lnTo>
                  <a:lnTo>
                    <a:pt x="546" y="56"/>
                  </a:lnTo>
                  <a:lnTo>
                    <a:pt x="517" y="41"/>
                  </a:lnTo>
                  <a:lnTo>
                    <a:pt x="486" y="26"/>
                  </a:lnTo>
                  <a:lnTo>
                    <a:pt x="455" y="16"/>
                  </a:lnTo>
                  <a:lnTo>
                    <a:pt x="420" y="7"/>
                  </a:lnTo>
                  <a:lnTo>
                    <a:pt x="386" y="3"/>
                  </a:lnTo>
                  <a:lnTo>
                    <a:pt x="350" y="0"/>
                  </a:lnTo>
                  <a:lnTo>
                    <a:pt x="314" y="3"/>
                  </a:lnTo>
                  <a:lnTo>
                    <a:pt x="280" y="7"/>
                  </a:lnTo>
                  <a:lnTo>
                    <a:pt x="246" y="16"/>
                  </a:lnTo>
                  <a:lnTo>
                    <a:pt x="214" y="26"/>
                  </a:lnTo>
                  <a:lnTo>
                    <a:pt x="183" y="41"/>
                  </a:lnTo>
                  <a:lnTo>
                    <a:pt x="155" y="56"/>
                  </a:lnTo>
                  <a:lnTo>
                    <a:pt x="128" y="75"/>
                  </a:lnTo>
                  <a:lnTo>
                    <a:pt x="103" y="96"/>
                  </a:lnTo>
                  <a:lnTo>
                    <a:pt x="80" y="119"/>
                  </a:lnTo>
                  <a:lnTo>
                    <a:pt x="59" y="145"/>
                  </a:lnTo>
                  <a:lnTo>
                    <a:pt x="43" y="171"/>
                  </a:lnTo>
                  <a:lnTo>
                    <a:pt x="28" y="200"/>
                  </a:lnTo>
                  <a:lnTo>
                    <a:pt x="16" y="230"/>
                  </a:lnTo>
                  <a:lnTo>
                    <a:pt x="7" y="261"/>
                  </a:lnTo>
                  <a:lnTo>
                    <a:pt x="1" y="294"/>
                  </a:lnTo>
                  <a:lnTo>
                    <a:pt x="0" y="328"/>
                  </a:lnTo>
                  <a:lnTo>
                    <a:pt x="1" y="361"/>
                  </a:lnTo>
                  <a:lnTo>
                    <a:pt x="7" y="393"/>
                  </a:lnTo>
                  <a:lnTo>
                    <a:pt x="16" y="425"/>
                  </a:lnTo>
                  <a:lnTo>
                    <a:pt x="28" y="454"/>
                  </a:lnTo>
                  <a:lnTo>
                    <a:pt x="43" y="483"/>
                  </a:lnTo>
                  <a:lnTo>
                    <a:pt x="59" y="510"/>
                  </a:lnTo>
                  <a:lnTo>
                    <a:pt x="80" y="535"/>
                  </a:lnTo>
                  <a:lnTo>
                    <a:pt x="103" y="558"/>
                  </a:lnTo>
                  <a:lnTo>
                    <a:pt x="128" y="580"/>
                  </a:lnTo>
                  <a:lnTo>
                    <a:pt x="155" y="597"/>
                  </a:lnTo>
                  <a:lnTo>
                    <a:pt x="183" y="614"/>
                  </a:lnTo>
                  <a:lnTo>
                    <a:pt x="214" y="628"/>
                  </a:lnTo>
                  <a:lnTo>
                    <a:pt x="246" y="639"/>
                  </a:lnTo>
                  <a:lnTo>
                    <a:pt x="280" y="646"/>
                  </a:lnTo>
                  <a:lnTo>
                    <a:pt x="314" y="652"/>
                  </a:lnTo>
                  <a:lnTo>
                    <a:pt x="350" y="654"/>
                  </a:lnTo>
                  <a:lnTo>
                    <a:pt x="386" y="652"/>
                  </a:lnTo>
                  <a:lnTo>
                    <a:pt x="420" y="646"/>
                  </a:lnTo>
                  <a:lnTo>
                    <a:pt x="455" y="639"/>
                  </a:lnTo>
                  <a:lnTo>
                    <a:pt x="486" y="628"/>
                  </a:lnTo>
                  <a:lnTo>
                    <a:pt x="517" y="614"/>
                  </a:lnTo>
                  <a:lnTo>
                    <a:pt x="546" y="597"/>
                  </a:lnTo>
                  <a:lnTo>
                    <a:pt x="572" y="580"/>
                  </a:lnTo>
                  <a:lnTo>
                    <a:pt x="598" y="558"/>
                  </a:lnTo>
                  <a:lnTo>
                    <a:pt x="620" y="535"/>
                  </a:lnTo>
                  <a:lnTo>
                    <a:pt x="641" y="510"/>
                  </a:lnTo>
                  <a:lnTo>
                    <a:pt x="659" y="483"/>
                  </a:lnTo>
                  <a:lnTo>
                    <a:pt x="672" y="454"/>
                  </a:lnTo>
                  <a:lnTo>
                    <a:pt x="684" y="425"/>
                  </a:lnTo>
                  <a:lnTo>
                    <a:pt x="693" y="393"/>
                  </a:lnTo>
                  <a:lnTo>
                    <a:pt x="699" y="361"/>
                  </a:lnTo>
                  <a:lnTo>
                    <a:pt x="701" y="328"/>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21" name="Line 337"/>
            <p:cNvSpPr>
              <a:spLocks noChangeShapeType="1"/>
            </p:cNvSpPr>
            <p:nvPr/>
          </p:nvSpPr>
          <p:spPr bwMode="auto">
            <a:xfrm>
              <a:off x="5610225" y="3263901"/>
              <a:ext cx="168275" cy="1588"/>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22" name="Line 337"/>
            <p:cNvSpPr>
              <a:spLocks noChangeShapeType="1"/>
            </p:cNvSpPr>
            <p:nvPr/>
          </p:nvSpPr>
          <p:spPr bwMode="auto">
            <a:xfrm>
              <a:off x="4932040" y="3283396"/>
              <a:ext cx="168275" cy="1588"/>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sp>
        <p:nvSpPr>
          <p:cNvPr id="323" name="Line 269"/>
          <p:cNvSpPr>
            <a:spLocks noChangeShapeType="1"/>
          </p:cNvSpPr>
          <p:nvPr/>
        </p:nvSpPr>
        <p:spPr bwMode="auto">
          <a:xfrm>
            <a:off x="755576" y="2223772"/>
            <a:ext cx="7882012" cy="1588"/>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24" name="Can 694"/>
          <p:cNvSpPr/>
          <p:nvPr/>
        </p:nvSpPr>
        <p:spPr>
          <a:xfrm>
            <a:off x="1497430" y="5217035"/>
            <a:ext cx="144016" cy="576064"/>
          </a:xfrm>
          <a:prstGeom prst="can">
            <a:avLst>
              <a:gd name="adj" fmla="val 67832"/>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BE" sz="1800">
              <a:solidFill>
                <a:prstClr val="white"/>
              </a:solidFill>
            </a:endParaRPr>
          </a:p>
        </p:txBody>
      </p:sp>
      <p:sp>
        <p:nvSpPr>
          <p:cNvPr id="325" name="Cloud Callout 695"/>
          <p:cNvSpPr/>
          <p:nvPr/>
        </p:nvSpPr>
        <p:spPr>
          <a:xfrm>
            <a:off x="1619672" y="4889656"/>
            <a:ext cx="648072" cy="288032"/>
          </a:xfrm>
          <a:prstGeom prst="cloudCallout">
            <a:avLst>
              <a:gd name="adj1" fmla="val -57227"/>
              <a:gd name="adj2" fmla="val 78877"/>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BE" sz="1800">
              <a:solidFill>
                <a:prstClr val="white"/>
              </a:solidFill>
            </a:endParaRPr>
          </a:p>
        </p:txBody>
      </p:sp>
      <p:sp>
        <p:nvSpPr>
          <p:cNvPr id="326" name="TextBox 696"/>
          <p:cNvSpPr txBox="1"/>
          <p:nvPr/>
        </p:nvSpPr>
        <p:spPr>
          <a:xfrm>
            <a:off x="2240388" y="5249696"/>
            <a:ext cx="576064" cy="338554"/>
          </a:xfrm>
          <a:prstGeom prst="rect">
            <a:avLst/>
          </a:prstGeom>
          <a:noFill/>
        </p:spPr>
        <p:txBody>
          <a:bodyPr wrap="square" rtlCol="0">
            <a:spAutoFit/>
          </a:bodyPr>
          <a:lstStyle/>
          <a:p>
            <a:pPr fontAlgn="auto">
              <a:spcBef>
                <a:spcPts val="0"/>
              </a:spcBef>
              <a:spcAft>
                <a:spcPts val="0"/>
              </a:spcAft>
            </a:pPr>
            <a:r>
              <a:rPr lang="fr-BE" sz="800" dirty="0" smtClean="0">
                <a:solidFill>
                  <a:prstClr val="black"/>
                </a:solidFill>
                <a:latin typeface="Calibri"/>
              </a:rPr>
              <a:t>Cab. </a:t>
            </a:r>
            <a:r>
              <a:rPr lang="fr-BE" sz="800" dirty="0" err="1" smtClean="0">
                <a:solidFill>
                  <a:prstClr val="black"/>
                </a:solidFill>
                <a:latin typeface="Calibri"/>
              </a:rPr>
              <a:t>Disp</a:t>
            </a:r>
            <a:r>
              <a:rPr lang="fr-BE" sz="800" dirty="0" smtClean="0">
                <a:solidFill>
                  <a:prstClr val="black"/>
                </a:solidFill>
                <a:latin typeface="Calibri"/>
              </a:rPr>
              <a:t>.</a:t>
            </a:r>
            <a:endParaRPr lang="fr-BE" sz="800" dirty="0">
              <a:solidFill>
                <a:prstClr val="black"/>
              </a:solidFill>
              <a:latin typeface="Calibri"/>
            </a:endParaRPr>
          </a:p>
        </p:txBody>
      </p:sp>
      <p:grpSp>
        <p:nvGrpSpPr>
          <p:cNvPr id="327" name="Group 436"/>
          <p:cNvGrpSpPr/>
          <p:nvPr/>
        </p:nvGrpSpPr>
        <p:grpSpPr>
          <a:xfrm>
            <a:off x="2123733" y="6089245"/>
            <a:ext cx="360040" cy="285180"/>
            <a:chOff x="5137151" y="6323013"/>
            <a:chExt cx="333375" cy="357188"/>
          </a:xfrm>
        </p:grpSpPr>
        <p:sp>
          <p:nvSpPr>
            <p:cNvPr id="328" name="Freeform 47"/>
            <p:cNvSpPr>
              <a:spLocks/>
            </p:cNvSpPr>
            <p:nvPr/>
          </p:nvSpPr>
          <p:spPr bwMode="auto">
            <a:xfrm>
              <a:off x="5138738" y="6323013"/>
              <a:ext cx="328613" cy="190500"/>
            </a:xfrm>
            <a:custGeom>
              <a:avLst/>
              <a:gdLst/>
              <a:ahLst/>
              <a:cxnLst>
                <a:cxn ang="0">
                  <a:pos x="0" y="200"/>
                </a:cxn>
                <a:cxn ang="0">
                  <a:pos x="255" y="360"/>
                </a:cxn>
                <a:cxn ang="0">
                  <a:pos x="622" y="168"/>
                </a:cxn>
                <a:cxn ang="0">
                  <a:pos x="336" y="0"/>
                </a:cxn>
                <a:cxn ang="0">
                  <a:pos x="0" y="200"/>
                </a:cxn>
              </a:cxnLst>
              <a:rect l="0" t="0" r="r" b="b"/>
              <a:pathLst>
                <a:path w="622" h="360">
                  <a:moveTo>
                    <a:pt x="0" y="200"/>
                  </a:moveTo>
                  <a:lnTo>
                    <a:pt x="255" y="360"/>
                  </a:lnTo>
                  <a:lnTo>
                    <a:pt x="622" y="168"/>
                  </a:lnTo>
                  <a:lnTo>
                    <a:pt x="336" y="0"/>
                  </a:lnTo>
                  <a:lnTo>
                    <a:pt x="0" y="200"/>
                  </a:lnTo>
                  <a:close/>
                </a:path>
              </a:pathLst>
            </a:custGeom>
            <a:solidFill>
              <a:srgbClr val="F2F2F2"/>
            </a:solidFill>
            <a:ln w="9525">
              <a:solidFill>
                <a:schemeClr val="tx1"/>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29" name="Freeform 48"/>
            <p:cNvSpPr>
              <a:spLocks/>
            </p:cNvSpPr>
            <p:nvPr/>
          </p:nvSpPr>
          <p:spPr bwMode="auto">
            <a:xfrm>
              <a:off x="5138738" y="6323013"/>
              <a:ext cx="328613" cy="190500"/>
            </a:xfrm>
            <a:custGeom>
              <a:avLst/>
              <a:gdLst/>
              <a:ahLst/>
              <a:cxnLst>
                <a:cxn ang="0">
                  <a:pos x="0" y="200"/>
                </a:cxn>
                <a:cxn ang="0">
                  <a:pos x="255" y="360"/>
                </a:cxn>
                <a:cxn ang="0">
                  <a:pos x="622" y="168"/>
                </a:cxn>
                <a:cxn ang="0">
                  <a:pos x="336" y="0"/>
                </a:cxn>
                <a:cxn ang="0">
                  <a:pos x="0" y="200"/>
                </a:cxn>
              </a:cxnLst>
              <a:rect l="0" t="0" r="r" b="b"/>
              <a:pathLst>
                <a:path w="622" h="360">
                  <a:moveTo>
                    <a:pt x="0" y="200"/>
                  </a:moveTo>
                  <a:lnTo>
                    <a:pt x="255" y="360"/>
                  </a:lnTo>
                  <a:lnTo>
                    <a:pt x="622" y="168"/>
                  </a:lnTo>
                  <a:lnTo>
                    <a:pt x="336" y="0"/>
                  </a:lnTo>
                  <a:lnTo>
                    <a:pt x="0" y="200"/>
                  </a:lnTo>
                  <a:close/>
                </a:path>
              </a:pathLst>
            </a:cu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30" name="Line 49"/>
            <p:cNvSpPr>
              <a:spLocks noChangeShapeType="1"/>
            </p:cNvSpPr>
            <p:nvPr/>
          </p:nvSpPr>
          <p:spPr bwMode="auto">
            <a:xfrm flipV="1">
              <a:off x="5273676" y="6513513"/>
              <a:ext cx="1588" cy="166688"/>
            </a:xfrm>
            <a:prstGeom prst="line">
              <a:avLst/>
            </a:pr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31" name="Line 50"/>
            <p:cNvSpPr>
              <a:spLocks noChangeShapeType="1"/>
            </p:cNvSpPr>
            <p:nvPr/>
          </p:nvSpPr>
          <p:spPr bwMode="auto">
            <a:xfrm flipH="1" flipV="1">
              <a:off x="5468938" y="6413501"/>
              <a:ext cx="1588" cy="169863"/>
            </a:xfrm>
            <a:prstGeom prst="line">
              <a:avLst/>
            </a:pr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32" name="Freeform 51"/>
            <p:cNvSpPr>
              <a:spLocks/>
            </p:cNvSpPr>
            <p:nvPr/>
          </p:nvSpPr>
          <p:spPr bwMode="auto">
            <a:xfrm>
              <a:off x="5137151" y="6427788"/>
              <a:ext cx="330200" cy="252413"/>
            </a:xfrm>
            <a:custGeom>
              <a:avLst/>
              <a:gdLst/>
              <a:ahLst/>
              <a:cxnLst>
                <a:cxn ang="0">
                  <a:pos x="0" y="0"/>
                </a:cxn>
                <a:cxn ang="0">
                  <a:pos x="0" y="322"/>
                </a:cxn>
                <a:cxn ang="0">
                  <a:pos x="256" y="477"/>
                </a:cxn>
                <a:cxn ang="0">
                  <a:pos x="623" y="291"/>
                </a:cxn>
              </a:cxnLst>
              <a:rect l="0" t="0" r="r" b="b"/>
              <a:pathLst>
                <a:path w="623" h="477">
                  <a:moveTo>
                    <a:pt x="0" y="0"/>
                  </a:moveTo>
                  <a:lnTo>
                    <a:pt x="0" y="322"/>
                  </a:lnTo>
                  <a:lnTo>
                    <a:pt x="256" y="477"/>
                  </a:lnTo>
                  <a:lnTo>
                    <a:pt x="623" y="291"/>
                  </a:lnTo>
                </a:path>
              </a:pathLst>
            </a:cu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33" name="Freeform 52"/>
            <p:cNvSpPr>
              <a:spLocks/>
            </p:cNvSpPr>
            <p:nvPr/>
          </p:nvSpPr>
          <p:spPr bwMode="auto">
            <a:xfrm>
              <a:off x="5345113" y="6489701"/>
              <a:ext cx="57150" cy="147638"/>
            </a:xfrm>
            <a:custGeom>
              <a:avLst/>
              <a:gdLst/>
              <a:ahLst/>
              <a:cxnLst>
                <a:cxn ang="0">
                  <a:pos x="0" y="279"/>
                </a:cxn>
                <a:cxn ang="0">
                  <a:pos x="0" y="62"/>
                </a:cxn>
                <a:cxn ang="0">
                  <a:pos x="106" y="0"/>
                </a:cxn>
                <a:cxn ang="0">
                  <a:pos x="106" y="236"/>
                </a:cxn>
              </a:cxnLst>
              <a:rect l="0" t="0" r="r" b="b"/>
              <a:pathLst>
                <a:path w="106" h="279">
                  <a:moveTo>
                    <a:pt x="0" y="279"/>
                  </a:moveTo>
                  <a:lnTo>
                    <a:pt x="0" y="62"/>
                  </a:lnTo>
                  <a:lnTo>
                    <a:pt x="106" y="0"/>
                  </a:lnTo>
                  <a:lnTo>
                    <a:pt x="106" y="236"/>
                  </a:lnTo>
                </a:path>
              </a:pathLst>
            </a:cu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sp>
        <p:nvSpPr>
          <p:cNvPr id="334" name="Freeform 248"/>
          <p:cNvSpPr>
            <a:spLocks/>
          </p:cNvSpPr>
          <p:nvPr/>
        </p:nvSpPr>
        <p:spPr bwMode="auto">
          <a:xfrm rot="3246719">
            <a:off x="2252877" y="5825764"/>
            <a:ext cx="144023" cy="288016"/>
          </a:xfrm>
          <a:custGeom>
            <a:avLst/>
            <a:gdLst>
              <a:gd name="connsiteX0" fmla="*/ 0 w 10000"/>
              <a:gd name="connsiteY0" fmla="*/ 7214 h 10984"/>
              <a:gd name="connsiteX1" fmla="*/ 52 w 10000"/>
              <a:gd name="connsiteY1" fmla="*/ 10984 h 10984"/>
              <a:gd name="connsiteX2" fmla="*/ 1544 w 10000"/>
              <a:gd name="connsiteY2" fmla="*/ 10000 h 10984"/>
              <a:gd name="connsiteX3" fmla="*/ 10000 w 10000"/>
              <a:gd name="connsiteY3" fmla="*/ 0 h 10984"/>
              <a:gd name="connsiteX0" fmla="*/ 0 w 12205"/>
              <a:gd name="connsiteY0" fmla="*/ 13422 h 14679"/>
              <a:gd name="connsiteX1" fmla="*/ 2257 w 12205"/>
              <a:gd name="connsiteY1" fmla="*/ 10984 h 14679"/>
              <a:gd name="connsiteX2" fmla="*/ 3749 w 12205"/>
              <a:gd name="connsiteY2" fmla="*/ 10000 h 14679"/>
              <a:gd name="connsiteX3" fmla="*/ 12205 w 12205"/>
              <a:gd name="connsiteY3" fmla="*/ 0 h 14679"/>
              <a:gd name="connsiteX0" fmla="*/ 0 w 12205"/>
              <a:gd name="connsiteY0" fmla="*/ 13422 h 13422"/>
              <a:gd name="connsiteX1" fmla="*/ 3749 w 12205"/>
              <a:gd name="connsiteY1" fmla="*/ 10000 h 13422"/>
              <a:gd name="connsiteX2" fmla="*/ 12205 w 12205"/>
              <a:gd name="connsiteY2" fmla="*/ 0 h 13422"/>
              <a:gd name="connsiteX0" fmla="*/ 0 w 19106"/>
              <a:gd name="connsiteY0" fmla="*/ 13138 h 13138"/>
              <a:gd name="connsiteX1" fmla="*/ 10650 w 19106"/>
              <a:gd name="connsiteY1" fmla="*/ 10000 h 13138"/>
              <a:gd name="connsiteX2" fmla="*/ 19106 w 19106"/>
              <a:gd name="connsiteY2" fmla="*/ 0 h 13138"/>
              <a:gd name="connsiteX0" fmla="*/ 0 w 10650"/>
              <a:gd name="connsiteY0" fmla="*/ 3138 h 12893"/>
              <a:gd name="connsiteX1" fmla="*/ 10650 w 10650"/>
              <a:gd name="connsiteY1" fmla="*/ 0 h 12893"/>
              <a:gd name="connsiteX2" fmla="*/ 1128 w 10650"/>
              <a:gd name="connsiteY2" fmla="*/ 12893 h 12893"/>
              <a:gd name="connsiteX0" fmla="*/ 2034 w 3162"/>
              <a:gd name="connsiteY0" fmla="*/ 713 h 10468"/>
              <a:gd name="connsiteX1" fmla="*/ 2034 w 3162"/>
              <a:gd name="connsiteY1" fmla="*/ 5591 h 10468"/>
              <a:gd name="connsiteX2" fmla="*/ 3162 w 3162"/>
              <a:gd name="connsiteY2" fmla="*/ 10468 h 10468"/>
              <a:gd name="connsiteX0" fmla="*/ 0 w 3567"/>
              <a:gd name="connsiteY0" fmla="*/ 0 h 9319"/>
              <a:gd name="connsiteX1" fmla="*/ 3567 w 3567"/>
              <a:gd name="connsiteY1" fmla="*/ 9319 h 9319"/>
              <a:gd name="connsiteX0" fmla="*/ 0 w 20005"/>
              <a:gd name="connsiteY0" fmla="*/ 0 h 9999"/>
              <a:gd name="connsiteX1" fmla="*/ 20005 w 20005"/>
              <a:gd name="connsiteY1" fmla="*/ 9999 h 9999"/>
              <a:gd name="connsiteX0" fmla="*/ 0 w 10002"/>
              <a:gd name="connsiteY0" fmla="*/ 0 h 10000"/>
              <a:gd name="connsiteX1" fmla="*/ 10002 w 10002"/>
              <a:gd name="connsiteY1" fmla="*/ 10000 h 10000"/>
            </a:gdLst>
            <a:ahLst/>
            <a:cxnLst>
              <a:cxn ang="0">
                <a:pos x="connsiteX0" y="connsiteY0"/>
              </a:cxn>
              <a:cxn ang="0">
                <a:pos x="connsiteX1" y="connsiteY1"/>
              </a:cxn>
            </a:cxnLst>
            <a:rect l="l" t="t" r="r" b="b"/>
            <a:pathLst>
              <a:path w="10002" h="10000">
                <a:moveTo>
                  <a:pt x="0" y="0"/>
                </a:moveTo>
                <a:lnTo>
                  <a:pt x="10002" y="10000"/>
                </a:lnTo>
              </a:path>
            </a:pathLst>
          </a:custGeom>
          <a:noFill/>
          <a:ln w="14288">
            <a:solidFill>
              <a:srgbClr val="3475CD"/>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35" name="Freeform 248"/>
          <p:cNvSpPr>
            <a:spLocks/>
          </p:cNvSpPr>
          <p:nvPr/>
        </p:nvSpPr>
        <p:spPr bwMode="auto">
          <a:xfrm rot="20836020">
            <a:off x="2813209" y="5742668"/>
            <a:ext cx="205214" cy="398649"/>
          </a:xfrm>
          <a:custGeom>
            <a:avLst/>
            <a:gdLst>
              <a:gd name="connsiteX0" fmla="*/ 0 w 10000"/>
              <a:gd name="connsiteY0" fmla="*/ 7214 h 10984"/>
              <a:gd name="connsiteX1" fmla="*/ 52 w 10000"/>
              <a:gd name="connsiteY1" fmla="*/ 10984 h 10984"/>
              <a:gd name="connsiteX2" fmla="*/ 1544 w 10000"/>
              <a:gd name="connsiteY2" fmla="*/ 10000 h 10984"/>
              <a:gd name="connsiteX3" fmla="*/ 10000 w 10000"/>
              <a:gd name="connsiteY3" fmla="*/ 0 h 10984"/>
              <a:gd name="connsiteX0" fmla="*/ 0 w 12205"/>
              <a:gd name="connsiteY0" fmla="*/ 13422 h 14679"/>
              <a:gd name="connsiteX1" fmla="*/ 2257 w 12205"/>
              <a:gd name="connsiteY1" fmla="*/ 10984 h 14679"/>
              <a:gd name="connsiteX2" fmla="*/ 3749 w 12205"/>
              <a:gd name="connsiteY2" fmla="*/ 10000 h 14679"/>
              <a:gd name="connsiteX3" fmla="*/ 12205 w 12205"/>
              <a:gd name="connsiteY3" fmla="*/ 0 h 14679"/>
              <a:gd name="connsiteX0" fmla="*/ 0 w 12205"/>
              <a:gd name="connsiteY0" fmla="*/ 13422 h 13422"/>
              <a:gd name="connsiteX1" fmla="*/ 3749 w 12205"/>
              <a:gd name="connsiteY1" fmla="*/ 10000 h 13422"/>
              <a:gd name="connsiteX2" fmla="*/ 12205 w 12205"/>
              <a:gd name="connsiteY2" fmla="*/ 0 h 13422"/>
              <a:gd name="connsiteX0" fmla="*/ 0 w 19106"/>
              <a:gd name="connsiteY0" fmla="*/ 13138 h 13138"/>
              <a:gd name="connsiteX1" fmla="*/ 10650 w 19106"/>
              <a:gd name="connsiteY1" fmla="*/ 10000 h 13138"/>
              <a:gd name="connsiteX2" fmla="*/ 19106 w 19106"/>
              <a:gd name="connsiteY2" fmla="*/ 0 h 13138"/>
              <a:gd name="connsiteX0" fmla="*/ 0 w 10650"/>
              <a:gd name="connsiteY0" fmla="*/ 3138 h 12893"/>
              <a:gd name="connsiteX1" fmla="*/ 10650 w 10650"/>
              <a:gd name="connsiteY1" fmla="*/ 0 h 12893"/>
              <a:gd name="connsiteX2" fmla="*/ 1128 w 10650"/>
              <a:gd name="connsiteY2" fmla="*/ 12893 h 12893"/>
              <a:gd name="connsiteX0" fmla="*/ 2034 w 3162"/>
              <a:gd name="connsiteY0" fmla="*/ 713 h 10468"/>
              <a:gd name="connsiteX1" fmla="*/ 2034 w 3162"/>
              <a:gd name="connsiteY1" fmla="*/ 5591 h 10468"/>
              <a:gd name="connsiteX2" fmla="*/ 3162 w 3162"/>
              <a:gd name="connsiteY2" fmla="*/ 10468 h 10468"/>
              <a:gd name="connsiteX0" fmla="*/ 0 w 3567"/>
              <a:gd name="connsiteY0" fmla="*/ 0 h 9319"/>
              <a:gd name="connsiteX1" fmla="*/ 3567 w 3567"/>
              <a:gd name="connsiteY1" fmla="*/ 9319 h 9319"/>
              <a:gd name="connsiteX0" fmla="*/ 0 w 20005"/>
              <a:gd name="connsiteY0" fmla="*/ 0 h 9999"/>
              <a:gd name="connsiteX1" fmla="*/ 20005 w 20005"/>
              <a:gd name="connsiteY1" fmla="*/ 9999 h 9999"/>
              <a:gd name="connsiteX0" fmla="*/ 0 w 10002"/>
              <a:gd name="connsiteY0" fmla="*/ 0 h 10000"/>
              <a:gd name="connsiteX1" fmla="*/ 10002 w 10002"/>
              <a:gd name="connsiteY1" fmla="*/ 10000 h 10000"/>
            </a:gdLst>
            <a:ahLst/>
            <a:cxnLst>
              <a:cxn ang="0">
                <a:pos x="connsiteX0" y="connsiteY0"/>
              </a:cxn>
              <a:cxn ang="0">
                <a:pos x="connsiteX1" y="connsiteY1"/>
              </a:cxn>
            </a:cxnLst>
            <a:rect l="l" t="t" r="r" b="b"/>
            <a:pathLst>
              <a:path w="10002" h="10000">
                <a:moveTo>
                  <a:pt x="0" y="0"/>
                </a:moveTo>
                <a:lnTo>
                  <a:pt x="10002" y="10000"/>
                </a:lnTo>
              </a:path>
            </a:pathLst>
          </a:custGeom>
          <a:noFill/>
          <a:ln w="14288">
            <a:solidFill>
              <a:srgbClr val="3475CD"/>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nvGrpSpPr>
          <p:cNvPr id="336" name="Group 444"/>
          <p:cNvGrpSpPr/>
          <p:nvPr/>
        </p:nvGrpSpPr>
        <p:grpSpPr>
          <a:xfrm>
            <a:off x="2987829" y="6017237"/>
            <a:ext cx="360040" cy="285180"/>
            <a:chOff x="5137151" y="6323013"/>
            <a:chExt cx="333375" cy="357188"/>
          </a:xfrm>
        </p:grpSpPr>
        <p:sp>
          <p:nvSpPr>
            <p:cNvPr id="337" name="Freeform 47"/>
            <p:cNvSpPr>
              <a:spLocks/>
            </p:cNvSpPr>
            <p:nvPr/>
          </p:nvSpPr>
          <p:spPr bwMode="auto">
            <a:xfrm>
              <a:off x="5138738" y="6323013"/>
              <a:ext cx="328613" cy="190500"/>
            </a:xfrm>
            <a:custGeom>
              <a:avLst/>
              <a:gdLst/>
              <a:ahLst/>
              <a:cxnLst>
                <a:cxn ang="0">
                  <a:pos x="0" y="200"/>
                </a:cxn>
                <a:cxn ang="0">
                  <a:pos x="255" y="360"/>
                </a:cxn>
                <a:cxn ang="0">
                  <a:pos x="622" y="168"/>
                </a:cxn>
                <a:cxn ang="0">
                  <a:pos x="336" y="0"/>
                </a:cxn>
                <a:cxn ang="0">
                  <a:pos x="0" y="200"/>
                </a:cxn>
              </a:cxnLst>
              <a:rect l="0" t="0" r="r" b="b"/>
              <a:pathLst>
                <a:path w="622" h="360">
                  <a:moveTo>
                    <a:pt x="0" y="200"/>
                  </a:moveTo>
                  <a:lnTo>
                    <a:pt x="255" y="360"/>
                  </a:lnTo>
                  <a:lnTo>
                    <a:pt x="622" y="168"/>
                  </a:lnTo>
                  <a:lnTo>
                    <a:pt x="336" y="0"/>
                  </a:lnTo>
                  <a:lnTo>
                    <a:pt x="0" y="200"/>
                  </a:lnTo>
                  <a:close/>
                </a:path>
              </a:pathLst>
            </a:custGeom>
            <a:solidFill>
              <a:srgbClr val="F2F2F2"/>
            </a:solidFill>
            <a:ln w="9525">
              <a:solidFill>
                <a:schemeClr val="tx1"/>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38" name="Freeform 48"/>
            <p:cNvSpPr>
              <a:spLocks/>
            </p:cNvSpPr>
            <p:nvPr/>
          </p:nvSpPr>
          <p:spPr bwMode="auto">
            <a:xfrm>
              <a:off x="5138738" y="6323013"/>
              <a:ext cx="328613" cy="190500"/>
            </a:xfrm>
            <a:custGeom>
              <a:avLst/>
              <a:gdLst/>
              <a:ahLst/>
              <a:cxnLst>
                <a:cxn ang="0">
                  <a:pos x="0" y="200"/>
                </a:cxn>
                <a:cxn ang="0">
                  <a:pos x="255" y="360"/>
                </a:cxn>
                <a:cxn ang="0">
                  <a:pos x="622" y="168"/>
                </a:cxn>
                <a:cxn ang="0">
                  <a:pos x="336" y="0"/>
                </a:cxn>
                <a:cxn ang="0">
                  <a:pos x="0" y="200"/>
                </a:cxn>
              </a:cxnLst>
              <a:rect l="0" t="0" r="r" b="b"/>
              <a:pathLst>
                <a:path w="622" h="360">
                  <a:moveTo>
                    <a:pt x="0" y="200"/>
                  </a:moveTo>
                  <a:lnTo>
                    <a:pt x="255" y="360"/>
                  </a:lnTo>
                  <a:lnTo>
                    <a:pt x="622" y="168"/>
                  </a:lnTo>
                  <a:lnTo>
                    <a:pt x="336" y="0"/>
                  </a:lnTo>
                  <a:lnTo>
                    <a:pt x="0" y="200"/>
                  </a:lnTo>
                  <a:close/>
                </a:path>
              </a:pathLst>
            </a:cu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39" name="Line 49"/>
            <p:cNvSpPr>
              <a:spLocks noChangeShapeType="1"/>
            </p:cNvSpPr>
            <p:nvPr/>
          </p:nvSpPr>
          <p:spPr bwMode="auto">
            <a:xfrm flipV="1">
              <a:off x="5273676" y="6513513"/>
              <a:ext cx="1588" cy="166688"/>
            </a:xfrm>
            <a:prstGeom prst="line">
              <a:avLst/>
            </a:pr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40" name="Line 50"/>
            <p:cNvSpPr>
              <a:spLocks noChangeShapeType="1"/>
            </p:cNvSpPr>
            <p:nvPr/>
          </p:nvSpPr>
          <p:spPr bwMode="auto">
            <a:xfrm flipH="1" flipV="1">
              <a:off x="5468938" y="6413501"/>
              <a:ext cx="1588" cy="169863"/>
            </a:xfrm>
            <a:prstGeom prst="line">
              <a:avLst/>
            </a:pr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41" name="Freeform 51"/>
            <p:cNvSpPr>
              <a:spLocks/>
            </p:cNvSpPr>
            <p:nvPr/>
          </p:nvSpPr>
          <p:spPr bwMode="auto">
            <a:xfrm>
              <a:off x="5137151" y="6427788"/>
              <a:ext cx="330200" cy="252413"/>
            </a:xfrm>
            <a:custGeom>
              <a:avLst/>
              <a:gdLst/>
              <a:ahLst/>
              <a:cxnLst>
                <a:cxn ang="0">
                  <a:pos x="0" y="0"/>
                </a:cxn>
                <a:cxn ang="0">
                  <a:pos x="0" y="322"/>
                </a:cxn>
                <a:cxn ang="0">
                  <a:pos x="256" y="477"/>
                </a:cxn>
                <a:cxn ang="0">
                  <a:pos x="623" y="291"/>
                </a:cxn>
              </a:cxnLst>
              <a:rect l="0" t="0" r="r" b="b"/>
              <a:pathLst>
                <a:path w="623" h="477">
                  <a:moveTo>
                    <a:pt x="0" y="0"/>
                  </a:moveTo>
                  <a:lnTo>
                    <a:pt x="0" y="322"/>
                  </a:lnTo>
                  <a:lnTo>
                    <a:pt x="256" y="477"/>
                  </a:lnTo>
                  <a:lnTo>
                    <a:pt x="623" y="291"/>
                  </a:lnTo>
                </a:path>
              </a:pathLst>
            </a:cu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42" name="Freeform 52"/>
            <p:cNvSpPr>
              <a:spLocks/>
            </p:cNvSpPr>
            <p:nvPr/>
          </p:nvSpPr>
          <p:spPr bwMode="auto">
            <a:xfrm>
              <a:off x="5345113" y="6489701"/>
              <a:ext cx="57150" cy="147638"/>
            </a:xfrm>
            <a:custGeom>
              <a:avLst/>
              <a:gdLst/>
              <a:ahLst/>
              <a:cxnLst>
                <a:cxn ang="0">
                  <a:pos x="0" y="279"/>
                </a:cxn>
                <a:cxn ang="0">
                  <a:pos x="0" y="62"/>
                </a:cxn>
                <a:cxn ang="0">
                  <a:pos x="106" y="0"/>
                </a:cxn>
                <a:cxn ang="0">
                  <a:pos x="106" y="236"/>
                </a:cxn>
              </a:cxnLst>
              <a:rect l="0" t="0" r="r" b="b"/>
              <a:pathLst>
                <a:path w="106" h="279">
                  <a:moveTo>
                    <a:pt x="0" y="279"/>
                  </a:moveTo>
                  <a:lnTo>
                    <a:pt x="0" y="62"/>
                  </a:lnTo>
                  <a:lnTo>
                    <a:pt x="106" y="0"/>
                  </a:lnTo>
                  <a:lnTo>
                    <a:pt x="106" y="236"/>
                  </a:lnTo>
                </a:path>
              </a:pathLst>
            </a:cu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sp>
        <p:nvSpPr>
          <p:cNvPr id="343" name="Line 269"/>
          <p:cNvSpPr>
            <a:spLocks noChangeShapeType="1"/>
          </p:cNvSpPr>
          <p:nvPr/>
        </p:nvSpPr>
        <p:spPr bwMode="auto">
          <a:xfrm>
            <a:off x="755576" y="3519916"/>
            <a:ext cx="7882012" cy="1588"/>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44" name="Line 269"/>
          <p:cNvSpPr>
            <a:spLocks noChangeShapeType="1"/>
          </p:cNvSpPr>
          <p:nvPr/>
        </p:nvSpPr>
        <p:spPr bwMode="auto">
          <a:xfrm>
            <a:off x="755576" y="2655820"/>
            <a:ext cx="7882012" cy="1588"/>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45" name="Line 269"/>
          <p:cNvSpPr>
            <a:spLocks noChangeShapeType="1"/>
          </p:cNvSpPr>
          <p:nvPr/>
        </p:nvSpPr>
        <p:spPr bwMode="auto">
          <a:xfrm>
            <a:off x="755576" y="3087868"/>
            <a:ext cx="7882012" cy="1588"/>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cxnSp>
        <p:nvCxnSpPr>
          <p:cNvPr id="346" name="Straight Connector 716"/>
          <p:cNvCxnSpPr/>
          <p:nvPr/>
        </p:nvCxnSpPr>
        <p:spPr>
          <a:xfrm>
            <a:off x="5004050" y="3017448"/>
            <a:ext cx="72008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47" name="Straight Arrow Connector 717"/>
          <p:cNvCxnSpPr/>
          <p:nvPr/>
        </p:nvCxnSpPr>
        <p:spPr>
          <a:xfrm>
            <a:off x="5724132" y="3017448"/>
            <a:ext cx="2664296" cy="4320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8" name="TextBox 718"/>
          <p:cNvSpPr txBox="1"/>
          <p:nvPr/>
        </p:nvSpPr>
        <p:spPr>
          <a:xfrm>
            <a:off x="179516" y="2081352"/>
            <a:ext cx="576064" cy="276999"/>
          </a:xfrm>
          <a:prstGeom prst="rect">
            <a:avLst/>
          </a:prstGeom>
          <a:noFill/>
        </p:spPr>
        <p:txBody>
          <a:bodyPr wrap="square" rtlCol="0">
            <a:spAutoFit/>
          </a:bodyPr>
          <a:lstStyle/>
          <a:p>
            <a:pPr fontAlgn="auto">
              <a:spcBef>
                <a:spcPts val="0"/>
              </a:spcBef>
              <a:spcAft>
                <a:spcPts val="0"/>
              </a:spcAft>
            </a:pPr>
            <a:r>
              <a:rPr lang="fr-BE" sz="1200" dirty="0" smtClean="0">
                <a:solidFill>
                  <a:prstClr val="black"/>
                </a:solidFill>
                <a:latin typeface="Calibri"/>
              </a:rPr>
              <a:t>+10%</a:t>
            </a:r>
            <a:endParaRPr lang="fr-BE" sz="1200" dirty="0">
              <a:solidFill>
                <a:prstClr val="black"/>
              </a:solidFill>
              <a:latin typeface="Calibri"/>
            </a:endParaRPr>
          </a:p>
        </p:txBody>
      </p:sp>
      <p:sp>
        <p:nvSpPr>
          <p:cNvPr id="349" name="TextBox 719"/>
          <p:cNvSpPr txBox="1"/>
          <p:nvPr/>
        </p:nvSpPr>
        <p:spPr>
          <a:xfrm>
            <a:off x="251520" y="3388524"/>
            <a:ext cx="576064" cy="276999"/>
          </a:xfrm>
          <a:prstGeom prst="rect">
            <a:avLst/>
          </a:prstGeom>
          <a:noFill/>
        </p:spPr>
        <p:txBody>
          <a:bodyPr wrap="square" rtlCol="0">
            <a:spAutoFit/>
          </a:bodyPr>
          <a:lstStyle/>
          <a:p>
            <a:pPr fontAlgn="auto">
              <a:spcBef>
                <a:spcPts val="0"/>
              </a:spcBef>
              <a:spcAft>
                <a:spcPts val="0"/>
              </a:spcAft>
            </a:pPr>
            <a:r>
              <a:rPr lang="fr-BE" sz="1200" dirty="0" smtClean="0">
                <a:solidFill>
                  <a:prstClr val="black"/>
                </a:solidFill>
                <a:latin typeface="Calibri"/>
              </a:rPr>
              <a:t>- 10 %</a:t>
            </a:r>
            <a:endParaRPr lang="fr-BE" sz="1200" dirty="0">
              <a:solidFill>
                <a:prstClr val="black"/>
              </a:solidFill>
              <a:latin typeface="Calibri"/>
            </a:endParaRPr>
          </a:p>
        </p:txBody>
      </p:sp>
      <p:sp>
        <p:nvSpPr>
          <p:cNvPr id="350" name="TextBox 720"/>
          <p:cNvSpPr txBox="1"/>
          <p:nvPr/>
        </p:nvSpPr>
        <p:spPr>
          <a:xfrm>
            <a:off x="251520" y="2524433"/>
            <a:ext cx="576064" cy="276999"/>
          </a:xfrm>
          <a:prstGeom prst="rect">
            <a:avLst/>
          </a:prstGeom>
          <a:noFill/>
        </p:spPr>
        <p:txBody>
          <a:bodyPr wrap="square" rtlCol="0">
            <a:spAutoFit/>
          </a:bodyPr>
          <a:lstStyle/>
          <a:p>
            <a:pPr fontAlgn="auto">
              <a:spcBef>
                <a:spcPts val="0"/>
              </a:spcBef>
              <a:spcAft>
                <a:spcPts val="0"/>
              </a:spcAft>
            </a:pPr>
            <a:r>
              <a:rPr lang="fr-BE" sz="1200" dirty="0" smtClean="0">
                <a:solidFill>
                  <a:prstClr val="black"/>
                </a:solidFill>
                <a:latin typeface="Calibri"/>
              </a:rPr>
              <a:t>+5 %</a:t>
            </a:r>
            <a:endParaRPr lang="fr-BE" sz="1200" dirty="0">
              <a:solidFill>
                <a:prstClr val="black"/>
              </a:solidFill>
              <a:latin typeface="Calibri"/>
            </a:endParaRPr>
          </a:p>
        </p:txBody>
      </p:sp>
      <p:sp>
        <p:nvSpPr>
          <p:cNvPr id="351" name="TextBox 721"/>
          <p:cNvSpPr txBox="1"/>
          <p:nvPr/>
        </p:nvSpPr>
        <p:spPr>
          <a:xfrm>
            <a:off x="251520" y="2956478"/>
            <a:ext cx="576064" cy="276999"/>
          </a:xfrm>
          <a:prstGeom prst="rect">
            <a:avLst/>
          </a:prstGeom>
          <a:noFill/>
        </p:spPr>
        <p:txBody>
          <a:bodyPr wrap="square" rtlCol="0">
            <a:spAutoFit/>
          </a:bodyPr>
          <a:lstStyle/>
          <a:p>
            <a:pPr fontAlgn="auto">
              <a:spcBef>
                <a:spcPts val="0"/>
              </a:spcBef>
              <a:spcAft>
                <a:spcPts val="0"/>
              </a:spcAft>
            </a:pPr>
            <a:r>
              <a:rPr lang="fr-BE" sz="1200" dirty="0" smtClean="0">
                <a:solidFill>
                  <a:prstClr val="black"/>
                </a:solidFill>
                <a:latin typeface="Calibri"/>
              </a:rPr>
              <a:t>-5 %</a:t>
            </a:r>
            <a:endParaRPr lang="fr-BE" sz="1200" dirty="0">
              <a:solidFill>
                <a:prstClr val="black"/>
              </a:solidFill>
              <a:latin typeface="Calibri"/>
            </a:endParaRPr>
          </a:p>
        </p:txBody>
      </p:sp>
      <p:cxnSp>
        <p:nvCxnSpPr>
          <p:cNvPr id="352" name="Straight Connector 722"/>
          <p:cNvCxnSpPr/>
          <p:nvPr/>
        </p:nvCxnSpPr>
        <p:spPr>
          <a:xfrm flipV="1">
            <a:off x="2483768" y="1865320"/>
            <a:ext cx="0" cy="3168352"/>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53" name="Straight Connector 723"/>
          <p:cNvCxnSpPr/>
          <p:nvPr/>
        </p:nvCxnSpPr>
        <p:spPr>
          <a:xfrm flipV="1">
            <a:off x="3779912" y="1865320"/>
            <a:ext cx="0" cy="2232248"/>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54" name="Straight Connector 724"/>
          <p:cNvCxnSpPr/>
          <p:nvPr/>
        </p:nvCxnSpPr>
        <p:spPr>
          <a:xfrm flipV="1">
            <a:off x="1547664" y="1865320"/>
            <a:ext cx="0" cy="3168352"/>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55" name="Straight Arrow Connector 725"/>
          <p:cNvCxnSpPr/>
          <p:nvPr/>
        </p:nvCxnSpPr>
        <p:spPr>
          <a:xfrm>
            <a:off x="3779914" y="3017448"/>
            <a:ext cx="122413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6" name="Straight Connector 726"/>
          <p:cNvCxnSpPr>
            <a:stCxn id="12" idx="1"/>
          </p:cNvCxnSpPr>
          <p:nvPr/>
        </p:nvCxnSpPr>
        <p:spPr>
          <a:xfrm>
            <a:off x="974180" y="2883679"/>
            <a:ext cx="573484" cy="61769"/>
          </a:xfrm>
          <a:prstGeom prst="line">
            <a:avLst/>
          </a:prstGeom>
          <a:ln w="28575">
            <a:solidFill>
              <a:srgbClr val="0070C0"/>
            </a:solidFill>
          </a:ln>
        </p:spPr>
        <p:style>
          <a:lnRef idx="1">
            <a:schemeClr val="accent5"/>
          </a:lnRef>
          <a:fillRef idx="0">
            <a:schemeClr val="accent5"/>
          </a:fillRef>
          <a:effectRef idx="0">
            <a:schemeClr val="accent5"/>
          </a:effectRef>
          <a:fontRef idx="minor">
            <a:schemeClr val="tx1"/>
          </a:fontRef>
        </p:style>
      </p:cxnSp>
      <p:cxnSp>
        <p:nvCxnSpPr>
          <p:cNvPr id="357" name="Straight Connector 727"/>
          <p:cNvCxnSpPr/>
          <p:nvPr/>
        </p:nvCxnSpPr>
        <p:spPr>
          <a:xfrm>
            <a:off x="1547666" y="2945440"/>
            <a:ext cx="936104" cy="72008"/>
          </a:xfrm>
          <a:prstGeom prst="line">
            <a:avLst/>
          </a:prstGeom>
          <a:ln w="28575">
            <a:solidFill>
              <a:srgbClr val="0070C0"/>
            </a:solidFill>
          </a:ln>
        </p:spPr>
        <p:style>
          <a:lnRef idx="1">
            <a:schemeClr val="accent5"/>
          </a:lnRef>
          <a:fillRef idx="0">
            <a:schemeClr val="accent5"/>
          </a:fillRef>
          <a:effectRef idx="0">
            <a:schemeClr val="accent5"/>
          </a:effectRef>
          <a:fontRef idx="minor">
            <a:schemeClr val="tx1"/>
          </a:fontRef>
        </p:style>
      </p:cxnSp>
      <p:cxnSp>
        <p:nvCxnSpPr>
          <p:cNvPr id="358" name="Straight Connector 728"/>
          <p:cNvCxnSpPr/>
          <p:nvPr/>
        </p:nvCxnSpPr>
        <p:spPr>
          <a:xfrm>
            <a:off x="2483768" y="3017448"/>
            <a:ext cx="12961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59" name="Picture 4" descr="http://www.tecogen.com/Collateral/Images/English-US/products/UltraDrawing.jpg"/>
          <p:cNvPicPr>
            <a:picLocks noChangeAspect="1" noChangeArrowheads="1"/>
          </p:cNvPicPr>
          <p:nvPr/>
        </p:nvPicPr>
        <p:blipFill>
          <a:blip r:embed="rId7" cstate="print"/>
          <a:srcRect t="16753" r="52619"/>
          <a:stretch>
            <a:fillRect/>
          </a:stretch>
        </p:blipFill>
        <p:spPr bwMode="auto">
          <a:xfrm>
            <a:off x="971602" y="5820934"/>
            <a:ext cx="576064" cy="508882"/>
          </a:xfrm>
          <a:prstGeom prst="rect">
            <a:avLst/>
          </a:prstGeom>
          <a:ln>
            <a:noFill/>
          </a:ln>
          <a:effectLst>
            <a:reflection blurRad="12700" stA="30000" endPos="30000" dist="5000" dir="5400000" sy="-100000" algn="bl" rotWithShape="0"/>
          </a:effectLst>
          <a:scene3d>
            <a:camera prst="isometricOffAxis2Right">
              <a:rot lat="1200000" lon="195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 name="Picture 1"/>
          <p:cNvPicPr>
            <a:picLocks noChangeAspect="1" noChangeArrowheads="1"/>
          </p:cNvPicPr>
          <p:nvPr/>
        </p:nvPicPr>
        <p:blipFill>
          <a:blip r:embed="rId3" cstate="print"/>
          <a:srcRect/>
          <a:stretch>
            <a:fillRect/>
          </a:stretch>
        </p:blipFill>
        <p:spPr bwMode="auto">
          <a:xfrm>
            <a:off x="2591832" y="6237376"/>
            <a:ext cx="432000" cy="576000"/>
          </a:xfrm>
          <a:prstGeom prst="rect">
            <a:avLst/>
          </a:prstGeom>
          <a:noFill/>
          <a:ln w="9525">
            <a:noFill/>
            <a:miter lim="800000"/>
            <a:headEnd/>
            <a:tailEnd/>
          </a:ln>
        </p:spPr>
      </p:pic>
      <p:pic>
        <p:nvPicPr>
          <p:cNvPr id="361" name="Picture 4" descr="http://www.intermixt.be/SiteCollectionImages/logo_interregies.gif"/>
          <p:cNvPicPr>
            <a:picLocks noChangeAspect="1" noChangeArrowheads="1"/>
          </p:cNvPicPr>
          <p:nvPr/>
        </p:nvPicPr>
        <p:blipFill>
          <a:blip r:embed="rId4" cstate="print"/>
          <a:srcRect/>
          <a:stretch>
            <a:fillRect/>
          </a:stretch>
        </p:blipFill>
        <p:spPr bwMode="auto">
          <a:xfrm>
            <a:off x="3095936" y="6240289"/>
            <a:ext cx="720000" cy="586450"/>
          </a:xfrm>
          <a:prstGeom prst="rect">
            <a:avLst/>
          </a:prstGeom>
          <a:noFill/>
        </p:spPr>
      </p:pic>
      <p:sp>
        <p:nvSpPr>
          <p:cNvPr id="4" name="Espace réservé de la date 3"/>
          <p:cNvSpPr>
            <a:spLocks noGrp="1"/>
          </p:cNvSpPr>
          <p:nvPr>
            <p:ph type="dt" sz="half" idx="10"/>
          </p:nvPr>
        </p:nvSpPr>
        <p:spPr>
          <a:xfrm>
            <a:off x="8151240" y="6572200"/>
            <a:ext cx="957264" cy="457200"/>
          </a:xfrm>
        </p:spPr>
        <p:txBody>
          <a:bodyPr/>
          <a:lstStyle/>
          <a:p>
            <a:r>
              <a:rPr lang="fr-FR" sz="1000" smtClean="0"/>
              <a:t>12/03/2014</a:t>
            </a:r>
            <a:endParaRPr lang="fr-BE" sz="1000" dirty="0"/>
          </a:p>
        </p:txBody>
      </p:sp>
      <p:sp>
        <p:nvSpPr>
          <p:cNvPr id="5" name="Espace réservé du pied de page 4"/>
          <p:cNvSpPr>
            <a:spLocks noGrp="1"/>
          </p:cNvSpPr>
          <p:nvPr>
            <p:ph type="ftr" sz="quarter" idx="11"/>
          </p:nvPr>
        </p:nvSpPr>
        <p:spPr>
          <a:xfrm>
            <a:off x="6822504" y="6572200"/>
            <a:ext cx="1325880" cy="457200"/>
          </a:xfrm>
        </p:spPr>
        <p:txBody>
          <a:bodyPr/>
          <a:lstStyle/>
          <a:p>
            <a:r>
              <a:rPr lang="fr-BE" sz="1000" dirty="0" smtClean="0"/>
              <a:t>REFLEX GT GAD</a:t>
            </a:r>
            <a:endParaRPr lang="fr-BE" sz="1000" dirty="0"/>
          </a:p>
        </p:txBody>
      </p:sp>
      <p:sp>
        <p:nvSpPr>
          <p:cNvPr id="6" name="Espace réservé du numéro de diapositive 5"/>
          <p:cNvSpPr>
            <a:spLocks noGrp="1"/>
          </p:cNvSpPr>
          <p:nvPr>
            <p:ph type="sldNum" sz="quarter" idx="12"/>
          </p:nvPr>
        </p:nvSpPr>
        <p:spPr/>
        <p:txBody>
          <a:bodyPr/>
          <a:lstStyle/>
          <a:p>
            <a:fld id="{F1657470-8DFA-4EC0-8FB2-CBC12D94EFA4}" type="slidenum">
              <a:rPr lang="fr-BE" smtClean="0"/>
              <a:pPr/>
              <a:t>11</a:t>
            </a:fld>
            <a:endParaRPr lang="fr-BE"/>
          </a:p>
        </p:txBody>
      </p:sp>
      <p:pic>
        <p:nvPicPr>
          <p:cNvPr id="7" name="Picture 2"/>
          <p:cNvPicPr>
            <a:picLocks noChangeAspect="1" noChangeArrowheads="1"/>
          </p:cNvPicPr>
          <p:nvPr/>
        </p:nvPicPr>
        <p:blipFill>
          <a:blip r:embed="rId5" cstate="print"/>
          <a:srcRect/>
          <a:stretch>
            <a:fillRect/>
          </a:stretch>
        </p:blipFill>
        <p:spPr bwMode="auto">
          <a:xfrm>
            <a:off x="107504" y="6379892"/>
            <a:ext cx="1057225" cy="478108"/>
          </a:xfrm>
          <a:prstGeom prst="rect">
            <a:avLst/>
          </a:prstGeom>
          <a:noFill/>
          <a:ln w="9525">
            <a:noFill/>
            <a:miter lim="800000"/>
            <a:headEnd/>
            <a:tailEnd/>
          </a:ln>
        </p:spPr>
      </p:pic>
      <p:pic>
        <p:nvPicPr>
          <p:cNvPr id="8" name="Picture 3"/>
          <p:cNvPicPr>
            <a:picLocks noChangeAspect="1" noChangeArrowheads="1"/>
          </p:cNvPicPr>
          <p:nvPr/>
        </p:nvPicPr>
        <p:blipFill>
          <a:blip r:embed="rId6" cstate="print"/>
          <a:srcRect/>
          <a:stretch>
            <a:fillRect/>
          </a:stretch>
        </p:blipFill>
        <p:spPr bwMode="auto">
          <a:xfrm>
            <a:off x="1403648" y="6309320"/>
            <a:ext cx="1028382" cy="508414"/>
          </a:xfrm>
          <a:prstGeom prst="rect">
            <a:avLst/>
          </a:prstGeom>
          <a:noFill/>
          <a:ln w="9525">
            <a:noFill/>
            <a:miter lim="800000"/>
            <a:headEnd/>
            <a:tailEnd/>
          </a:ln>
        </p:spPr>
      </p:pic>
      <p:sp>
        <p:nvSpPr>
          <p:cNvPr id="9" name="ZoneTexte 8"/>
          <p:cNvSpPr txBox="1"/>
          <p:nvPr/>
        </p:nvSpPr>
        <p:spPr>
          <a:xfrm>
            <a:off x="251520" y="836712"/>
            <a:ext cx="8712968" cy="461665"/>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BE" sz="2400" dirty="0" smtClean="0">
                <a:solidFill>
                  <a:schemeClr val="tx1">
                    <a:lumMod val="85000"/>
                    <a:lumOff val="15000"/>
                  </a:schemeClr>
                </a:solidFill>
              </a:rPr>
              <a:t>Congestion : cas SER (2)</a:t>
            </a:r>
            <a:endParaRPr lang="fr-BE" sz="2400" dirty="0">
              <a:solidFill>
                <a:schemeClr val="tx1">
                  <a:lumMod val="85000"/>
                  <a:lumOff val="15000"/>
                </a:schemeClr>
              </a:solidFill>
            </a:endParaRPr>
          </a:p>
        </p:txBody>
      </p:sp>
      <p:sp>
        <p:nvSpPr>
          <p:cNvPr id="10" name="Content Placeholder 1"/>
          <p:cNvSpPr>
            <a:spLocks noGrp="1"/>
          </p:cNvSpPr>
          <p:nvPr>
            <p:ph idx="1"/>
          </p:nvPr>
        </p:nvSpPr>
        <p:spPr>
          <a:xfrm>
            <a:off x="268403" y="1340768"/>
            <a:ext cx="8607206" cy="5184576"/>
          </a:xfrm>
        </p:spPr>
        <p:txBody>
          <a:bodyPr>
            <a:normAutofit/>
          </a:bodyPr>
          <a:lstStyle/>
          <a:p>
            <a:pPr>
              <a:lnSpc>
                <a:spcPct val="80000"/>
              </a:lnSpc>
              <a:buFont typeface="Wingdings" panose="05000000000000000000" pitchFamily="2" charset="2"/>
              <a:buChar char="§"/>
            </a:pPr>
            <a:r>
              <a:rPr lang="fr-FR" sz="1800" dirty="0"/>
              <a:t>Plan de tension MT-BT vers 7h15</a:t>
            </a:r>
          </a:p>
          <a:p>
            <a:pPr marL="486451" lvl="1" indent="0">
              <a:lnSpc>
                <a:spcPct val="80000"/>
              </a:lnSpc>
              <a:buNone/>
            </a:pPr>
            <a:r>
              <a:rPr lang="fr-FR" sz="1600" dirty="0" smtClean="0"/>
              <a:t>	(</a:t>
            </a:r>
            <a:r>
              <a:rPr lang="fr-FR" sz="1600" dirty="0"/>
              <a:t>illustration éolienne @ ½ </a:t>
            </a:r>
            <a:r>
              <a:rPr lang="fr-FR" sz="1600" dirty="0" err="1"/>
              <a:t>Pmax</a:t>
            </a:r>
            <a:r>
              <a:rPr lang="fr-FR" sz="1600" dirty="0"/>
              <a:t>, cogénération à l’arrêt)</a:t>
            </a:r>
          </a:p>
        </p:txBody>
      </p:sp>
      <p:sp>
        <p:nvSpPr>
          <p:cNvPr id="11" name="Rectangle 342"/>
          <p:cNvSpPr>
            <a:spLocks noChangeArrowheads="1"/>
          </p:cNvSpPr>
          <p:nvPr/>
        </p:nvSpPr>
        <p:spPr bwMode="auto">
          <a:xfrm>
            <a:off x="5743579" y="2205362"/>
            <a:ext cx="2998787" cy="1644650"/>
          </a:xfrm>
          <a:prstGeom prst="rect">
            <a:avLst/>
          </a:prstGeom>
          <a:solidFill>
            <a:schemeClr val="bg1">
              <a:lumMod val="85000"/>
            </a:schemeClr>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2" name="Rectangle 381"/>
          <p:cNvSpPr>
            <a:spLocks noChangeArrowheads="1"/>
          </p:cNvSpPr>
          <p:nvPr/>
        </p:nvSpPr>
        <p:spPr bwMode="auto">
          <a:xfrm>
            <a:off x="974180" y="2205362"/>
            <a:ext cx="4029868" cy="1644650"/>
          </a:xfrm>
          <a:prstGeom prst="rect">
            <a:avLst/>
          </a:prstGeom>
          <a:solidFill>
            <a:schemeClr val="bg1">
              <a:lumMod val="75000"/>
            </a:schemeClr>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3" name="TextBox 360"/>
          <p:cNvSpPr txBox="1"/>
          <p:nvPr/>
        </p:nvSpPr>
        <p:spPr>
          <a:xfrm>
            <a:off x="35496" y="1952510"/>
            <a:ext cx="894153" cy="369332"/>
          </a:xfrm>
          <a:prstGeom prst="rect">
            <a:avLst/>
          </a:prstGeom>
          <a:solidFill>
            <a:schemeClr val="bg1"/>
          </a:solidFill>
        </p:spPr>
        <p:txBody>
          <a:bodyPr wrap="square" rtlCol="0">
            <a:spAutoFit/>
          </a:bodyPr>
          <a:lstStyle/>
          <a:p>
            <a:pPr fontAlgn="auto">
              <a:spcBef>
                <a:spcPts val="0"/>
              </a:spcBef>
              <a:spcAft>
                <a:spcPts val="0"/>
              </a:spcAft>
            </a:pPr>
            <a:r>
              <a:rPr lang="fr-BE" sz="1800" dirty="0" smtClean="0">
                <a:solidFill>
                  <a:prstClr val="black"/>
                </a:solidFill>
                <a:latin typeface="Calibri"/>
              </a:rPr>
              <a:t>150 kV</a:t>
            </a:r>
            <a:endParaRPr lang="fr-BE" sz="1800" dirty="0">
              <a:solidFill>
                <a:prstClr val="black"/>
              </a:solidFill>
              <a:latin typeface="Calibri"/>
            </a:endParaRPr>
          </a:p>
        </p:txBody>
      </p:sp>
      <p:sp>
        <p:nvSpPr>
          <p:cNvPr id="14" name="TextBox 361"/>
          <p:cNvSpPr txBox="1"/>
          <p:nvPr/>
        </p:nvSpPr>
        <p:spPr>
          <a:xfrm>
            <a:off x="2511611" y="1916832"/>
            <a:ext cx="894153" cy="369332"/>
          </a:xfrm>
          <a:prstGeom prst="rect">
            <a:avLst/>
          </a:prstGeom>
          <a:noFill/>
        </p:spPr>
        <p:txBody>
          <a:bodyPr wrap="square" rtlCol="0">
            <a:spAutoFit/>
          </a:bodyPr>
          <a:lstStyle/>
          <a:p>
            <a:pPr fontAlgn="auto">
              <a:spcBef>
                <a:spcPts val="0"/>
              </a:spcBef>
              <a:spcAft>
                <a:spcPts val="0"/>
              </a:spcAft>
            </a:pPr>
            <a:r>
              <a:rPr lang="fr-BE" sz="1800" dirty="0" smtClean="0">
                <a:solidFill>
                  <a:prstClr val="black"/>
                </a:solidFill>
                <a:latin typeface="Calibri"/>
              </a:rPr>
              <a:t>15 kV</a:t>
            </a:r>
            <a:endParaRPr lang="fr-BE" sz="1800" dirty="0">
              <a:solidFill>
                <a:prstClr val="black"/>
              </a:solidFill>
              <a:latin typeface="Calibri"/>
            </a:endParaRPr>
          </a:p>
        </p:txBody>
      </p:sp>
      <p:sp>
        <p:nvSpPr>
          <p:cNvPr id="15" name="TextBox 362"/>
          <p:cNvSpPr txBox="1"/>
          <p:nvPr/>
        </p:nvSpPr>
        <p:spPr>
          <a:xfrm>
            <a:off x="6846199" y="1916832"/>
            <a:ext cx="894153" cy="369332"/>
          </a:xfrm>
          <a:prstGeom prst="rect">
            <a:avLst/>
          </a:prstGeom>
          <a:noFill/>
        </p:spPr>
        <p:txBody>
          <a:bodyPr wrap="square" rtlCol="0">
            <a:spAutoFit/>
          </a:bodyPr>
          <a:lstStyle/>
          <a:p>
            <a:pPr fontAlgn="auto">
              <a:spcBef>
                <a:spcPts val="0"/>
              </a:spcBef>
              <a:spcAft>
                <a:spcPts val="0"/>
              </a:spcAft>
            </a:pPr>
            <a:r>
              <a:rPr lang="fr-BE" sz="1800" dirty="0" smtClean="0">
                <a:solidFill>
                  <a:prstClr val="black"/>
                </a:solidFill>
                <a:latin typeface="Calibri"/>
              </a:rPr>
              <a:t>400 V</a:t>
            </a:r>
            <a:endParaRPr lang="fr-BE" sz="1800" dirty="0">
              <a:solidFill>
                <a:prstClr val="black"/>
              </a:solidFill>
              <a:latin typeface="Calibri"/>
            </a:endParaRPr>
          </a:p>
        </p:txBody>
      </p:sp>
      <p:grpSp>
        <p:nvGrpSpPr>
          <p:cNvPr id="16" name="Group 346"/>
          <p:cNvGrpSpPr/>
          <p:nvPr/>
        </p:nvGrpSpPr>
        <p:grpSpPr>
          <a:xfrm>
            <a:off x="107504" y="4195952"/>
            <a:ext cx="428625" cy="987425"/>
            <a:chOff x="1858963" y="4535488"/>
            <a:chExt cx="428625" cy="987425"/>
          </a:xfrm>
        </p:grpSpPr>
        <p:sp>
          <p:nvSpPr>
            <p:cNvPr id="17" name="Freeform 5"/>
            <p:cNvSpPr>
              <a:spLocks/>
            </p:cNvSpPr>
            <p:nvPr/>
          </p:nvSpPr>
          <p:spPr bwMode="auto">
            <a:xfrm>
              <a:off x="1858963" y="4535488"/>
              <a:ext cx="328613" cy="987425"/>
            </a:xfrm>
            <a:custGeom>
              <a:avLst/>
              <a:gdLst/>
              <a:ahLst/>
              <a:cxnLst>
                <a:cxn ang="0">
                  <a:pos x="124" y="1864"/>
                </a:cxn>
                <a:cxn ang="0">
                  <a:pos x="310" y="745"/>
                </a:cxn>
                <a:cxn ang="0">
                  <a:pos x="310" y="0"/>
                </a:cxn>
                <a:cxn ang="0">
                  <a:pos x="496" y="0"/>
                </a:cxn>
                <a:cxn ang="0">
                  <a:pos x="496" y="745"/>
                </a:cxn>
                <a:cxn ang="0">
                  <a:pos x="621" y="1864"/>
                </a:cxn>
                <a:cxn ang="0">
                  <a:pos x="186" y="1615"/>
                </a:cxn>
                <a:cxn ang="0">
                  <a:pos x="559" y="1304"/>
                </a:cxn>
                <a:cxn ang="0">
                  <a:pos x="559" y="1304"/>
                </a:cxn>
                <a:cxn ang="0">
                  <a:pos x="403" y="1213"/>
                </a:cxn>
                <a:cxn ang="0">
                  <a:pos x="249" y="1119"/>
                </a:cxn>
                <a:cxn ang="0">
                  <a:pos x="249" y="1119"/>
                </a:cxn>
                <a:cxn ang="0">
                  <a:pos x="496" y="994"/>
                </a:cxn>
                <a:cxn ang="0">
                  <a:pos x="453" y="931"/>
                </a:cxn>
                <a:cxn ang="0">
                  <a:pos x="408" y="867"/>
                </a:cxn>
                <a:cxn ang="0">
                  <a:pos x="360" y="806"/>
                </a:cxn>
                <a:cxn ang="0">
                  <a:pos x="310" y="745"/>
                </a:cxn>
                <a:cxn ang="0">
                  <a:pos x="310" y="745"/>
                </a:cxn>
                <a:cxn ang="0">
                  <a:pos x="358" y="718"/>
                </a:cxn>
                <a:cxn ang="0">
                  <a:pos x="406" y="687"/>
                </a:cxn>
                <a:cxn ang="0">
                  <a:pos x="451" y="656"/>
                </a:cxn>
                <a:cxn ang="0">
                  <a:pos x="496" y="622"/>
                </a:cxn>
                <a:cxn ang="0">
                  <a:pos x="496" y="622"/>
                </a:cxn>
                <a:cxn ang="0">
                  <a:pos x="447" y="561"/>
                </a:cxn>
                <a:cxn ang="0">
                  <a:pos x="399" y="501"/>
                </a:cxn>
                <a:cxn ang="0">
                  <a:pos x="354" y="437"/>
                </a:cxn>
                <a:cxn ang="0">
                  <a:pos x="310" y="373"/>
                </a:cxn>
                <a:cxn ang="0">
                  <a:pos x="310" y="373"/>
                </a:cxn>
                <a:cxn ang="0">
                  <a:pos x="384" y="334"/>
                </a:cxn>
                <a:cxn ang="0">
                  <a:pos x="461" y="299"/>
                </a:cxn>
                <a:cxn ang="0">
                  <a:pos x="540" y="272"/>
                </a:cxn>
                <a:cxn ang="0">
                  <a:pos x="581" y="260"/>
                </a:cxn>
                <a:cxn ang="0">
                  <a:pos x="621" y="249"/>
                </a:cxn>
                <a:cxn ang="0">
                  <a:pos x="621" y="249"/>
                </a:cxn>
                <a:cxn ang="0">
                  <a:pos x="99" y="37"/>
                </a:cxn>
                <a:cxn ang="0">
                  <a:pos x="73" y="63"/>
                </a:cxn>
                <a:cxn ang="0">
                  <a:pos x="47" y="91"/>
                </a:cxn>
                <a:cxn ang="0">
                  <a:pos x="22" y="120"/>
                </a:cxn>
                <a:cxn ang="0">
                  <a:pos x="0" y="149"/>
                </a:cxn>
              </a:cxnLst>
              <a:rect l="0" t="0" r="r" b="b"/>
              <a:pathLst>
                <a:path w="621" h="1864">
                  <a:moveTo>
                    <a:pt x="124" y="1864"/>
                  </a:moveTo>
                  <a:lnTo>
                    <a:pt x="310" y="745"/>
                  </a:lnTo>
                  <a:lnTo>
                    <a:pt x="310" y="0"/>
                  </a:lnTo>
                  <a:lnTo>
                    <a:pt x="496" y="0"/>
                  </a:lnTo>
                  <a:lnTo>
                    <a:pt x="496" y="745"/>
                  </a:lnTo>
                  <a:lnTo>
                    <a:pt x="621" y="1864"/>
                  </a:lnTo>
                  <a:lnTo>
                    <a:pt x="186" y="1615"/>
                  </a:lnTo>
                  <a:lnTo>
                    <a:pt x="559" y="1304"/>
                  </a:lnTo>
                  <a:lnTo>
                    <a:pt x="559" y="1304"/>
                  </a:lnTo>
                  <a:lnTo>
                    <a:pt x="403" y="1213"/>
                  </a:lnTo>
                  <a:lnTo>
                    <a:pt x="249" y="1119"/>
                  </a:lnTo>
                  <a:lnTo>
                    <a:pt x="249" y="1119"/>
                  </a:lnTo>
                  <a:lnTo>
                    <a:pt x="496" y="994"/>
                  </a:lnTo>
                  <a:lnTo>
                    <a:pt x="453" y="931"/>
                  </a:lnTo>
                  <a:lnTo>
                    <a:pt x="408" y="867"/>
                  </a:lnTo>
                  <a:lnTo>
                    <a:pt x="360" y="806"/>
                  </a:lnTo>
                  <a:lnTo>
                    <a:pt x="310" y="745"/>
                  </a:lnTo>
                  <a:lnTo>
                    <a:pt x="310" y="745"/>
                  </a:lnTo>
                  <a:lnTo>
                    <a:pt x="358" y="718"/>
                  </a:lnTo>
                  <a:lnTo>
                    <a:pt x="406" y="687"/>
                  </a:lnTo>
                  <a:lnTo>
                    <a:pt x="451" y="656"/>
                  </a:lnTo>
                  <a:lnTo>
                    <a:pt x="496" y="622"/>
                  </a:lnTo>
                  <a:lnTo>
                    <a:pt x="496" y="622"/>
                  </a:lnTo>
                  <a:lnTo>
                    <a:pt x="447" y="561"/>
                  </a:lnTo>
                  <a:lnTo>
                    <a:pt x="399" y="501"/>
                  </a:lnTo>
                  <a:lnTo>
                    <a:pt x="354" y="437"/>
                  </a:lnTo>
                  <a:lnTo>
                    <a:pt x="310" y="373"/>
                  </a:lnTo>
                  <a:lnTo>
                    <a:pt x="310" y="373"/>
                  </a:lnTo>
                  <a:lnTo>
                    <a:pt x="384" y="334"/>
                  </a:lnTo>
                  <a:lnTo>
                    <a:pt x="461" y="299"/>
                  </a:lnTo>
                  <a:lnTo>
                    <a:pt x="540" y="272"/>
                  </a:lnTo>
                  <a:lnTo>
                    <a:pt x="581" y="260"/>
                  </a:lnTo>
                  <a:lnTo>
                    <a:pt x="621" y="249"/>
                  </a:lnTo>
                  <a:lnTo>
                    <a:pt x="621" y="249"/>
                  </a:lnTo>
                  <a:lnTo>
                    <a:pt x="99" y="37"/>
                  </a:lnTo>
                  <a:lnTo>
                    <a:pt x="73" y="63"/>
                  </a:lnTo>
                  <a:lnTo>
                    <a:pt x="47" y="91"/>
                  </a:lnTo>
                  <a:lnTo>
                    <a:pt x="22" y="120"/>
                  </a:lnTo>
                  <a:lnTo>
                    <a:pt x="0" y="149"/>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8" name="Freeform 6"/>
            <p:cNvSpPr>
              <a:spLocks/>
            </p:cNvSpPr>
            <p:nvPr/>
          </p:nvSpPr>
          <p:spPr bwMode="auto">
            <a:xfrm>
              <a:off x="1957388" y="4535488"/>
              <a:ext cx="330200" cy="987425"/>
            </a:xfrm>
            <a:custGeom>
              <a:avLst/>
              <a:gdLst/>
              <a:ahLst/>
              <a:cxnLst>
                <a:cxn ang="0">
                  <a:pos x="497" y="1864"/>
                </a:cxn>
                <a:cxn ang="0">
                  <a:pos x="310" y="745"/>
                </a:cxn>
                <a:cxn ang="0">
                  <a:pos x="310" y="0"/>
                </a:cxn>
                <a:cxn ang="0">
                  <a:pos x="124" y="0"/>
                </a:cxn>
                <a:cxn ang="0">
                  <a:pos x="124" y="745"/>
                </a:cxn>
                <a:cxn ang="0">
                  <a:pos x="0" y="1864"/>
                </a:cxn>
                <a:cxn ang="0">
                  <a:pos x="435" y="1615"/>
                </a:cxn>
                <a:cxn ang="0">
                  <a:pos x="63" y="1304"/>
                </a:cxn>
                <a:cxn ang="0">
                  <a:pos x="63" y="1304"/>
                </a:cxn>
                <a:cxn ang="0">
                  <a:pos x="219" y="1213"/>
                </a:cxn>
                <a:cxn ang="0">
                  <a:pos x="373" y="1119"/>
                </a:cxn>
                <a:cxn ang="0">
                  <a:pos x="373" y="1119"/>
                </a:cxn>
                <a:cxn ang="0">
                  <a:pos x="124" y="994"/>
                </a:cxn>
                <a:cxn ang="0">
                  <a:pos x="168" y="931"/>
                </a:cxn>
                <a:cxn ang="0">
                  <a:pos x="213" y="867"/>
                </a:cxn>
                <a:cxn ang="0">
                  <a:pos x="261" y="806"/>
                </a:cxn>
                <a:cxn ang="0">
                  <a:pos x="310" y="745"/>
                </a:cxn>
                <a:cxn ang="0">
                  <a:pos x="310" y="745"/>
                </a:cxn>
                <a:cxn ang="0">
                  <a:pos x="262" y="718"/>
                </a:cxn>
                <a:cxn ang="0">
                  <a:pos x="216" y="687"/>
                </a:cxn>
                <a:cxn ang="0">
                  <a:pos x="169" y="656"/>
                </a:cxn>
                <a:cxn ang="0">
                  <a:pos x="124" y="622"/>
                </a:cxn>
                <a:cxn ang="0">
                  <a:pos x="124" y="622"/>
                </a:cxn>
                <a:cxn ang="0">
                  <a:pos x="174" y="561"/>
                </a:cxn>
                <a:cxn ang="0">
                  <a:pos x="222" y="501"/>
                </a:cxn>
                <a:cxn ang="0">
                  <a:pos x="267" y="437"/>
                </a:cxn>
                <a:cxn ang="0">
                  <a:pos x="310" y="373"/>
                </a:cxn>
                <a:cxn ang="0">
                  <a:pos x="310" y="373"/>
                </a:cxn>
                <a:cxn ang="0">
                  <a:pos x="236" y="334"/>
                </a:cxn>
                <a:cxn ang="0">
                  <a:pos x="160" y="299"/>
                </a:cxn>
                <a:cxn ang="0">
                  <a:pos x="80" y="272"/>
                </a:cxn>
                <a:cxn ang="0">
                  <a:pos x="41" y="260"/>
                </a:cxn>
                <a:cxn ang="0">
                  <a:pos x="0" y="249"/>
                </a:cxn>
                <a:cxn ang="0">
                  <a:pos x="0" y="249"/>
                </a:cxn>
                <a:cxn ang="0">
                  <a:pos x="521" y="37"/>
                </a:cxn>
                <a:cxn ang="0">
                  <a:pos x="549" y="63"/>
                </a:cxn>
                <a:cxn ang="0">
                  <a:pos x="575" y="91"/>
                </a:cxn>
                <a:cxn ang="0">
                  <a:pos x="598" y="120"/>
                </a:cxn>
                <a:cxn ang="0">
                  <a:pos x="622" y="149"/>
                </a:cxn>
              </a:cxnLst>
              <a:rect l="0" t="0" r="r" b="b"/>
              <a:pathLst>
                <a:path w="622" h="1864">
                  <a:moveTo>
                    <a:pt x="497" y="1864"/>
                  </a:moveTo>
                  <a:lnTo>
                    <a:pt x="310" y="745"/>
                  </a:lnTo>
                  <a:lnTo>
                    <a:pt x="310" y="0"/>
                  </a:lnTo>
                  <a:lnTo>
                    <a:pt x="124" y="0"/>
                  </a:lnTo>
                  <a:lnTo>
                    <a:pt x="124" y="745"/>
                  </a:lnTo>
                  <a:lnTo>
                    <a:pt x="0" y="1864"/>
                  </a:lnTo>
                  <a:lnTo>
                    <a:pt x="435" y="1615"/>
                  </a:lnTo>
                  <a:lnTo>
                    <a:pt x="63" y="1304"/>
                  </a:lnTo>
                  <a:lnTo>
                    <a:pt x="63" y="1304"/>
                  </a:lnTo>
                  <a:lnTo>
                    <a:pt x="219" y="1213"/>
                  </a:lnTo>
                  <a:lnTo>
                    <a:pt x="373" y="1119"/>
                  </a:lnTo>
                  <a:lnTo>
                    <a:pt x="373" y="1119"/>
                  </a:lnTo>
                  <a:lnTo>
                    <a:pt x="124" y="994"/>
                  </a:lnTo>
                  <a:lnTo>
                    <a:pt x="168" y="931"/>
                  </a:lnTo>
                  <a:lnTo>
                    <a:pt x="213" y="867"/>
                  </a:lnTo>
                  <a:lnTo>
                    <a:pt x="261" y="806"/>
                  </a:lnTo>
                  <a:lnTo>
                    <a:pt x="310" y="745"/>
                  </a:lnTo>
                  <a:lnTo>
                    <a:pt x="310" y="745"/>
                  </a:lnTo>
                  <a:lnTo>
                    <a:pt x="262" y="718"/>
                  </a:lnTo>
                  <a:lnTo>
                    <a:pt x="216" y="687"/>
                  </a:lnTo>
                  <a:lnTo>
                    <a:pt x="169" y="656"/>
                  </a:lnTo>
                  <a:lnTo>
                    <a:pt x="124" y="622"/>
                  </a:lnTo>
                  <a:lnTo>
                    <a:pt x="124" y="622"/>
                  </a:lnTo>
                  <a:lnTo>
                    <a:pt x="174" y="561"/>
                  </a:lnTo>
                  <a:lnTo>
                    <a:pt x="222" y="501"/>
                  </a:lnTo>
                  <a:lnTo>
                    <a:pt x="267" y="437"/>
                  </a:lnTo>
                  <a:lnTo>
                    <a:pt x="310" y="373"/>
                  </a:lnTo>
                  <a:lnTo>
                    <a:pt x="310" y="373"/>
                  </a:lnTo>
                  <a:lnTo>
                    <a:pt x="236" y="334"/>
                  </a:lnTo>
                  <a:lnTo>
                    <a:pt x="160" y="299"/>
                  </a:lnTo>
                  <a:lnTo>
                    <a:pt x="80" y="272"/>
                  </a:lnTo>
                  <a:lnTo>
                    <a:pt x="41" y="260"/>
                  </a:lnTo>
                  <a:lnTo>
                    <a:pt x="0" y="249"/>
                  </a:lnTo>
                  <a:lnTo>
                    <a:pt x="0" y="249"/>
                  </a:lnTo>
                  <a:lnTo>
                    <a:pt x="521" y="37"/>
                  </a:lnTo>
                  <a:lnTo>
                    <a:pt x="549" y="63"/>
                  </a:lnTo>
                  <a:lnTo>
                    <a:pt x="575" y="91"/>
                  </a:lnTo>
                  <a:lnTo>
                    <a:pt x="598" y="120"/>
                  </a:lnTo>
                  <a:lnTo>
                    <a:pt x="622" y="149"/>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9" name="Line 7"/>
            <p:cNvSpPr>
              <a:spLocks noChangeShapeType="1"/>
            </p:cNvSpPr>
            <p:nvPr/>
          </p:nvSpPr>
          <p:spPr bwMode="auto">
            <a:xfrm flipH="1">
              <a:off x="1911351" y="4556126"/>
              <a:ext cx="322263" cy="1588"/>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sp>
        <p:nvSpPr>
          <p:cNvPr id="20" name="Freeform 8"/>
          <p:cNvSpPr>
            <a:spLocks/>
          </p:cNvSpPr>
          <p:nvPr/>
        </p:nvSpPr>
        <p:spPr bwMode="auto">
          <a:xfrm>
            <a:off x="3556004" y="5277032"/>
            <a:ext cx="352425" cy="209550"/>
          </a:xfrm>
          <a:custGeom>
            <a:avLst/>
            <a:gdLst/>
            <a:ahLst/>
            <a:cxnLst>
              <a:cxn ang="0">
                <a:pos x="304" y="0"/>
              </a:cxn>
              <a:cxn ang="0">
                <a:pos x="24" y="147"/>
              </a:cxn>
              <a:cxn ang="0">
                <a:pos x="13" y="158"/>
              </a:cxn>
              <a:cxn ang="0">
                <a:pos x="4" y="174"/>
              </a:cxn>
              <a:cxn ang="0">
                <a:pos x="0" y="190"/>
              </a:cxn>
              <a:cxn ang="0">
                <a:pos x="0" y="207"/>
              </a:cxn>
              <a:cxn ang="0">
                <a:pos x="310" y="394"/>
              </a:cxn>
              <a:cxn ang="0">
                <a:pos x="310" y="394"/>
              </a:cxn>
              <a:cxn ang="0">
                <a:pos x="342" y="396"/>
              </a:cxn>
              <a:cxn ang="0">
                <a:pos x="372" y="394"/>
              </a:cxn>
              <a:cxn ang="0">
                <a:pos x="372" y="394"/>
              </a:cxn>
              <a:cxn ang="0">
                <a:pos x="657" y="245"/>
              </a:cxn>
              <a:cxn ang="0">
                <a:pos x="663" y="232"/>
              </a:cxn>
              <a:cxn ang="0">
                <a:pos x="666" y="219"/>
              </a:cxn>
              <a:cxn ang="0">
                <a:pos x="666" y="206"/>
              </a:cxn>
              <a:cxn ang="0">
                <a:pos x="665" y="193"/>
              </a:cxn>
              <a:cxn ang="0">
                <a:pos x="659" y="180"/>
              </a:cxn>
              <a:cxn ang="0">
                <a:pos x="651" y="168"/>
              </a:cxn>
              <a:cxn ang="0">
                <a:pos x="643" y="158"/>
              </a:cxn>
              <a:cxn ang="0">
                <a:pos x="631" y="151"/>
              </a:cxn>
              <a:cxn ang="0">
                <a:pos x="621" y="145"/>
              </a:cxn>
              <a:cxn ang="0">
                <a:pos x="621" y="147"/>
              </a:cxn>
              <a:cxn ang="0">
                <a:pos x="528" y="95"/>
              </a:cxn>
              <a:cxn ang="0">
                <a:pos x="435" y="44"/>
              </a:cxn>
            </a:cxnLst>
            <a:rect l="0" t="0" r="r" b="b"/>
            <a:pathLst>
              <a:path w="666" h="396">
                <a:moveTo>
                  <a:pt x="304" y="0"/>
                </a:moveTo>
                <a:lnTo>
                  <a:pt x="24" y="147"/>
                </a:lnTo>
                <a:lnTo>
                  <a:pt x="13" y="158"/>
                </a:lnTo>
                <a:lnTo>
                  <a:pt x="4" y="174"/>
                </a:lnTo>
                <a:lnTo>
                  <a:pt x="0" y="190"/>
                </a:lnTo>
                <a:lnTo>
                  <a:pt x="0" y="207"/>
                </a:lnTo>
                <a:lnTo>
                  <a:pt x="310" y="394"/>
                </a:lnTo>
                <a:lnTo>
                  <a:pt x="310" y="394"/>
                </a:lnTo>
                <a:lnTo>
                  <a:pt x="342" y="396"/>
                </a:lnTo>
                <a:lnTo>
                  <a:pt x="372" y="394"/>
                </a:lnTo>
                <a:lnTo>
                  <a:pt x="372" y="394"/>
                </a:lnTo>
                <a:lnTo>
                  <a:pt x="657" y="245"/>
                </a:lnTo>
                <a:lnTo>
                  <a:pt x="663" y="232"/>
                </a:lnTo>
                <a:lnTo>
                  <a:pt x="666" y="219"/>
                </a:lnTo>
                <a:lnTo>
                  <a:pt x="666" y="206"/>
                </a:lnTo>
                <a:lnTo>
                  <a:pt x="665" y="193"/>
                </a:lnTo>
                <a:lnTo>
                  <a:pt x="659" y="180"/>
                </a:lnTo>
                <a:lnTo>
                  <a:pt x="651" y="168"/>
                </a:lnTo>
                <a:lnTo>
                  <a:pt x="643" y="158"/>
                </a:lnTo>
                <a:lnTo>
                  <a:pt x="631" y="151"/>
                </a:lnTo>
                <a:lnTo>
                  <a:pt x="621" y="145"/>
                </a:lnTo>
                <a:lnTo>
                  <a:pt x="621" y="147"/>
                </a:lnTo>
                <a:lnTo>
                  <a:pt x="528" y="95"/>
                </a:lnTo>
                <a:lnTo>
                  <a:pt x="435" y="44"/>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1" name="Line 9"/>
          <p:cNvSpPr>
            <a:spLocks noChangeShapeType="1"/>
          </p:cNvSpPr>
          <p:nvPr/>
        </p:nvSpPr>
        <p:spPr bwMode="auto">
          <a:xfrm flipV="1">
            <a:off x="3721101" y="4769032"/>
            <a:ext cx="1588" cy="571500"/>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2" name="Freeform 10"/>
          <p:cNvSpPr>
            <a:spLocks/>
          </p:cNvSpPr>
          <p:nvPr/>
        </p:nvSpPr>
        <p:spPr bwMode="auto">
          <a:xfrm>
            <a:off x="3759204" y="4729352"/>
            <a:ext cx="26988" cy="657225"/>
          </a:xfrm>
          <a:custGeom>
            <a:avLst/>
            <a:gdLst/>
            <a:ahLst/>
            <a:cxnLst>
              <a:cxn ang="0">
                <a:pos x="0" y="1242"/>
              </a:cxn>
              <a:cxn ang="0">
                <a:pos x="13" y="1242"/>
              </a:cxn>
              <a:cxn ang="0">
                <a:pos x="20" y="1242"/>
              </a:cxn>
              <a:cxn ang="0">
                <a:pos x="26" y="1241"/>
              </a:cxn>
              <a:cxn ang="0">
                <a:pos x="38" y="1235"/>
              </a:cxn>
              <a:cxn ang="0">
                <a:pos x="46" y="1225"/>
              </a:cxn>
              <a:cxn ang="0">
                <a:pos x="51" y="1212"/>
              </a:cxn>
              <a:cxn ang="0">
                <a:pos x="51" y="1206"/>
              </a:cxn>
              <a:cxn ang="0">
                <a:pos x="51" y="1206"/>
              </a:cxn>
              <a:cxn ang="0">
                <a:pos x="19" y="0"/>
              </a:cxn>
            </a:cxnLst>
            <a:rect l="0" t="0" r="r" b="b"/>
            <a:pathLst>
              <a:path w="51" h="1242">
                <a:moveTo>
                  <a:pt x="0" y="1242"/>
                </a:moveTo>
                <a:lnTo>
                  <a:pt x="13" y="1242"/>
                </a:lnTo>
                <a:lnTo>
                  <a:pt x="20" y="1242"/>
                </a:lnTo>
                <a:lnTo>
                  <a:pt x="26" y="1241"/>
                </a:lnTo>
                <a:lnTo>
                  <a:pt x="38" y="1235"/>
                </a:lnTo>
                <a:lnTo>
                  <a:pt x="46" y="1225"/>
                </a:lnTo>
                <a:lnTo>
                  <a:pt x="51" y="1212"/>
                </a:lnTo>
                <a:lnTo>
                  <a:pt x="51" y="1206"/>
                </a:lnTo>
                <a:lnTo>
                  <a:pt x="51" y="1206"/>
                </a:lnTo>
                <a:lnTo>
                  <a:pt x="19"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3" name="Freeform 11"/>
          <p:cNvSpPr>
            <a:spLocks/>
          </p:cNvSpPr>
          <p:nvPr/>
        </p:nvSpPr>
        <p:spPr bwMode="auto">
          <a:xfrm>
            <a:off x="3638555" y="5329427"/>
            <a:ext cx="114300" cy="66675"/>
          </a:xfrm>
          <a:custGeom>
            <a:avLst/>
            <a:gdLst/>
            <a:ahLst/>
            <a:cxnLst>
              <a:cxn ang="0">
                <a:pos x="218" y="78"/>
              </a:cxn>
              <a:cxn ang="0">
                <a:pos x="125" y="127"/>
              </a:cxn>
              <a:cxn ang="0">
                <a:pos x="0" y="48"/>
              </a:cxn>
              <a:cxn ang="0">
                <a:pos x="97" y="0"/>
              </a:cxn>
              <a:cxn ang="0">
                <a:pos x="218" y="78"/>
              </a:cxn>
            </a:cxnLst>
            <a:rect l="0" t="0" r="r" b="b"/>
            <a:pathLst>
              <a:path w="218" h="127">
                <a:moveTo>
                  <a:pt x="218" y="78"/>
                </a:moveTo>
                <a:lnTo>
                  <a:pt x="125" y="127"/>
                </a:lnTo>
                <a:lnTo>
                  <a:pt x="0" y="48"/>
                </a:lnTo>
                <a:lnTo>
                  <a:pt x="97" y="0"/>
                </a:lnTo>
                <a:lnTo>
                  <a:pt x="218" y="7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4" name="Freeform 12"/>
          <p:cNvSpPr>
            <a:spLocks/>
          </p:cNvSpPr>
          <p:nvPr/>
        </p:nvSpPr>
        <p:spPr bwMode="auto">
          <a:xfrm>
            <a:off x="3638555" y="5329427"/>
            <a:ext cx="114300" cy="66675"/>
          </a:xfrm>
          <a:custGeom>
            <a:avLst/>
            <a:gdLst/>
            <a:ahLst/>
            <a:cxnLst>
              <a:cxn ang="0">
                <a:pos x="218" y="78"/>
              </a:cxn>
              <a:cxn ang="0">
                <a:pos x="125" y="127"/>
              </a:cxn>
              <a:cxn ang="0">
                <a:pos x="0" y="48"/>
              </a:cxn>
              <a:cxn ang="0">
                <a:pos x="97" y="0"/>
              </a:cxn>
              <a:cxn ang="0">
                <a:pos x="218" y="78"/>
              </a:cxn>
            </a:cxnLst>
            <a:rect l="0" t="0" r="r" b="b"/>
            <a:pathLst>
              <a:path w="218" h="127">
                <a:moveTo>
                  <a:pt x="218" y="78"/>
                </a:moveTo>
                <a:lnTo>
                  <a:pt x="125" y="127"/>
                </a:lnTo>
                <a:lnTo>
                  <a:pt x="0" y="48"/>
                </a:lnTo>
                <a:lnTo>
                  <a:pt x="97" y="0"/>
                </a:lnTo>
                <a:lnTo>
                  <a:pt x="218" y="78"/>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5" name="Freeform 13"/>
          <p:cNvSpPr>
            <a:spLocks/>
          </p:cNvSpPr>
          <p:nvPr/>
        </p:nvSpPr>
        <p:spPr bwMode="auto">
          <a:xfrm>
            <a:off x="3703638" y="5373877"/>
            <a:ext cx="52388" cy="73025"/>
          </a:xfrm>
          <a:custGeom>
            <a:avLst/>
            <a:gdLst/>
            <a:ahLst/>
            <a:cxnLst>
              <a:cxn ang="0">
                <a:pos x="0" y="37"/>
              </a:cxn>
              <a:cxn ang="0">
                <a:pos x="0" y="137"/>
              </a:cxn>
              <a:cxn ang="0">
                <a:pos x="99" y="87"/>
              </a:cxn>
              <a:cxn ang="0">
                <a:pos x="99" y="0"/>
              </a:cxn>
            </a:cxnLst>
            <a:rect l="0" t="0" r="r" b="b"/>
            <a:pathLst>
              <a:path w="99" h="137">
                <a:moveTo>
                  <a:pt x="0" y="37"/>
                </a:moveTo>
                <a:lnTo>
                  <a:pt x="0" y="137"/>
                </a:lnTo>
                <a:lnTo>
                  <a:pt x="99" y="87"/>
                </a:lnTo>
                <a:lnTo>
                  <a:pt x="99"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6" name="Freeform 14"/>
          <p:cNvSpPr>
            <a:spLocks/>
          </p:cNvSpPr>
          <p:nvPr/>
        </p:nvSpPr>
        <p:spPr bwMode="auto">
          <a:xfrm>
            <a:off x="3636963" y="5354827"/>
            <a:ext cx="63500" cy="87313"/>
          </a:xfrm>
          <a:custGeom>
            <a:avLst/>
            <a:gdLst/>
            <a:ahLst/>
            <a:cxnLst>
              <a:cxn ang="0">
                <a:pos x="3" y="0"/>
              </a:cxn>
              <a:cxn ang="0">
                <a:pos x="0" y="95"/>
              </a:cxn>
              <a:cxn ang="0">
                <a:pos x="122" y="166"/>
              </a:cxn>
            </a:cxnLst>
            <a:rect l="0" t="0" r="r" b="b"/>
            <a:pathLst>
              <a:path w="122" h="166">
                <a:moveTo>
                  <a:pt x="3" y="0"/>
                </a:moveTo>
                <a:lnTo>
                  <a:pt x="0" y="95"/>
                </a:lnTo>
                <a:lnTo>
                  <a:pt x="122" y="166"/>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7" name="Freeform 15"/>
          <p:cNvSpPr>
            <a:spLocks/>
          </p:cNvSpPr>
          <p:nvPr/>
        </p:nvSpPr>
        <p:spPr bwMode="auto">
          <a:xfrm>
            <a:off x="3578230" y="4680132"/>
            <a:ext cx="193675" cy="204788"/>
          </a:xfrm>
          <a:custGeom>
            <a:avLst/>
            <a:gdLst/>
            <a:ahLst/>
            <a:cxnLst>
              <a:cxn ang="0">
                <a:pos x="361" y="0"/>
              </a:cxn>
              <a:cxn ang="0">
                <a:pos x="366" y="71"/>
              </a:cxn>
              <a:cxn ang="0">
                <a:pos x="0" y="385"/>
              </a:cxn>
              <a:cxn ang="0">
                <a:pos x="0" y="323"/>
              </a:cxn>
              <a:cxn ang="0">
                <a:pos x="361" y="0"/>
              </a:cxn>
            </a:cxnLst>
            <a:rect l="0" t="0" r="r" b="b"/>
            <a:pathLst>
              <a:path w="366" h="385">
                <a:moveTo>
                  <a:pt x="361" y="0"/>
                </a:moveTo>
                <a:lnTo>
                  <a:pt x="366" y="71"/>
                </a:lnTo>
                <a:lnTo>
                  <a:pt x="0" y="385"/>
                </a:lnTo>
                <a:lnTo>
                  <a:pt x="0" y="323"/>
                </a:lnTo>
                <a:lnTo>
                  <a:pt x="361"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8" name="Freeform 16"/>
          <p:cNvSpPr>
            <a:spLocks/>
          </p:cNvSpPr>
          <p:nvPr/>
        </p:nvSpPr>
        <p:spPr bwMode="auto">
          <a:xfrm>
            <a:off x="3578230" y="4680132"/>
            <a:ext cx="193675" cy="204788"/>
          </a:xfrm>
          <a:custGeom>
            <a:avLst/>
            <a:gdLst/>
            <a:ahLst/>
            <a:cxnLst>
              <a:cxn ang="0">
                <a:pos x="361" y="0"/>
              </a:cxn>
              <a:cxn ang="0">
                <a:pos x="366" y="71"/>
              </a:cxn>
              <a:cxn ang="0">
                <a:pos x="0" y="385"/>
              </a:cxn>
              <a:cxn ang="0">
                <a:pos x="0" y="323"/>
              </a:cxn>
              <a:cxn ang="0">
                <a:pos x="361" y="0"/>
              </a:cxn>
            </a:cxnLst>
            <a:rect l="0" t="0" r="r" b="b"/>
            <a:pathLst>
              <a:path w="366" h="385">
                <a:moveTo>
                  <a:pt x="361" y="0"/>
                </a:moveTo>
                <a:lnTo>
                  <a:pt x="366" y="71"/>
                </a:lnTo>
                <a:lnTo>
                  <a:pt x="0" y="385"/>
                </a:lnTo>
                <a:lnTo>
                  <a:pt x="0" y="323"/>
                </a:lnTo>
                <a:lnTo>
                  <a:pt x="361" y="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9" name="Freeform 17"/>
          <p:cNvSpPr>
            <a:spLocks/>
          </p:cNvSpPr>
          <p:nvPr/>
        </p:nvSpPr>
        <p:spPr bwMode="auto">
          <a:xfrm>
            <a:off x="3802063" y="4640452"/>
            <a:ext cx="198438" cy="85725"/>
          </a:xfrm>
          <a:custGeom>
            <a:avLst/>
            <a:gdLst/>
            <a:ahLst/>
            <a:cxnLst>
              <a:cxn ang="0">
                <a:pos x="0" y="76"/>
              </a:cxn>
              <a:cxn ang="0">
                <a:pos x="342" y="163"/>
              </a:cxn>
              <a:cxn ang="0">
                <a:pos x="373" y="125"/>
              </a:cxn>
              <a:cxn ang="0">
                <a:pos x="31" y="0"/>
              </a:cxn>
              <a:cxn ang="0">
                <a:pos x="0" y="76"/>
              </a:cxn>
            </a:cxnLst>
            <a:rect l="0" t="0" r="r" b="b"/>
            <a:pathLst>
              <a:path w="373" h="163">
                <a:moveTo>
                  <a:pt x="0" y="76"/>
                </a:moveTo>
                <a:lnTo>
                  <a:pt x="342" y="163"/>
                </a:lnTo>
                <a:lnTo>
                  <a:pt x="373" y="125"/>
                </a:lnTo>
                <a:lnTo>
                  <a:pt x="31" y="0"/>
                </a:lnTo>
                <a:lnTo>
                  <a:pt x="0" y="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0" name="Freeform 18"/>
          <p:cNvSpPr>
            <a:spLocks/>
          </p:cNvSpPr>
          <p:nvPr/>
        </p:nvSpPr>
        <p:spPr bwMode="auto">
          <a:xfrm>
            <a:off x="3802063" y="4640452"/>
            <a:ext cx="198438" cy="85725"/>
          </a:xfrm>
          <a:custGeom>
            <a:avLst/>
            <a:gdLst/>
            <a:ahLst/>
            <a:cxnLst>
              <a:cxn ang="0">
                <a:pos x="0" y="76"/>
              </a:cxn>
              <a:cxn ang="0">
                <a:pos x="342" y="163"/>
              </a:cxn>
              <a:cxn ang="0">
                <a:pos x="373" y="125"/>
              </a:cxn>
              <a:cxn ang="0">
                <a:pos x="31" y="0"/>
              </a:cxn>
              <a:cxn ang="0">
                <a:pos x="0" y="76"/>
              </a:cxn>
            </a:cxnLst>
            <a:rect l="0" t="0" r="r" b="b"/>
            <a:pathLst>
              <a:path w="373" h="163">
                <a:moveTo>
                  <a:pt x="0" y="76"/>
                </a:moveTo>
                <a:lnTo>
                  <a:pt x="342" y="163"/>
                </a:lnTo>
                <a:lnTo>
                  <a:pt x="373" y="125"/>
                </a:lnTo>
                <a:lnTo>
                  <a:pt x="31" y="0"/>
                </a:lnTo>
                <a:lnTo>
                  <a:pt x="0" y="76"/>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1" name="Line 19"/>
          <p:cNvSpPr>
            <a:spLocks noChangeShapeType="1"/>
          </p:cNvSpPr>
          <p:nvPr/>
        </p:nvSpPr>
        <p:spPr bwMode="auto">
          <a:xfrm flipH="1" flipV="1">
            <a:off x="3700463" y="4584890"/>
            <a:ext cx="79375" cy="47625"/>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2" name="Freeform 20"/>
          <p:cNvSpPr>
            <a:spLocks/>
          </p:cNvSpPr>
          <p:nvPr/>
        </p:nvSpPr>
        <p:spPr bwMode="auto">
          <a:xfrm>
            <a:off x="3657601" y="4584890"/>
            <a:ext cx="76200" cy="112713"/>
          </a:xfrm>
          <a:custGeom>
            <a:avLst/>
            <a:gdLst/>
            <a:ahLst/>
            <a:cxnLst>
              <a:cxn ang="0">
                <a:pos x="142" y="214"/>
              </a:cxn>
              <a:cxn ang="0">
                <a:pos x="6" y="137"/>
              </a:cxn>
              <a:cxn ang="0">
                <a:pos x="0" y="50"/>
              </a:cxn>
              <a:cxn ang="0">
                <a:pos x="74" y="0"/>
              </a:cxn>
            </a:cxnLst>
            <a:rect l="0" t="0" r="r" b="b"/>
            <a:pathLst>
              <a:path w="142" h="214">
                <a:moveTo>
                  <a:pt x="142" y="214"/>
                </a:moveTo>
                <a:lnTo>
                  <a:pt x="6" y="137"/>
                </a:lnTo>
                <a:lnTo>
                  <a:pt x="0" y="50"/>
                </a:lnTo>
                <a:lnTo>
                  <a:pt x="74"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3" name="Freeform 21"/>
          <p:cNvSpPr>
            <a:spLocks/>
          </p:cNvSpPr>
          <p:nvPr/>
        </p:nvSpPr>
        <p:spPr bwMode="auto">
          <a:xfrm>
            <a:off x="3735392" y="4632515"/>
            <a:ext cx="36513" cy="66675"/>
          </a:xfrm>
          <a:custGeom>
            <a:avLst/>
            <a:gdLst/>
            <a:ahLst/>
            <a:cxnLst>
              <a:cxn ang="0">
                <a:pos x="71" y="0"/>
              </a:cxn>
              <a:cxn ang="0">
                <a:pos x="9" y="30"/>
              </a:cxn>
              <a:cxn ang="0">
                <a:pos x="0" y="124"/>
              </a:cxn>
            </a:cxnLst>
            <a:rect l="0" t="0" r="r" b="b"/>
            <a:pathLst>
              <a:path w="71" h="124">
                <a:moveTo>
                  <a:pt x="71" y="0"/>
                </a:moveTo>
                <a:lnTo>
                  <a:pt x="9" y="30"/>
                </a:lnTo>
                <a:lnTo>
                  <a:pt x="0" y="124"/>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4" name="Freeform 22"/>
          <p:cNvSpPr>
            <a:spLocks/>
          </p:cNvSpPr>
          <p:nvPr/>
        </p:nvSpPr>
        <p:spPr bwMode="auto">
          <a:xfrm>
            <a:off x="3760788" y="4646794"/>
            <a:ext cx="50800" cy="50800"/>
          </a:xfrm>
          <a:custGeom>
            <a:avLst/>
            <a:gdLst/>
            <a:ahLst/>
            <a:cxnLst>
              <a:cxn ang="0">
                <a:pos x="0" y="68"/>
              </a:cxn>
              <a:cxn ang="0">
                <a:pos x="35" y="86"/>
              </a:cxn>
              <a:cxn ang="0">
                <a:pos x="46" y="94"/>
              </a:cxn>
              <a:cxn ang="0">
                <a:pos x="61" y="97"/>
              </a:cxn>
              <a:cxn ang="0">
                <a:pos x="74" y="92"/>
              </a:cxn>
              <a:cxn ang="0">
                <a:pos x="85" y="85"/>
              </a:cxn>
              <a:cxn ang="0">
                <a:pos x="93" y="72"/>
              </a:cxn>
              <a:cxn ang="0">
                <a:pos x="96" y="59"/>
              </a:cxn>
              <a:cxn ang="0">
                <a:pos x="93" y="44"/>
              </a:cxn>
              <a:cxn ang="0">
                <a:pos x="84" y="33"/>
              </a:cxn>
              <a:cxn ang="0">
                <a:pos x="75" y="27"/>
              </a:cxn>
              <a:cxn ang="0">
                <a:pos x="65" y="24"/>
              </a:cxn>
              <a:cxn ang="0">
                <a:pos x="46" y="14"/>
              </a:cxn>
              <a:cxn ang="0">
                <a:pos x="32" y="0"/>
              </a:cxn>
            </a:cxnLst>
            <a:rect l="0" t="0" r="r" b="b"/>
            <a:pathLst>
              <a:path w="96" h="97">
                <a:moveTo>
                  <a:pt x="0" y="68"/>
                </a:moveTo>
                <a:lnTo>
                  <a:pt x="35" y="86"/>
                </a:lnTo>
                <a:lnTo>
                  <a:pt x="46" y="94"/>
                </a:lnTo>
                <a:lnTo>
                  <a:pt x="61" y="97"/>
                </a:lnTo>
                <a:lnTo>
                  <a:pt x="74" y="92"/>
                </a:lnTo>
                <a:lnTo>
                  <a:pt x="85" y="85"/>
                </a:lnTo>
                <a:lnTo>
                  <a:pt x="93" y="72"/>
                </a:lnTo>
                <a:lnTo>
                  <a:pt x="96" y="59"/>
                </a:lnTo>
                <a:lnTo>
                  <a:pt x="93" y="44"/>
                </a:lnTo>
                <a:lnTo>
                  <a:pt x="84" y="33"/>
                </a:lnTo>
                <a:lnTo>
                  <a:pt x="75" y="27"/>
                </a:lnTo>
                <a:lnTo>
                  <a:pt x="65" y="24"/>
                </a:lnTo>
                <a:lnTo>
                  <a:pt x="46" y="14"/>
                </a:lnTo>
                <a:lnTo>
                  <a:pt x="32"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5" name="Freeform 23"/>
          <p:cNvSpPr>
            <a:spLocks/>
          </p:cNvSpPr>
          <p:nvPr/>
        </p:nvSpPr>
        <p:spPr bwMode="auto">
          <a:xfrm>
            <a:off x="3759201" y="4648382"/>
            <a:ext cx="19050" cy="31750"/>
          </a:xfrm>
          <a:custGeom>
            <a:avLst/>
            <a:gdLst/>
            <a:ahLst/>
            <a:cxnLst>
              <a:cxn ang="0">
                <a:pos x="35" y="0"/>
              </a:cxn>
              <a:cxn ang="0">
                <a:pos x="27" y="2"/>
              </a:cxn>
              <a:cxn ang="0">
                <a:pos x="20" y="5"/>
              </a:cxn>
              <a:cxn ang="0">
                <a:pos x="8" y="15"/>
              </a:cxn>
              <a:cxn ang="0">
                <a:pos x="1" y="28"/>
              </a:cxn>
              <a:cxn ang="0">
                <a:pos x="0" y="35"/>
              </a:cxn>
              <a:cxn ang="0">
                <a:pos x="1" y="42"/>
              </a:cxn>
              <a:cxn ang="0">
                <a:pos x="3" y="51"/>
              </a:cxn>
              <a:cxn ang="0">
                <a:pos x="7" y="60"/>
              </a:cxn>
            </a:cxnLst>
            <a:rect l="0" t="0" r="r" b="b"/>
            <a:pathLst>
              <a:path w="35" h="60">
                <a:moveTo>
                  <a:pt x="35" y="0"/>
                </a:moveTo>
                <a:lnTo>
                  <a:pt x="27" y="2"/>
                </a:lnTo>
                <a:lnTo>
                  <a:pt x="20" y="5"/>
                </a:lnTo>
                <a:lnTo>
                  <a:pt x="8" y="15"/>
                </a:lnTo>
                <a:lnTo>
                  <a:pt x="1" y="28"/>
                </a:lnTo>
                <a:lnTo>
                  <a:pt x="0" y="35"/>
                </a:lnTo>
                <a:lnTo>
                  <a:pt x="1" y="42"/>
                </a:lnTo>
                <a:lnTo>
                  <a:pt x="3" y="51"/>
                </a:lnTo>
                <a:lnTo>
                  <a:pt x="7" y="6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6" name="Line 24"/>
          <p:cNvSpPr>
            <a:spLocks noChangeShapeType="1"/>
          </p:cNvSpPr>
          <p:nvPr/>
        </p:nvSpPr>
        <p:spPr bwMode="auto">
          <a:xfrm flipH="1" flipV="1">
            <a:off x="3660777" y="4613465"/>
            <a:ext cx="79375" cy="41275"/>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7" name="Line 25"/>
          <p:cNvSpPr>
            <a:spLocks noChangeShapeType="1"/>
          </p:cNvSpPr>
          <p:nvPr/>
        </p:nvSpPr>
        <p:spPr bwMode="auto">
          <a:xfrm flipV="1">
            <a:off x="3738567" y="4681727"/>
            <a:ext cx="30163" cy="174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8" name="Line 26"/>
          <p:cNvSpPr>
            <a:spLocks noChangeShapeType="1"/>
          </p:cNvSpPr>
          <p:nvPr/>
        </p:nvSpPr>
        <p:spPr bwMode="auto">
          <a:xfrm>
            <a:off x="3781426" y="4635682"/>
            <a:ext cx="1588" cy="12700"/>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9" name="Line 27"/>
          <p:cNvSpPr>
            <a:spLocks noChangeShapeType="1"/>
          </p:cNvSpPr>
          <p:nvPr/>
        </p:nvSpPr>
        <p:spPr bwMode="auto">
          <a:xfrm flipV="1">
            <a:off x="3721101" y="4696007"/>
            <a:ext cx="1588" cy="26988"/>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40" name="Freeform 28"/>
          <p:cNvSpPr>
            <a:spLocks/>
          </p:cNvSpPr>
          <p:nvPr/>
        </p:nvSpPr>
        <p:spPr bwMode="auto">
          <a:xfrm>
            <a:off x="3743330" y="4403915"/>
            <a:ext cx="42863" cy="257175"/>
          </a:xfrm>
          <a:custGeom>
            <a:avLst/>
            <a:gdLst/>
            <a:ahLst/>
            <a:cxnLst>
              <a:cxn ang="0">
                <a:pos x="80" y="485"/>
              </a:cxn>
              <a:cxn ang="0">
                <a:pos x="77" y="32"/>
              </a:cxn>
              <a:cxn ang="0">
                <a:pos x="44" y="0"/>
              </a:cxn>
              <a:cxn ang="0">
                <a:pos x="0" y="436"/>
              </a:cxn>
              <a:cxn ang="0">
                <a:pos x="80" y="485"/>
              </a:cxn>
            </a:cxnLst>
            <a:rect l="0" t="0" r="r" b="b"/>
            <a:pathLst>
              <a:path w="80" h="485">
                <a:moveTo>
                  <a:pt x="80" y="485"/>
                </a:moveTo>
                <a:lnTo>
                  <a:pt x="77" y="32"/>
                </a:lnTo>
                <a:lnTo>
                  <a:pt x="44" y="0"/>
                </a:lnTo>
                <a:lnTo>
                  <a:pt x="0" y="436"/>
                </a:lnTo>
                <a:lnTo>
                  <a:pt x="80" y="48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41" name="Freeform 29"/>
          <p:cNvSpPr>
            <a:spLocks/>
          </p:cNvSpPr>
          <p:nvPr/>
        </p:nvSpPr>
        <p:spPr bwMode="auto">
          <a:xfrm>
            <a:off x="3743330" y="4403915"/>
            <a:ext cx="42863" cy="257175"/>
          </a:xfrm>
          <a:custGeom>
            <a:avLst/>
            <a:gdLst/>
            <a:ahLst/>
            <a:cxnLst>
              <a:cxn ang="0">
                <a:pos x="80" y="485"/>
              </a:cxn>
              <a:cxn ang="0">
                <a:pos x="77" y="32"/>
              </a:cxn>
              <a:cxn ang="0">
                <a:pos x="44" y="0"/>
              </a:cxn>
              <a:cxn ang="0">
                <a:pos x="0" y="436"/>
              </a:cxn>
              <a:cxn ang="0">
                <a:pos x="80" y="485"/>
              </a:cxn>
            </a:cxnLst>
            <a:rect l="0" t="0" r="r" b="b"/>
            <a:pathLst>
              <a:path w="80" h="485">
                <a:moveTo>
                  <a:pt x="80" y="485"/>
                </a:moveTo>
                <a:lnTo>
                  <a:pt x="77" y="32"/>
                </a:lnTo>
                <a:lnTo>
                  <a:pt x="44" y="0"/>
                </a:lnTo>
                <a:lnTo>
                  <a:pt x="0" y="436"/>
                </a:lnTo>
                <a:lnTo>
                  <a:pt x="80" y="485"/>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nvGrpSpPr>
          <p:cNvPr id="42" name="Group 347"/>
          <p:cNvGrpSpPr/>
          <p:nvPr/>
        </p:nvGrpSpPr>
        <p:grpSpPr>
          <a:xfrm>
            <a:off x="813544" y="5237352"/>
            <a:ext cx="446088" cy="512763"/>
            <a:chOff x="2598738" y="5576888"/>
            <a:chExt cx="446088" cy="512763"/>
          </a:xfrm>
        </p:grpSpPr>
        <p:sp>
          <p:nvSpPr>
            <p:cNvPr id="43" name="Freeform 30"/>
            <p:cNvSpPr>
              <a:spLocks/>
            </p:cNvSpPr>
            <p:nvPr/>
          </p:nvSpPr>
          <p:spPr bwMode="auto">
            <a:xfrm>
              <a:off x="2601913" y="5943601"/>
              <a:ext cx="352425" cy="119063"/>
            </a:xfrm>
            <a:custGeom>
              <a:avLst/>
              <a:gdLst/>
              <a:ahLst/>
              <a:cxnLst>
                <a:cxn ang="0">
                  <a:pos x="0" y="0"/>
                </a:cxn>
                <a:cxn ang="0">
                  <a:pos x="410" y="224"/>
                </a:cxn>
                <a:cxn ang="0">
                  <a:pos x="531" y="163"/>
                </a:cxn>
                <a:cxn ang="0">
                  <a:pos x="652" y="100"/>
                </a:cxn>
                <a:cxn ang="0">
                  <a:pos x="652" y="100"/>
                </a:cxn>
                <a:cxn ang="0">
                  <a:pos x="664" y="105"/>
                </a:cxn>
              </a:cxnLst>
              <a:rect l="0" t="0" r="r" b="b"/>
              <a:pathLst>
                <a:path w="664" h="224">
                  <a:moveTo>
                    <a:pt x="0" y="0"/>
                  </a:moveTo>
                  <a:lnTo>
                    <a:pt x="410" y="224"/>
                  </a:lnTo>
                  <a:lnTo>
                    <a:pt x="531" y="163"/>
                  </a:lnTo>
                  <a:lnTo>
                    <a:pt x="652" y="100"/>
                  </a:lnTo>
                  <a:lnTo>
                    <a:pt x="652" y="100"/>
                  </a:lnTo>
                  <a:lnTo>
                    <a:pt x="664" y="105"/>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44" name="Freeform 31"/>
            <p:cNvSpPr>
              <a:spLocks/>
            </p:cNvSpPr>
            <p:nvPr/>
          </p:nvSpPr>
          <p:spPr bwMode="auto">
            <a:xfrm>
              <a:off x="2854326" y="5832476"/>
              <a:ext cx="100013" cy="165100"/>
            </a:xfrm>
            <a:custGeom>
              <a:avLst/>
              <a:gdLst/>
              <a:ahLst/>
              <a:cxnLst>
                <a:cxn ang="0">
                  <a:pos x="187" y="312"/>
                </a:cxn>
                <a:cxn ang="0">
                  <a:pos x="0" y="225"/>
                </a:cxn>
                <a:cxn ang="0">
                  <a:pos x="0" y="0"/>
                </a:cxn>
                <a:cxn ang="0">
                  <a:pos x="187" y="81"/>
                </a:cxn>
                <a:cxn ang="0">
                  <a:pos x="187" y="312"/>
                </a:cxn>
              </a:cxnLst>
              <a:rect l="0" t="0" r="r" b="b"/>
              <a:pathLst>
                <a:path w="187" h="312">
                  <a:moveTo>
                    <a:pt x="187" y="312"/>
                  </a:moveTo>
                  <a:lnTo>
                    <a:pt x="0" y="225"/>
                  </a:lnTo>
                  <a:lnTo>
                    <a:pt x="0" y="0"/>
                  </a:lnTo>
                  <a:lnTo>
                    <a:pt x="187" y="81"/>
                  </a:lnTo>
                  <a:lnTo>
                    <a:pt x="187" y="3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45" name="Freeform 32"/>
            <p:cNvSpPr>
              <a:spLocks/>
            </p:cNvSpPr>
            <p:nvPr/>
          </p:nvSpPr>
          <p:spPr bwMode="auto">
            <a:xfrm>
              <a:off x="2854326" y="5832476"/>
              <a:ext cx="100013" cy="165100"/>
            </a:xfrm>
            <a:custGeom>
              <a:avLst/>
              <a:gdLst/>
              <a:ahLst/>
              <a:cxnLst>
                <a:cxn ang="0">
                  <a:pos x="187" y="312"/>
                </a:cxn>
                <a:cxn ang="0">
                  <a:pos x="0" y="225"/>
                </a:cxn>
                <a:cxn ang="0">
                  <a:pos x="0" y="0"/>
                </a:cxn>
                <a:cxn ang="0">
                  <a:pos x="187" y="81"/>
                </a:cxn>
                <a:cxn ang="0">
                  <a:pos x="187" y="312"/>
                </a:cxn>
              </a:cxnLst>
              <a:rect l="0" t="0" r="r" b="b"/>
              <a:pathLst>
                <a:path w="187" h="312">
                  <a:moveTo>
                    <a:pt x="187" y="312"/>
                  </a:moveTo>
                  <a:lnTo>
                    <a:pt x="0" y="225"/>
                  </a:lnTo>
                  <a:lnTo>
                    <a:pt x="0" y="0"/>
                  </a:lnTo>
                  <a:lnTo>
                    <a:pt x="187" y="81"/>
                  </a:lnTo>
                  <a:lnTo>
                    <a:pt x="187" y="312"/>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46" name="Freeform 33"/>
            <p:cNvSpPr>
              <a:spLocks/>
            </p:cNvSpPr>
            <p:nvPr/>
          </p:nvSpPr>
          <p:spPr bwMode="auto">
            <a:xfrm>
              <a:off x="2657476" y="5749926"/>
              <a:ext cx="165100" cy="273050"/>
            </a:xfrm>
            <a:custGeom>
              <a:avLst/>
              <a:gdLst/>
              <a:ahLst/>
              <a:cxnLst>
                <a:cxn ang="0">
                  <a:pos x="310" y="144"/>
                </a:cxn>
                <a:cxn ang="0">
                  <a:pos x="310" y="516"/>
                </a:cxn>
                <a:cxn ang="0">
                  <a:pos x="0" y="361"/>
                </a:cxn>
                <a:cxn ang="0">
                  <a:pos x="3" y="0"/>
                </a:cxn>
                <a:cxn ang="0">
                  <a:pos x="310" y="144"/>
                </a:cxn>
              </a:cxnLst>
              <a:rect l="0" t="0" r="r" b="b"/>
              <a:pathLst>
                <a:path w="310" h="516">
                  <a:moveTo>
                    <a:pt x="310" y="144"/>
                  </a:moveTo>
                  <a:lnTo>
                    <a:pt x="310" y="516"/>
                  </a:lnTo>
                  <a:lnTo>
                    <a:pt x="0" y="361"/>
                  </a:lnTo>
                  <a:lnTo>
                    <a:pt x="3" y="0"/>
                  </a:lnTo>
                  <a:lnTo>
                    <a:pt x="310" y="14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47" name="Freeform 34"/>
            <p:cNvSpPr>
              <a:spLocks/>
            </p:cNvSpPr>
            <p:nvPr/>
          </p:nvSpPr>
          <p:spPr bwMode="auto">
            <a:xfrm>
              <a:off x="2657476" y="5749926"/>
              <a:ext cx="165100" cy="273050"/>
            </a:xfrm>
            <a:custGeom>
              <a:avLst/>
              <a:gdLst/>
              <a:ahLst/>
              <a:cxnLst>
                <a:cxn ang="0">
                  <a:pos x="310" y="144"/>
                </a:cxn>
                <a:cxn ang="0">
                  <a:pos x="310" y="516"/>
                </a:cxn>
                <a:cxn ang="0">
                  <a:pos x="0" y="361"/>
                </a:cxn>
                <a:cxn ang="0">
                  <a:pos x="3" y="0"/>
                </a:cxn>
                <a:cxn ang="0">
                  <a:pos x="310" y="144"/>
                </a:cxn>
              </a:cxnLst>
              <a:rect l="0" t="0" r="r" b="b"/>
              <a:pathLst>
                <a:path w="310" h="516">
                  <a:moveTo>
                    <a:pt x="310" y="144"/>
                  </a:moveTo>
                  <a:lnTo>
                    <a:pt x="310" y="516"/>
                  </a:lnTo>
                  <a:lnTo>
                    <a:pt x="0" y="361"/>
                  </a:lnTo>
                  <a:lnTo>
                    <a:pt x="3" y="0"/>
                  </a:lnTo>
                  <a:lnTo>
                    <a:pt x="310" y="144"/>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48" name="Freeform 35"/>
            <p:cNvSpPr>
              <a:spLocks/>
            </p:cNvSpPr>
            <p:nvPr/>
          </p:nvSpPr>
          <p:spPr bwMode="auto">
            <a:xfrm>
              <a:off x="2655888" y="5653088"/>
              <a:ext cx="357188" cy="179388"/>
            </a:xfrm>
            <a:custGeom>
              <a:avLst/>
              <a:gdLst/>
              <a:ahLst/>
              <a:cxnLst>
                <a:cxn ang="0">
                  <a:pos x="362" y="0"/>
                </a:cxn>
                <a:cxn ang="0">
                  <a:pos x="675" y="157"/>
                </a:cxn>
                <a:cxn ang="0">
                  <a:pos x="314" y="339"/>
                </a:cxn>
                <a:cxn ang="0">
                  <a:pos x="0" y="187"/>
                </a:cxn>
                <a:cxn ang="0">
                  <a:pos x="362" y="0"/>
                </a:cxn>
              </a:cxnLst>
              <a:rect l="0" t="0" r="r" b="b"/>
              <a:pathLst>
                <a:path w="675" h="339">
                  <a:moveTo>
                    <a:pt x="362" y="0"/>
                  </a:moveTo>
                  <a:lnTo>
                    <a:pt x="675" y="157"/>
                  </a:lnTo>
                  <a:lnTo>
                    <a:pt x="314" y="339"/>
                  </a:lnTo>
                  <a:lnTo>
                    <a:pt x="0" y="187"/>
                  </a:lnTo>
                  <a:lnTo>
                    <a:pt x="36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49" name="Freeform 36"/>
            <p:cNvSpPr>
              <a:spLocks/>
            </p:cNvSpPr>
            <p:nvPr/>
          </p:nvSpPr>
          <p:spPr bwMode="auto">
            <a:xfrm>
              <a:off x="2655888" y="5653088"/>
              <a:ext cx="357188" cy="179388"/>
            </a:xfrm>
            <a:custGeom>
              <a:avLst/>
              <a:gdLst/>
              <a:ahLst/>
              <a:cxnLst>
                <a:cxn ang="0">
                  <a:pos x="362" y="0"/>
                </a:cxn>
                <a:cxn ang="0">
                  <a:pos x="675" y="157"/>
                </a:cxn>
                <a:cxn ang="0">
                  <a:pos x="314" y="339"/>
                </a:cxn>
                <a:cxn ang="0">
                  <a:pos x="0" y="187"/>
                </a:cxn>
                <a:cxn ang="0">
                  <a:pos x="362" y="0"/>
                </a:cxn>
              </a:cxnLst>
              <a:rect l="0" t="0" r="r" b="b"/>
              <a:pathLst>
                <a:path w="675" h="339">
                  <a:moveTo>
                    <a:pt x="362" y="0"/>
                  </a:moveTo>
                  <a:lnTo>
                    <a:pt x="675" y="157"/>
                  </a:lnTo>
                  <a:lnTo>
                    <a:pt x="314" y="339"/>
                  </a:lnTo>
                  <a:lnTo>
                    <a:pt x="0" y="187"/>
                  </a:lnTo>
                  <a:lnTo>
                    <a:pt x="362" y="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50" name="Freeform 37"/>
            <p:cNvSpPr>
              <a:spLocks/>
            </p:cNvSpPr>
            <p:nvPr/>
          </p:nvSpPr>
          <p:spPr bwMode="auto">
            <a:xfrm>
              <a:off x="2598738" y="5913438"/>
              <a:ext cx="217488" cy="174625"/>
            </a:xfrm>
            <a:custGeom>
              <a:avLst/>
              <a:gdLst/>
              <a:ahLst/>
              <a:cxnLst>
                <a:cxn ang="0">
                  <a:pos x="106" y="0"/>
                </a:cxn>
                <a:cxn ang="0">
                  <a:pos x="0" y="51"/>
                </a:cxn>
                <a:cxn ang="0">
                  <a:pos x="0" y="100"/>
                </a:cxn>
                <a:cxn ang="0">
                  <a:pos x="410" y="330"/>
                </a:cxn>
              </a:cxnLst>
              <a:rect l="0" t="0" r="r" b="b"/>
              <a:pathLst>
                <a:path w="410" h="330">
                  <a:moveTo>
                    <a:pt x="106" y="0"/>
                  </a:moveTo>
                  <a:lnTo>
                    <a:pt x="0" y="51"/>
                  </a:lnTo>
                  <a:lnTo>
                    <a:pt x="0" y="100"/>
                  </a:lnTo>
                  <a:lnTo>
                    <a:pt x="410" y="33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51" name="Freeform 38"/>
            <p:cNvSpPr>
              <a:spLocks/>
            </p:cNvSpPr>
            <p:nvPr/>
          </p:nvSpPr>
          <p:spPr bwMode="auto">
            <a:xfrm>
              <a:off x="2954338" y="5838826"/>
              <a:ext cx="90488" cy="153988"/>
            </a:xfrm>
            <a:custGeom>
              <a:avLst/>
              <a:gdLst/>
              <a:ahLst/>
              <a:cxnLst>
                <a:cxn ang="0">
                  <a:pos x="5" y="291"/>
                </a:cxn>
                <a:cxn ang="0">
                  <a:pos x="169" y="215"/>
                </a:cxn>
                <a:cxn ang="0">
                  <a:pos x="166" y="0"/>
                </a:cxn>
                <a:cxn ang="0">
                  <a:pos x="0" y="71"/>
                </a:cxn>
              </a:cxnLst>
              <a:rect l="0" t="0" r="r" b="b"/>
              <a:pathLst>
                <a:path w="169" h="291">
                  <a:moveTo>
                    <a:pt x="5" y="291"/>
                  </a:moveTo>
                  <a:lnTo>
                    <a:pt x="169" y="215"/>
                  </a:lnTo>
                  <a:lnTo>
                    <a:pt x="166" y="0"/>
                  </a:lnTo>
                  <a:lnTo>
                    <a:pt x="0" y="71"/>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52" name="Freeform 39"/>
            <p:cNvSpPr>
              <a:spLocks/>
            </p:cNvSpPr>
            <p:nvPr/>
          </p:nvSpPr>
          <p:spPr bwMode="auto">
            <a:xfrm>
              <a:off x="2857501" y="5786438"/>
              <a:ext cx="179388" cy="49213"/>
            </a:xfrm>
            <a:custGeom>
              <a:avLst/>
              <a:gdLst/>
              <a:ahLst/>
              <a:cxnLst>
                <a:cxn ang="0">
                  <a:pos x="0" y="81"/>
                </a:cxn>
                <a:cxn ang="0">
                  <a:pos x="167" y="0"/>
                </a:cxn>
                <a:cxn ang="0">
                  <a:pos x="339" y="93"/>
                </a:cxn>
              </a:cxnLst>
              <a:rect l="0" t="0" r="r" b="b"/>
              <a:pathLst>
                <a:path w="339" h="93">
                  <a:moveTo>
                    <a:pt x="0" y="81"/>
                  </a:moveTo>
                  <a:lnTo>
                    <a:pt x="167" y="0"/>
                  </a:lnTo>
                  <a:lnTo>
                    <a:pt x="339" y="93"/>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53" name="Line 40"/>
            <p:cNvSpPr>
              <a:spLocks noChangeShapeType="1"/>
            </p:cNvSpPr>
            <p:nvPr/>
          </p:nvSpPr>
          <p:spPr bwMode="auto">
            <a:xfrm flipV="1">
              <a:off x="2828926" y="5980113"/>
              <a:ext cx="74613" cy="428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54" name="Line 41"/>
            <p:cNvSpPr>
              <a:spLocks noChangeShapeType="1"/>
            </p:cNvSpPr>
            <p:nvPr/>
          </p:nvSpPr>
          <p:spPr bwMode="auto">
            <a:xfrm flipV="1">
              <a:off x="2836863" y="5576888"/>
              <a:ext cx="1588" cy="123825"/>
            </a:xfrm>
            <a:prstGeom prst="line">
              <a:avLst/>
            </a:prstGeom>
            <a:noFill/>
            <a:ln w="254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55" name="Line 42"/>
            <p:cNvSpPr>
              <a:spLocks noChangeShapeType="1"/>
            </p:cNvSpPr>
            <p:nvPr/>
          </p:nvSpPr>
          <p:spPr bwMode="auto">
            <a:xfrm flipV="1">
              <a:off x="2781301" y="5616576"/>
              <a:ext cx="1588" cy="107950"/>
            </a:xfrm>
            <a:prstGeom prst="line">
              <a:avLst/>
            </a:prstGeom>
            <a:noFill/>
            <a:ln w="254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56" name="Line 43"/>
            <p:cNvSpPr>
              <a:spLocks noChangeShapeType="1"/>
            </p:cNvSpPr>
            <p:nvPr/>
          </p:nvSpPr>
          <p:spPr bwMode="auto">
            <a:xfrm flipV="1">
              <a:off x="2722563" y="5648326"/>
              <a:ext cx="1588" cy="109538"/>
            </a:xfrm>
            <a:prstGeom prst="line">
              <a:avLst/>
            </a:prstGeom>
            <a:noFill/>
            <a:ln w="254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57" name="Line 44"/>
            <p:cNvSpPr>
              <a:spLocks noChangeShapeType="1"/>
            </p:cNvSpPr>
            <p:nvPr/>
          </p:nvSpPr>
          <p:spPr bwMode="auto">
            <a:xfrm flipV="1">
              <a:off x="3014663" y="5737226"/>
              <a:ext cx="1588" cy="82550"/>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58" name="Freeform 45"/>
            <p:cNvSpPr>
              <a:spLocks/>
            </p:cNvSpPr>
            <p:nvPr/>
          </p:nvSpPr>
          <p:spPr bwMode="auto">
            <a:xfrm>
              <a:off x="2817813" y="5953126"/>
              <a:ext cx="227013" cy="136525"/>
            </a:xfrm>
            <a:custGeom>
              <a:avLst/>
              <a:gdLst/>
              <a:ahLst/>
              <a:cxnLst>
                <a:cxn ang="0">
                  <a:pos x="0" y="259"/>
                </a:cxn>
                <a:cxn ang="0">
                  <a:pos x="428" y="46"/>
                </a:cxn>
                <a:cxn ang="0">
                  <a:pos x="425" y="0"/>
                </a:cxn>
              </a:cxnLst>
              <a:rect l="0" t="0" r="r" b="b"/>
              <a:pathLst>
                <a:path w="428" h="259">
                  <a:moveTo>
                    <a:pt x="0" y="259"/>
                  </a:moveTo>
                  <a:lnTo>
                    <a:pt x="428" y="46"/>
                  </a:lnTo>
                  <a:lnTo>
                    <a:pt x="425"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59" name="Line 46"/>
            <p:cNvSpPr>
              <a:spLocks noChangeShapeType="1"/>
            </p:cNvSpPr>
            <p:nvPr/>
          </p:nvSpPr>
          <p:spPr bwMode="auto">
            <a:xfrm flipV="1">
              <a:off x="2819401" y="6061076"/>
              <a:ext cx="1588" cy="25400"/>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grpSp>
        <p:nvGrpSpPr>
          <p:cNvPr id="60" name="Group 348"/>
          <p:cNvGrpSpPr/>
          <p:nvPr/>
        </p:nvGrpSpPr>
        <p:grpSpPr>
          <a:xfrm>
            <a:off x="2195736" y="5681744"/>
            <a:ext cx="648072" cy="285180"/>
            <a:chOff x="5137151" y="6323013"/>
            <a:chExt cx="333375" cy="357188"/>
          </a:xfrm>
        </p:grpSpPr>
        <p:sp>
          <p:nvSpPr>
            <p:cNvPr id="61" name="Freeform 47"/>
            <p:cNvSpPr>
              <a:spLocks/>
            </p:cNvSpPr>
            <p:nvPr/>
          </p:nvSpPr>
          <p:spPr bwMode="auto">
            <a:xfrm>
              <a:off x="5138738" y="6323013"/>
              <a:ext cx="328613" cy="190500"/>
            </a:xfrm>
            <a:custGeom>
              <a:avLst/>
              <a:gdLst/>
              <a:ahLst/>
              <a:cxnLst>
                <a:cxn ang="0">
                  <a:pos x="0" y="200"/>
                </a:cxn>
                <a:cxn ang="0">
                  <a:pos x="255" y="360"/>
                </a:cxn>
                <a:cxn ang="0">
                  <a:pos x="622" y="168"/>
                </a:cxn>
                <a:cxn ang="0">
                  <a:pos x="336" y="0"/>
                </a:cxn>
                <a:cxn ang="0">
                  <a:pos x="0" y="200"/>
                </a:cxn>
              </a:cxnLst>
              <a:rect l="0" t="0" r="r" b="b"/>
              <a:pathLst>
                <a:path w="622" h="360">
                  <a:moveTo>
                    <a:pt x="0" y="200"/>
                  </a:moveTo>
                  <a:lnTo>
                    <a:pt x="255" y="360"/>
                  </a:lnTo>
                  <a:lnTo>
                    <a:pt x="622" y="168"/>
                  </a:lnTo>
                  <a:lnTo>
                    <a:pt x="336" y="0"/>
                  </a:lnTo>
                  <a:lnTo>
                    <a:pt x="0" y="200"/>
                  </a:ln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62" name="Freeform 48"/>
            <p:cNvSpPr>
              <a:spLocks/>
            </p:cNvSpPr>
            <p:nvPr/>
          </p:nvSpPr>
          <p:spPr bwMode="auto">
            <a:xfrm>
              <a:off x="5138738" y="6323013"/>
              <a:ext cx="328613" cy="190500"/>
            </a:xfrm>
            <a:custGeom>
              <a:avLst/>
              <a:gdLst/>
              <a:ahLst/>
              <a:cxnLst>
                <a:cxn ang="0">
                  <a:pos x="0" y="200"/>
                </a:cxn>
                <a:cxn ang="0">
                  <a:pos x="255" y="360"/>
                </a:cxn>
                <a:cxn ang="0">
                  <a:pos x="622" y="168"/>
                </a:cxn>
                <a:cxn ang="0">
                  <a:pos x="336" y="0"/>
                </a:cxn>
                <a:cxn ang="0">
                  <a:pos x="0" y="200"/>
                </a:cxn>
              </a:cxnLst>
              <a:rect l="0" t="0" r="r" b="b"/>
              <a:pathLst>
                <a:path w="622" h="360">
                  <a:moveTo>
                    <a:pt x="0" y="200"/>
                  </a:moveTo>
                  <a:lnTo>
                    <a:pt x="255" y="360"/>
                  </a:lnTo>
                  <a:lnTo>
                    <a:pt x="622" y="168"/>
                  </a:lnTo>
                  <a:lnTo>
                    <a:pt x="336" y="0"/>
                  </a:lnTo>
                  <a:lnTo>
                    <a:pt x="0" y="20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63" name="Line 49"/>
            <p:cNvSpPr>
              <a:spLocks noChangeShapeType="1"/>
            </p:cNvSpPr>
            <p:nvPr/>
          </p:nvSpPr>
          <p:spPr bwMode="auto">
            <a:xfrm flipV="1">
              <a:off x="5273676" y="6513513"/>
              <a:ext cx="1588" cy="166688"/>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64" name="Line 50"/>
            <p:cNvSpPr>
              <a:spLocks noChangeShapeType="1"/>
            </p:cNvSpPr>
            <p:nvPr/>
          </p:nvSpPr>
          <p:spPr bwMode="auto">
            <a:xfrm flipH="1" flipV="1">
              <a:off x="5468938" y="6413501"/>
              <a:ext cx="1588" cy="1698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65" name="Freeform 51"/>
            <p:cNvSpPr>
              <a:spLocks/>
            </p:cNvSpPr>
            <p:nvPr/>
          </p:nvSpPr>
          <p:spPr bwMode="auto">
            <a:xfrm>
              <a:off x="5137151" y="6427788"/>
              <a:ext cx="330200" cy="252413"/>
            </a:xfrm>
            <a:custGeom>
              <a:avLst/>
              <a:gdLst/>
              <a:ahLst/>
              <a:cxnLst>
                <a:cxn ang="0">
                  <a:pos x="0" y="0"/>
                </a:cxn>
                <a:cxn ang="0">
                  <a:pos x="0" y="322"/>
                </a:cxn>
                <a:cxn ang="0">
                  <a:pos x="256" y="477"/>
                </a:cxn>
                <a:cxn ang="0">
                  <a:pos x="623" y="291"/>
                </a:cxn>
              </a:cxnLst>
              <a:rect l="0" t="0" r="r" b="b"/>
              <a:pathLst>
                <a:path w="623" h="477">
                  <a:moveTo>
                    <a:pt x="0" y="0"/>
                  </a:moveTo>
                  <a:lnTo>
                    <a:pt x="0" y="322"/>
                  </a:lnTo>
                  <a:lnTo>
                    <a:pt x="256" y="477"/>
                  </a:lnTo>
                  <a:lnTo>
                    <a:pt x="623" y="291"/>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66" name="Freeform 52"/>
            <p:cNvSpPr>
              <a:spLocks/>
            </p:cNvSpPr>
            <p:nvPr/>
          </p:nvSpPr>
          <p:spPr bwMode="auto">
            <a:xfrm>
              <a:off x="5345113" y="6489701"/>
              <a:ext cx="57150" cy="147638"/>
            </a:xfrm>
            <a:custGeom>
              <a:avLst/>
              <a:gdLst/>
              <a:ahLst/>
              <a:cxnLst>
                <a:cxn ang="0">
                  <a:pos x="0" y="279"/>
                </a:cxn>
                <a:cxn ang="0">
                  <a:pos x="0" y="62"/>
                </a:cxn>
                <a:cxn ang="0">
                  <a:pos x="106" y="0"/>
                </a:cxn>
                <a:cxn ang="0">
                  <a:pos x="106" y="236"/>
                </a:cxn>
              </a:cxnLst>
              <a:rect l="0" t="0" r="r" b="b"/>
              <a:pathLst>
                <a:path w="106" h="279">
                  <a:moveTo>
                    <a:pt x="0" y="279"/>
                  </a:moveTo>
                  <a:lnTo>
                    <a:pt x="0" y="62"/>
                  </a:lnTo>
                  <a:lnTo>
                    <a:pt x="106" y="0"/>
                  </a:lnTo>
                  <a:lnTo>
                    <a:pt x="106" y="236"/>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sp>
        <p:nvSpPr>
          <p:cNvPr id="67" name="Freeform 53"/>
          <p:cNvSpPr>
            <a:spLocks/>
          </p:cNvSpPr>
          <p:nvPr/>
        </p:nvSpPr>
        <p:spPr bwMode="auto">
          <a:xfrm>
            <a:off x="5922963" y="5462769"/>
            <a:ext cx="114300" cy="139700"/>
          </a:xfrm>
          <a:custGeom>
            <a:avLst/>
            <a:gdLst/>
            <a:ahLst/>
            <a:cxnLst>
              <a:cxn ang="0">
                <a:pos x="217" y="262"/>
              </a:cxn>
              <a:cxn ang="0">
                <a:pos x="217" y="110"/>
              </a:cxn>
              <a:cxn ang="0">
                <a:pos x="0" y="0"/>
              </a:cxn>
              <a:cxn ang="0">
                <a:pos x="0" y="157"/>
              </a:cxn>
              <a:cxn ang="0">
                <a:pos x="217" y="262"/>
              </a:cxn>
            </a:cxnLst>
            <a:rect l="0" t="0" r="r" b="b"/>
            <a:pathLst>
              <a:path w="217" h="262">
                <a:moveTo>
                  <a:pt x="217" y="262"/>
                </a:moveTo>
                <a:lnTo>
                  <a:pt x="217" y="110"/>
                </a:lnTo>
                <a:lnTo>
                  <a:pt x="0" y="0"/>
                </a:lnTo>
                <a:lnTo>
                  <a:pt x="0" y="157"/>
                </a:lnTo>
                <a:lnTo>
                  <a:pt x="217" y="26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68" name="Freeform 54"/>
          <p:cNvSpPr>
            <a:spLocks/>
          </p:cNvSpPr>
          <p:nvPr/>
        </p:nvSpPr>
        <p:spPr bwMode="auto">
          <a:xfrm>
            <a:off x="5922963" y="5462769"/>
            <a:ext cx="114300" cy="139700"/>
          </a:xfrm>
          <a:custGeom>
            <a:avLst/>
            <a:gdLst/>
            <a:ahLst/>
            <a:cxnLst>
              <a:cxn ang="0">
                <a:pos x="217" y="262"/>
              </a:cxn>
              <a:cxn ang="0">
                <a:pos x="217" y="110"/>
              </a:cxn>
              <a:cxn ang="0">
                <a:pos x="0" y="0"/>
              </a:cxn>
              <a:cxn ang="0">
                <a:pos x="0" y="157"/>
              </a:cxn>
              <a:cxn ang="0">
                <a:pos x="217" y="262"/>
              </a:cxn>
            </a:cxnLst>
            <a:rect l="0" t="0" r="r" b="b"/>
            <a:pathLst>
              <a:path w="217" h="262">
                <a:moveTo>
                  <a:pt x="217" y="262"/>
                </a:moveTo>
                <a:lnTo>
                  <a:pt x="217" y="110"/>
                </a:lnTo>
                <a:lnTo>
                  <a:pt x="0" y="0"/>
                </a:lnTo>
                <a:lnTo>
                  <a:pt x="0" y="157"/>
                </a:lnTo>
                <a:lnTo>
                  <a:pt x="217" y="262"/>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69" name="Freeform 55"/>
          <p:cNvSpPr>
            <a:spLocks/>
          </p:cNvSpPr>
          <p:nvPr/>
        </p:nvSpPr>
        <p:spPr bwMode="auto">
          <a:xfrm>
            <a:off x="5910267" y="5391332"/>
            <a:ext cx="366713" cy="211138"/>
          </a:xfrm>
          <a:custGeom>
            <a:avLst/>
            <a:gdLst/>
            <a:ahLst/>
            <a:cxnLst>
              <a:cxn ang="0">
                <a:pos x="0" y="136"/>
              </a:cxn>
              <a:cxn ang="0">
                <a:pos x="127" y="71"/>
              </a:cxn>
              <a:cxn ang="0">
                <a:pos x="246" y="249"/>
              </a:cxn>
              <a:cxn ang="0">
                <a:pos x="693" y="0"/>
              </a:cxn>
              <a:cxn ang="0">
                <a:pos x="687" y="143"/>
              </a:cxn>
              <a:cxn ang="0">
                <a:pos x="242" y="398"/>
              </a:cxn>
            </a:cxnLst>
            <a:rect l="0" t="0" r="r" b="b"/>
            <a:pathLst>
              <a:path w="693" h="398">
                <a:moveTo>
                  <a:pt x="0" y="136"/>
                </a:moveTo>
                <a:lnTo>
                  <a:pt x="127" y="71"/>
                </a:lnTo>
                <a:lnTo>
                  <a:pt x="246" y="249"/>
                </a:lnTo>
                <a:lnTo>
                  <a:pt x="693" y="0"/>
                </a:lnTo>
                <a:lnTo>
                  <a:pt x="687" y="143"/>
                </a:lnTo>
                <a:lnTo>
                  <a:pt x="242" y="398"/>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70" name="Freeform 56"/>
          <p:cNvSpPr>
            <a:spLocks/>
          </p:cNvSpPr>
          <p:nvPr/>
        </p:nvSpPr>
        <p:spPr bwMode="auto">
          <a:xfrm>
            <a:off x="5976942" y="5291327"/>
            <a:ext cx="309563" cy="136525"/>
          </a:xfrm>
          <a:custGeom>
            <a:avLst/>
            <a:gdLst/>
            <a:ahLst/>
            <a:cxnLst>
              <a:cxn ang="0">
                <a:pos x="566" y="187"/>
              </a:cxn>
              <a:cxn ang="0">
                <a:pos x="584" y="177"/>
              </a:cxn>
              <a:cxn ang="0">
                <a:pos x="456" y="0"/>
              </a:cxn>
              <a:cxn ang="0">
                <a:pos x="0" y="258"/>
              </a:cxn>
            </a:cxnLst>
            <a:rect l="0" t="0" r="r" b="b"/>
            <a:pathLst>
              <a:path w="584" h="258">
                <a:moveTo>
                  <a:pt x="566" y="187"/>
                </a:moveTo>
                <a:lnTo>
                  <a:pt x="584" y="177"/>
                </a:lnTo>
                <a:lnTo>
                  <a:pt x="456" y="0"/>
                </a:lnTo>
                <a:lnTo>
                  <a:pt x="0" y="258"/>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71" name="Freeform 57"/>
          <p:cNvSpPr>
            <a:spLocks/>
          </p:cNvSpPr>
          <p:nvPr/>
        </p:nvSpPr>
        <p:spPr bwMode="auto">
          <a:xfrm>
            <a:off x="6069013" y="5305607"/>
            <a:ext cx="44450" cy="46038"/>
          </a:xfrm>
          <a:custGeom>
            <a:avLst/>
            <a:gdLst/>
            <a:ahLst/>
            <a:cxnLst>
              <a:cxn ang="0">
                <a:pos x="47" y="88"/>
              </a:cxn>
              <a:cxn ang="0">
                <a:pos x="41" y="51"/>
              </a:cxn>
              <a:cxn ang="0">
                <a:pos x="85" y="26"/>
              </a:cxn>
              <a:cxn ang="0">
                <a:pos x="35" y="0"/>
              </a:cxn>
              <a:cxn ang="0">
                <a:pos x="0" y="26"/>
              </a:cxn>
              <a:cxn ang="0">
                <a:pos x="47" y="51"/>
              </a:cxn>
            </a:cxnLst>
            <a:rect l="0" t="0" r="r" b="b"/>
            <a:pathLst>
              <a:path w="85" h="88">
                <a:moveTo>
                  <a:pt x="47" y="88"/>
                </a:moveTo>
                <a:lnTo>
                  <a:pt x="41" y="51"/>
                </a:lnTo>
                <a:lnTo>
                  <a:pt x="85" y="26"/>
                </a:lnTo>
                <a:lnTo>
                  <a:pt x="35" y="0"/>
                </a:lnTo>
                <a:lnTo>
                  <a:pt x="0" y="26"/>
                </a:lnTo>
                <a:lnTo>
                  <a:pt x="47" y="51"/>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72" name="Line 58"/>
          <p:cNvSpPr>
            <a:spLocks noChangeShapeType="1"/>
          </p:cNvSpPr>
          <p:nvPr/>
        </p:nvSpPr>
        <p:spPr bwMode="auto">
          <a:xfrm flipH="1" flipV="1">
            <a:off x="6070605" y="5323077"/>
            <a:ext cx="3175" cy="428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73" name="Line 59"/>
          <p:cNvSpPr>
            <a:spLocks noChangeShapeType="1"/>
          </p:cNvSpPr>
          <p:nvPr/>
        </p:nvSpPr>
        <p:spPr bwMode="auto">
          <a:xfrm flipH="1" flipV="1">
            <a:off x="6116638" y="5323069"/>
            <a:ext cx="3175" cy="19050"/>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74" name="Freeform 60"/>
          <p:cNvSpPr>
            <a:spLocks/>
          </p:cNvSpPr>
          <p:nvPr/>
        </p:nvSpPr>
        <p:spPr bwMode="auto">
          <a:xfrm>
            <a:off x="5957888" y="5513569"/>
            <a:ext cx="19050" cy="57150"/>
          </a:xfrm>
          <a:custGeom>
            <a:avLst/>
            <a:gdLst/>
            <a:ahLst/>
            <a:cxnLst>
              <a:cxn ang="0">
                <a:pos x="0" y="87"/>
              </a:cxn>
              <a:cxn ang="0">
                <a:pos x="0" y="0"/>
              </a:cxn>
              <a:cxn ang="0">
                <a:pos x="37" y="22"/>
              </a:cxn>
              <a:cxn ang="0">
                <a:pos x="34" y="109"/>
              </a:cxn>
              <a:cxn ang="0">
                <a:pos x="0" y="87"/>
              </a:cxn>
            </a:cxnLst>
            <a:rect l="0" t="0" r="r" b="b"/>
            <a:pathLst>
              <a:path w="37" h="109">
                <a:moveTo>
                  <a:pt x="0" y="87"/>
                </a:moveTo>
                <a:lnTo>
                  <a:pt x="0" y="0"/>
                </a:lnTo>
                <a:lnTo>
                  <a:pt x="37" y="22"/>
                </a:lnTo>
                <a:lnTo>
                  <a:pt x="34" y="109"/>
                </a:lnTo>
                <a:lnTo>
                  <a:pt x="0" y="87"/>
                </a:lnTo>
                <a:close/>
              </a:path>
            </a:pathLst>
          </a:custGeom>
          <a:solidFill>
            <a:srgbClr val="CC66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75" name="Freeform 61"/>
          <p:cNvSpPr>
            <a:spLocks/>
          </p:cNvSpPr>
          <p:nvPr/>
        </p:nvSpPr>
        <p:spPr bwMode="auto">
          <a:xfrm>
            <a:off x="5957888" y="5513569"/>
            <a:ext cx="19050" cy="57150"/>
          </a:xfrm>
          <a:custGeom>
            <a:avLst/>
            <a:gdLst/>
            <a:ahLst/>
            <a:cxnLst>
              <a:cxn ang="0">
                <a:pos x="0" y="87"/>
              </a:cxn>
              <a:cxn ang="0">
                <a:pos x="0" y="0"/>
              </a:cxn>
              <a:cxn ang="0">
                <a:pos x="37" y="22"/>
              </a:cxn>
              <a:cxn ang="0">
                <a:pos x="34" y="109"/>
              </a:cxn>
              <a:cxn ang="0">
                <a:pos x="0" y="87"/>
              </a:cxn>
            </a:cxnLst>
            <a:rect l="0" t="0" r="r" b="b"/>
            <a:pathLst>
              <a:path w="37" h="109">
                <a:moveTo>
                  <a:pt x="0" y="87"/>
                </a:moveTo>
                <a:lnTo>
                  <a:pt x="0" y="0"/>
                </a:lnTo>
                <a:lnTo>
                  <a:pt x="37" y="22"/>
                </a:lnTo>
                <a:lnTo>
                  <a:pt x="34" y="109"/>
                </a:lnTo>
                <a:lnTo>
                  <a:pt x="0" y="87"/>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76" name="Freeform 62"/>
          <p:cNvSpPr>
            <a:spLocks/>
          </p:cNvSpPr>
          <p:nvPr/>
        </p:nvSpPr>
        <p:spPr bwMode="auto">
          <a:xfrm>
            <a:off x="6056313" y="5486590"/>
            <a:ext cx="92075" cy="79375"/>
          </a:xfrm>
          <a:custGeom>
            <a:avLst/>
            <a:gdLst/>
            <a:ahLst/>
            <a:cxnLst>
              <a:cxn ang="0">
                <a:pos x="3" y="88"/>
              </a:cxn>
              <a:cxn ang="0">
                <a:pos x="0" y="149"/>
              </a:cxn>
              <a:cxn ang="0">
                <a:pos x="174" y="53"/>
              </a:cxn>
              <a:cxn ang="0">
                <a:pos x="171" y="0"/>
              </a:cxn>
              <a:cxn ang="0">
                <a:pos x="3" y="88"/>
              </a:cxn>
            </a:cxnLst>
            <a:rect l="0" t="0" r="r" b="b"/>
            <a:pathLst>
              <a:path w="174" h="149">
                <a:moveTo>
                  <a:pt x="3" y="88"/>
                </a:moveTo>
                <a:lnTo>
                  <a:pt x="0" y="149"/>
                </a:lnTo>
                <a:lnTo>
                  <a:pt x="174" y="53"/>
                </a:lnTo>
                <a:lnTo>
                  <a:pt x="171" y="0"/>
                </a:lnTo>
                <a:lnTo>
                  <a:pt x="3" y="88"/>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77" name="Freeform 63"/>
          <p:cNvSpPr>
            <a:spLocks/>
          </p:cNvSpPr>
          <p:nvPr/>
        </p:nvSpPr>
        <p:spPr bwMode="auto">
          <a:xfrm>
            <a:off x="6056313" y="5486590"/>
            <a:ext cx="92075" cy="79375"/>
          </a:xfrm>
          <a:custGeom>
            <a:avLst/>
            <a:gdLst/>
            <a:ahLst/>
            <a:cxnLst>
              <a:cxn ang="0">
                <a:pos x="3" y="88"/>
              </a:cxn>
              <a:cxn ang="0">
                <a:pos x="0" y="149"/>
              </a:cxn>
              <a:cxn ang="0">
                <a:pos x="174" y="53"/>
              </a:cxn>
              <a:cxn ang="0">
                <a:pos x="171" y="0"/>
              </a:cxn>
              <a:cxn ang="0">
                <a:pos x="3" y="88"/>
              </a:cxn>
            </a:cxnLst>
            <a:rect l="0" t="0" r="r" b="b"/>
            <a:pathLst>
              <a:path w="174" h="149">
                <a:moveTo>
                  <a:pt x="3" y="88"/>
                </a:moveTo>
                <a:lnTo>
                  <a:pt x="0" y="149"/>
                </a:lnTo>
                <a:lnTo>
                  <a:pt x="174" y="53"/>
                </a:lnTo>
                <a:lnTo>
                  <a:pt x="171" y="0"/>
                </a:lnTo>
                <a:lnTo>
                  <a:pt x="3" y="88"/>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78" name="Freeform 64"/>
          <p:cNvSpPr>
            <a:spLocks/>
          </p:cNvSpPr>
          <p:nvPr/>
        </p:nvSpPr>
        <p:spPr bwMode="auto">
          <a:xfrm>
            <a:off x="6167442" y="5427844"/>
            <a:ext cx="92075" cy="77788"/>
          </a:xfrm>
          <a:custGeom>
            <a:avLst/>
            <a:gdLst/>
            <a:ahLst/>
            <a:cxnLst>
              <a:cxn ang="0">
                <a:pos x="3" y="87"/>
              </a:cxn>
              <a:cxn ang="0">
                <a:pos x="0" y="149"/>
              </a:cxn>
              <a:cxn ang="0">
                <a:pos x="175" y="52"/>
              </a:cxn>
              <a:cxn ang="0">
                <a:pos x="172" y="0"/>
              </a:cxn>
              <a:cxn ang="0">
                <a:pos x="3" y="87"/>
              </a:cxn>
            </a:cxnLst>
            <a:rect l="0" t="0" r="r" b="b"/>
            <a:pathLst>
              <a:path w="175" h="149">
                <a:moveTo>
                  <a:pt x="3" y="87"/>
                </a:moveTo>
                <a:lnTo>
                  <a:pt x="0" y="149"/>
                </a:lnTo>
                <a:lnTo>
                  <a:pt x="175" y="52"/>
                </a:lnTo>
                <a:lnTo>
                  <a:pt x="172" y="0"/>
                </a:lnTo>
                <a:lnTo>
                  <a:pt x="3" y="87"/>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79" name="Freeform 65"/>
          <p:cNvSpPr>
            <a:spLocks/>
          </p:cNvSpPr>
          <p:nvPr/>
        </p:nvSpPr>
        <p:spPr bwMode="auto">
          <a:xfrm>
            <a:off x="6167442" y="5427844"/>
            <a:ext cx="92075" cy="77788"/>
          </a:xfrm>
          <a:custGeom>
            <a:avLst/>
            <a:gdLst/>
            <a:ahLst/>
            <a:cxnLst>
              <a:cxn ang="0">
                <a:pos x="3" y="87"/>
              </a:cxn>
              <a:cxn ang="0">
                <a:pos x="0" y="149"/>
              </a:cxn>
              <a:cxn ang="0">
                <a:pos x="175" y="52"/>
              </a:cxn>
              <a:cxn ang="0">
                <a:pos x="172" y="0"/>
              </a:cxn>
              <a:cxn ang="0">
                <a:pos x="3" y="87"/>
              </a:cxn>
            </a:cxnLst>
            <a:rect l="0" t="0" r="r" b="b"/>
            <a:pathLst>
              <a:path w="175" h="149">
                <a:moveTo>
                  <a:pt x="3" y="87"/>
                </a:moveTo>
                <a:lnTo>
                  <a:pt x="0" y="149"/>
                </a:lnTo>
                <a:lnTo>
                  <a:pt x="175" y="52"/>
                </a:lnTo>
                <a:lnTo>
                  <a:pt x="172" y="0"/>
                </a:lnTo>
                <a:lnTo>
                  <a:pt x="3" y="87"/>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80" name="Freeform 66"/>
          <p:cNvSpPr>
            <a:spLocks/>
          </p:cNvSpPr>
          <p:nvPr/>
        </p:nvSpPr>
        <p:spPr bwMode="auto">
          <a:xfrm>
            <a:off x="5227638" y="4954769"/>
            <a:ext cx="196850" cy="166688"/>
          </a:xfrm>
          <a:custGeom>
            <a:avLst/>
            <a:gdLst/>
            <a:ahLst/>
            <a:cxnLst>
              <a:cxn ang="0">
                <a:pos x="205" y="317"/>
              </a:cxn>
              <a:cxn ang="0">
                <a:pos x="373" y="235"/>
              </a:cxn>
              <a:cxn ang="0">
                <a:pos x="367" y="86"/>
              </a:cxn>
              <a:cxn ang="0">
                <a:pos x="205" y="175"/>
              </a:cxn>
              <a:cxn ang="0">
                <a:pos x="106" y="0"/>
              </a:cxn>
              <a:cxn ang="0">
                <a:pos x="0" y="50"/>
              </a:cxn>
              <a:cxn ang="0">
                <a:pos x="211" y="180"/>
              </a:cxn>
              <a:cxn ang="0">
                <a:pos x="205" y="317"/>
              </a:cxn>
            </a:cxnLst>
            <a:rect l="0" t="0" r="r" b="b"/>
            <a:pathLst>
              <a:path w="373" h="317">
                <a:moveTo>
                  <a:pt x="205" y="317"/>
                </a:moveTo>
                <a:lnTo>
                  <a:pt x="373" y="235"/>
                </a:lnTo>
                <a:lnTo>
                  <a:pt x="367" y="86"/>
                </a:lnTo>
                <a:lnTo>
                  <a:pt x="205" y="175"/>
                </a:lnTo>
                <a:lnTo>
                  <a:pt x="106" y="0"/>
                </a:lnTo>
                <a:lnTo>
                  <a:pt x="0" y="50"/>
                </a:lnTo>
                <a:lnTo>
                  <a:pt x="211" y="180"/>
                </a:lnTo>
                <a:lnTo>
                  <a:pt x="205" y="3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81" name="Freeform 67"/>
          <p:cNvSpPr>
            <a:spLocks/>
          </p:cNvSpPr>
          <p:nvPr/>
        </p:nvSpPr>
        <p:spPr bwMode="auto">
          <a:xfrm>
            <a:off x="5227638" y="4954769"/>
            <a:ext cx="196850" cy="166688"/>
          </a:xfrm>
          <a:custGeom>
            <a:avLst/>
            <a:gdLst/>
            <a:ahLst/>
            <a:cxnLst>
              <a:cxn ang="0">
                <a:pos x="205" y="317"/>
              </a:cxn>
              <a:cxn ang="0">
                <a:pos x="373" y="235"/>
              </a:cxn>
              <a:cxn ang="0">
                <a:pos x="367" y="86"/>
              </a:cxn>
              <a:cxn ang="0">
                <a:pos x="205" y="175"/>
              </a:cxn>
              <a:cxn ang="0">
                <a:pos x="106" y="0"/>
              </a:cxn>
              <a:cxn ang="0">
                <a:pos x="0" y="50"/>
              </a:cxn>
              <a:cxn ang="0">
                <a:pos x="211" y="180"/>
              </a:cxn>
              <a:cxn ang="0">
                <a:pos x="205" y="317"/>
              </a:cxn>
            </a:cxnLst>
            <a:rect l="0" t="0" r="r" b="b"/>
            <a:pathLst>
              <a:path w="373" h="317">
                <a:moveTo>
                  <a:pt x="205" y="317"/>
                </a:moveTo>
                <a:lnTo>
                  <a:pt x="373" y="235"/>
                </a:lnTo>
                <a:lnTo>
                  <a:pt x="367" y="86"/>
                </a:lnTo>
                <a:lnTo>
                  <a:pt x="205" y="175"/>
                </a:lnTo>
                <a:lnTo>
                  <a:pt x="106" y="0"/>
                </a:lnTo>
                <a:lnTo>
                  <a:pt x="0" y="50"/>
                </a:lnTo>
                <a:lnTo>
                  <a:pt x="211" y="180"/>
                </a:lnTo>
                <a:lnTo>
                  <a:pt x="205" y="317"/>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82" name="Freeform 68"/>
          <p:cNvSpPr>
            <a:spLocks/>
          </p:cNvSpPr>
          <p:nvPr/>
        </p:nvSpPr>
        <p:spPr bwMode="auto">
          <a:xfrm>
            <a:off x="5230817" y="4983352"/>
            <a:ext cx="104775" cy="142875"/>
          </a:xfrm>
          <a:custGeom>
            <a:avLst/>
            <a:gdLst/>
            <a:ahLst/>
            <a:cxnLst>
              <a:cxn ang="0">
                <a:pos x="0" y="0"/>
              </a:cxn>
              <a:cxn ang="0">
                <a:pos x="0" y="155"/>
              </a:cxn>
              <a:cxn ang="0">
                <a:pos x="199" y="268"/>
              </a:cxn>
            </a:cxnLst>
            <a:rect l="0" t="0" r="r" b="b"/>
            <a:pathLst>
              <a:path w="199" h="268">
                <a:moveTo>
                  <a:pt x="0" y="0"/>
                </a:moveTo>
                <a:lnTo>
                  <a:pt x="0" y="155"/>
                </a:lnTo>
                <a:lnTo>
                  <a:pt x="199" y="268"/>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83" name="Freeform 69"/>
          <p:cNvSpPr>
            <a:spLocks/>
          </p:cNvSpPr>
          <p:nvPr/>
        </p:nvSpPr>
        <p:spPr bwMode="auto">
          <a:xfrm>
            <a:off x="5286376" y="4826190"/>
            <a:ext cx="306388" cy="206375"/>
          </a:xfrm>
          <a:custGeom>
            <a:avLst/>
            <a:gdLst/>
            <a:ahLst/>
            <a:cxnLst>
              <a:cxn ang="0">
                <a:pos x="0" y="242"/>
              </a:cxn>
              <a:cxn ang="0">
                <a:pos x="422" y="0"/>
              </a:cxn>
              <a:cxn ang="0">
                <a:pos x="578" y="285"/>
              </a:cxn>
              <a:cxn ang="0">
                <a:pos x="397" y="391"/>
              </a:cxn>
              <a:cxn ang="0">
                <a:pos x="279" y="224"/>
              </a:cxn>
              <a:cxn ang="0">
                <a:pos x="466" y="118"/>
              </a:cxn>
            </a:cxnLst>
            <a:rect l="0" t="0" r="r" b="b"/>
            <a:pathLst>
              <a:path w="578" h="391">
                <a:moveTo>
                  <a:pt x="0" y="242"/>
                </a:moveTo>
                <a:lnTo>
                  <a:pt x="422" y="0"/>
                </a:lnTo>
                <a:lnTo>
                  <a:pt x="578" y="285"/>
                </a:lnTo>
                <a:lnTo>
                  <a:pt x="397" y="391"/>
                </a:lnTo>
                <a:lnTo>
                  <a:pt x="279" y="224"/>
                </a:lnTo>
                <a:lnTo>
                  <a:pt x="466" y="118"/>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84" name="Freeform 70"/>
          <p:cNvSpPr>
            <a:spLocks/>
          </p:cNvSpPr>
          <p:nvPr/>
        </p:nvSpPr>
        <p:spPr bwMode="auto">
          <a:xfrm>
            <a:off x="5429253" y="5037319"/>
            <a:ext cx="68263" cy="77788"/>
          </a:xfrm>
          <a:custGeom>
            <a:avLst/>
            <a:gdLst/>
            <a:ahLst/>
            <a:cxnLst>
              <a:cxn ang="0">
                <a:pos x="0" y="74"/>
              </a:cxn>
              <a:cxn ang="0">
                <a:pos x="123" y="149"/>
              </a:cxn>
              <a:cxn ang="0">
                <a:pos x="129" y="0"/>
              </a:cxn>
            </a:cxnLst>
            <a:rect l="0" t="0" r="r" b="b"/>
            <a:pathLst>
              <a:path w="129" h="149">
                <a:moveTo>
                  <a:pt x="0" y="74"/>
                </a:moveTo>
                <a:lnTo>
                  <a:pt x="123" y="149"/>
                </a:lnTo>
                <a:lnTo>
                  <a:pt x="129"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85" name="Freeform 71"/>
          <p:cNvSpPr>
            <a:spLocks/>
          </p:cNvSpPr>
          <p:nvPr/>
        </p:nvSpPr>
        <p:spPr bwMode="auto">
          <a:xfrm>
            <a:off x="5497517" y="4983352"/>
            <a:ext cx="92075" cy="131763"/>
          </a:xfrm>
          <a:custGeom>
            <a:avLst/>
            <a:gdLst/>
            <a:ahLst/>
            <a:cxnLst>
              <a:cxn ang="0">
                <a:pos x="175" y="0"/>
              </a:cxn>
              <a:cxn ang="0">
                <a:pos x="175" y="143"/>
              </a:cxn>
              <a:cxn ang="0">
                <a:pos x="0" y="249"/>
              </a:cxn>
            </a:cxnLst>
            <a:rect l="0" t="0" r="r" b="b"/>
            <a:pathLst>
              <a:path w="175" h="249">
                <a:moveTo>
                  <a:pt x="175" y="0"/>
                </a:moveTo>
                <a:lnTo>
                  <a:pt x="175" y="143"/>
                </a:lnTo>
                <a:lnTo>
                  <a:pt x="0" y="249"/>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86" name="Freeform 72"/>
          <p:cNvSpPr>
            <a:spLocks/>
          </p:cNvSpPr>
          <p:nvPr/>
        </p:nvSpPr>
        <p:spPr bwMode="auto">
          <a:xfrm>
            <a:off x="5403855" y="4948419"/>
            <a:ext cx="28575" cy="50800"/>
          </a:xfrm>
          <a:custGeom>
            <a:avLst/>
            <a:gdLst/>
            <a:ahLst/>
            <a:cxnLst>
              <a:cxn ang="0">
                <a:pos x="53" y="0"/>
              </a:cxn>
              <a:cxn ang="0">
                <a:pos x="0" y="30"/>
              </a:cxn>
              <a:cxn ang="0">
                <a:pos x="18" y="64"/>
              </a:cxn>
              <a:cxn ang="0">
                <a:pos x="34" y="98"/>
              </a:cxn>
            </a:cxnLst>
            <a:rect l="0" t="0" r="r" b="b"/>
            <a:pathLst>
              <a:path w="53" h="98">
                <a:moveTo>
                  <a:pt x="53" y="0"/>
                </a:moveTo>
                <a:lnTo>
                  <a:pt x="0" y="30"/>
                </a:lnTo>
                <a:lnTo>
                  <a:pt x="18" y="64"/>
                </a:lnTo>
                <a:lnTo>
                  <a:pt x="34" y="98"/>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87" name="Freeform 73"/>
          <p:cNvSpPr>
            <a:spLocks/>
          </p:cNvSpPr>
          <p:nvPr/>
        </p:nvSpPr>
        <p:spPr bwMode="auto">
          <a:xfrm>
            <a:off x="5249863" y="5023040"/>
            <a:ext cx="65088" cy="61913"/>
          </a:xfrm>
          <a:custGeom>
            <a:avLst/>
            <a:gdLst/>
            <a:ahLst/>
            <a:cxnLst>
              <a:cxn ang="0">
                <a:pos x="3" y="0"/>
              </a:cxn>
              <a:cxn ang="0">
                <a:pos x="0" y="55"/>
              </a:cxn>
              <a:cxn ang="0">
                <a:pos x="118" y="115"/>
              </a:cxn>
              <a:cxn ang="0">
                <a:pos x="123" y="52"/>
              </a:cxn>
              <a:cxn ang="0">
                <a:pos x="3" y="0"/>
              </a:cxn>
            </a:cxnLst>
            <a:rect l="0" t="0" r="r" b="b"/>
            <a:pathLst>
              <a:path w="123" h="115">
                <a:moveTo>
                  <a:pt x="3" y="0"/>
                </a:moveTo>
                <a:lnTo>
                  <a:pt x="0" y="55"/>
                </a:lnTo>
                <a:lnTo>
                  <a:pt x="118" y="115"/>
                </a:lnTo>
                <a:lnTo>
                  <a:pt x="123" y="52"/>
                </a:lnTo>
                <a:lnTo>
                  <a:pt x="3" y="0"/>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88" name="Freeform 74"/>
          <p:cNvSpPr>
            <a:spLocks/>
          </p:cNvSpPr>
          <p:nvPr/>
        </p:nvSpPr>
        <p:spPr bwMode="auto">
          <a:xfrm>
            <a:off x="5249863" y="5023040"/>
            <a:ext cx="65088" cy="61913"/>
          </a:xfrm>
          <a:custGeom>
            <a:avLst/>
            <a:gdLst/>
            <a:ahLst/>
            <a:cxnLst>
              <a:cxn ang="0">
                <a:pos x="3" y="0"/>
              </a:cxn>
              <a:cxn ang="0">
                <a:pos x="0" y="55"/>
              </a:cxn>
              <a:cxn ang="0">
                <a:pos x="118" y="115"/>
              </a:cxn>
              <a:cxn ang="0">
                <a:pos x="123" y="52"/>
              </a:cxn>
              <a:cxn ang="0">
                <a:pos x="3" y="0"/>
              </a:cxn>
            </a:cxnLst>
            <a:rect l="0" t="0" r="r" b="b"/>
            <a:pathLst>
              <a:path w="123" h="115">
                <a:moveTo>
                  <a:pt x="3" y="0"/>
                </a:moveTo>
                <a:lnTo>
                  <a:pt x="0" y="55"/>
                </a:lnTo>
                <a:lnTo>
                  <a:pt x="118" y="115"/>
                </a:lnTo>
                <a:lnTo>
                  <a:pt x="123" y="52"/>
                </a:lnTo>
                <a:lnTo>
                  <a:pt x="3" y="0"/>
                </a:lnTo>
                <a:close/>
              </a:path>
            </a:pathLst>
          </a:cu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89" name="Freeform 75"/>
          <p:cNvSpPr>
            <a:spLocks/>
          </p:cNvSpPr>
          <p:nvPr/>
        </p:nvSpPr>
        <p:spPr bwMode="auto">
          <a:xfrm>
            <a:off x="5511801" y="5019865"/>
            <a:ext cx="60325" cy="68263"/>
          </a:xfrm>
          <a:custGeom>
            <a:avLst/>
            <a:gdLst/>
            <a:ahLst/>
            <a:cxnLst>
              <a:cxn ang="0">
                <a:pos x="0" y="68"/>
              </a:cxn>
              <a:cxn ang="0">
                <a:pos x="4" y="130"/>
              </a:cxn>
              <a:cxn ang="0">
                <a:pos x="115" y="68"/>
              </a:cxn>
              <a:cxn ang="0">
                <a:pos x="112" y="0"/>
              </a:cxn>
              <a:cxn ang="0">
                <a:pos x="0" y="68"/>
              </a:cxn>
            </a:cxnLst>
            <a:rect l="0" t="0" r="r" b="b"/>
            <a:pathLst>
              <a:path w="115" h="130">
                <a:moveTo>
                  <a:pt x="0" y="68"/>
                </a:moveTo>
                <a:lnTo>
                  <a:pt x="4" y="130"/>
                </a:lnTo>
                <a:lnTo>
                  <a:pt x="115" y="68"/>
                </a:lnTo>
                <a:lnTo>
                  <a:pt x="112" y="0"/>
                </a:lnTo>
                <a:lnTo>
                  <a:pt x="0" y="68"/>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90" name="Freeform 76"/>
          <p:cNvSpPr>
            <a:spLocks/>
          </p:cNvSpPr>
          <p:nvPr/>
        </p:nvSpPr>
        <p:spPr bwMode="auto">
          <a:xfrm>
            <a:off x="5511801" y="5019865"/>
            <a:ext cx="60325" cy="68263"/>
          </a:xfrm>
          <a:custGeom>
            <a:avLst/>
            <a:gdLst/>
            <a:ahLst/>
            <a:cxnLst>
              <a:cxn ang="0">
                <a:pos x="0" y="68"/>
              </a:cxn>
              <a:cxn ang="0">
                <a:pos x="4" y="130"/>
              </a:cxn>
              <a:cxn ang="0">
                <a:pos x="115" y="68"/>
              </a:cxn>
              <a:cxn ang="0">
                <a:pos x="112" y="0"/>
              </a:cxn>
              <a:cxn ang="0">
                <a:pos x="0" y="68"/>
              </a:cxn>
            </a:cxnLst>
            <a:rect l="0" t="0" r="r" b="b"/>
            <a:pathLst>
              <a:path w="115" h="130">
                <a:moveTo>
                  <a:pt x="0" y="68"/>
                </a:moveTo>
                <a:lnTo>
                  <a:pt x="4" y="130"/>
                </a:lnTo>
                <a:lnTo>
                  <a:pt x="115" y="68"/>
                </a:lnTo>
                <a:lnTo>
                  <a:pt x="112" y="0"/>
                </a:lnTo>
                <a:lnTo>
                  <a:pt x="0" y="68"/>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91" name="Freeform 77"/>
          <p:cNvSpPr>
            <a:spLocks/>
          </p:cNvSpPr>
          <p:nvPr/>
        </p:nvSpPr>
        <p:spPr bwMode="auto">
          <a:xfrm>
            <a:off x="5375276" y="5043669"/>
            <a:ext cx="20638" cy="58738"/>
          </a:xfrm>
          <a:custGeom>
            <a:avLst/>
            <a:gdLst/>
            <a:ahLst/>
            <a:cxnLst>
              <a:cxn ang="0">
                <a:pos x="8" y="109"/>
              </a:cxn>
              <a:cxn ang="0">
                <a:pos x="0" y="19"/>
              </a:cxn>
              <a:cxn ang="0">
                <a:pos x="32" y="0"/>
              </a:cxn>
              <a:cxn ang="0">
                <a:pos x="38" y="92"/>
              </a:cxn>
              <a:cxn ang="0">
                <a:pos x="8" y="109"/>
              </a:cxn>
            </a:cxnLst>
            <a:rect l="0" t="0" r="r" b="b"/>
            <a:pathLst>
              <a:path w="38" h="109">
                <a:moveTo>
                  <a:pt x="8" y="109"/>
                </a:moveTo>
                <a:lnTo>
                  <a:pt x="0" y="19"/>
                </a:lnTo>
                <a:lnTo>
                  <a:pt x="32" y="0"/>
                </a:lnTo>
                <a:lnTo>
                  <a:pt x="38" y="92"/>
                </a:lnTo>
                <a:lnTo>
                  <a:pt x="8" y="109"/>
                </a:lnTo>
                <a:close/>
              </a:path>
            </a:pathLst>
          </a:custGeom>
          <a:solidFill>
            <a:srgbClr val="CC66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92" name="Freeform 78"/>
          <p:cNvSpPr>
            <a:spLocks/>
          </p:cNvSpPr>
          <p:nvPr/>
        </p:nvSpPr>
        <p:spPr bwMode="auto">
          <a:xfrm>
            <a:off x="5375276" y="5043669"/>
            <a:ext cx="20638" cy="58738"/>
          </a:xfrm>
          <a:custGeom>
            <a:avLst/>
            <a:gdLst/>
            <a:ahLst/>
            <a:cxnLst>
              <a:cxn ang="0">
                <a:pos x="8" y="109"/>
              </a:cxn>
              <a:cxn ang="0">
                <a:pos x="0" y="19"/>
              </a:cxn>
              <a:cxn ang="0">
                <a:pos x="32" y="0"/>
              </a:cxn>
              <a:cxn ang="0">
                <a:pos x="38" y="92"/>
              </a:cxn>
              <a:cxn ang="0">
                <a:pos x="8" y="109"/>
              </a:cxn>
            </a:cxnLst>
            <a:rect l="0" t="0" r="r" b="b"/>
            <a:pathLst>
              <a:path w="38" h="109">
                <a:moveTo>
                  <a:pt x="8" y="109"/>
                </a:moveTo>
                <a:lnTo>
                  <a:pt x="0" y="19"/>
                </a:lnTo>
                <a:lnTo>
                  <a:pt x="32" y="0"/>
                </a:lnTo>
                <a:lnTo>
                  <a:pt x="38" y="92"/>
                </a:lnTo>
                <a:lnTo>
                  <a:pt x="8" y="109"/>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93" name="Freeform 79"/>
          <p:cNvSpPr>
            <a:spLocks/>
          </p:cNvSpPr>
          <p:nvPr/>
        </p:nvSpPr>
        <p:spPr bwMode="auto">
          <a:xfrm>
            <a:off x="5367342" y="4854765"/>
            <a:ext cx="23813" cy="42863"/>
          </a:xfrm>
          <a:custGeom>
            <a:avLst/>
            <a:gdLst/>
            <a:ahLst/>
            <a:cxnLst>
              <a:cxn ang="0">
                <a:pos x="6" y="83"/>
              </a:cxn>
              <a:cxn ang="0">
                <a:pos x="0" y="0"/>
              </a:cxn>
              <a:cxn ang="0">
                <a:pos x="44" y="12"/>
              </a:cxn>
              <a:cxn ang="0">
                <a:pos x="39" y="74"/>
              </a:cxn>
            </a:cxnLst>
            <a:rect l="0" t="0" r="r" b="b"/>
            <a:pathLst>
              <a:path w="44" h="83">
                <a:moveTo>
                  <a:pt x="6" y="83"/>
                </a:moveTo>
                <a:lnTo>
                  <a:pt x="0" y="0"/>
                </a:lnTo>
                <a:lnTo>
                  <a:pt x="44" y="12"/>
                </a:lnTo>
                <a:lnTo>
                  <a:pt x="39" y="74"/>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94" name="Freeform 80"/>
          <p:cNvSpPr>
            <a:spLocks/>
          </p:cNvSpPr>
          <p:nvPr/>
        </p:nvSpPr>
        <p:spPr bwMode="auto">
          <a:xfrm>
            <a:off x="5395913" y="4845240"/>
            <a:ext cx="19050" cy="28575"/>
          </a:xfrm>
          <a:custGeom>
            <a:avLst/>
            <a:gdLst/>
            <a:ahLst/>
            <a:cxnLst>
              <a:cxn ang="0">
                <a:pos x="38" y="53"/>
              </a:cxn>
              <a:cxn ang="0">
                <a:pos x="38" y="0"/>
              </a:cxn>
              <a:cxn ang="0">
                <a:pos x="0" y="25"/>
              </a:cxn>
            </a:cxnLst>
            <a:rect l="0" t="0" r="r" b="b"/>
            <a:pathLst>
              <a:path w="38" h="53">
                <a:moveTo>
                  <a:pt x="38" y="53"/>
                </a:moveTo>
                <a:lnTo>
                  <a:pt x="38" y="0"/>
                </a:lnTo>
                <a:lnTo>
                  <a:pt x="0" y="25"/>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95" name="Freeform 81"/>
          <p:cNvSpPr>
            <a:spLocks/>
          </p:cNvSpPr>
          <p:nvPr/>
        </p:nvSpPr>
        <p:spPr bwMode="auto">
          <a:xfrm>
            <a:off x="5365751" y="4834127"/>
            <a:ext cx="47625" cy="17463"/>
          </a:xfrm>
          <a:custGeom>
            <a:avLst/>
            <a:gdLst/>
            <a:ahLst/>
            <a:cxnLst>
              <a:cxn ang="0">
                <a:pos x="0" y="33"/>
              </a:cxn>
              <a:cxn ang="0">
                <a:pos x="47" y="0"/>
              </a:cxn>
              <a:cxn ang="0">
                <a:pos x="89" y="21"/>
              </a:cxn>
            </a:cxnLst>
            <a:rect l="0" t="0" r="r" b="b"/>
            <a:pathLst>
              <a:path w="89" h="33">
                <a:moveTo>
                  <a:pt x="0" y="33"/>
                </a:moveTo>
                <a:lnTo>
                  <a:pt x="47" y="0"/>
                </a:lnTo>
                <a:lnTo>
                  <a:pt x="89" y="21"/>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96" name="Freeform 82"/>
          <p:cNvSpPr>
            <a:spLocks/>
          </p:cNvSpPr>
          <p:nvPr/>
        </p:nvSpPr>
        <p:spPr bwMode="auto">
          <a:xfrm>
            <a:off x="5461001" y="4913502"/>
            <a:ext cx="114300" cy="104775"/>
          </a:xfrm>
          <a:custGeom>
            <a:avLst/>
            <a:gdLst/>
            <a:ahLst/>
            <a:cxnLst>
              <a:cxn ang="0">
                <a:pos x="0" y="74"/>
              </a:cxn>
              <a:cxn ang="0">
                <a:pos x="76" y="198"/>
              </a:cxn>
              <a:cxn ang="0">
                <a:pos x="216" y="114"/>
              </a:cxn>
              <a:cxn ang="0">
                <a:pos x="134" y="0"/>
              </a:cxn>
              <a:cxn ang="0">
                <a:pos x="0" y="74"/>
              </a:cxn>
            </a:cxnLst>
            <a:rect l="0" t="0" r="r" b="b"/>
            <a:pathLst>
              <a:path w="216" h="198">
                <a:moveTo>
                  <a:pt x="0" y="74"/>
                </a:moveTo>
                <a:lnTo>
                  <a:pt x="76" y="198"/>
                </a:lnTo>
                <a:lnTo>
                  <a:pt x="216" y="114"/>
                </a:lnTo>
                <a:lnTo>
                  <a:pt x="134" y="0"/>
                </a:lnTo>
                <a:lnTo>
                  <a:pt x="0" y="74"/>
                </a:lnTo>
                <a:close/>
              </a:path>
            </a:pathLst>
          </a:custGeom>
          <a:solidFill>
            <a:srgbClr val="507BA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97" name="Freeform 83"/>
          <p:cNvSpPr>
            <a:spLocks/>
          </p:cNvSpPr>
          <p:nvPr/>
        </p:nvSpPr>
        <p:spPr bwMode="auto">
          <a:xfrm>
            <a:off x="5461001" y="4913502"/>
            <a:ext cx="114300" cy="104775"/>
          </a:xfrm>
          <a:custGeom>
            <a:avLst/>
            <a:gdLst/>
            <a:ahLst/>
            <a:cxnLst>
              <a:cxn ang="0">
                <a:pos x="0" y="74"/>
              </a:cxn>
              <a:cxn ang="0">
                <a:pos x="76" y="198"/>
              </a:cxn>
              <a:cxn ang="0">
                <a:pos x="216" y="114"/>
              </a:cxn>
              <a:cxn ang="0">
                <a:pos x="134" y="0"/>
              </a:cxn>
              <a:cxn ang="0">
                <a:pos x="0" y="74"/>
              </a:cxn>
            </a:cxnLst>
            <a:rect l="0" t="0" r="r" b="b"/>
            <a:pathLst>
              <a:path w="216" h="198">
                <a:moveTo>
                  <a:pt x="0" y="74"/>
                </a:moveTo>
                <a:lnTo>
                  <a:pt x="76" y="198"/>
                </a:lnTo>
                <a:lnTo>
                  <a:pt x="216" y="114"/>
                </a:lnTo>
                <a:lnTo>
                  <a:pt x="134" y="0"/>
                </a:lnTo>
                <a:lnTo>
                  <a:pt x="0" y="74"/>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98" name="Freeform 84"/>
          <p:cNvSpPr>
            <a:spLocks noEditPoints="1"/>
          </p:cNvSpPr>
          <p:nvPr/>
        </p:nvSpPr>
        <p:spPr bwMode="auto">
          <a:xfrm>
            <a:off x="5481642" y="4945252"/>
            <a:ext cx="30163" cy="55563"/>
          </a:xfrm>
          <a:custGeom>
            <a:avLst/>
            <a:gdLst/>
            <a:ahLst/>
            <a:cxnLst>
              <a:cxn ang="0">
                <a:pos x="7" y="6"/>
              </a:cxn>
              <a:cxn ang="0">
                <a:pos x="7" y="10"/>
              </a:cxn>
              <a:cxn ang="0">
                <a:pos x="3" y="9"/>
              </a:cxn>
              <a:cxn ang="0">
                <a:pos x="0" y="2"/>
              </a:cxn>
              <a:cxn ang="0">
                <a:pos x="5" y="0"/>
              </a:cxn>
              <a:cxn ang="0">
                <a:pos x="6" y="2"/>
              </a:cxn>
              <a:cxn ang="0">
                <a:pos x="15" y="20"/>
              </a:cxn>
              <a:cxn ang="0">
                <a:pos x="15" y="23"/>
              </a:cxn>
              <a:cxn ang="0">
                <a:pos x="10" y="22"/>
              </a:cxn>
              <a:cxn ang="0">
                <a:pos x="7" y="16"/>
              </a:cxn>
              <a:cxn ang="0">
                <a:pos x="12" y="15"/>
              </a:cxn>
              <a:cxn ang="0">
                <a:pos x="13" y="16"/>
              </a:cxn>
              <a:cxn ang="0">
                <a:pos x="22" y="33"/>
              </a:cxn>
              <a:cxn ang="0">
                <a:pos x="21" y="38"/>
              </a:cxn>
              <a:cxn ang="0">
                <a:pos x="18" y="36"/>
              </a:cxn>
              <a:cxn ang="0">
                <a:pos x="15" y="29"/>
              </a:cxn>
              <a:cxn ang="0">
                <a:pos x="19" y="28"/>
              </a:cxn>
              <a:cxn ang="0">
                <a:pos x="21" y="29"/>
              </a:cxn>
              <a:cxn ang="0">
                <a:pos x="29" y="48"/>
              </a:cxn>
              <a:cxn ang="0">
                <a:pos x="28" y="51"/>
              </a:cxn>
              <a:cxn ang="0">
                <a:pos x="25" y="51"/>
              </a:cxn>
              <a:cxn ang="0">
                <a:pos x="22" y="44"/>
              </a:cxn>
              <a:cxn ang="0">
                <a:pos x="26" y="42"/>
              </a:cxn>
              <a:cxn ang="0">
                <a:pos x="28" y="44"/>
              </a:cxn>
              <a:cxn ang="0">
                <a:pos x="37" y="62"/>
              </a:cxn>
              <a:cxn ang="0">
                <a:pos x="35" y="65"/>
              </a:cxn>
              <a:cxn ang="0">
                <a:pos x="32" y="64"/>
              </a:cxn>
              <a:cxn ang="0">
                <a:pos x="29" y="58"/>
              </a:cxn>
              <a:cxn ang="0">
                <a:pos x="32" y="57"/>
              </a:cxn>
              <a:cxn ang="0">
                <a:pos x="34" y="57"/>
              </a:cxn>
              <a:cxn ang="0">
                <a:pos x="44" y="75"/>
              </a:cxn>
              <a:cxn ang="0">
                <a:pos x="42" y="80"/>
              </a:cxn>
              <a:cxn ang="0">
                <a:pos x="39" y="78"/>
              </a:cxn>
              <a:cxn ang="0">
                <a:pos x="37" y="71"/>
              </a:cxn>
              <a:cxn ang="0">
                <a:pos x="39" y="70"/>
              </a:cxn>
              <a:cxn ang="0">
                <a:pos x="41" y="71"/>
              </a:cxn>
              <a:cxn ang="0">
                <a:pos x="51" y="90"/>
              </a:cxn>
              <a:cxn ang="0">
                <a:pos x="50" y="93"/>
              </a:cxn>
              <a:cxn ang="0">
                <a:pos x="47" y="93"/>
              </a:cxn>
              <a:cxn ang="0">
                <a:pos x="44" y="86"/>
              </a:cxn>
              <a:cxn ang="0">
                <a:pos x="47" y="84"/>
              </a:cxn>
              <a:cxn ang="0">
                <a:pos x="48" y="86"/>
              </a:cxn>
              <a:cxn ang="0">
                <a:pos x="58" y="104"/>
              </a:cxn>
              <a:cxn ang="0">
                <a:pos x="57" y="107"/>
              </a:cxn>
              <a:cxn ang="0">
                <a:pos x="54" y="106"/>
              </a:cxn>
              <a:cxn ang="0">
                <a:pos x="51" y="100"/>
              </a:cxn>
              <a:cxn ang="0">
                <a:pos x="54" y="99"/>
              </a:cxn>
              <a:cxn ang="0">
                <a:pos x="55" y="99"/>
              </a:cxn>
            </a:cxnLst>
            <a:rect l="0" t="0" r="r" b="b"/>
            <a:pathLst>
              <a:path w="58" h="107">
                <a:moveTo>
                  <a:pt x="6" y="2"/>
                </a:moveTo>
                <a:lnTo>
                  <a:pt x="7" y="6"/>
                </a:lnTo>
                <a:lnTo>
                  <a:pt x="9" y="9"/>
                </a:lnTo>
                <a:lnTo>
                  <a:pt x="7" y="10"/>
                </a:lnTo>
                <a:lnTo>
                  <a:pt x="5" y="10"/>
                </a:lnTo>
                <a:lnTo>
                  <a:pt x="3" y="9"/>
                </a:lnTo>
                <a:lnTo>
                  <a:pt x="2" y="4"/>
                </a:lnTo>
                <a:lnTo>
                  <a:pt x="0" y="2"/>
                </a:lnTo>
                <a:lnTo>
                  <a:pt x="2" y="0"/>
                </a:lnTo>
                <a:lnTo>
                  <a:pt x="5" y="0"/>
                </a:lnTo>
                <a:lnTo>
                  <a:pt x="6" y="2"/>
                </a:lnTo>
                <a:lnTo>
                  <a:pt x="6" y="2"/>
                </a:lnTo>
                <a:close/>
                <a:moveTo>
                  <a:pt x="13" y="16"/>
                </a:moveTo>
                <a:lnTo>
                  <a:pt x="15" y="20"/>
                </a:lnTo>
                <a:lnTo>
                  <a:pt x="16" y="22"/>
                </a:lnTo>
                <a:lnTo>
                  <a:pt x="15" y="23"/>
                </a:lnTo>
                <a:lnTo>
                  <a:pt x="12" y="23"/>
                </a:lnTo>
                <a:lnTo>
                  <a:pt x="10" y="22"/>
                </a:lnTo>
                <a:lnTo>
                  <a:pt x="7" y="18"/>
                </a:lnTo>
                <a:lnTo>
                  <a:pt x="7" y="16"/>
                </a:lnTo>
                <a:lnTo>
                  <a:pt x="9" y="15"/>
                </a:lnTo>
                <a:lnTo>
                  <a:pt x="12" y="15"/>
                </a:lnTo>
                <a:lnTo>
                  <a:pt x="13" y="16"/>
                </a:lnTo>
                <a:lnTo>
                  <a:pt x="13" y="16"/>
                </a:lnTo>
                <a:close/>
                <a:moveTo>
                  <a:pt x="21" y="29"/>
                </a:moveTo>
                <a:lnTo>
                  <a:pt x="22" y="33"/>
                </a:lnTo>
                <a:lnTo>
                  <a:pt x="22" y="36"/>
                </a:lnTo>
                <a:lnTo>
                  <a:pt x="21" y="38"/>
                </a:lnTo>
                <a:lnTo>
                  <a:pt x="19" y="38"/>
                </a:lnTo>
                <a:lnTo>
                  <a:pt x="18" y="36"/>
                </a:lnTo>
                <a:lnTo>
                  <a:pt x="15" y="32"/>
                </a:lnTo>
                <a:lnTo>
                  <a:pt x="15" y="29"/>
                </a:lnTo>
                <a:lnTo>
                  <a:pt x="16" y="28"/>
                </a:lnTo>
                <a:lnTo>
                  <a:pt x="19" y="28"/>
                </a:lnTo>
                <a:lnTo>
                  <a:pt x="21" y="29"/>
                </a:lnTo>
                <a:lnTo>
                  <a:pt x="21" y="29"/>
                </a:lnTo>
                <a:close/>
                <a:moveTo>
                  <a:pt x="28" y="44"/>
                </a:moveTo>
                <a:lnTo>
                  <a:pt x="29" y="48"/>
                </a:lnTo>
                <a:lnTo>
                  <a:pt x="29" y="49"/>
                </a:lnTo>
                <a:lnTo>
                  <a:pt x="28" y="51"/>
                </a:lnTo>
                <a:lnTo>
                  <a:pt x="26" y="52"/>
                </a:lnTo>
                <a:lnTo>
                  <a:pt x="25" y="51"/>
                </a:lnTo>
                <a:lnTo>
                  <a:pt x="22" y="45"/>
                </a:lnTo>
                <a:lnTo>
                  <a:pt x="22" y="44"/>
                </a:lnTo>
                <a:lnTo>
                  <a:pt x="23" y="42"/>
                </a:lnTo>
                <a:lnTo>
                  <a:pt x="26" y="42"/>
                </a:lnTo>
                <a:lnTo>
                  <a:pt x="28" y="44"/>
                </a:lnTo>
                <a:lnTo>
                  <a:pt x="28" y="44"/>
                </a:lnTo>
                <a:close/>
                <a:moveTo>
                  <a:pt x="34" y="57"/>
                </a:moveTo>
                <a:lnTo>
                  <a:pt x="37" y="62"/>
                </a:lnTo>
                <a:lnTo>
                  <a:pt x="37" y="64"/>
                </a:lnTo>
                <a:lnTo>
                  <a:pt x="35" y="65"/>
                </a:lnTo>
                <a:lnTo>
                  <a:pt x="34" y="65"/>
                </a:lnTo>
                <a:lnTo>
                  <a:pt x="32" y="64"/>
                </a:lnTo>
                <a:lnTo>
                  <a:pt x="29" y="59"/>
                </a:lnTo>
                <a:lnTo>
                  <a:pt x="29" y="58"/>
                </a:lnTo>
                <a:lnTo>
                  <a:pt x="31" y="57"/>
                </a:lnTo>
                <a:lnTo>
                  <a:pt x="32" y="57"/>
                </a:lnTo>
                <a:lnTo>
                  <a:pt x="34" y="57"/>
                </a:lnTo>
                <a:lnTo>
                  <a:pt x="34" y="57"/>
                </a:lnTo>
                <a:close/>
                <a:moveTo>
                  <a:pt x="41" y="71"/>
                </a:moveTo>
                <a:lnTo>
                  <a:pt x="44" y="75"/>
                </a:lnTo>
                <a:lnTo>
                  <a:pt x="44" y="78"/>
                </a:lnTo>
                <a:lnTo>
                  <a:pt x="42" y="80"/>
                </a:lnTo>
                <a:lnTo>
                  <a:pt x="41" y="80"/>
                </a:lnTo>
                <a:lnTo>
                  <a:pt x="39" y="78"/>
                </a:lnTo>
                <a:lnTo>
                  <a:pt x="37" y="74"/>
                </a:lnTo>
                <a:lnTo>
                  <a:pt x="37" y="71"/>
                </a:lnTo>
                <a:lnTo>
                  <a:pt x="38" y="70"/>
                </a:lnTo>
                <a:lnTo>
                  <a:pt x="39" y="70"/>
                </a:lnTo>
                <a:lnTo>
                  <a:pt x="41" y="71"/>
                </a:lnTo>
                <a:lnTo>
                  <a:pt x="41" y="71"/>
                </a:lnTo>
                <a:close/>
                <a:moveTo>
                  <a:pt x="48" y="86"/>
                </a:moveTo>
                <a:lnTo>
                  <a:pt x="51" y="90"/>
                </a:lnTo>
                <a:lnTo>
                  <a:pt x="51" y="91"/>
                </a:lnTo>
                <a:lnTo>
                  <a:pt x="50" y="93"/>
                </a:lnTo>
                <a:lnTo>
                  <a:pt x="48" y="94"/>
                </a:lnTo>
                <a:lnTo>
                  <a:pt x="47" y="93"/>
                </a:lnTo>
                <a:lnTo>
                  <a:pt x="44" y="87"/>
                </a:lnTo>
                <a:lnTo>
                  <a:pt x="44" y="86"/>
                </a:lnTo>
                <a:lnTo>
                  <a:pt x="45" y="84"/>
                </a:lnTo>
                <a:lnTo>
                  <a:pt x="47" y="84"/>
                </a:lnTo>
                <a:lnTo>
                  <a:pt x="48" y="86"/>
                </a:lnTo>
                <a:lnTo>
                  <a:pt x="48" y="86"/>
                </a:lnTo>
                <a:close/>
                <a:moveTo>
                  <a:pt x="55" y="99"/>
                </a:moveTo>
                <a:lnTo>
                  <a:pt x="58" y="104"/>
                </a:lnTo>
                <a:lnTo>
                  <a:pt x="58" y="106"/>
                </a:lnTo>
                <a:lnTo>
                  <a:pt x="57" y="107"/>
                </a:lnTo>
                <a:lnTo>
                  <a:pt x="55" y="107"/>
                </a:lnTo>
                <a:lnTo>
                  <a:pt x="54" y="106"/>
                </a:lnTo>
                <a:lnTo>
                  <a:pt x="51" y="101"/>
                </a:lnTo>
                <a:lnTo>
                  <a:pt x="51" y="100"/>
                </a:lnTo>
                <a:lnTo>
                  <a:pt x="53" y="99"/>
                </a:lnTo>
                <a:lnTo>
                  <a:pt x="54" y="99"/>
                </a:lnTo>
                <a:lnTo>
                  <a:pt x="55" y="99"/>
                </a:lnTo>
                <a:lnTo>
                  <a:pt x="55" y="9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99" name="Freeform 85"/>
          <p:cNvSpPr>
            <a:spLocks noEditPoints="1"/>
          </p:cNvSpPr>
          <p:nvPr/>
        </p:nvSpPr>
        <p:spPr bwMode="auto">
          <a:xfrm>
            <a:off x="5497513" y="4932544"/>
            <a:ext cx="31750" cy="58738"/>
          </a:xfrm>
          <a:custGeom>
            <a:avLst/>
            <a:gdLst/>
            <a:ahLst/>
            <a:cxnLst>
              <a:cxn ang="0">
                <a:pos x="7" y="8"/>
              </a:cxn>
              <a:cxn ang="0">
                <a:pos x="6" y="11"/>
              </a:cxn>
              <a:cxn ang="0">
                <a:pos x="3" y="9"/>
              </a:cxn>
              <a:cxn ang="0">
                <a:pos x="0" y="3"/>
              </a:cxn>
              <a:cxn ang="0">
                <a:pos x="3" y="0"/>
              </a:cxn>
              <a:cxn ang="0">
                <a:pos x="4" y="2"/>
              </a:cxn>
              <a:cxn ang="0">
                <a:pos x="14" y="21"/>
              </a:cxn>
              <a:cxn ang="0">
                <a:pos x="13" y="25"/>
              </a:cxn>
              <a:cxn ang="0">
                <a:pos x="10" y="24"/>
              </a:cxn>
              <a:cxn ang="0">
                <a:pos x="7" y="16"/>
              </a:cxn>
              <a:cxn ang="0">
                <a:pos x="10" y="15"/>
              </a:cxn>
              <a:cxn ang="0">
                <a:pos x="11" y="16"/>
              </a:cxn>
              <a:cxn ang="0">
                <a:pos x="22" y="35"/>
              </a:cxn>
              <a:cxn ang="0">
                <a:pos x="20" y="38"/>
              </a:cxn>
              <a:cxn ang="0">
                <a:pos x="16" y="37"/>
              </a:cxn>
              <a:cxn ang="0">
                <a:pos x="14" y="31"/>
              </a:cxn>
              <a:cxn ang="0">
                <a:pos x="17" y="29"/>
              </a:cxn>
              <a:cxn ang="0">
                <a:pos x="19" y="31"/>
              </a:cxn>
              <a:cxn ang="0">
                <a:pos x="29" y="48"/>
              </a:cxn>
              <a:cxn ang="0">
                <a:pos x="27" y="53"/>
              </a:cxn>
              <a:cxn ang="0">
                <a:pos x="23" y="51"/>
              </a:cxn>
              <a:cxn ang="0">
                <a:pos x="22" y="45"/>
              </a:cxn>
              <a:cxn ang="0">
                <a:pos x="24" y="42"/>
              </a:cxn>
              <a:cxn ang="0">
                <a:pos x="26" y="44"/>
              </a:cxn>
              <a:cxn ang="0">
                <a:pos x="36" y="63"/>
              </a:cxn>
              <a:cxn ang="0">
                <a:pos x="35" y="67"/>
              </a:cxn>
              <a:cxn ang="0">
                <a:pos x="30" y="66"/>
              </a:cxn>
              <a:cxn ang="0">
                <a:pos x="29" y="58"/>
              </a:cxn>
              <a:cxn ang="0">
                <a:pos x="32" y="57"/>
              </a:cxn>
              <a:cxn ang="0">
                <a:pos x="33" y="58"/>
              </a:cxn>
              <a:cxn ang="0">
                <a:pos x="42" y="77"/>
              </a:cxn>
              <a:cxn ang="0">
                <a:pos x="42" y="80"/>
              </a:cxn>
              <a:cxn ang="0">
                <a:pos x="38" y="79"/>
              </a:cxn>
              <a:cxn ang="0">
                <a:pos x="36" y="73"/>
              </a:cxn>
              <a:cxn ang="0">
                <a:pos x="39" y="71"/>
              </a:cxn>
              <a:cxn ang="0">
                <a:pos x="40" y="73"/>
              </a:cxn>
              <a:cxn ang="0">
                <a:pos x="49" y="90"/>
              </a:cxn>
              <a:cxn ang="0">
                <a:pos x="49" y="95"/>
              </a:cxn>
              <a:cxn ang="0">
                <a:pos x="45" y="93"/>
              </a:cxn>
              <a:cxn ang="0">
                <a:pos x="42" y="86"/>
              </a:cxn>
              <a:cxn ang="0">
                <a:pos x="46" y="84"/>
              </a:cxn>
              <a:cxn ang="0">
                <a:pos x="48" y="86"/>
              </a:cxn>
              <a:cxn ang="0">
                <a:pos x="56" y="105"/>
              </a:cxn>
              <a:cxn ang="0">
                <a:pos x="56" y="109"/>
              </a:cxn>
              <a:cxn ang="0">
                <a:pos x="52" y="108"/>
              </a:cxn>
              <a:cxn ang="0">
                <a:pos x="49" y="100"/>
              </a:cxn>
              <a:cxn ang="0">
                <a:pos x="54" y="99"/>
              </a:cxn>
              <a:cxn ang="0">
                <a:pos x="55" y="100"/>
              </a:cxn>
            </a:cxnLst>
            <a:rect l="0" t="0" r="r" b="b"/>
            <a:pathLst>
              <a:path w="58" h="109">
                <a:moveTo>
                  <a:pt x="4" y="2"/>
                </a:moveTo>
                <a:lnTo>
                  <a:pt x="7" y="8"/>
                </a:lnTo>
                <a:lnTo>
                  <a:pt x="7" y="9"/>
                </a:lnTo>
                <a:lnTo>
                  <a:pt x="6" y="11"/>
                </a:lnTo>
                <a:lnTo>
                  <a:pt x="4" y="11"/>
                </a:lnTo>
                <a:lnTo>
                  <a:pt x="3" y="9"/>
                </a:lnTo>
                <a:lnTo>
                  <a:pt x="0" y="5"/>
                </a:lnTo>
                <a:lnTo>
                  <a:pt x="0" y="3"/>
                </a:lnTo>
                <a:lnTo>
                  <a:pt x="1" y="2"/>
                </a:lnTo>
                <a:lnTo>
                  <a:pt x="3" y="0"/>
                </a:lnTo>
                <a:lnTo>
                  <a:pt x="4" y="2"/>
                </a:lnTo>
                <a:lnTo>
                  <a:pt x="4" y="2"/>
                </a:lnTo>
                <a:close/>
                <a:moveTo>
                  <a:pt x="11" y="16"/>
                </a:moveTo>
                <a:lnTo>
                  <a:pt x="14" y="21"/>
                </a:lnTo>
                <a:lnTo>
                  <a:pt x="14" y="24"/>
                </a:lnTo>
                <a:lnTo>
                  <a:pt x="13" y="25"/>
                </a:lnTo>
                <a:lnTo>
                  <a:pt x="11" y="25"/>
                </a:lnTo>
                <a:lnTo>
                  <a:pt x="10" y="24"/>
                </a:lnTo>
                <a:lnTo>
                  <a:pt x="7" y="19"/>
                </a:lnTo>
                <a:lnTo>
                  <a:pt x="7" y="16"/>
                </a:lnTo>
                <a:lnTo>
                  <a:pt x="8" y="15"/>
                </a:lnTo>
                <a:lnTo>
                  <a:pt x="10" y="15"/>
                </a:lnTo>
                <a:lnTo>
                  <a:pt x="11" y="16"/>
                </a:lnTo>
                <a:lnTo>
                  <a:pt x="11" y="16"/>
                </a:lnTo>
                <a:close/>
                <a:moveTo>
                  <a:pt x="19" y="31"/>
                </a:moveTo>
                <a:lnTo>
                  <a:pt x="22" y="35"/>
                </a:lnTo>
                <a:lnTo>
                  <a:pt x="22" y="37"/>
                </a:lnTo>
                <a:lnTo>
                  <a:pt x="20" y="38"/>
                </a:lnTo>
                <a:lnTo>
                  <a:pt x="19" y="38"/>
                </a:lnTo>
                <a:lnTo>
                  <a:pt x="16" y="37"/>
                </a:lnTo>
                <a:lnTo>
                  <a:pt x="14" y="32"/>
                </a:lnTo>
                <a:lnTo>
                  <a:pt x="14" y="31"/>
                </a:lnTo>
                <a:lnTo>
                  <a:pt x="16" y="29"/>
                </a:lnTo>
                <a:lnTo>
                  <a:pt x="17" y="29"/>
                </a:lnTo>
                <a:lnTo>
                  <a:pt x="19" y="31"/>
                </a:lnTo>
                <a:lnTo>
                  <a:pt x="19" y="31"/>
                </a:lnTo>
                <a:close/>
                <a:moveTo>
                  <a:pt x="26" y="44"/>
                </a:moveTo>
                <a:lnTo>
                  <a:pt x="29" y="48"/>
                </a:lnTo>
                <a:lnTo>
                  <a:pt x="29" y="51"/>
                </a:lnTo>
                <a:lnTo>
                  <a:pt x="27" y="53"/>
                </a:lnTo>
                <a:lnTo>
                  <a:pt x="24" y="53"/>
                </a:lnTo>
                <a:lnTo>
                  <a:pt x="23" y="51"/>
                </a:lnTo>
                <a:lnTo>
                  <a:pt x="22" y="47"/>
                </a:lnTo>
                <a:lnTo>
                  <a:pt x="22" y="45"/>
                </a:lnTo>
                <a:lnTo>
                  <a:pt x="23" y="42"/>
                </a:lnTo>
                <a:lnTo>
                  <a:pt x="24" y="42"/>
                </a:lnTo>
                <a:lnTo>
                  <a:pt x="26" y="44"/>
                </a:lnTo>
                <a:lnTo>
                  <a:pt x="26" y="44"/>
                </a:lnTo>
                <a:close/>
                <a:moveTo>
                  <a:pt x="33" y="58"/>
                </a:moveTo>
                <a:lnTo>
                  <a:pt x="36" y="63"/>
                </a:lnTo>
                <a:lnTo>
                  <a:pt x="36" y="66"/>
                </a:lnTo>
                <a:lnTo>
                  <a:pt x="35" y="67"/>
                </a:lnTo>
                <a:lnTo>
                  <a:pt x="32" y="67"/>
                </a:lnTo>
                <a:lnTo>
                  <a:pt x="30" y="66"/>
                </a:lnTo>
                <a:lnTo>
                  <a:pt x="29" y="61"/>
                </a:lnTo>
                <a:lnTo>
                  <a:pt x="29" y="58"/>
                </a:lnTo>
                <a:lnTo>
                  <a:pt x="29" y="57"/>
                </a:lnTo>
                <a:lnTo>
                  <a:pt x="32" y="57"/>
                </a:lnTo>
                <a:lnTo>
                  <a:pt x="33" y="58"/>
                </a:lnTo>
                <a:lnTo>
                  <a:pt x="33" y="58"/>
                </a:lnTo>
                <a:close/>
                <a:moveTo>
                  <a:pt x="40" y="73"/>
                </a:moveTo>
                <a:lnTo>
                  <a:pt x="42" y="77"/>
                </a:lnTo>
                <a:lnTo>
                  <a:pt x="43" y="79"/>
                </a:lnTo>
                <a:lnTo>
                  <a:pt x="42" y="80"/>
                </a:lnTo>
                <a:lnTo>
                  <a:pt x="39" y="80"/>
                </a:lnTo>
                <a:lnTo>
                  <a:pt x="38" y="79"/>
                </a:lnTo>
                <a:lnTo>
                  <a:pt x="36" y="74"/>
                </a:lnTo>
                <a:lnTo>
                  <a:pt x="36" y="73"/>
                </a:lnTo>
                <a:lnTo>
                  <a:pt x="36" y="71"/>
                </a:lnTo>
                <a:lnTo>
                  <a:pt x="39" y="71"/>
                </a:lnTo>
                <a:lnTo>
                  <a:pt x="40" y="73"/>
                </a:lnTo>
                <a:lnTo>
                  <a:pt x="40" y="73"/>
                </a:lnTo>
                <a:close/>
                <a:moveTo>
                  <a:pt x="48" y="86"/>
                </a:moveTo>
                <a:lnTo>
                  <a:pt x="49" y="90"/>
                </a:lnTo>
                <a:lnTo>
                  <a:pt x="51" y="93"/>
                </a:lnTo>
                <a:lnTo>
                  <a:pt x="49" y="95"/>
                </a:lnTo>
                <a:lnTo>
                  <a:pt x="46" y="95"/>
                </a:lnTo>
                <a:lnTo>
                  <a:pt x="45" y="93"/>
                </a:lnTo>
                <a:lnTo>
                  <a:pt x="43" y="89"/>
                </a:lnTo>
                <a:lnTo>
                  <a:pt x="42" y="86"/>
                </a:lnTo>
                <a:lnTo>
                  <a:pt x="43" y="84"/>
                </a:lnTo>
                <a:lnTo>
                  <a:pt x="46" y="84"/>
                </a:lnTo>
                <a:lnTo>
                  <a:pt x="48" y="86"/>
                </a:lnTo>
                <a:lnTo>
                  <a:pt x="48" y="86"/>
                </a:lnTo>
                <a:close/>
                <a:moveTo>
                  <a:pt x="55" y="100"/>
                </a:moveTo>
                <a:lnTo>
                  <a:pt x="56" y="105"/>
                </a:lnTo>
                <a:lnTo>
                  <a:pt x="58" y="108"/>
                </a:lnTo>
                <a:lnTo>
                  <a:pt x="56" y="109"/>
                </a:lnTo>
                <a:lnTo>
                  <a:pt x="54" y="109"/>
                </a:lnTo>
                <a:lnTo>
                  <a:pt x="52" y="108"/>
                </a:lnTo>
                <a:lnTo>
                  <a:pt x="51" y="103"/>
                </a:lnTo>
                <a:lnTo>
                  <a:pt x="49" y="100"/>
                </a:lnTo>
                <a:lnTo>
                  <a:pt x="51" y="99"/>
                </a:lnTo>
                <a:lnTo>
                  <a:pt x="54" y="99"/>
                </a:lnTo>
                <a:lnTo>
                  <a:pt x="55" y="100"/>
                </a:lnTo>
                <a:lnTo>
                  <a:pt x="55" y="10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00" name="Freeform 86"/>
          <p:cNvSpPr>
            <a:spLocks noEditPoints="1"/>
          </p:cNvSpPr>
          <p:nvPr/>
        </p:nvSpPr>
        <p:spPr bwMode="auto">
          <a:xfrm>
            <a:off x="5513388" y="4923027"/>
            <a:ext cx="31750" cy="55563"/>
          </a:xfrm>
          <a:custGeom>
            <a:avLst/>
            <a:gdLst/>
            <a:ahLst/>
            <a:cxnLst>
              <a:cxn ang="0">
                <a:pos x="8" y="6"/>
              </a:cxn>
              <a:cxn ang="0">
                <a:pos x="6" y="9"/>
              </a:cxn>
              <a:cxn ang="0">
                <a:pos x="3" y="9"/>
              </a:cxn>
              <a:cxn ang="0">
                <a:pos x="0" y="2"/>
              </a:cxn>
              <a:cxn ang="0">
                <a:pos x="5" y="2"/>
              </a:cxn>
              <a:cxn ang="0">
                <a:pos x="12" y="15"/>
              </a:cxn>
              <a:cxn ang="0">
                <a:pos x="15" y="22"/>
              </a:cxn>
              <a:cxn ang="0">
                <a:pos x="12" y="23"/>
              </a:cxn>
              <a:cxn ang="0">
                <a:pos x="8" y="18"/>
              </a:cxn>
              <a:cxn ang="0">
                <a:pos x="9" y="15"/>
              </a:cxn>
              <a:cxn ang="0">
                <a:pos x="12" y="15"/>
              </a:cxn>
              <a:cxn ang="0">
                <a:pos x="19" y="29"/>
              </a:cxn>
              <a:cxn ang="0">
                <a:pos x="22" y="36"/>
              </a:cxn>
              <a:cxn ang="0">
                <a:pos x="19" y="38"/>
              </a:cxn>
              <a:cxn ang="0">
                <a:pos x="15" y="32"/>
              </a:cxn>
              <a:cxn ang="0">
                <a:pos x="16" y="28"/>
              </a:cxn>
              <a:cxn ang="0">
                <a:pos x="19" y="29"/>
              </a:cxn>
              <a:cxn ang="0">
                <a:pos x="26" y="44"/>
              </a:cxn>
              <a:cxn ang="0">
                <a:pos x="29" y="49"/>
              </a:cxn>
              <a:cxn ang="0">
                <a:pos x="25" y="52"/>
              </a:cxn>
              <a:cxn ang="0">
                <a:pos x="22" y="45"/>
              </a:cxn>
              <a:cxn ang="0">
                <a:pos x="24" y="42"/>
              </a:cxn>
              <a:cxn ang="0">
                <a:pos x="26" y="44"/>
              </a:cxn>
              <a:cxn ang="0">
                <a:pos x="34" y="57"/>
              </a:cxn>
              <a:cxn ang="0">
                <a:pos x="37" y="64"/>
              </a:cxn>
              <a:cxn ang="0">
                <a:pos x="32" y="65"/>
              </a:cxn>
              <a:cxn ang="0">
                <a:pos x="29" y="60"/>
              </a:cxn>
              <a:cxn ang="0">
                <a:pos x="31" y="57"/>
              </a:cxn>
              <a:cxn ang="0">
                <a:pos x="34" y="57"/>
              </a:cxn>
              <a:cxn ang="0">
                <a:pos x="41" y="71"/>
              </a:cxn>
              <a:cxn ang="0">
                <a:pos x="44" y="78"/>
              </a:cxn>
              <a:cxn ang="0">
                <a:pos x="40" y="80"/>
              </a:cxn>
              <a:cxn ang="0">
                <a:pos x="37" y="74"/>
              </a:cxn>
              <a:cxn ang="0">
                <a:pos x="37" y="70"/>
              </a:cxn>
              <a:cxn ang="0">
                <a:pos x="41" y="71"/>
              </a:cxn>
              <a:cxn ang="0">
                <a:pos x="48" y="86"/>
              </a:cxn>
              <a:cxn ang="0">
                <a:pos x="51" y="91"/>
              </a:cxn>
              <a:cxn ang="0">
                <a:pos x="47" y="94"/>
              </a:cxn>
              <a:cxn ang="0">
                <a:pos x="44" y="87"/>
              </a:cxn>
              <a:cxn ang="0">
                <a:pos x="44" y="84"/>
              </a:cxn>
              <a:cxn ang="0">
                <a:pos x="48" y="86"/>
              </a:cxn>
              <a:cxn ang="0">
                <a:pos x="56" y="99"/>
              </a:cxn>
              <a:cxn ang="0">
                <a:pos x="58" y="106"/>
              </a:cxn>
              <a:cxn ang="0">
                <a:pos x="54" y="107"/>
              </a:cxn>
              <a:cxn ang="0">
                <a:pos x="51" y="101"/>
              </a:cxn>
              <a:cxn ang="0">
                <a:pos x="51" y="99"/>
              </a:cxn>
              <a:cxn ang="0">
                <a:pos x="56" y="99"/>
              </a:cxn>
            </a:cxnLst>
            <a:rect l="0" t="0" r="r" b="b"/>
            <a:pathLst>
              <a:path w="58" h="107">
                <a:moveTo>
                  <a:pt x="5" y="2"/>
                </a:moveTo>
                <a:lnTo>
                  <a:pt x="8" y="6"/>
                </a:lnTo>
                <a:lnTo>
                  <a:pt x="8" y="7"/>
                </a:lnTo>
                <a:lnTo>
                  <a:pt x="6" y="9"/>
                </a:lnTo>
                <a:lnTo>
                  <a:pt x="5" y="10"/>
                </a:lnTo>
                <a:lnTo>
                  <a:pt x="3" y="9"/>
                </a:lnTo>
                <a:lnTo>
                  <a:pt x="0" y="3"/>
                </a:lnTo>
                <a:lnTo>
                  <a:pt x="0" y="2"/>
                </a:lnTo>
                <a:lnTo>
                  <a:pt x="2" y="0"/>
                </a:lnTo>
                <a:lnTo>
                  <a:pt x="5" y="2"/>
                </a:lnTo>
                <a:lnTo>
                  <a:pt x="5" y="2"/>
                </a:lnTo>
                <a:close/>
                <a:moveTo>
                  <a:pt x="12" y="15"/>
                </a:moveTo>
                <a:lnTo>
                  <a:pt x="15" y="20"/>
                </a:lnTo>
                <a:lnTo>
                  <a:pt x="15" y="22"/>
                </a:lnTo>
                <a:lnTo>
                  <a:pt x="13" y="23"/>
                </a:lnTo>
                <a:lnTo>
                  <a:pt x="12" y="23"/>
                </a:lnTo>
                <a:lnTo>
                  <a:pt x="10" y="22"/>
                </a:lnTo>
                <a:lnTo>
                  <a:pt x="8" y="18"/>
                </a:lnTo>
                <a:lnTo>
                  <a:pt x="8" y="16"/>
                </a:lnTo>
                <a:lnTo>
                  <a:pt x="9" y="15"/>
                </a:lnTo>
                <a:lnTo>
                  <a:pt x="10" y="15"/>
                </a:lnTo>
                <a:lnTo>
                  <a:pt x="12" y="15"/>
                </a:lnTo>
                <a:lnTo>
                  <a:pt x="12" y="15"/>
                </a:lnTo>
                <a:close/>
                <a:moveTo>
                  <a:pt x="19" y="29"/>
                </a:moveTo>
                <a:lnTo>
                  <a:pt x="22" y="33"/>
                </a:lnTo>
                <a:lnTo>
                  <a:pt x="22" y="36"/>
                </a:lnTo>
                <a:lnTo>
                  <a:pt x="21" y="38"/>
                </a:lnTo>
                <a:lnTo>
                  <a:pt x="19" y="38"/>
                </a:lnTo>
                <a:lnTo>
                  <a:pt x="16" y="36"/>
                </a:lnTo>
                <a:lnTo>
                  <a:pt x="15" y="32"/>
                </a:lnTo>
                <a:lnTo>
                  <a:pt x="15" y="29"/>
                </a:lnTo>
                <a:lnTo>
                  <a:pt x="16" y="28"/>
                </a:lnTo>
                <a:lnTo>
                  <a:pt x="18" y="28"/>
                </a:lnTo>
                <a:lnTo>
                  <a:pt x="19" y="29"/>
                </a:lnTo>
                <a:lnTo>
                  <a:pt x="19" y="29"/>
                </a:lnTo>
                <a:close/>
                <a:moveTo>
                  <a:pt x="26" y="44"/>
                </a:moveTo>
                <a:lnTo>
                  <a:pt x="29" y="48"/>
                </a:lnTo>
                <a:lnTo>
                  <a:pt x="29" y="49"/>
                </a:lnTo>
                <a:lnTo>
                  <a:pt x="28" y="51"/>
                </a:lnTo>
                <a:lnTo>
                  <a:pt x="25" y="52"/>
                </a:lnTo>
                <a:lnTo>
                  <a:pt x="24" y="51"/>
                </a:lnTo>
                <a:lnTo>
                  <a:pt x="22" y="45"/>
                </a:lnTo>
                <a:lnTo>
                  <a:pt x="22" y="44"/>
                </a:lnTo>
                <a:lnTo>
                  <a:pt x="24" y="42"/>
                </a:lnTo>
                <a:lnTo>
                  <a:pt x="25" y="42"/>
                </a:lnTo>
                <a:lnTo>
                  <a:pt x="26" y="44"/>
                </a:lnTo>
                <a:lnTo>
                  <a:pt x="26" y="44"/>
                </a:lnTo>
                <a:close/>
                <a:moveTo>
                  <a:pt x="34" y="57"/>
                </a:moveTo>
                <a:lnTo>
                  <a:pt x="37" y="62"/>
                </a:lnTo>
                <a:lnTo>
                  <a:pt x="37" y="64"/>
                </a:lnTo>
                <a:lnTo>
                  <a:pt x="35" y="65"/>
                </a:lnTo>
                <a:lnTo>
                  <a:pt x="32" y="65"/>
                </a:lnTo>
                <a:lnTo>
                  <a:pt x="31" y="64"/>
                </a:lnTo>
                <a:lnTo>
                  <a:pt x="29" y="60"/>
                </a:lnTo>
                <a:lnTo>
                  <a:pt x="29" y="58"/>
                </a:lnTo>
                <a:lnTo>
                  <a:pt x="31" y="57"/>
                </a:lnTo>
                <a:lnTo>
                  <a:pt x="32" y="55"/>
                </a:lnTo>
                <a:lnTo>
                  <a:pt x="34" y="57"/>
                </a:lnTo>
                <a:lnTo>
                  <a:pt x="34" y="57"/>
                </a:lnTo>
                <a:close/>
                <a:moveTo>
                  <a:pt x="41" y="71"/>
                </a:moveTo>
                <a:lnTo>
                  <a:pt x="44" y="75"/>
                </a:lnTo>
                <a:lnTo>
                  <a:pt x="44" y="78"/>
                </a:lnTo>
                <a:lnTo>
                  <a:pt x="42" y="80"/>
                </a:lnTo>
                <a:lnTo>
                  <a:pt x="40" y="80"/>
                </a:lnTo>
                <a:lnTo>
                  <a:pt x="38" y="78"/>
                </a:lnTo>
                <a:lnTo>
                  <a:pt x="37" y="74"/>
                </a:lnTo>
                <a:lnTo>
                  <a:pt x="37" y="71"/>
                </a:lnTo>
                <a:lnTo>
                  <a:pt x="37" y="70"/>
                </a:lnTo>
                <a:lnTo>
                  <a:pt x="40" y="70"/>
                </a:lnTo>
                <a:lnTo>
                  <a:pt x="41" y="71"/>
                </a:lnTo>
                <a:lnTo>
                  <a:pt x="41" y="71"/>
                </a:lnTo>
                <a:close/>
                <a:moveTo>
                  <a:pt x="48" y="86"/>
                </a:moveTo>
                <a:lnTo>
                  <a:pt x="50" y="90"/>
                </a:lnTo>
                <a:lnTo>
                  <a:pt x="51" y="91"/>
                </a:lnTo>
                <a:lnTo>
                  <a:pt x="50" y="93"/>
                </a:lnTo>
                <a:lnTo>
                  <a:pt x="47" y="94"/>
                </a:lnTo>
                <a:lnTo>
                  <a:pt x="45" y="93"/>
                </a:lnTo>
                <a:lnTo>
                  <a:pt x="44" y="87"/>
                </a:lnTo>
                <a:lnTo>
                  <a:pt x="44" y="86"/>
                </a:lnTo>
                <a:lnTo>
                  <a:pt x="44" y="84"/>
                </a:lnTo>
                <a:lnTo>
                  <a:pt x="47" y="84"/>
                </a:lnTo>
                <a:lnTo>
                  <a:pt x="48" y="86"/>
                </a:lnTo>
                <a:lnTo>
                  <a:pt x="48" y="86"/>
                </a:lnTo>
                <a:close/>
                <a:moveTo>
                  <a:pt x="56" y="99"/>
                </a:moveTo>
                <a:lnTo>
                  <a:pt x="57" y="104"/>
                </a:lnTo>
                <a:lnTo>
                  <a:pt x="58" y="106"/>
                </a:lnTo>
                <a:lnTo>
                  <a:pt x="57" y="107"/>
                </a:lnTo>
                <a:lnTo>
                  <a:pt x="54" y="107"/>
                </a:lnTo>
                <a:lnTo>
                  <a:pt x="53" y="106"/>
                </a:lnTo>
                <a:lnTo>
                  <a:pt x="51" y="101"/>
                </a:lnTo>
                <a:lnTo>
                  <a:pt x="50" y="100"/>
                </a:lnTo>
                <a:lnTo>
                  <a:pt x="51" y="99"/>
                </a:lnTo>
                <a:lnTo>
                  <a:pt x="54" y="97"/>
                </a:lnTo>
                <a:lnTo>
                  <a:pt x="56" y="99"/>
                </a:lnTo>
                <a:lnTo>
                  <a:pt x="56" y="9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01" name="Freeform 87"/>
          <p:cNvSpPr>
            <a:spLocks noEditPoints="1"/>
          </p:cNvSpPr>
          <p:nvPr/>
        </p:nvSpPr>
        <p:spPr bwMode="auto">
          <a:xfrm>
            <a:off x="5502280" y="4965890"/>
            <a:ext cx="49213" cy="28575"/>
          </a:xfrm>
          <a:custGeom>
            <a:avLst/>
            <a:gdLst/>
            <a:ahLst/>
            <a:cxnLst>
              <a:cxn ang="0">
                <a:pos x="6" y="45"/>
              </a:cxn>
              <a:cxn ang="0">
                <a:pos x="10" y="46"/>
              </a:cxn>
              <a:cxn ang="0">
                <a:pos x="9" y="49"/>
              </a:cxn>
              <a:cxn ang="0">
                <a:pos x="1" y="52"/>
              </a:cxn>
              <a:cxn ang="0">
                <a:pos x="0" y="49"/>
              </a:cxn>
              <a:cxn ang="0">
                <a:pos x="1" y="46"/>
              </a:cxn>
              <a:cxn ang="0">
                <a:pos x="20" y="37"/>
              </a:cxn>
              <a:cxn ang="0">
                <a:pos x="23" y="39"/>
              </a:cxn>
              <a:cxn ang="0">
                <a:pos x="22" y="42"/>
              </a:cxn>
              <a:cxn ang="0">
                <a:pos x="16" y="45"/>
              </a:cxn>
              <a:cxn ang="0">
                <a:pos x="15" y="39"/>
              </a:cxn>
              <a:cxn ang="0">
                <a:pos x="29" y="32"/>
              </a:cxn>
              <a:cxn ang="0">
                <a:pos x="36" y="30"/>
              </a:cxn>
              <a:cxn ang="0">
                <a:pos x="38" y="33"/>
              </a:cxn>
              <a:cxn ang="0">
                <a:pos x="32" y="37"/>
              </a:cxn>
              <a:cxn ang="0">
                <a:pos x="28" y="36"/>
              </a:cxn>
              <a:cxn ang="0">
                <a:pos x="29" y="32"/>
              </a:cxn>
              <a:cxn ang="0">
                <a:pos x="44" y="24"/>
              </a:cxn>
              <a:cxn ang="0">
                <a:pos x="49" y="23"/>
              </a:cxn>
              <a:cxn ang="0">
                <a:pos x="52" y="26"/>
              </a:cxn>
              <a:cxn ang="0">
                <a:pos x="45" y="30"/>
              </a:cxn>
              <a:cxn ang="0">
                <a:pos x="42" y="29"/>
              </a:cxn>
              <a:cxn ang="0">
                <a:pos x="44" y="24"/>
              </a:cxn>
              <a:cxn ang="0">
                <a:pos x="57" y="17"/>
              </a:cxn>
              <a:cxn ang="0">
                <a:pos x="64" y="16"/>
              </a:cxn>
              <a:cxn ang="0">
                <a:pos x="65" y="18"/>
              </a:cxn>
              <a:cxn ang="0">
                <a:pos x="60" y="23"/>
              </a:cxn>
              <a:cxn ang="0">
                <a:pos x="57" y="21"/>
              </a:cxn>
              <a:cxn ang="0">
                <a:pos x="57" y="17"/>
              </a:cxn>
              <a:cxn ang="0">
                <a:pos x="71" y="10"/>
              </a:cxn>
              <a:cxn ang="0">
                <a:pos x="79" y="8"/>
              </a:cxn>
              <a:cxn ang="0">
                <a:pos x="80" y="11"/>
              </a:cxn>
              <a:cxn ang="0">
                <a:pos x="74" y="16"/>
              </a:cxn>
              <a:cxn ang="0">
                <a:pos x="70" y="11"/>
              </a:cxn>
              <a:cxn ang="0">
                <a:pos x="71" y="10"/>
              </a:cxn>
              <a:cxn ang="0">
                <a:pos x="90" y="1"/>
              </a:cxn>
              <a:cxn ang="0">
                <a:pos x="93" y="1"/>
              </a:cxn>
              <a:cxn ang="0">
                <a:pos x="92" y="5"/>
              </a:cxn>
              <a:cxn ang="0">
                <a:pos x="86" y="8"/>
              </a:cxn>
              <a:cxn ang="0">
                <a:pos x="84" y="4"/>
              </a:cxn>
              <a:cxn ang="0">
                <a:pos x="86" y="3"/>
              </a:cxn>
            </a:cxnLst>
            <a:rect l="0" t="0" r="r" b="b"/>
            <a:pathLst>
              <a:path w="93" h="52">
                <a:moveTo>
                  <a:pt x="1" y="46"/>
                </a:moveTo>
                <a:lnTo>
                  <a:pt x="6" y="45"/>
                </a:lnTo>
                <a:lnTo>
                  <a:pt x="9" y="45"/>
                </a:lnTo>
                <a:lnTo>
                  <a:pt x="10" y="46"/>
                </a:lnTo>
                <a:lnTo>
                  <a:pt x="10" y="47"/>
                </a:lnTo>
                <a:lnTo>
                  <a:pt x="9" y="49"/>
                </a:lnTo>
                <a:lnTo>
                  <a:pt x="4" y="52"/>
                </a:lnTo>
                <a:lnTo>
                  <a:pt x="1" y="52"/>
                </a:lnTo>
                <a:lnTo>
                  <a:pt x="0" y="50"/>
                </a:lnTo>
                <a:lnTo>
                  <a:pt x="0" y="49"/>
                </a:lnTo>
                <a:lnTo>
                  <a:pt x="1" y="46"/>
                </a:lnTo>
                <a:lnTo>
                  <a:pt x="1" y="46"/>
                </a:lnTo>
                <a:close/>
                <a:moveTo>
                  <a:pt x="15" y="39"/>
                </a:moveTo>
                <a:lnTo>
                  <a:pt x="20" y="37"/>
                </a:lnTo>
                <a:lnTo>
                  <a:pt x="22" y="37"/>
                </a:lnTo>
                <a:lnTo>
                  <a:pt x="23" y="39"/>
                </a:lnTo>
                <a:lnTo>
                  <a:pt x="23" y="40"/>
                </a:lnTo>
                <a:lnTo>
                  <a:pt x="22" y="42"/>
                </a:lnTo>
                <a:lnTo>
                  <a:pt x="17" y="45"/>
                </a:lnTo>
                <a:lnTo>
                  <a:pt x="16" y="45"/>
                </a:lnTo>
                <a:lnTo>
                  <a:pt x="15" y="43"/>
                </a:lnTo>
                <a:lnTo>
                  <a:pt x="15" y="39"/>
                </a:lnTo>
                <a:lnTo>
                  <a:pt x="15" y="39"/>
                </a:lnTo>
                <a:close/>
                <a:moveTo>
                  <a:pt x="29" y="32"/>
                </a:moveTo>
                <a:lnTo>
                  <a:pt x="33" y="30"/>
                </a:lnTo>
                <a:lnTo>
                  <a:pt x="36" y="30"/>
                </a:lnTo>
                <a:lnTo>
                  <a:pt x="38" y="30"/>
                </a:lnTo>
                <a:lnTo>
                  <a:pt x="38" y="33"/>
                </a:lnTo>
                <a:lnTo>
                  <a:pt x="36" y="34"/>
                </a:lnTo>
                <a:lnTo>
                  <a:pt x="32" y="37"/>
                </a:lnTo>
                <a:lnTo>
                  <a:pt x="29" y="37"/>
                </a:lnTo>
                <a:lnTo>
                  <a:pt x="28" y="36"/>
                </a:lnTo>
                <a:lnTo>
                  <a:pt x="28" y="33"/>
                </a:lnTo>
                <a:lnTo>
                  <a:pt x="29" y="32"/>
                </a:lnTo>
                <a:lnTo>
                  <a:pt x="29" y="32"/>
                </a:lnTo>
                <a:close/>
                <a:moveTo>
                  <a:pt x="44" y="24"/>
                </a:moveTo>
                <a:lnTo>
                  <a:pt x="48" y="23"/>
                </a:lnTo>
                <a:lnTo>
                  <a:pt x="49" y="23"/>
                </a:lnTo>
                <a:lnTo>
                  <a:pt x="51" y="23"/>
                </a:lnTo>
                <a:lnTo>
                  <a:pt x="52" y="26"/>
                </a:lnTo>
                <a:lnTo>
                  <a:pt x="51" y="27"/>
                </a:lnTo>
                <a:lnTo>
                  <a:pt x="45" y="30"/>
                </a:lnTo>
                <a:lnTo>
                  <a:pt x="44" y="30"/>
                </a:lnTo>
                <a:lnTo>
                  <a:pt x="42" y="29"/>
                </a:lnTo>
                <a:lnTo>
                  <a:pt x="42" y="26"/>
                </a:lnTo>
                <a:lnTo>
                  <a:pt x="44" y="24"/>
                </a:lnTo>
                <a:lnTo>
                  <a:pt x="44" y="24"/>
                </a:lnTo>
                <a:close/>
                <a:moveTo>
                  <a:pt x="57" y="17"/>
                </a:moveTo>
                <a:lnTo>
                  <a:pt x="63" y="16"/>
                </a:lnTo>
                <a:lnTo>
                  <a:pt x="64" y="16"/>
                </a:lnTo>
                <a:lnTo>
                  <a:pt x="65" y="16"/>
                </a:lnTo>
                <a:lnTo>
                  <a:pt x="65" y="18"/>
                </a:lnTo>
                <a:lnTo>
                  <a:pt x="64" y="20"/>
                </a:lnTo>
                <a:lnTo>
                  <a:pt x="60" y="23"/>
                </a:lnTo>
                <a:lnTo>
                  <a:pt x="58" y="23"/>
                </a:lnTo>
                <a:lnTo>
                  <a:pt x="57" y="21"/>
                </a:lnTo>
                <a:lnTo>
                  <a:pt x="55" y="18"/>
                </a:lnTo>
                <a:lnTo>
                  <a:pt x="57" y="17"/>
                </a:lnTo>
                <a:lnTo>
                  <a:pt x="57" y="17"/>
                </a:lnTo>
                <a:close/>
                <a:moveTo>
                  <a:pt x="71" y="10"/>
                </a:moveTo>
                <a:lnTo>
                  <a:pt x="76" y="8"/>
                </a:lnTo>
                <a:lnTo>
                  <a:pt x="79" y="8"/>
                </a:lnTo>
                <a:lnTo>
                  <a:pt x="80" y="8"/>
                </a:lnTo>
                <a:lnTo>
                  <a:pt x="80" y="11"/>
                </a:lnTo>
                <a:lnTo>
                  <a:pt x="79" y="13"/>
                </a:lnTo>
                <a:lnTo>
                  <a:pt x="74" y="16"/>
                </a:lnTo>
                <a:lnTo>
                  <a:pt x="70" y="14"/>
                </a:lnTo>
                <a:lnTo>
                  <a:pt x="70" y="11"/>
                </a:lnTo>
                <a:lnTo>
                  <a:pt x="71" y="10"/>
                </a:lnTo>
                <a:lnTo>
                  <a:pt x="71" y="10"/>
                </a:lnTo>
                <a:close/>
                <a:moveTo>
                  <a:pt x="86" y="3"/>
                </a:moveTo>
                <a:lnTo>
                  <a:pt x="90" y="1"/>
                </a:lnTo>
                <a:lnTo>
                  <a:pt x="92" y="0"/>
                </a:lnTo>
                <a:lnTo>
                  <a:pt x="93" y="1"/>
                </a:lnTo>
                <a:lnTo>
                  <a:pt x="93" y="4"/>
                </a:lnTo>
                <a:lnTo>
                  <a:pt x="92" y="5"/>
                </a:lnTo>
                <a:lnTo>
                  <a:pt x="87" y="7"/>
                </a:lnTo>
                <a:lnTo>
                  <a:pt x="86" y="8"/>
                </a:lnTo>
                <a:lnTo>
                  <a:pt x="84" y="7"/>
                </a:lnTo>
                <a:lnTo>
                  <a:pt x="84" y="4"/>
                </a:lnTo>
                <a:lnTo>
                  <a:pt x="86" y="3"/>
                </a:lnTo>
                <a:lnTo>
                  <a:pt x="86"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02" name="Freeform 88"/>
          <p:cNvSpPr>
            <a:spLocks noEditPoints="1"/>
          </p:cNvSpPr>
          <p:nvPr/>
        </p:nvSpPr>
        <p:spPr bwMode="auto">
          <a:xfrm>
            <a:off x="5492751" y="4951594"/>
            <a:ext cx="50800" cy="26988"/>
          </a:xfrm>
          <a:custGeom>
            <a:avLst/>
            <a:gdLst/>
            <a:ahLst/>
            <a:cxnLst>
              <a:cxn ang="0">
                <a:pos x="7" y="45"/>
              </a:cxn>
              <a:cxn ang="0">
                <a:pos x="10" y="45"/>
              </a:cxn>
              <a:cxn ang="0">
                <a:pos x="4" y="52"/>
              </a:cxn>
              <a:cxn ang="0">
                <a:pos x="1" y="50"/>
              </a:cxn>
              <a:cxn ang="0">
                <a:pos x="1" y="46"/>
              </a:cxn>
              <a:cxn ang="0">
                <a:pos x="16" y="39"/>
              </a:cxn>
              <a:cxn ang="0">
                <a:pos x="23" y="37"/>
              </a:cxn>
              <a:cxn ang="0">
                <a:pos x="25" y="40"/>
              </a:cxn>
              <a:cxn ang="0">
                <a:pos x="19" y="45"/>
              </a:cxn>
              <a:cxn ang="0">
                <a:pos x="15" y="43"/>
              </a:cxn>
              <a:cxn ang="0">
                <a:pos x="16" y="39"/>
              </a:cxn>
              <a:cxn ang="0">
                <a:pos x="35" y="30"/>
              </a:cxn>
              <a:cxn ang="0">
                <a:pos x="38" y="30"/>
              </a:cxn>
              <a:cxn ang="0">
                <a:pos x="36" y="34"/>
              </a:cxn>
              <a:cxn ang="0">
                <a:pos x="29" y="36"/>
              </a:cxn>
              <a:cxn ang="0">
                <a:pos x="31" y="32"/>
              </a:cxn>
              <a:cxn ang="0">
                <a:pos x="44" y="24"/>
              </a:cxn>
              <a:cxn ang="0">
                <a:pos x="51" y="23"/>
              </a:cxn>
              <a:cxn ang="0">
                <a:pos x="52" y="26"/>
              </a:cxn>
              <a:cxn ang="0">
                <a:pos x="47" y="30"/>
              </a:cxn>
              <a:cxn ang="0">
                <a:pos x="42" y="29"/>
              </a:cxn>
              <a:cxn ang="0">
                <a:pos x="44" y="24"/>
              </a:cxn>
              <a:cxn ang="0">
                <a:pos x="58" y="17"/>
              </a:cxn>
              <a:cxn ang="0">
                <a:pos x="64" y="14"/>
              </a:cxn>
              <a:cxn ang="0">
                <a:pos x="67" y="19"/>
              </a:cxn>
              <a:cxn ang="0">
                <a:pos x="60" y="21"/>
              </a:cxn>
              <a:cxn ang="0">
                <a:pos x="57" y="21"/>
              </a:cxn>
              <a:cxn ang="0">
                <a:pos x="58" y="17"/>
              </a:cxn>
              <a:cxn ang="0">
                <a:pos x="71" y="10"/>
              </a:cxn>
              <a:cxn ang="0">
                <a:pos x="79" y="7"/>
              </a:cxn>
              <a:cxn ang="0">
                <a:pos x="80" y="11"/>
              </a:cxn>
              <a:cxn ang="0">
                <a:pos x="74" y="14"/>
              </a:cxn>
              <a:cxn ang="0">
                <a:pos x="71" y="14"/>
              </a:cxn>
              <a:cxn ang="0">
                <a:pos x="71" y="10"/>
              </a:cxn>
              <a:cxn ang="0">
                <a:pos x="86" y="3"/>
              </a:cxn>
              <a:cxn ang="0">
                <a:pos x="93" y="0"/>
              </a:cxn>
              <a:cxn ang="0">
                <a:pos x="95" y="4"/>
              </a:cxn>
              <a:cxn ang="0">
                <a:pos x="89" y="7"/>
              </a:cxn>
              <a:cxn ang="0">
                <a:pos x="84" y="7"/>
              </a:cxn>
              <a:cxn ang="0">
                <a:pos x="86" y="3"/>
              </a:cxn>
            </a:cxnLst>
            <a:rect l="0" t="0" r="r" b="b"/>
            <a:pathLst>
              <a:path w="95" h="52">
                <a:moveTo>
                  <a:pt x="1" y="46"/>
                </a:moveTo>
                <a:lnTo>
                  <a:pt x="7" y="45"/>
                </a:lnTo>
                <a:lnTo>
                  <a:pt x="9" y="45"/>
                </a:lnTo>
                <a:lnTo>
                  <a:pt x="10" y="45"/>
                </a:lnTo>
                <a:lnTo>
                  <a:pt x="9" y="49"/>
                </a:lnTo>
                <a:lnTo>
                  <a:pt x="4" y="52"/>
                </a:lnTo>
                <a:lnTo>
                  <a:pt x="3" y="52"/>
                </a:lnTo>
                <a:lnTo>
                  <a:pt x="1" y="50"/>
                </a:lnTo>
                <a:lnTo>
                  <a:pt x="0" y="47"/>
                </a:lnTo>
                <a:lnTo>
                  <a:pt x="1" y="46"/>
                </a:lnTo>
                <a:lnTo>
                  <a:pt x="1" y="46"/>
                </a:lnTo>
                <a:close/>
                <a:moveTo>
                  <a:pt x="16" y="39"/>
                </a:moveTo>
                <a:lnTo>
                  <a:pt x="20" y="37"/>
                </a:lnTo>
                <a:lnTo>
                  <a:pt x="23" y="37"/>
                </a:lnTo>
                <a:lnTo>
                  <a:pt x="25" y="37"/>
                </a:lnTo>
                <a:lnTo>
                  <a:pt x="25" y="40"/>
                </a:lnTo>
                <a:lnTo>
                  <a:pt x="23" y="42"/>
                </a:lnTo>
                <a:lnTo>
                  <a:pt x="19" y="45"/>
                </a:lnTo>
                <a:lnTo>
                  <a:pt x="16" y="45"/>
                </a:lnTo>
                <a:lnTo>
                  <a:pt x="15" y="43"/>
                </a:lnTo>
                <a:lnTo>
                  <a:pt x="16" y="39"/>
                </a:lnTo>
                <a:lnTo>
                  <a:pt x="16" y="39"/>
                </a:lnTo>
                <a:close/>
                <a:moveTo>
                  <a:pt x="31" y="32"/>
                </a:moveTo>
                <a:lnTo>
                  <a:pt x="35" y="30"/>
                </a:lnTo>
                <a:lnTo>
                  <a:pt x="36" y="30"/>
                </a:lnTo>
                <a:lnTo>
                  <a:pt x="38" y="30"/>
                </a:lnTo>
                <a:lnTo>
                  <a:pt x="38" y="33"/>
                </a:lnTo>
                <a:lnTo>
                  <a:pt x="36" y="34"/>
                </a:lnTo>
                <a:lnTo>
                  <a:pt x="32" y="37"/>
                </a:lnTo>
                <a:lnTo>
                  <a:pt x="29" y="36"/>
                </a:lnTo>
                <a:lnTo>
                  <a:pt x="29" y="33"/>
                </a:lnTo>
                <a:lnTo>
                  <a:pt x="31" y="32"/>
                </a:lnTo>
                <a:lnTo>
                  <a:pt x="31" y="32"/>
                </a:lnTo>
                <a:close/>
                <a:moveTo>
                  <a:pt x="44" y="24"/>
                </a:moveTo>
                <a:lnTo>
                  <a:pt x="48" y="23"/>
                </a:lnTo>
                <a:lnTo>
                  <a:pt x="51" y="23"/>
                </a:lnTo>
                <a:lnTo>
                  <a:pt x="52" y="23"/>
                </a:lnTo>
                <a:lnTo>
                  <a:pt x="52" y="26"/>
                </a:lnTo>
                <a:lnTo>
                  <a:pt x="51" y="27"/>
                </a:lnTo>
                <a:lnTo>
                  <a:pt x="47" y="30"/>
                </a:lnTo>
                <a:lnTo>
                  <a:pt x="44" y="30"/>
                </a:lnTo>
                <a:lnTo>
                  <a:pt x="42" y="29"/>
                </a:lnTo>
                <a:lnTo>
                  <a:pt x="42" y="26"/>
                </a:lnTo>
                <a:lnTo>
                  <a:pt x="44" y="24"/>
                </a:lnTo>
                <a:lnTo>
                  <a:pt x="44" y="24"/>
                </a:lnTo>
                <a:close/>
                <a:moveTo>
                  <a:pt x="58" y="17"/>
                </a:moveTo>
                <a:lnTo>
                  <a:pt x="63" y="16"/>
                </a:lnTo>
                <a:lnTo>
                  <a:pt x="64" y="14"/>
                </a:lnTo>
                <a:lnTo>
                  <a:pt x="65" y="16"/>
                </a:lnTo>
                <a:lnTo>
                  <a:pt x="67" y="19"/>
                </a:lnTo>
                <a:lnTo>
                  <a:pt x="65" y="20"/>
                </a:lnTo>
                <a:lnTo>
                  <a:pt x="60" y="21"/>
                </a:lnTo>
                <a:lnTo>
                  <a:pt x="58" y="23"/>
                </a:lnTo>
                <a:lnTo>
                  <a:pt x="57" y="21"/>
                </a:lnTo>
                <a:lnTo>
                  <a:pt x="57" y="19"/>
                </a:lnTo>
                <a:lnTo>
                  <a:pt x="58" y="17"/>
                </a:lnTo>
                <a:lnTo>
                  <a:pt x="58" y="17"/>
                </a:lnTo>
                <a:close/>
                <a:moveTo>
                  <a:pt x="71" y="10"/>
                </a:moveTo>
                <a:lnTo>
                  <a:pt x="77" y="8"/>
                </a:lnTo>
                <a:lnTo>
                  <a:pt x="79" y="7"/>
                </a:lnTo>
                <a:lnTo>
                  <a:pt x="80" y="8"/>
                </a:lnTo>
                <a:lnTo>
                  <a:pt x="80" y="11"/>
                </a:lnTo>
                <a:lnTo>
                  <a:pt x="79" y="13"/>
                </a:lnTo>
                <a:lnTo>
                  <a:pt x="74" y="14"/>
                </a:lnTo>
                <a:lnTo>
                  <a:pt x="73" y="16"/>
                </a:lnTo>
                <a:lnTo>
                  <a:pt x="71" y="14"/>
                </a:lnTo>
                <a:lnTo>
                  <a:pt x="71" y="11"/>
                </a:lnTo>
                <a:lnTo>
                  <a:pt x="71" y="10"/>
                </a:lnTo>
                <a:lnTo>
                  <a:pt x="71" y="10"/>
                </a:lnTo>
                <a:close/>
                <a:moveTo>
                  <a:pt x="86" y="3"/>
                </a:moveTo>
                <a:lnTo>
                  <a:pt x="90" y="1"/>
                </a:lnTo>
                <a:lnTo>
                  <a:pt x="93" y="0"/>
                </a:lnTo>
                <a:lnTo>
                  <a:pt x="95" y="1"/>
                </a:lnTo>
                <a:lnTo>
                  <a:pt x="95" y="4"/>
                </a:lnTo>
                <a:lnTo>
                  <a:pt x="93" y="6"/>
                </a:lnTo>
                <a:lnTo>
                  <a:pt x="89" y="7"/>
                </a:lnTo>
                <a:lnTo>
                  <a:pt x="86" y="8"/>
                </a:lnTo>
                <a:lnTo>
                  <a:pt x="84" y="7"/>
                </a:lnTo>
                <a:lnTo>
                  <a:pt x="84" y="4"/>
                </a:lnTo>
                <a:lnTo>
                  <a:pt x="86" y="3"/>
                </a:lnTo>
                <a:lnTo>
                  <a:pt x="86"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03" name="Freeform 89"/>
          <p:cNvSpPr>
            <a:spLocks noEditPoints="1"/>
          </p:cNvSpPr>
          <p:nvPr/>
        </p:nvSpPr>
        <p:spPr bwMode="auto">
          <a:xfrm>
            <a:off x="5480051" y="4937315"/>
            <a:ext cx="50800" cy="28575"/>
          </a:xfrm>
          <a:custGeom>
            <a:avLst/>
            <a:gdLst/>
            <a:ahLst/>
            <a:cxnLst>
              <a:cxn ang="0">
                <a:pos x="6" y="45"/>
              </a:cxn>
              <a:cxn ang="0">
                <a:pos x="10" y="45"/>
              </a:cxn>
              <a:cxn ang="0">
                <a:pos x="9" y="49"/>
              </a:cxn>
              <a:cxn ang="0">
                <a:pos x="3" y="52"/>
              </a:cxn>
              <a:cxn ang="0">
                <a:pos x="0" y="48"/>
              </a:cxn>
              <a:cxn ang="0">
                <a:pos x="2" y="46"/>
              </a:cxn>
              <a:cxn ang="0">
                <a:pos x="21" y="38"/>
              </a:cxn>
              <a:cxn ang="0">
                <a:pos x="25" y="38"/>
              </a:cxn>
              <a:cxn ang="0">
                <a:pos x="24" y="42"/>
              </a:cxn>
              <a:cxn ang="0">
                <a:pos x="16" y="45"/>
              </a:cxn>
              <a:cxn ang="0">
                <a:pos x="15" y="41"/>
              </a:cxn>
              <a:cxn ang="0">
                <a:pos x="16" y="39"/>
              </a:cxn>
              <a:cxn ang="0">
                <a:pos x="35" y="29"/>
              </a:cxn>
              <a:cxn ang="0">
                <a:pos x="38" y="31"/>
              </a:cxn>
              <a:cxn ang="0">
                <a:pos x="37" y="35"/>
              </a:cxn>
              <a:cxn ang="0">
                <a:pos x="31" y="38"/>
              </a:cxn>
              <a:cxn ang="0">
                <a:pos x="29" y="33"/>
              </a:cxn>
              <a:cxn ang="0">
                <a:pos x="31" y="32"/>
              </a:cxn>
              <a:cxn ang="0">
                <a:pos x="48" y="22"/>
              </a:cxn>
              <a:cxn ang="0">
                <a:pos x="53" y="23"/>
              </a:cxn>
              <a:cxn ang="0">
                <a:pos x="51" y="28"/>
              </a:cxn>
              <a:cxn ang="0">
                <a:pos x="44" y="31"/>
              </a:cxn>
              <a:cxn ang="0">
                <a:pos x="42" y="26"/>
              </a:cxn>
              <a:cxn ang="0">
                <a:pos x="44" y="25"/>
              </a:cxn>
              <a:cxn ang="0">
                <a:pos x="63" y="15"/>
              </a:cxn>
              <a:cxn ang="0">
                <a:pos x="66" y="16"/>
              </a:cxn>
              <a:cxn ang="0">
                <a:pos x="66" y="20"/>
              </a:cxn>
              <a:cxn ang="0">
                <a:pos x="58" y="23"/>
              </a:cxn>
              <a:cxn ang="0">
                <a:pos x="57" y="19"/>
              </a:cxn>
              <a:cxn ang="0">
                <a:pos x="58" y="17"/>
              </a:cxn>
              <a:cxn ang="0">
                <a:pos x="77" y="7"/>
              </a:cxn>
              <a:cxn ang="0">
                <a:pos x="80" y="9"/>
              </a:cxn>
              <a:cxn ang="0">
                <a:pos x="79" y="13"/>
              </a:cxn>
              <a:cxn ang="0">
                <a:pos x="72" y="15"/>
              </a:cxn>
              <a:cxn ang="0">
                <a:pos x="72" y="10"/>
              </a:cxn>
              <a:cxn ang="0">
                <a:pos x="86" y="3"/>
              </a:cxn>
              <a:cxn ang="0">
                <a:pos x="93" y="0"/>
              </a:cxn>
              <a:cxn ang="0">
                <a:pos x="95" y="4"/>
              </a:cxn>
              <a:cxn ang="0">
                <a:pos x="89" y="7"/>
              </a:cxn>
              <a:cxn ang="0">
                <a:pos x="85" y="6"/>
              </a:cxn>
              <a:cxn ang="0">
                <a:pos x="86" y="3"/>
              </a:cxn>
            </a:cxnLst>
            <a:rect l="0" t="0" r="r" b="b"/>
            <a:pathLst>
              <a:path w="95" h="52">
                <a:moveTo>
                  <a:pt x="2" y="46"/>
                </a:moveTo>
                <a:lnTo>
                  <a:pt x="6" y="45"/>
                </a:lnTo>
                <a:lnTo>
                  <a:pt x="9" y="44"/>
                </a:lnTo>
                <a:lnTo>
                  <a:pt x="10" y="45"/>
                </a:lnTo>
                <a:lnTo>
                  <a:pt x="10" y="48"/>
                </a:lnTo>
                <a:lnTo>
                  <a:pt x="9" y="49"/>
                </a:lnTo>
                <a:lnTo>
                  <a:pt x="5" y="51"/>
                </a:lnTo>
                <a:lnTo>
                  <a:pt x="3" y="52"/>
                </a:lnTo>
                <a:lnTo>
                  <a:pt x="2" y="51"/>
                </a:lnTo>
                <a:lnTo>
                  <a:pt x="0" y="48"/>
                </a:lnTo>
                <a:lnTo>
                  <a:pt x="2" y="46"/>
                </a:lnTo>
                <a:lnTo>
                  <a:pt x="2" y="46"/>
                </a:lnTo>
                <a:close/>
                <a:moveTo>
                  <a:pt x="16" y="39"/>
                </a:moveTo>
                <a:lnTo>
                  <a:pt x="21" y="38"/>
                </a:lnTo>
                <a:lnTo>
                  <a:pt x="24" y="36"/>
                </a:lnTo>
                <a:lnTo>
                  <a:pt x="25" y="38"/>
                </a:lnTo>
                <a:lnTo>
                  <a:pt x="25" y="41"/>
                </a:lnTo>
                <a:lnTo>
                  <a:pt x="24" y="42"/>
                </a:lnTo>
                <a:lnTo>
                  <a:pt x="19" y="44"/>
                </a:lnTo>
                <a:lnTo>
                  <a:pt x="16" y="45"/>
                </a:lnTo>
                <a:lnTo>
                  <a:pt x="15" y="44"/>
                </a:lnTo>
                <a:lnTo>
                  <a:pt x="15" y="41"/>
                </a:lnTo>
                <a:lnTo>
                  <a:pt x="16" y="39"/>
                </a:lnTo>
                <a:lnTo>
                  <a:pt x="16" y="39"/>
                </a:lnTo>
                <a:close/>
                <a:moveTo>
                  <a:pt x="31" y="32"/>
                </a:moveTo>
                <a:lnTo>
                  <a:pt x="35" y="29"/>
                </a:lnTo>
                <a:lnTo>
                  <a:pt x="37" y="29"/>
                </a:lnTo>
                <a:lnTo>
                  <a:pt x="38" y="31"/>
                </a:lnTo>
                <a:lnTo>
                  <a:pt x="38" y="33"/>
                </a:lnTo>
                <a:lnTo>
                  <a:pt x="37" y="35"/>
                </a:lnTo>
                <a:lnTo>
                  <a:pt x="32" y="36"/>
                </a:lnTo>
                <a:lnTo>
                  <a:pt x="31" y="38"/>
                </a:lnTo>
                <a:lnTo>
                  <a:pt x="29" y="36"/>
                </a:lnTo>
                <a:lnTo>
                  <a:pt x="29" y="33"/>
                </a:lnTo>
                <a:lnTo>
                  <a:pt x="31" y="32"/>
                </a:lnTo>
                <a:lnTo>
                  <a:pt x="31" y="32"/>
                </a:lnTo>
                <a:close/>
                <a:moveTo>
                  <a:pt x="44" y="25"/>
                </a:moveTo>
                <a:lnTo>
                  <a:pt x="48" y="22"/>
                </a:lnTo>
                <a:lnTo>
                  <a:pt x="51" y="22"/>
                </a:lnTo>
                <a:lnTo>
                  <a:pt x="53" y="23"/>
                </a:lnTo>
                <a:lnTo>
                  <a:pt x="53" y="26"/>
                </a:lnTo>
                <a:lnTo>
                  <a:pt x="51" y="28"/>
                </a:lnTo>
                <a:lnTo>
                  <a:pt x="47" y="29"/>
                </a:lnTo>
                <a:lnTo>
                  <a:pt x="44" y="31"/>
                </a:lnTo>
                <a:lnTo>
                  <a:pt x="42" y="29"/>
                </a:lnTo>
                <a:lnTo>
                  <a:pt x="42" y="26"/>
                </a:lnTo>
                <a:lnTo>
                  <a:pt x="44" y="25"/>
                </a:lnTo>
                <a:lnTo>
                  <a:pt x="44" y="25"/>
                </a:lnTo>
                <a:close/>
                <a:moveTo>
                  <a:pt x="58" y="17"/>
                </a:moveTo>
                <a:lnTo>
                  <a:pt x="63" y="15"/>
                </a:lnTo>
                <a:lnTo>
                  <a:pt x="64" y="15"/>
                </a:lnTo>
                <a:lnTo>
                  <a:pt x="66" y="16"/>
                </a:lnTo>
                <a:lnTo>
                  <a:pt x="67" y="19"/>
                </a:lnTo>
                <a:lnTo>
                  <a:pt x="66" y="20"/>
                </a:lnTo>
                <a:lnTo>
                  <a:pt x="60" y="22"/>
                </a:lnTo>
                <a:lnTo>
                  <a:pt x="58" y="23"/>
                </a:lnTo>
                <a:lnTo>
                  <a:pt x="57" y="22"/>
                </a:lnTo>
                <a:lnTo>
                  <a:pt x="57" y="19"/>
                </a:lnTo>
                <a:lnTo>
                  <a:pt x="58" y="17"/>
                </a:lnTo>
                <a:lnTo>
                  <a:pt x="58" y="17"/>
                </a:lnTo>
                <a:close/>
                <a:moveTo>
                  <a:pt x="72" y="10"/>
                </a:moveTo>
                <a:lnTo>
                  <a:pt x="77" y="7"/>
                </a:lnTo>
                <a:lnTo>
                  <a:pt x="79" y="7"/>
                </a:lnTo>
                <a:lnTo>
                  <a:pt x="80" y="9"/>
                </a:lnTo>
                <a:lnTo>
                  <a:pt x="80" y="12"/>
                </a:lnTo>
                <a:lnTo>
                  <a:pt x="79" y="13"/>
                </a:lnTo>
                <a:lnTo>
                  <a:pt x="74" y="15"/>
                </a:lnTo>
                <a:lnTo>
                  <a:pt x="72" y="15"/>
                </a:lnTo>
                <a:lnTo>
                  <a:pt x="70" y="12"/>
                </a:lnTo>
                <a:lnTo>
                  <a:pt x="72" y="10"/>
                </a:lnTo>
                <a:lnTo>
                  <a:pt x="72" y="10"/>
                </a:lnTo>
                <a:close/>
                <a:moveTo>
                  <a:pt x="86" y="3"/>
                </a:moveTo>
                <a:lnTo>
                  <a:pt x="90" y="0"/>
                </a:lnTo>
                <a:lnTo>
                  <a:pt x="93" y="0"/>
                </a:lnTo>
                <a:lnTo>
                  <a:pt x="95" y="2"/>
                </a:lnTo>
                <a:lnTo>
                  <a:pt x="95" y="4"/>
                </a:lnTo>
                <a:lnTo>
                  <a:pt x="93" y="6"/>
                </a:lnTo>
                <a:lnTo>
                  <a:pt x="89" y="7"/>
                </a:lnTo>
                <a:lnTo>
                  <a:pt x="86" y="7"/>
                </a:lnTo>
                <a:lnTo>
                  <a:pt x="85" y="6"/>
                </a:lnTo>
                <a:lnTo>
                  <a:pt x="85" y="4"/>
                </a:lnTo>
                <a:lnTo>
                  <a:pt x="86" y="3"/>
                </a:lnTo>
                <a:lnTo>
                  <a:pt x="86"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04" name="Freeform 90"/>
          <p:cNvSpPr>
            <a:spLocks/>
          </p:cNvSpPr>
          <p:nvPr/>
        </p:nvSpPr>
        <p:spPr bwMode="auto">
          <a:xfrm>
            <a:off x="5786438" y="4996044"/>
            <a:ext cx="249238" cy="184150"/>
          </a:xfrm>
          <a:custGeom>
            <a:avLst/>
            <a:gdLst/>
            <a:ahLst/>
            <a:cxnLst>
              <a:cxn ang="0">
                <a:pos x="367" y="350"/>
              </a:cxn>
              <a:cxn ang="0">
                <a:pos x="0" y="165"/>
              </a:cxn>
              <a:cxn ang="0">
                <a:pos x="102" y="0"/>
              </a:cxn>
              <a:cxn ang="0">
                <a:pos x="472" y="192"/>
              </a:cxn>
              <a:cxn ang="0">
                <a:pos x="367" y="350"/>
              </a:cxn>
            </a:cxnLst>
            <a:rect l="0" t="0" r="r" b="b"/>
            <a:pathLst>
              <a:path w="472" h="350">
                <a:moveTo>
                  <a:pt x="367" y="350"/>
                </a:moveTo>
                <a:lnTo>
                  <a:pt x="0" y="165"/>
                </a:lnTo>
                <a:lnTo>
                  <a:pt x="102" y="0"/>
                </a:lnTo>
                <a:lnTo>
                  <a:pt x="472" y="192"/>
                </a:lnTo>
                <a:lnTo>
                  <a:pt x="367" y="35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05" name="Freeform 91"/>
          <p:cNvSpPr>
            <a:spLocks/>
          </p:cNvSpPr>
          <p:nvPr/>
        </p:nvSpPr>
        <p:spPr bwMode="auto">
          <a:xfrm>
            <a:off x="5786438" y="4996044"/>
            <a:ext cx="249238" cy="184150"/>
          </a:xfrm>
          <a:custGeom>
            <a:avLst/>
            <a:gdLst/>
            <a:ahLst/>
            <a:cxnLst>
              <a:cxn ang="0">
                <a:pos x="367" y="350"/>
              </a:cxn>
              <a:cxn ang="0">
                <a:pos x="0" y="165"/>
              </a:cxn>
              <a:cxn ang="0">
                <a:pos x="102" y="0"/>
              </a:cxn>
              <a:cxn ang="0">
                <a:pos x="472" y="192"/>
              </a:cxn>
              <a:cxn ang="0">
                <a:pos x="367" y="350"/>
              </a:cxn>
            </a:cxnLst>
            <a:rect l="0" t="0" r="r" b="b"/>
            <a:pathLst>
              <a:path w="472" h="350">
                <a:moveTo>
                  <a:pt x="367" y="350"/>
                </a:moveTo>
                <a:lnTo>
                  <a:pt x="0" y="165"/>
                </a:lnTo>
                <a:lnTo>
                  <a:pt x="102" y="0"/>
                </a:lnTo>
                <a:lnTo>
                  <a:pt x="472" y="192"/>
                </a:lnTo>
                <a:lnTo>
                  <a:pt x="367" y="35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06" name="Line 92"/>
          <p:cNvSpPr>
            <a:spLocks noChangeShapeType="1"/>
          </p:cNvSpPr>
          <p:nvPr/>
        </p:nvSpPr>
        <p:spPr bwMode="auto">
          <a:xfrm flipH="1" flipV="1">
            <a:off x="6035680" y="5096057"/>
            <a:ext cx="53975" cy="26988"/>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07" name="Line 93"/>
          <p:cNvSpPr>
            <a:spLocks noChangeShapeType="1"/>
          </p:cNvSpPr>
          <p:nvPr/>
        </p:nvSpPr>
        <p:spPr bwMode="auto">
          <a:xfrm flipH="1" flipV="1">
            <a:off x="6075367" y="5118282"/>
            <a:ext cx="3175" cy="82550"/>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08" name="Freeform 94"/>
          <p:cNvSpPr>
            <a:spLocks/>
          </p:cNvSpPr>
          <p:nvPr/>
        </p:nvSpPr>
        <p:spPr bwMode="auto">
          <a:xfrm>
            <a:off x="5984876" y="5118290"/>
            <a:ext cx="92075" cy="130175"/>
          </a:xfrm>
          <a:custGeom>
            <a:avLst/>
            <a:gdLst/>
            <a:ahLst/>
            <a:cxnLst>
              <a:cxn ang="0">
                <a:pos x="174" y="155"/>
              </a:cxn>
              <a:cxn ang="0">
                <a:pos x="0" y="244"/>
              </a:cxn>
              <a:cxn ang="0">
                <a:pos x="0" y="114"/>
              </a:cxn>
              <a:cxn ang="0">
                <a:pos x="174" y="0"/>
              </a:cxn>
            </a:cxnLst>
            <a:rect l="0" t="0" r="r" b="b"/>
            <a:pathLst>
              <a:path w="174" h="244">
                <a:moveTo>
                  <a:pt x="174" y="155"/>
                </a:moveTo>
                <a:lnTo>
                  <a:pt x="0" y="244"/>
                </a:lnTo>
                <a:lnTo>
                  <a:pt x="0" y="114"/>
                </a:lnTo>
                <a:lnTo>
                  <a:pt x="174"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09" name="Line 95"/>
          <p:cNvSpPr>
            <a:spLocks noChangeShapeType="1"/>
          </p:cNvSpPr>
          <p:nvPr/>
        </p:nvSpPr>
        <p:spPr bwMode="auto">
          <a:xfrm>
            <a:off x="5792788" y="5142102"/>
            <a:ext cx="190500" cy="1063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10" name="Line 96"/>
          <p:cNvSpPr>
            <a:spLocks noChangeShapeType="1"/>
          </p:cNvSpPr>
          <p:nvPr/>
        </p:nvSpPr>
        <p:spPr bwMode="auto">
          <a:xfrm>
            <a:off x="5792788" y="5088127"/>
            <a:ext cx="1588" cy="555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11" name="Freeform 97"/>
          <p:cNvSpPr>
            <a:spLocks/>
          </p:cNvSpPr>
          <p:nvPr/>
        </p:nvSpPr>
        <p:spPr bwMode="auto">
          <a:xfrm>
            <a:off x="5862642" y="5146865"/>
            <a:ext cx="22225" cy="42863"/>
          </a:xfrm>
          <a:custGeom>
            <a:avLst/>
            <a:gdLst/>
            <a:ahLst/>
            <a:cxnLst>
              <a:cxn ang="0">
                <a:pos x="0" y="56"/>
              </a:cxn>
              <a:cxn ang="0">
                <a:pos x="6" y="0"/>
              </a:cxn>
              <a:cxn ang="0">
                <a:pos x="44" y="19"/>
              </a:cxn>
              <a:cxn ang="0">
                <a:pos x="35" y="81"/>
              </a:cxn>
              <a:cxn ang="0">
                <a:pos x="0" y="56"/>
              </a:cxn>
            </a:cxnLst>
            <a:rect l="0" t="0" r="r" b="b"/>
            <a:pathLst>
              <a:path w="44" h="81">
                <a:moveTo>
                  <a:pt x="0" y="56"/>
                </a:moveTo>
                <a:lnTo>
                  <a:pt x="6" y="0"/>
                </a:lnTo>
                <a:lnTo>
                  <a:pt x="44" y="19"/>
                </a:lnTo>
                <a:lnTo>
                  <a:pt x="35" y="81"/>
                </a:lnTo>
                <a:lnTo>
                  <a:pt x="0" y="56"/>
                </a:lnTo>
                <a:close/>
              </a:path>
            </a:pathLst>
          </a:custGeom>
          <a:solidFill>
            <a:srgbClr val="CC66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12" name="Freeform 98"/>
          <p:cNvSpPr>
            <a:spLocks/>
          </p:cNvSpPr>
          <p:nvPr/>
        </p:nvSpPr>
        <p:spPr bwMode="auto">
          <a:xfrm>
            <a:off x="5862642" y="5146865"/>
            <a:ext cx="22225" cy="42863"/>
          </a:xfrm>
          <a:custGeom>
            <a:avLst/>
            <a:gdLst/>
            <a:ahLst/>
            <a:cxnLst>
              <a:cxn ang="0">
                <a:pos x="0" y="56"/>
              </a:cxn>
              <a:cxn ang="0">
                <a:pos x="6" y="0"/>
              </a:cxn>
              <a:cxn ang="0">
                <a:pos x="44" y="19"/>
              </a:cxn>
              <a:cxn ang="0">
                <a:pos x="35" y="81"/>
              </a:cxn>
              <a:cxn ang="0">
                <a:pos x="0" y="56"/>
              </a:cxn>
            </a:cxnLst>
            <a:rect l="0" t="0" r="r" b="b"/>
            <a:pathLst>
              <a:path w="44" h="81">
                <a:moveTo>
                  <a:pt x="0" y="56"/>
                </a:moveTo>
                <a:lnTo>
                  <a:pt x="6" y="0"/>
                </a:lnTo>
                <a:lnTo>
                  <a:pt x="44" y="19"/>
                </a:lnTo>
                <a:lnTo>
                  <a:pt x="35" y="81"/>
                </a:lnTo>
                <a:lnTo>
                  <a:pt x="0" y="56"/>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13" name="Freeform 99"/>
          <p:cNvSpPr>
            <a:spLocks/>
          </p:cNvSpPr>
          <p:nvPr/>
        </p:nvSpPr>
        <p:spPr bwMode="auto">
          <a:xfrm>
            <a:off x="5808667" y="5113519"/>
            <a:ext cx="42863" cy="44450"/>
          </a:xfrm>
          <a:custGeom>
            <a:avLst/>
            <a:gdLst/>
            <a:ahLst/>
            <a:cxnLst>
              <a:cxn ang="0">
                <a:pos x="0" y="0"/>
              </a:cxn>
              <a:cxn ang="0">
                <a:pos x="0" y="36"/>
              </a:cxn>
              <a:cxn ang="0">
                <a:pos x="80" y="83"/>
              </a:cxn>
              <a:cxn ang="0">
                <a:pos x="83" y="44"/>
              </a:cxn>
              <a:cxn ang="0">
                <a:pos x="0" y="0"/>
              </a:cxn>
            </a:cxnLst>
            <a:rect l="0" t="0" r="r" b="b"/>
            <a:pathLst>
              <a:path w="83" h="83">
                <a:moveTo>
                  <a:pt x="0" y="0"/>
                </a:moveTo>
                <a:lnTo>
                  <a:pt x="0" y="36"/>
                </a:lnTo>
                <a:lnTo>
                  <a:pt x="80" y="83"/>
                </a:lnTo>
                <a:lnTo>
                  <a:pt x="83" y="44"/>
                </a:lnTo>
                <a:lnTo>
                  <a:pt x="0" y="0"/>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14" name="Freeform 100"/>
          <p:cNvSpPr>
            <a:spLocks/>
          </p:cNvSpPr>
          <p:nvPr/>
        </p:nvSpPr>
        <p:spPr bwMode="auto">
          <a:xfrm>
            <a:off x="5808667" y="5113519"/>
            <a:ext cx="42863" cy="44450"/>
          </a:xfrm>
          <a:custGeom>
            <a:avLst/>
            <a:gdLst/>
            <a:ahLst/>
            <a:cxnLst>
              <a:cxn ang="0">
                <a:pos x="0" y="0"/>
              </a:cxn>
              <a:cxn ang="0">
                <a:pos x="0" y="36"/>
              </a:cxn>
              <a:cxn ang="0">
                <a:pos x="80" y="83"/>
              </a:cxn>
              <a:cxn ang="0">
                <a:pos x="83" y="44"/>
              </a:cxn>
              <a:cxn ang="0">
                <a:pos x="0" y="0"/>
              </a:cxn>
            </a:cxnLst>
            <a:rect l="0" t="0" r="r" b="b"/>
            <a:pathLst>
              <a:path w="83" h="83">
                <a:moveTo>
                  <a:pt x="0" y="0"/>
                </a:moveTo>
                <a:lnTo>
                  <a:pt x="0" y="36"/>
                </a:lnTo>
                <a:lnTo>
                  <a:pt x="80" y="83"/>
                </a:lnTo>
                <a:lnTo>
                  <a:pt x="83" y="44"/>
                </a:lnTo>
                <a:lnTo>
                  <a:pt x="0" y="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15" name="Freeform 101"/>
          <p:cNvSpPr>
            <a:spLocks/>
          </p:cNvSpPr>
          <p:nvPr/>
        </p:nvSpPr>
        <p:spPr bwMode="auto">
          <a:xfrm>
            <a:off x="5908676" y="5167494"/>
            <a:ext cx="44450" cy="44450"/>
          </a:xfrm>
          <a:custGeom>
            <a:avLst/>
            <a:gdLst/>
            <a:ahLst/>
            <a:cxnLst>
              <a:cxn ang="0">
                <a:pos x="0" y="0"/>
              </a:cxn>
              <a:cxn ang="0">
                <a:pos x="0" y="38"/>
              </a:cxn>
              <a:cxn ang="0">
                <a:pos x="81" y="84"/>
              </a:cxn>
              <a:cxn ang="0">
                <a:pos x="84" y="43"/>
              </a:cxn>
              <a:cxn ang="0">
                <a:pos x="0" y="0"/>
              </a:cxn>
            </a:cxnLst>
            <a:rect l="0" t="0" r="r" b="b"/>
            <a:pathLst>
              <a:path w="84" h="84">
                <a:moveTo>
                  <a:pt x="0" y="0"/>
                </a:moveTo>
                <a:lnTo>
                  <a:pt x="0" y="38"/>
                </a:lnTo>
                <a:lnTo>
                  <a:pt x="81" y="84"/>
                </a:lnTo>
                <a:lnTo>
                  <a:pt x="84" y="43"/>
                </a:lnTo>
                <a:lnTo>
                  <a:pt x="0" y="0"/>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16" name="Freeform 102"/>
          <p:cNvSpPr>
            <a:spLocks/>
          </p:cNvSpPr>
          <p:nvPr/>
        </p:nvSpPr>
        <p:spPr bwMode="auto">
          <a:xfrm>
            <a:off x="5908676" y="5167494"/>
            <a:ext cx="44450" cy="44450"/>
          </a:xfrm>
          <a:custGeom>
            <a:avLst/>
            <a:gdLst/>
            <a:ahLst/>
            <a:cxnLst>
              <a:cxn ang="0">
                <a:pos x="0" y="0"/>
              </a:cxn>
              <a:cxn ang="0">
                <a:pos x="0" y="38"/>
              </a:cxn>
              <a:cxn ang="0">
                <a:pos x="81" y="84"/>
              </a:cxn>
              <a:cxn ang="0">
                <a:pos x="84" y="43"/>
              </a:cxn>
              <a:cxn ang="0">
                <a:pos x="0" y="0"/>
              </a:cxn>
            </a:cxnLst>
            <a:rect l="0" t="0" r="r" b="b"/>
            <a:pathLst>
              <a:path w="84" h="84">
                <a:moveTo>
                  <a:pt x="0" y="0"/>
                </a:moveTo>
                <a:lnTo>
                  <a:pt x="0" y="38"/>
                </a:lnTo>
                <a:lnTo>
                  <a:pt x="81" y="84"/>
                </a:lnTo>
                <a:lnTo>
                  <a:pt x="84" y="43"/>
                </a:lnTo>
                <a:lnTo>
                  <a:pt x="0" y="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17" name="Freeform 103"/>
          <p:cNvSpPr>
            <a:spLocks/>
          </p:cNvSpPr>
          <p:nvPr/>
        </p:nvSpPr>
        <p:spPr bwMode="auto">
          <a:xfrm>
            <a:off x="5997576" y="5156390"/>
            <a:ext cx="68263" cy="61913"/>
          </a:xfrm>
          <a:custGeom>
            <a:avLst/>
            <a:gdLst/>
            <a:ahLst/>
            <a:cxnLst>
              <a:cxn ang="0">
                <a:pos x="0" y="65"/>
              </a:cxn>
              <a:cxn ang="0">
                <a:pos x="0" y="118"/>
              </a:cxn>
              <a:cxn ang="0">
                <a:pos x="128" y="56"/>
              </a:cxn>
              <a:cxn ang="0">
                <a:pos x="125" y="0"/>
              </a:cxn>
              <a:cxn ang="0">
                <a:pos x="0" y="65"/>
              </a:cxn>
            </a:cxnLst>
            <a:rect l="0" t="0" r="r" b="b"/>
            <a:pathLst>
              <a:path w="128" h="118">
                <a:moveTo>
                  <a:pt x="0" y="65"/>
                </a:moveTo>
                <a:lnTo>
                  <a:pt x="0" y="118"/>
                </a:lnTo>
                <a:lnTo>
                  <a:pt x="128" y="56"/>
                </a:lnTo>
                <a:lnTo>
                  <a:pt x="125" y="0"/>
                </a:lnTo>
                <a:lnTo>
                  <a:pt x="0" y="65"/>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18" name="Freeform 104"/>
          <p:cNvSpPr>
            <a:spLocks/>
          </p:cNvSpPr>
          <p:nvPr/>
        </p:nvSpPr>
        <p:spPr bwMode="auto">
          <a:xfrm>
            <a:off x="5997576" y="5156390"/>
            <a:ext cx="68263" cy="61913"/>
          </a:xfrm>
          <a:custGeom>
            <a:avLst/>
            <a:gdLst/>
            <a:ahLst/>
            <a:cxnLst>
              <a:cxn ang="0">
                <a:pos x="0" y="65"/>
              </a:cxn>
              <a:cxn ang="0">
                <a:pos x="0" y="118"/>
              </a:cxn>
              <a:cxn ang="0">
                <a:pos x="128" y="56"/>
              </a:cxn>
              <a:cxn ang="0">
                <a:pos x="125" y="0"/>
              </a:cxn>
              <a:cxn ang="0">
                <a:pos x="0" y="65"/>
              </a:cxn>
            </a:cxnLst>
            <a:rect l="0" t="0" r="r" b="b"/>
            <a:pathLst>
              <a:path w="128" h="118">
                <a:moveTo>
                  <a:pt x="0" y="65"/>
                </a:moveTo>
                <a:lnTo>
                  <a:pt x="0" y="118"/>
                </a:lnTo>
                <a:lnTo>
                  <a:pt x="128" y="56"/>
                </a:lnTo>
                <a:lnTo>
                  <a:pt x="125" y="0"/>
                </a:lnTo>
                <a:lnTo>
                  <a:pt x="0" y="65"/>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19" name="Freeform 105"/>
          <p:cNvSpPr>
            <a:spLocks/>
          </p:cNvSpPr>
          <p:nvPr/>
        </p:nvSpPr>
        <p:spPr bwMode="auto">
          <a:xfrm>
            <a:off x="5921376" y="5008744"/>
            <a:ext cx="20638" cy="33338"/>
          </a:xfrm>
          <a:custGeom>
            <a:avLst/>
            <a:gdLst/>
            <a:ahLst/>
            <a:cxnLst>
              <a:cxn ang="0">
                <a:pos x="38" y="63"/>
              </a:cxn>
              <a:cxn ang="0">
                <a:pos x="38" y="22"/>
              </a:cxn>
              <a:cxn ang="0">
                <a:pos x="0" y="0"/>
              </a:cxn>
            </a:cxnLst>
            <a:rect l="0" t="0" r="r" b="b"/>
            <a:pathLst>
              <a:path w="38" h="63">
                <a:moveTo>
                  <a:pt x="38" y="63"/>
                </a:moveTo>
                <a:lnTo>
                  <a:pt x="38" y="22"/>
                </a:lnTo>
                <a:lnTo>
                  <a:pt x="0"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20" name="Line 106"/>
          <p:cNvSpPr>
            <a:spLocks noChangeShapeType="1"/>
          </p:cNvSpPr>
          <p:nvPr/>
        </p:nvSpPr>
        <p:spPr bwMode="auto">
          <a:xfrm flipH="1">
            <a:off x="5942013" y="5011919"/>
            <a:ext cx="15875" cy="7938"/>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21" name="Line 107"/>
          <p:cNvSpPr>
            <a:spLocks noChangeShapeType="1"/>
          </p:cNvSpPr>
          <p:nvPr/>
        </p:nvSpPr>
        <p:spPr bwMode="auto">
          <a:xfrm>
            <a:off x="5938838" y="4999219"/>
            <a:ext cx="20638" cy="12700"/>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22" name="Freeform 108"/>
          <p:cNvSpPr>
            <a:spLocks/>
          </p:cNvSpPr>
          <p:nvPr/>
        </p:nvSpPr>
        <p:spPr bwMode="auto">
          <a:xfrm>
            <a:off x="5918201" y="4997632"/>
            <a:ext cx="20638" cy="33338"/>
          </a:xfrm>
          <a:custGeom>
            <a:avLst/>
            <a:gdLst/>
            <a:ahLst/>
            <a:cxnLst>
              <a:cxn ang="0">
                <a:pos x="0" y="63"/>
              </a:cxn>
              <a:cxn ang="0">
                <a:pos x="3" y="16"/>
              </a:cxn>
              <a:cxn ang="0">
                <a:pos x="39" y="0"/>
              </a:cxn>
            </a:cxnLst>
            <a:rect l="0" t="0" r="r" b="b"/>
            <a:pathLst>
              <a:path w="39" h="63">
                <a:moveTo>
                  <a:pt x="0" y="63"/>
                </a:moveTo>
                <a:lnTo>
                  <a:pt x="3" y="16"/>
                </a:lnTo>
                <a:lnTo>
                  <a:pt x="39"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23" name="Line 109"/>
          <p:cNvSpPr>
            <a:spLocks noChangeShapeType="1"/>
          </p:cNvSpPr>
          <p:nvPr/>
        </p:nvSpPr>
        <p:spPr bwMode="auto">
          <a:xfrm flipH="1">
            <a:off x="5959476" y="5016690"/>
            <a:ext cx="1588" cy="3651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24" name="Freeform 110"/>
          <p:cNvSpPr>
            <a:spLocks/>
          </p:cNvSpPr>
          <p:nvPr/>
        </p:nvSpPr>
        <p:spPr bwMode="auto">
          <a:xfrm>
            <a:off x="6797676" y="4970652"/>
            <a:ext cx="196850" cy="168275"/>
          </a:xfrm>
          <a:custGeom>
            <a:avLst/>
            <a:gdLst/>
            <a:ahLst/>
            <a:cxnLst>
              <a:cxn ang="0">
                <a:pos x="204" y="317"/>
              </a:cxn>
              <a:cxn ang="0">
                <a:pos x="373" y="236"/>
              </a:cxn>
              <a:cxn ang="0">
                <a:pos x="366" y="87"/>
              </a:cxn>
              <a:cxn ang="0">
                <a:pos x="204" y="174"/>
              </a:cxn>
              <a:cxn ang="0">
                <a:pos x="105" y="0"/>
              </a:cxn>
              <a:cxn ang="0">
                <a:pos x="0" y="50"/>
              </a:cxn>
              <a:cxn ang="0">
                <a:pos x="211" y="180"/>
              </a:cxn>
              <a:cxn ang="0">
                <a:pos x="204" y="317"/>
              </a:cxn>
            </a:cxnLst>
            <a:rect l="0" t="0" r="r" b="b"/>
            <a:pathLst>
              <a:path w="373" h="317">
                <a:moveTo>
                  <a:pt x="204" y="317"/>
                </a:moveTo>
                <a:lnTo>
                  <a:pt x="373" y="236"/>
                </a:lnTo>
                <a:lnTo>
                  <a:pt x="366" y="87"/>
                </a:lnTo>
                <a:lnTo>
                  <a:pt x="204" y="174"/>
                </a:lnTo>
                <a:lnTo>
                  <a:pt x="105" y="0"/>
                </a:lnTo>
                <a:lnTo>
                  <a:pt x="0" y="50"/>
                </a:lnTo>
                <a:lnTo>
                  <a:pt x="211" y="180"/>
                </a:lnTo>
                <a:lnTo>
                  <a:pt x="204" y="3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25" name="Freeform 111"/>
          <p:cNvSpPr>
            <a:spLocks/>
          </p:cNvSpPr>
          <p:nvPr/>
        </p:nvSpPr>
        <p:spPr bwMode="auto">
          <a:xfrm>
            <a:off x="6797676" y="4970652"/>
            <a:ext cx="196850" cy="168275"/>
          </a:xfrm>
          <a:custGeom>
            <a:avLst/>
            <a:gdLst/>
            <a:ahLst/>
            <a:cxnLst>
              <a:cxn ang="0">
                <a:pos x="204" y="317"/>
              </a:cxn>
              <a:cxn ang="0">
                <a:pos x="373" y="236"/>
              </a:cxn>
              <a:cxn ang="0">
                <a:pos x="366" y="87"/>
              </a:cxn>
              <a:cxn ang="0">
                <a:pos x="204" y="174"/>
              </a:cxn>
              <a:cxn ang="0">
                <a:pos x="105" y="0"/>
              </a:cxn>
              <a:cxn ang="0">
                <a:pos x="0" y="50"/>
              </a:cxn>
              <a:cxn ang="0">
                <a:pos x="211" y="180"/>
              </a:cxn>
              <a:cxn ang="0">
                <a:pos x="204" y="317"/>
              </a:cxn>
            </a:cxnLst>
            <a:rect l="0" t="0" r="r" b="b"/>
            <a:pathLst>
              <a:path w="373" h="317">
                <a:moveTo>
                  <a:pt x="204" y="317"/>
                </a:moveTo>
                <a:lnTo>
                  <a:pt x="373" y="236"/>
                </a:lnTo>
                <a:lnTo>
                  <a:pt x="366" y="87"/>
                </a:lnTo>
                <a:lnTo>
                  <a:pt x="204" y="174"/>
                </a:lnTo>
                <a:lnTo>
                  <a:pt x="105" y="0"/>
                </a:lnTo>
                <a:lnTo>
                  <a:pt x="0" y="50"/>
                </a:lnTo>
                <a:lnTo>
                  <a:pt x="211" y="180"/>
                </a:lnTo>
                <a:lnTo>
                  <a:pt x="204" y="317"/>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26" name="Freeform 112"/>
          <p:cNvSpPr>
            <a:spLocks/>
          </p:cNvSpPr>
          <p:nvPr/>
        </p:nvSpPr>
        <p:spPr bwMode="auto">
          <a:xfrm>
            <a:off x="6800851" y="4999227"/>
            <a:ext cx="104775" cy="142875"/>
          </a:xfrm>
          <a:custGeom>
            <a:avLst/>
            <a:gdLst/>
            <a:ahLst/>
            <a:cxnLst>
              <a:cxn ang="0">
                <a:pos x="0" y="0"/>
              </a:cxn>
              <a:cxn ang="0">
                <a:pos x="0" y="157"/>
              </a:cxn>
              <a:cxn ang="0">
                <a:pos x="198" y="268"/>
              </a:cxn>
            </a:cxnLst>
            <a:rect l="0" t="0" r="r" b="b"/>
            <a:pathLst>
              <a:path w="198" h="268">
                <a:moveTo>
                  <a:pt x="0" y="0"/>
                </a:moveTo>
                <a:lnTo>
                  <a:pt x="0" y="157"/>
                </a:lnTo>
                <a:lnTo>
                  <a:pt x="198" y="268"/>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27" name="Freeform 113"/>
          <p:cNvSpPr>
            <a:spLocks/>
          </p:cNvSpPr>
          <p:nvPr/>
        </p:nvSpPr>
        <p:spPr bwMode="auto">
          <a:xfrm>
            <a:off x="6856413" y="4843652"/>
            <a:ext cx="306388" cy="206375"/>
          </a:xfrm>
          <a:custGeom>
            <a:avLst/>
            <a:gdLst/>
            <a:ahLst/>
            <a:cxnLst>
              <a:cxn ang="0">
                <a:pos x="0" y="241"/>
              </a:cxn>
              <a:cxn ang="0">
                <a:pos x="421" y="0"/>
              </a:cxn>
              <a:cxn ang="0">
                <a:pos x="577" y="285"/>
              </a:cxn>
              <a:cxn ang="0">
                <a:pos x="397" y="390"/>
              </a:cxn>
              <a:cxn ang="0">
                <a:pos x="279" y="223"/>
              </a:cxn>
              <a:cxn ang="0">
                <a:pos x="465" y="117"/>
              </a:cxn>
            </a:cxnLst>
            <a:rect l="0" t="0" r="r" b="b"/>
            <a:pathLst>
              <a:path w="577" h="390">
                <a:moveTo>
                  <a:pt x="0" y="241"/>
                </a:moveTo>
                <a:lnTo>
                  <a:pt x="421" y="0"/>
                </a:lnTo>
                <a:lnTo>
                  <a:pt x="577" y="285"/>
                </a:lnTo>
                <a:lnTo>
                  <a:pt x="397" y="390"/>
                </a:lnTo>
                <a:lnTo>
                  <a:pt x="279" y="223"/>
                </a:lnTo>
                <a:lnTo>
                  <a:pt x="465" y="117"/>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28" name="Freeform 114"/>
          <p:cNvSpPr>
            <a:spLocks/>
          </p:cNvSpPr>
          <p:nvPr/>
        </p:nvSpPr>
        <p:spPr bwMode="auto">
          <a:xfrm>
            <a:off x="6997705" y="5053194"/>
            <a:ext cx="69850" cy="77788"/>
          </a:xfrm>
          <a:custGeom>
            <a:avLst/>
            <a:gdLst/>
            <a:ahLst/>
            <a:cxnLst>
              <a:cxn ang="0">
                <a:pos x="0" y="76"/>
              </a:cxn>
              <a:cxn ang="0">
                <a:pos x="125" y="149"/>
              </a:cxn>
              <a:cxn ang="0">
                <a:pos x="131" y="0"/>
              </a:cxn>
            </a:cxnLst>
            <a:rect l="0" t="0" r="r" b="b"/>
            <a:pathLst>
              <a:path w="131" h="149">
                <a:moveTo>
                  <a:pt x="0" y="76"/>
                </a:moveTo>
                <a:lnTo>
                  <a:pt x="125" y="149"/>
                </a:lnTo>
                <a:lnTo>
                  <a:pt x="131"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29" name="Freeform 115"/>
          <p:cNvSpPr>
            <a:spLocks/>
          </p:cNvSpPr>
          <p:nvPr/>
        </p:nvSpPr>
        <p:spPr bwMode="auto">
          <a:xfrm>
            <a:off x="7067551" y="5000815"/>
            <a:ext cx="90488" cy="130175"/>
          </a:xfrm>
          <a:custGeom>
            <a:avLst/>
            <a:gdLst/>
            <a:ahLst/>
            <a:cxnLst>
              <a:cxn ang="0">
                <a:pos x="173" y="0"/>
              </a:cxn>
              <a:cxn ang="0">
                <a:pos x="173" y="142"/>
              </a:cxn>
              <a:cxn ang="0">
                <a:pos x="0" y="247"/>
              </a:cxn>
            </a:cxnLst>
            <a:rect l="0" t="0" r="r" b="b"/>
            <a:pathLst>
              <a:path w="173" h="247">
                <a:moveTo>
                  <a:pt x="173" y="0"/>
                </a:moveTo>
                <a:lnTo>
                  <a:pt x="173" y="142"/>
                </a:lnTo>
                <a:lnTo>
                  <a:pt x="0" y="247"/>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30" name="Freeform 116"/>
          <p:cNvSpPr>
            <a:spLocks/>
          </p:cNvSpPr>
          <p:nvPr/>
        </p:nvSpPr>
        <p:spPr bwMode="auto">
          <a:xfrm>
            <a:off x="6972305" y="4964294"/>
            <a:ext cx="28575" cy="52388"/>
          </a:xfrm>
          <a:custGeom>
            <a:avLst/>
            <a:gdLst/>
            <a:ahLst/>
            <a:cxnLst>
              <a:cxn ang="0">
                <a:pos x="53" y="0"/>
              </a:cxn>
              <a:cxn ang="0">
                <a:pos x="0" y="32"/>
              </a:cxn>
              <a:cxn ang="0">
                <a:pos x="19" y="65"/>
              </a:cxn>
              <a:cxn ang="0">
                <a:pos x="34" y="100"/>
              </a:cxn>
            </a:cxnLst>
            <a:rect l="0" t="0" r="r" b="b"/>
            <a:pathLst>
              <a:path w="53" h="100">
                <a:moveTo>
                  <a:pt x="53" y="0"/>
                </a:moveTo>
                <a:lnTo>
                  <a:pt x="0" y="32"/>
                </a:lnTo>
                <a:lnTo>
                  <a:pt x="19" y="65"/>
                </a:lnTo>
                <a:lnTo>
                  <a:pt x="34" y="10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31" name="Freeform 117"/>
          <p:cNvSpPr>
            <a:spLocks/>
          </p:cNvSpPr>
          <p:nvPr/>
        </p:nvSpPr>
        <p:spPr bwMode="auto">
          <a:xfrm>
            <a:off x="6818317" y="5040502"/>
            <a:ext cx="66675" cy="60325"/>
          </a:xfrm>
          <a:custGeom>
            <a:avLst/>
            <a:gdLst/>
            <a:ahLst/>
            <a:cxnLst>
              <a:cxn ang="0">
                <a:pos x="3" y="0"/>
              </a:cxn>
              <a:cxn ang="0">
                <a:pos x="0" y="56"/>
              </a:cxn>
              <a:cxn ang="0">
                <a:pos x="118" y="114"/>
              </a:cxn>
              <a:cxn ang="0">
                <a:pos x="125" y="52"/>
              </a:cxn>
              <a:cxn ang="0">
                <a:pos x="3" y="0"/>
              </a:cxn>
            </a:cxnLst>
            <a:rect l="0" t="0" r="r" b="b"/>
            <a:pathLst>
              <a:path w="125" h="114">
                <a:moveTo>
                  <a:pt x="3" y="0"/>
                </a:moveTo>
                <a:lnTo>
                  <a:pt x="0" y="56"/>
                </a:lnTo>
                <a:lnTo>
                  <a:pt x="118" y="114"/>
                </a:lnTo>
                <a:lnTo>
                  <a:pt x="125" y="52"/>
                </a:lnTo>
                <a:lnTo>
                  <a:pt x="3" y="0"/>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32" name="Freeform 118"/>
          <p:cNvSpPr>
            <a:spLocks/>
          </p:cNvSpPr>
          <p:nvPr/>
        </p:nvSpPr>
        <p:spPr bwMode="auto">
          <a:xfrm>
            <a:off x="6818317" y="5040502"/>
            <a:ext cx="66675" cy="60325"/>
          </a:xfrm>
          <a:custGeom>
            <a:avLst/>
            <a:gdLst/>
            <a:ahLst/>
            <a:cxnLst>
              <a:cxn ang="0">
                <a:pos x="3" y="0"/>
              </a:cxn>
              <a:cxn ang="0">
                <a:pos x="0" y="56"/>
              </a:cxn>
              <a:cxn ang="0">
                <a:pos x="118" y="114"/>
              </a:cxn>
              <a:cxn ang="0">
                <a:pos x="125" y="52"/>
              </a:cxn>
              <a:cxn ang="0">
                <a:pos x="3" y="0"/>
              </a:cxn>
            </a:cxnLst>
            <a:rect l="0" t="0" r="r" b="b"/>
            <a:pathLst>
              <a:path w="125" h="114">
                <a:moveTo>
                  <a:pt x="3" y="0"/>
                </a:moveTo>
                <a:lnTo>
                  <a:pt x="0" y="56"/>
                </a:lnTo>
                <a:lnTo>
                  <a:pt x="118" y="114"/>
                </a:lnTo>
                <a:lnTo>
                  <a:pt x="125" y="52"/>
                </a:lnTo>
                <a:lnTo>
                  <a:pt x="3" y="0"/>
                </a:lnTo>
                <a:close/>
              </a:path>
            </a:pathLst>
          </a:cu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33" name="Freeform 119"/>
          <p:cNvSpPr>
            <a:spLocks/>
          </p:cNvSpPr>
          <p:nvPr/>
        </p:nvSpPr>
        <p:spPr bwMode="auto">
          <a:xfrm>
            <a:off x="7081842" y="5037327"/>
            <a:ext cx="60325" cy="68263"/>
          </a:xfrm>
          <a:custGeom>
            <a:avLst/>
            <a:gdLst/>
            <a:ahLst/>
            <a:cxnLst>
              <a:cxn ang="0">
                <a:pos x="0" y="68"/>
              </a:cxn>
              <a:cxn ang="0">
                <a:pos x="3" y="130"/>
              </a:cxn>
              <a:cxn ang="0">
                <a:pos x="115" y="68"/>
              </a:cxn>
              <a:cxn ang="0">
                <a:pos x="112" y="0"/>
              </a:cxn>
              <a:cxn ang="0">
                <a:pos x="0" y="68"/>
              </a:cxn>
            </a:cxnLst>
            <a:rect l="0" t="0" r="r" b="b"/>
            <a:pathLst>
              <a:path w="115" h="130">
                <a:moveTo>
                  <a:pt x="0" y="68"/>
                </a:moveTo>
                <a:lnTo>
                  <a:pt x="3" y="130"/>
                </a:lnTo>
                <a:lnTo>
                  <a:pt x="115" y="68"/>
                </a:lnTo>
                <a:lnTo>
                  <a:pt x="112" y="0"/>
                </a:lnTo>
                <a:lnTo>
                  <a:pt x="0" y="68"/>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34" name="Freeform 120"/>
          <p:cNvSpPr>
            <a:spLocks/>
          </p:cNvSpPr>
          <p:nvPr/>
        </p:nvSpPr>
        <p:spPr bwMode="auto">
          <a:xfrm>
            <a:off x="7081842" y="5037327"/>
            <a:ext cx="60325" cy="68263"/>
          </a:xfrm>
          <a:custGeom>
            <a:avLst/>
            <a:gdLst/>
            <a:ahLst/>
            <a:cxnLst>
              <a:cxn ang="0">
                <a:pos x="0" y="68"/>
              </a:cxn>
              <a:cxn ang="0">
                <a:pos x="3" y="130"/>
              </a:cxn>
              <a:cxn ang="0">
                <a:pos x="115" y="68"/>
              </a:cxn>
              <a:cxn ang="0">
                <a:pos x="112" y="0"/>
              </a:cxn>
              <a:cxn ang="0">
                <a:pos x="0" y="68"/>
              </a:cxn>
            </a:cxnLst>
            <a:rect l="0" t="0" r="r" b="b"/>
            <a:pathLst>
              <a:path w="115" h="130">
                <a:moveTo>
                  <a:pt x="0" y="68"/>
                </a:moveTo>
                <a:lnTo>
                  <a:pt x="3" y="130"/>
                </a:lnTo>
                <a:lnTo>
                  <a:pt x="115" y="68"/>
                </a:lnTo>
                <a:lnTo>
                  <a:pt x="112" y="0"/>
                </a:lnTo>
                <a:lnTo>
                  <a:pt x="0" y="68"/>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35" name="Freeform 121"/>
          <p:cNvSpPr>
            <a:spLocks/>
          </p:cNvSpPr>
          <p:nvPr/>
        </p:nvSpPr>
        <p:spPr bwMode="auto">
          <a:xfrm>
            <a:off x="6945313" y="5061132"/>
            <a:ext cx="19050" cy="57150"/>
          </a:xfrm>
          <a:custGeom>
            <a:avLst/>
            <a:gdLst/>
            <a:ahLst/>
            <a:cxnLst>
              <a:cxn ang="0">
                <a:pos x="6" y="109"/>
              </a:cxn>
              <a:cxn ang="0">
                <a:pos x="0" y="19"/>
              </a:cxn>
              <a:cxn ang="0">
                <a:pos x="30" y="0"/>
              </a:cxn>
              <a:cxn ang="0">
                <a:pos x="36" y="90"/>
              </a:cxn>
              <a:cxn ang="0">
                <a:pos x="6" y="109"/>
              </a:cxn>
            </a:cxnLst>
            <a:rect l="0" t="0" r="r" b="b"/>
            <a:pathLst>
              <a:path w="36" h="109">
                <a:moveTo>
                  <a:pt x="6" y="109"/>
                </a:moveTo>
                <a:lnTo>
                  <a:pt x="0" y="19"/>
                </a:lnTo>
                <a:lnTo>
                  <a:pt x="30" y="0"/>
                </a:lnTo>
                <a:lnTo>
                  <a:pt x="36" y="90"/>
                </a:lnTo>
                <a:lnTo>
                  <a:pt x="6" y="109"/>
                </a:lnTo>
                <a:close/>
              </a:path>
            </a:pathLst>
          </a:custGeom>
          <a:solidFill>
            <a:srgbClr val="CC66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36" name="Freeform 122"/>
          <p:cNvSpPr>
            <a:spLocks/>
          </p:cNvSpPr>
          <p:nvPr/>
        </p:nvSpPr>
        <p:spPr bwMode="auto">
          <a:xfrm>
            <a:off x="6945313" y="5061132"/>
            <a:ext cx="19050" cy="57150"/>
          </a:xfrm>
          <a:custGeom>
            <a:avLst/>
            <a:gdLst/>
            <a:ahLst/>
            <a:cxnLst>
              <a:cxn ang="0">
                <a:pos x="6" y="109"/>
              </a:cxn>
              <a:cxn ang="0">
                <a:pos x="0" y="19"/>
              </a:cxn>
              <a:cxn ang="0">
                <a:pos x="30" y="0"/>
              </a:cxn>
              <a:cxn ang="0">
                <a:pos x="36" y="90"/>
              </a:cxn>
              <a:cxn ang="0">
                <a:pos x="6" y="109"/>
              </a:cxn>
            </a:cxnLst>
            <a:rect l="0" t="0" r="r" b="b"/>
            <a:pathLst>
              <a:path w="36" h="109">
                <a:moveTo>
                  <a:pt x="6" y="109"/>
                </a:moveTo>
                <a:lnTo>
                  <a:pt x="0" y="19"/>
                </a:lnTo>
                <a:lnTo>
                  <a:pt x="30" y="0"/>
                </a:lnTo>
                <a:lnTo>
                  <a:pt x="36" y="90"/>
                </a:lnTo>
                <a:lnTo>
                  <a:pt x="6" y="109"/>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37" name="Freeform 123"/>
          <p:cNvSpPr>
            <a:spLocks/>
          </p:cNvSpPr>
          <p:nvPr/>
        </p:nvSpPr>
        <p:spPr bwMode="auto">
          <a:xfrm>
            <a:off x="6937380" y="4870632"/>
            <a:ext cx="22225" cy="44450"/>
          </a:xfrm>
          <a:custGeom>
            <a:avLst/>
            <a:gdLst/>
            <a:ahLst/>
            <a:cxnLst>
              <a:cxn ang="0">
                <a:pos x="6" y="84"/>
              </a:cxn>
              <a:cxn ang="0">
                <a:pos x="0" y="0"/>
              </a:cxn>
              <a:cxn ang="0">
                <a:pos x="43" y="13"/>
              </a:cxn>
              <a:cxn ang="0">
                <a:pos x="41" y="74"/>
              </a:cxn>
            </a:cxnLst>
            <a:rect l="0" t="0" r="r" b="b"/>
            <a:pathLst>
              <a:path w="43" h="84">
                <a:moveTo>
                  <a:pt x="6" y="84"/>
                </a:moveTo>
                <a:lnTo>
                  <a:pt x="0" y="0"/>
                </a:lnTo>
                <a:lnTo>
                  <a:pt x="43" y="13"/>
                </a:lnTo>
                <a:lnTo>
                  <a:pt x="41" y="74"/>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38" name="Freeform 124"/>
          <p:cNvSpPr>
            <a:spLocks/>
          </p:cNvSpPr>
          <p:nvPr/>
        </p:nvSpPr>
        <p:spPr bwMode="auto">
          <a:xfrm>
            <a:off x="6964363" y="4862694"/>
            <a:ext cx="20638" cy="26988"/>
          </a:xfrm>
          <a:custGeom>
            <a:avLst/>
            <a:gdLst/>
            <a:ahLst/>
            <a:cxnLst>
              <a:cxn ang="0">
                <a:pos x="38" y="53"/>
              </a:cxn>
              <a:cxn ang="0">
                <a:pos x="38" y="0"/>
              </a:cxn>
              <a:cxn ang="0">
                <a:pos x="0" y="24"/>
              </a:cxn>
            </a:cxnLst>
            <a:rect l="0" t="0" r="r" b="b"/>
            <a:pathLst>
              <a:path w="38" h="53">
                <a:moveTo>
                  <a:pt x="38" y="53"/>
                </a:moveTo>
                <a:lnTo>
                  <a:pt x="38" y="0"/>
                </a:lnTo>
                <a:lnTo>
                  <a:pt x="0" y="24"/>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39" name="Freeform 125"/>
          <p:cNvSpPr>
            <a:spLocks/>
          </p:cNvSpPr>
          <p:nvPr/>
        </p:nvSpPr>
        <p:spPr bwMode="auto">
          <a:xfrm>
            <a:off x="6935792" y="4849994"/>
            <a:ext cx="47625" cy="19050"/>
          </a:xfrm>
          <a:custGeom>
            <a:avLst/>
            <a:gdLst/>
            <a:ahLst/>
            <a:cxnLst>
              <a:cxn ang="0">
                <a:pos x="0" y="35"/>
              </a:cxn>
              <a:cxn ang="0">
                <a:pos x="46" y="0"/>
              </a:cxn>
              <a:cxn ang="0">
                <a:pos x="90" y="22"/>
              </a:cxn>
            </a:cxnLst>
            <a:rect l="0" t="0" r="r" b="b"/>
            <a:pathLst>
              <a:path w="90" h="35">
                <a:moveTo>
                  <a:pt x="0" y="35"/>
                </a:moveTo>
                <a:lnTo>
                  <a:pt x="46" y="0"/>
                </a:lnTo>
                <a:lnTo>
                  <a:pt x="90" y="22"/>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40" name="Freeform 126"/>
          <p:cNvSpPr>
            <a:spLocks/>
          </p:cNvSpPr>
          <p:nvPr/>
        </p:nvSpPr>
        <p:spPr bwMode="auto">
          <a:xfrm>
            <a:off x="6810376" y="5429440"/>
            <a:ext cx="90488" cy="119063"/>
          </a:xfrm>
          <a:custGeom>
            <a:avLst/>
            <a:gdLst/>
            <a:ahLst/>
            <a:cxnLst>
              <a:cxn ang="0">
                <a:pos x="6" y="135"/>
              </a:cxn>
              <a:cxn ang="0">
                <a:pos x="168" y="227"/>
              </a:cxn>
              <a:cxn ang="0">
                <a:pos x="170" y="91"/>
              </a:cxn>
              <a:cxn ang="0">
                <a:pos x="0" y="0"/>
              </a:cxn>
              <a:cxn ang="0">
                <a:pos x="6" y="135"/>
              </a:cxn>
            </a:cxnLst>
            <a:rect l="0" t="0" r="r" b="b"/>
            <a:pathLst>
              <a:path w="170" h="227">
                <a:moveTo>
                  <a:pt x="6" y="135"/>
                </a:moveTo>
                <a:lnTo>
                  <a:pt x="168" y="227"/>
                </a:lnTo>
                <a:lnTo>
                  <a:pt x="170" y="91"/>
                </a:lnTo>
                <a:lnTo>
                  <a:pt x="0" y="0"/>
                </a:lnTo>
                <a:lnTo>
                  <a:pt x="6" y="1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41" name="Freeform 127"/>
          <p:cNvSpPr>
            <a:spLocks/>
          </p:cNvSpPr>
          <p:nvPr/>
        </p:nvSpPr>
        <p:spPr bwMode="auto">
          <a:xfrm>
            <a:off x="6810376" y="5429440"/>
            <a:ext cx="90488" cy="119063"/>
          </a:xfrm>
          <a:custGeom>
            <a:avLst/>
            <a:gdLst/>
            <a:ahLst/>
            <a:cxnLst>
              <a:cxn ang="0">
                <a:pos x="6" y="135"/>
              </a:cxn>
              <a:cxn ang="0">
                <a:pos x="168" y="227"/>
              </a:cxn>
              <a:cxn ang="0">
                <a:pos x="170" y="91"/>
              </a:cxn>
              <a:cxn ang="0">
                <a:pos x="0" y="0"/>
              </a:cxn>
              <a:cxn ang="0">
                <a:pos x="6" y="135"/>
              </a:cxn>
            </a:cxnLst>
            <a:rect l="0" t="0" r="r" b="b"/>
            <a:pathLst>
              <a:path w="170" h="227">
                <a:moveTo>
                  <a:pt x="6" y="135"/>
                </a:moveTo>
                <a:lnTo>
                  <a:pt x="168" y="227"/>
                </a:lnTo>
                <a:lnTo>
                  <a:pt x="170" y="91"/>
                </a:lnTo>
                <a:lnTo>
                  <a:pt x="0" y="0"/>
                </a:lnTo>
                <a:lnTo>
                  <a:pt x="6" y="135"/>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42" name="Freeform 128"/>
          <p:cNvSpPr>
            <a:spLocks/>
          </p:cNvSpPr>
          <p:nvPr/>
        </p:nvSpPr>
        <p:spPr bwMode="auto">
          <a:xfrm>
            <a:off x="6797676" y="5261165"/>
            <a:ext cx="369888" cy="227013"/>
          </a:xfrm>
          <a:custGeom>
            <a:avLst/>
            <a:gdLst/>
            <a:ahLst/>
            <a:cxnLst>
              <a:cxn ang="0">
                <a:pos x="590" y="255"/>
              </a:cxn>
              <a:cxn ang="0">
                <a:pos x="168" y="0"/>
              </a:cxn>
              <a:cxn ang="0">
                <a:pos x="0" y="305"/>
              </a:cxn>
              <a:cxn ang="0">
                <a:pos x="193" y="410"/>
              </a:cxn>
              <a:cxn ang="0">
                <a:pos x="305" y="231"/>
              </a:cxn>
              <a:cxn ang="0">
                <a:pos x="367" y="267"/>
              </a:cxn>
              <a:cxn ang="0">
                <a:pos x="321" y="329"/>
              </a:cxn>
              <a:cxn ang="0">
                <a:pos x="491" y="429"/>
              </a:cxn>
              <a:cxn ang="0">
                <a:pos x="587" y="255"/>
              </a:cxn>
              <a:cxn ang="0">
                <a:pos x="699" y="299"/>
              </a:cxn>
            </a:cxnLst>
            <a:rect l="0" t="0" r="r" b="b"/>
            <a:pathLst>
              <a:path w="699" h="429">
                <a:moveTo>
                  <a:pt x="590" y="255"/>
                </a:moveTo>
                <a:lnTo>
                  <a:pt x="168" y="0"/>
                </a:lnTo>
                <a:lnTo>
                  <a:pt x="0" y="305"/>
                </a:lnTo>
                <a:lnTo>
                  <a:pt x="193" y="410"/>
                </a:lnTo>
                <a:lnTo>
                  <a:pt x="305" y="231"/>
                </a:lnTo>
                <a:lnTo>
                  <a:pt x="367" y="267"/>
                </a:lnTo>
                <a:lnTo>
                  <a:pt x="321" y="329"/>
                </a:lnTo>
                <a:lnTo>
                  <a:pt x="491" y="429"/>
                </a:lnTo>
                <a:lnTo>
                  <a:pt x="587" y="255"/>
                </a:lnTo>
                <a:lnTo>
                  <a:pt x="699" y="299"/>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43" name="Line 129"/>
          <p:cNvSpPr>
            <a:spLocks noChangeShapeType="1"/>
          </p:cNvSpPr>
          <p:nvPr/>
        </p:nvSpPr>
        <p:spPr bwMode="auto">
          <a:xfrm>
            <a:off x="6854830" y="5327840"/>
            <a:ext cx="100013" cy="555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44" name="Freeform 130"/>
          <p:cNvSpPr>
            <a:spLocks/>
          </p:cNvSpPr>
          <p:nvPr/>
        </p:nvSpPr>
        <p:spPr bwMode="auto">
          <a:xfrm>
            <a:off x="6902451" y="5421502"/>
            <a:ext cx="266700" cy="144463"/>
          </a:xfrm>
          <a:custGeom>
            <a:avLst/>
            <a:gdLst/>
            <a:ahLst/>
            <a:cxnLst>
              <a:cxn ang="0">
                <a:pos x="0" y="244"/>
              </a:cxn>
              <a:cxn ang="0">
                <a:pos x="134" y="182"/>
              </a:cxn>
              <a:cxn ang="0">
                <a:pos x="280" y="273"/>
              </a:cxn>
              <a:cxn ang="0">
                <a:pos x="504" y="170"/>
              </a:cxn>
              <a:cxn ang="0">
                <a:pos x="504" y="0"/>
              </a:cxn>
            </a:cxnLst>
            <a:rect l="0" t="0" r="r" b="b"/>
            <a:pathLst>
              <a:path w="504" h="273">
                <a:moveTo>
                  <a:pt x="0" y="244"/>
                </a:moveTo>
                <a:lnTo>
                  <a:pt x="134" y="182"/>
                </a:lnTo>
                <a:lnTo>
                  <a:pt x="280" y="273"/>
                </a:lnTo>
                <a:lnTo>
                  <a:pt x="504" y="170"/>
                </a:lnTo>
                <a:lnTo>
                  <a:pt x="504"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45" name="Freeform 131"/>
          <p:cNvSpPr>
            <a:spLocks/>
          </p:cNvSpPr>
          <p:nvPr/>
        </p:nvSpPr>
        <p:spPr bwMode="auto">
          <a:xfrm>
            <a:off x="7051680" y="5424677"/>
            <a:ext cx="114300" cy="144463"/>
          </a:xfrm>
          <a:custGeom>
            <a:avLst/>
            <a:gdLst/>
            <a:ahLst/>
            <a:cxnLst>
              <a:cxn ang="0">
                <a:pos x="214" y="0"/>
              </a:cxn>
              <a:cxn ang="0">
                <a:pos x="9" y="122"/>
              </a:cxn>
              <a:cxn ang="0">
                <a:pos x="0" y="274"/>
              </a:cxn>
            </a:cxnLst>
            <a:rect l="0" t="0" r="r" b="b"/>
            <a:pathLst>
              <a:path w="214" h="274">
                <a:moveTo>
                  <a:pt x="214" y="0"/>
                </a:moveTo>
                <a:lnTo>
                  <a:pt x="9" y="122"/>
                </a:lnTo>
                <a:lnTo>
                  <a:pt x="0" y="274"/>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46" name="Freeform 132"/>
          <p:cNvSpPr>
            <a:spLocks/>
          </p:cNvSpPr>
          <p:nvPr/>
        </p:nvSpPr>
        <p:spPr bwMode="auto">
          <a:xfrm>
            <a:off x="6985004" y="5270690"/>
            <a:ext cx="47625" cy="61913"/>
          </a:xfrm>
          <a:custGeom>
            <a:avLst/>
            <a:gdLst/>
            <a:ahLst/>
            <a:cxnLst>
              <a:cxn ang="0">
                <a:pos x="90" y="116"/>
              </a:cxn>
              <a:cxn ang="0">
                <a:pos x="90" y="29"/>
              </a:cxn>
              <a:cxn ang="0">
                <a:pos x="25" y="40"/>
              </a:cxn>
              <a:cxn ang="0">
                <a:pos x="0" y="16"/>
              </a:cxn>
              <a:cxn ang="0">
                <a:pos x="80" y="0"/>
              </a:cxn>
              <a:cxn ang="0">
                <a:pos x="87" y="26"/>
              </a:cxn>
            </a:cxnLst>
            <a:rect l="0" t="0" r="r" b="b"/>
            <a:pathLst>
              <a:path w="90" h="116">
                <a:moveTo>
                  <a:pt x="90" y="116"/>
                </a:moveTo>
                <a:lnTo>
                  <a:pt x="90" y="29"/>
                </a:lnTo>
                <a:lnTo>
                  <a:pt x="25" y="40"/>
                </a:lnTo>
                <a:lnTo>
                  <a:pt x="0" y="16"/>
                </a:lnTo>
                <a:lnTo>
                  <a:pt x="80" y="0"/>
                </a:lnTo>
                <a:lnTo>
                  <a:pt x="87" y="26"/>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47" name="Line 133"/>
          <p:cNvSpPr>
            <a:spLocks noChangeShapeType="1"/>
          </p:cNvSpPr>
          <p:nvPr/>
        </p:nvSpPr>
        <p:spPr bwMode="auto">
          <a:xfrm flipV="1">
            <a:off x="6999288" y="5294494"/>
            <a:ext cx="1588" cy="31750"/>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48" name="Line 134"/>
          <p:cNvSpPr>
            <a:spLocks noChangeShapeType="1"/>
          </p:cNvSpPr>
          <p:nvPr/>
        </p:nvSpPr>
        <p:spPr bwMode="auto">
          <a:xfrm flipV="1">
            <a:off x="6978655" y="5283390"/>
            <a:ext cx="3175" cy="28575"/>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49" name="Line 135"/>
          <p:cNvSpPr>
            <a:spLocks noChangeShapeType="1"/>
          </p:cNvSpPr>
          <p:nvPr/>
        </p:nvSpPr>
        <p:spPr bwMode="auto">
          <a:xfrm flipH="1" flipV="1">
            <a:off x="7034213" y="5332602"/>
            <a:ext cx="138113" cy="8731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50" name="Freeform 136"/>
          <p:cNvSpPr>
            <a:spLocks/>
          </p:cNvSpPr>
          <p:nvPr/>
        </p:nvSpPr>
        <p:spPr bwMode="auto">
          <a:xfrm>
            <a:off x="6889751" y="5259569"/>
            <a:ext cx="84138" cy="39688"/>
          </a:xfrm>
          <a:custGeom>
            <a:avLst/>
            <a:gdLst/>
            <a:ahLst/>
            <a:cxnLst>
              <a:cxn ang="0">
                <a:pos x="161" y="75"/>
              </a:cxn>
              <a:cxn ang="0">
                <a:pos x="133" y="59"/>
              </a:cxn>
              <a:cxn ang="0">
                <a:pos x="0" y="0"/>
              </a:cxn>
            </a:cxnLst>
            <a:rect l="0" t="0" r="r" b="b"/>
            <a:pathLst>
              <a:path w="161" h="75">
                <a:moveTo>
                  <a:pt x="161" y="75"/>
                </a:moveTo>
                <a:lnTo>
                  <a:pt x="133" y="59"/>
                </a:lnTo>
                <a:lnTo>
                  <a:pt x="0"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51" name="Freeform 137"/>
          <p:cNvSpPr>
            <a:spLocks/>
          </p:cNvSpPr>
          <p:nvPr/>
        </p:nvSpPr>
        <p:spPr bwMode="auto">
          <a:xfrm>
            <a:off x="6935792" y="5478652"/>
            <a:ext cx="22225" cy="47625"/>
          </a:xfrm>
          <a:custGeom>
            <a:avLst/>
            <a:gdLst/>
            <a:ahLst/>
            <a:cxnLst>
              <a:cxn ang="0">
                <a:pos x="6" y="90"/>
              </a:cxn>
              <a:cxn ang="0">
                <a:pos x="0" y="9"/>
              </a:cxn>
              <a:cxn ang="0">
                <a:pos x="36" y="0"/>
              </a:cxn>
              <a:cxn ang="0">
                <a:pos x="44" y="90"/>
              </a:cxn>
              <a:cxn ang="0">
                <a:pos x="6" y="90"/>
              </a:cxn>
            </a:cxnLst>
            <a:rect l="0" t="0" r="r" b="b"/>
            <a:pathLst>
              <a:path w="44" h="90">
                <a:moveTo>
                  <a:pt x="6" y="90"/>
                </a:moveTo>
                <a:lnTo>
                  <a:pt x="0" y="9"/>
                </a:lnTo>
                <a:lnTo>
                  <a:pt x="36" y="0"/>
                </a:lnTo>
                <a:lnTo>
                  <a:pt x="44" y="90"/>
                </a:lnTo>
                <a:lnTo>
                  <a:pt x="6" y="90"/>
                </a:lnTo>
                <a:close/>
              </a:path>
            </a:pathLst>
          </a:custGeom>
          <a:solidFill>
            <a:srgbClr val="CC66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52" name="Freeform 138"/>
          <p:cNvSpPr>
            <a:spLocks/>
          </p:cNvSpPr>
          <p:nvPr/>
        </p:nvSpPr>
        <p:spPr bwMode="auto">
          <a:xfrm>
            <a:off x="6935792" y="5478652"/>
            <a:ext cx="22225" cy="47625"/>
          </a:xfrm>
          <a:custGeom>
            <a:avLst/>
            <a:gdLst/>
            <a:ahLst/>
            <a:cxnLst>
              <a:cxn ang="0">
                <a:pos x="6" y="90"/>
              </a:cxn>
              <a:cxn ang="0">
                <a:pos x="0" y="9"/>
              </a:cxn>
              <a:cxn ang="0">
                <a:pos x="36" y="0"/>
              </a:cxn>
              <a:cxn ang="0">
                <a:pos x="44" y="90"/>
              </a:cxn>
              <a:cxn ang="0">
                <a:pos x="6" y="90"/>
              </a:cxn>
            </a:cxnLst>
            <a:rect l="0" t="0" r="r" b="b"/>
            <a:pathLst>
              <a:path w="44" h="90">
                <a:moveTo>
                  <a:pt x="6" y="90"/>
                </a:moveTo>
                <a:lnTo>
                  <a:pt x="0" y="9"/>
                </a:lnTo>
                <a:lnTo>
                  <a:pt x="36" y="0"/>
                </a:lnTo>
                <a:lnTo>
                  <a:pt x="44" y="90"/>
                </a:lnTo>
                <a:lnTo>
                  <a:pt x="6" y="9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53" name="Freeform 139"/>
          <p:cNvSpPr>
            <a:spLocks/>
          </p:cNvSpPr>
          <p:nvPr/>
        </p:nvSpPr>
        <p:spPr bwMode="auto">
          <a:xfrm>
            <a:off x="6827842" y="5459602"/>
            <a:ext cx="50800" cy="53975"/>
          </a:xfrm>
          <a:custGeom>
            <a:avLst/>
            <a:gdLst/>
            <a:ahLst/>
            <a:cxnLst>
              <a:cxn ang="0">
                <a:pos x="0" y="0"/>
              </a:cxn>
              <a:cxn ang="0">
                <a:pos x="0" y="54"/>
              </a:cxn>
              <a:cxn ang="0">
                <a:pos x="90" y="100"/>
              </a:cxn>
              <a:cxn ang="0">
                <a:pos x="96" y="47"/>
              </a:cxn>
              <a:cxn ang="0">
                <a:pos x="0" y="0"/>
              </a:cxn>
            </a:cxnLst>
            <a:rect l="0" t="0" r="r" b="b"/>
            <a:pathLst>
              <a:path w="96" h="100">
                <a:moveTo>
                  <a:pt x="0" y="0"/>
                </a:moveTo>
                <a:lnTo>
                  <a:pt x="0" y="54"/>
                </a:lnTo>
                <a:lnTo>
                  <a:pt x="90" y="100"/>
                </a:lnTo>
                <a:lnTo>
                  <a:pt x="96" y="47"/>
                </a:lnTo>
                <a:lnTo>
                  <a:pt x="0" y="0"/>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54" name="Freeform 140"/>
          <p:cNvSpPr>
            <a:spLocks/>
          </p:cNvSpPr>
          <p:nvPr/>
        </p:nvSpPr>
        <p:spPr bwMode="auto">
          <a:xfrm>
            <a:off x="6827842" y="5459602"/>
            <a:ext cx="50800" cy="53975"/>
          </a:xfrm>
          <a:custGeom>
            <a:avLst/>
            <a:gdLst/>
            <a:ahLst/>
            <a:cxnLst>
              <a:cxn ang="0">
                <a:pos x="0" y="0"/>
              </a:cxn>
              <a:cxn ang="0">
                <a:pos x="0" y="54"/>
              </a:cxn>
              <a:cxn ang="0">
                <a:pos x="90" y="100"/>
              </a:cxn>
              <a:cxn ang="0">
                <a:pos x="96" y="47"/>
              </a:cxn>
              <a:cxn ang="0">
                <a:pos x="0" y="0"/>
              </a:cxn>
            </a:cxnLst>
            <a:rect l="0" t="0" r="r" b="b"/>
            <a:pathLst>
              <a:path w="96" h="100">
                <a:moveTo>
                  <a:pt x="0" y="0"/>
                </a:moveTo>
                <a:lnTo>
                  <a:pt x="0" y="54"/>
                </a:lnTo>
                <a:lnTo>
                  <a:pt x="90" y="100"/>
                </a:lnTo>
                <a:lnTo>
                  <a:pt x="96" y="47"/>
                </a:lnTo>
                <a:lnTo>
                  <a:pt x="0" y="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55" name="Freeform 141"/>
          <p:cNvSpPr>
            <a:spLocks/>
          </p:cNvSpPr>
          <p:nvPr/>
        </p:nvSpPr>
        <p:spPr bwMode="auto">
          <a:xfrm>
            <a:off x="6992942" y="5483415"/>
            <a:ext cx="46038" cy="47625"/>
          </a:xfrm>
          <a:custGeom>
            <a:avLst/>
            <a:gdLst/>
            <a:ahLst/>
            <a:cxnLst>
              <a:cxn ang="0">
                <a:pos x="3" y="0"/>
              </a:cxn>
              <a:cxn ang="0">
                <a:pos x="0" y="46"/>
              </a:cxn>
              <a:cxn ang="0">
                <a:pos x="83" y="90"/>
              </a:cxn>
              <a:cxn ang="0">
                <a:pos x="86" y="40"/>
              </a:cxn>
              <a:cxn ang="0">
                <a:pos x="3" y="0"/>
              </a:cxn>
            </a:cxnLst>
            <a:rect l="0" t="0" r="r" b="b"/>
            <a:pathLst>
              <a:path w="86" h="90">
                <a:moveTo>
                  <a:pt x="3" y="0"/>
                </a:moveTo>
                <a:lnTo>
                  <a:pt x="0" y="46"/>
                </a:lnTo>
                <a:lnTo>
                  <a:pt x="83" y="90"/>
                </a:lnTo>
                <a:lnTo>
                  <a:pt x="86" y="40"/>
                </a:lnTo>
                <a:lnTo>
                  <a:pt x="3" y="0"/>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56" name="Freeform 142"/>
          <p:cNvSpPr>
            <a:spLocks/>
          </p:cNvSpPr>
          <p:nvPr/>
        </p:nvSpPr>
        <p:spPr bwMode="auto">
          <a:xfrm>
            <a:off x="6992942" y="5483415"/>
            <a:ext cx="46038" cy="47625"/>
          </a:xfrm>
          <a:custGeom>
            <a:avLst/>
            <a:gdLst/>
            <a:ahLst/>
            <a:cxnLst>
              <a:cxn ang="0">
                <a:pos x="3" y="0"/>
              </a:cxn>
              <a:cxn ang="0">
                <a:pos x="0" y="46"/>
              </a:cxn>
              <a:cxn ang="0">
                <a:pos x="83" y="90"/>
              </a:cxn>
              <a:cxn ang="0">
                <a:pos x="86" y="40"/>
              </a:cxn>
              <a:cxn ang="0">
                <a:pos x="3" y="0"/>
              </a:cxn>
            </a:cxnLst>
            <a:rect l="0" t="0" r="r" b="b"/>
            <a:pathLst>
              <a:path w="86" h="90">
                <a:moveTo>
                  <a:pt x="3" y="0"/>
                </a:moveTo>
                <a:lnTo>
                  <a:pt x="0" y="46"/>
                </a:lnTo>
                <a:lnTo>
                  <a:pt x="83" y="90"/>
                </a:lnTo>
                <a:lnTo>
                  <a:pt x="86" y="40"/>
                </a:lnTo>
                <a:lnTo>
                  <a:pt x="3" y="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57" name="Freeform 143"/>
          <p:cNvSpPr>
            <a:spLocks/>
          </p:cNvSpPr>
          <p:nvPr/>
        </p:nvSpPr>
        <p:spPr bwMode="auto">
          <a:xfrm>
            <a:off x="7072317" y="5465944"/>
            <a:ext cx="79375" cy="69850"/>
          </a:xfrm>
          <a:custGeom>
            <a:avLst/>
            <a:gdLst/>
            <a:ahLst/>
            <a:cxnLst>
              <a:cxn ang="0">
                <a:pos x="0" y="71"/>
              </a:cxn>
              <a:cxn ang="0">
                <a:pos x="0" y="133"/>
              </a:cxn>
              <a:cxn ang="0">
                <a:pos x="150" y="59"/>
              </a:cxn>
              <a:cxn ang="0">
                <a:pos x="150" y="0"/>
              </a:cxn>
              <a:cxn ang="0">
                <a:pos x="0" y="71"/>
              </a:cxn>
            </a:cxnLst>
            <a:rect l="0" t="0" r="r" b="b"/>
            <a:pathLst>
              <a:path w="150" h="133">
                <a:moveTo>
                  <a:pt x="0" y="71"/>
                </a:moveTo>
                <a:lnTo>
                  <a:pt x="0" y="133"/>
                </a:lnTo>
                <a:lnTo>
                  <a:pt x="150" y="59"/>
                </a:lnTo>
                <a:lnTo>
                  <a:pt x="150" y="0"/>
                </a:lnTo>
                <a:lnTo>
                  <a:pt x="0" y="71"/>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58" name="Freeform 144"/>
          <p:cNvSpPr>
            <a:spLocks/>
          </p:cNvSpPr>
          <p:nvPr/>
        </p:nvSpPr>
        <p:spPr bwMode="auto">
          <a:xfrm>
            <a:off x="7072317" y="5465944"/>
            <a:ext cx="79375" cy="69850"/>
          </a:xfrm>
          <a:custGeom>
            <a:avLst/>
            <a:gdLst/>
            <a:ahLst/>
            <a:cxnLst>
              <a:cxn ang="0">
                <a:pos x="0" y="71"/>
              </a:cxn>
              <a:cxn ang="0">
                <a:pos x="0" y="133"/>
              </a:cxn>
              <a:cxn ang="0">
                <a:pos x="150" y="59"/>
              </a:cxn>
              <a:cxn ang="0">
                <a:pos x="150" y="0"/>
              </a:cxn>
              <a:cxn ang="0">
                <a:pos x="0" y="71"/>
              </a:cxn>
            </a:cxnLst>
            <a:rect l="0" t="0" r="r" b="b"/>
            <a:pathLst>
              <a:path w="150" h="133">
                <a:moveTo>
                  <a:pt x="0" y="71"/>
                </a:moveTo>
                <a:lnTo>
                  <a:pt x="0" y="133"/>
                </a:lnTo>
                <a:lnTo>
                  <a:pt x="150" y="59"/>
                </a:lnTo>
                <a:lnTo>
                  <a:pt x="150" y="0"/>
                </a:lnTo>
                <a:lnTo>
                  <a:pt x="0" y="71"/>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59" name="Freeform 145"/>
          <p:cNvSpPr>
            <a:spLocks/>
          </p:cNvSpPr>
          <p:nvPr/>
        </p:nvSpPr>
        <p:spPr bwMode="auto">
          <a:xfrm>
            <a:off x="7224713" y="5127807"/>
            <a:ext cx="249238" cy="184150"/>
          </a:xfrm>
          <a:custGeom>
            <a:avLst/>
            <a:gdLst/>
            <a:ahLst/>
            <a:cxnLst>
              <a:cxn ang="0">
                <a:pos x="367" y="350"/>
              </a:cxn>
              <a:cxn ang="0">
                <a:pos x="0" y="165"/>
              </a:cxn>
              <a:cxn ang="0">
                <a:pos x="102" y="0"/>
              </a:cxn>
              <a:cxn ang="0">
                <a:pos x="471" y="192"/>
              </a:cxn>
              <a:cxn ang="0">
                <a:pos x="367" y="350"/>
              </a:cxn>
            </a:cxnLst>
            <a:rect l="0" t="0" r="r" b="b"/>
            <a:pathLst>
              <a:path w="471" h="350">
                <a:moveTo>
                  <a:pt x="367" y="350"/>
                </a:moveTo>
                <a:lnTo>
                  <a:pt x="0" y="165"/>
                </a:lnTo>
                <a:lnTo>
                  <a:pt x="102" y="0"/>
                </a:lnTo>
                <a:lnTo>
                  <a:pt x="471" y="192"/>
                </a:lnTo>
                <a:lnTo>
                  <a:pt x="367" y="35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60" name="Freeform 146"/>
          <p:cNvSpPr>
            <a:spLocks/>
          </p:cNvSpPr>
          <p:nvPr/>
        </p:nvSpPr>
        <p:spPr bwMode="auto">
          <a:xfrm>
            <a:off x="7224713" y="5127807"/>
            <a:ext cx="249238" cy="184150"/>
          </a:xfrm>
          <a:custGeom>
            <a:avLst/>
            <a:gdLst/>
            <a:ahLst/>
            <a:cxnLst>
              <a:cxn ang="0">
                <a:pos x="367" y="350"/>
              </a:cxn>
              <a:cxn ang="0">
                <a:pos x="0" y="165"/>
              </a:cxn>
              <a:cxn ang="0">
                <a:pos x="102" y="0"/>
              </a:cxn>
              <a:cxn ang="0">
                <a:pos x="471" y="192"/>
              </a:cxn>
              <a:cxn ang="0">
                <a:pos x="367" y="350"/>
              </a:cxn>
            </a:cxnLst>
            <a:rect l="0" t="0" r="r" b="b"/>
            <a:pathLst>
              <a:path w="471" h="350">
                <a:moveTo>
                  <a:pt x="367" y="350"/>
                </a:moveTo>
                <a:lnTo>
                  <a:pt x="0" y="165"/>
                </a:lnTo>
                <a:lnTo>
                  <a:pt x="102" y="0"/>
                </a:lnTo>
                <a:lnTo>
                  <a:pt x="471" y="192"/>
                </a:lnTo>
                <a:lnTo>
                  <a:pt x="367" y="35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61" name="Line 147"/>
          <p:cNvSpPr>
            <a:spLocks noChangeShapeType="1"/>
          </p:cNvSpPr>
          <p:nvPr/>
        </p:nvSpPr>
        <p:spPr bwMode="auto">
          <a:xfrm flipH="1" flipV="1">
            <a:off x="7473951" y="5227819"/>
            <a:ext cx="52388" cy="26988"/>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62" name="Line 148"/>
          <p:cNvSpPr>
            <a:spLocks noChangeShapeType="1"/>
          </p:cNvSpPr>
          <p:nvPr/>
        </p:nvSpPr>
        <p:spPr bwMode="auto">
          <a:xfrm flipH="1" flipV="1">
            <a:off x="7513641" y="5250044"/>
            <a:ext cx="3175" cy="82550"/>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63" name="Freeform 149"/>
          <p:cNvSpPr>
            <a:spLocks/>
          </p:cNvSpPr>
          <p:nvPr/>
        </p:nvSpPr>
        <p:spPr bwMode="auto">
          <a:xfrm>
            <a:off x="7423151" y="5250052"/>
            <a:ext cx="92075" cy="130175"/>
          </a:xfrm>
          <a:custGeom>
            <a:avLst/>
            <a:gdLst/>
            <a:ahLst/>
            <a:cxnLst>
              <a:cxn ang="0">
                <a:pos x="175" y="155"/>
              </a:cxn>
              <a:cxn ang="0">
                <a:pos x="0" y="244"/>
              </a:cxn>
              <a:cxn ang="0">
                <a:pos x="0" y="114"/>
              </a:cxn>
              <a:cxn ang="0">
                <a:pos x="175" y="0"/>
              </a:cxn>
            </a:cxnLst>
            <a:rect l="0" t="0" r="r" b="b"/>
            <a:pathLst>
              <a:path w="175" h="244">
                <a:moveTo>
                  <a:pt x="175" y="155"/>
                </a:moveTo>
                <a:lnTo>
                  <a:pt x="0" y="244"/>
                </a:lnTo>
                <a:lnTo>
                  <a:pt x="0" y="114"/>
                </a:lnTo>
                <a:lnTo>
                  <a:pt x="175"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64" name="Line 150"/>
          <p:cNvSpPr>
            <a:spLocks noChangeShapeType="1"/>
          </p:cNvSpPr>
          <p:nvPr/>
        </p:nvSpPr>
        <p:spPr bwMode="auto">
          <a:xfrm>
            <a:off x="7231067" y="5273865"/>
            <a:ext cx="190500" cy="1063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65" name="Line 151"/>
          <p:cNvSpPr>
            <a:spLocks noChangeShapeType="1"/>
          </p:cNvSpPr>
          <p:nvPr/>
        </p:nvSpPr>
        <p:spPr bwMode="auto">
          <a:xfrm>
            <a:off x="7231063" y="5219890"/>
            <a:ext cx="1588" cy="555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66" name="Freeform 152"/>
          <p:cNvSpPr>
            <a:spLocks/>
          </p:cNvSpPr>
          <p:nvPr/>
        </p:nvSpPr>
        <p:spPr bwMode="auto">
          <a:xfrm>
            <a:off x="7299330" y="5278627"/>
            <a:ext cx="23813" cy="42863"/>
          </a:xfrm>
          <a:custGeom>
            <a:avLst/>
            <a:gdLst/>
            <a:ahLst/>
            <a:cxnLst>
              <a:cxn ang="0">
                <a:pos x="0" y="56"/>
              </a:cxn>
              <a:cxn ang="0">
                <a:pos x="6" y="0"/>
              </a:cxn>
              <a:cxn ang="0">
                <a:pos x="44" y="19"/>
              </a:cxn>
              <a:cxn ang="0">
                <a:pos x="34" y="81"/>
              </a:cxn>
              <a:cxn ang="0">
                <a:pos x="0" y="56"/>
              </a:cxn>
            </a:cxnLst>
            <a:rect l="0" t="0" r="r" b="b"/>
            <a:pathLst>
              <a:path w="44" h="81">
                <a:moveTo>
                  <a:pt x="0" y="56"/>
                </a:moveTo>
                <a:lnTo>
                  <a:pt x="6" y="0"/>
                </a:lnTo>
                <a:lnTo>
                  <a:pt x="44" y="19"/>
                </a:lnTo>
                <a:lnTo>
                  <a:pt x="34" y="81"/>
                </a:lnTo>
                <a:lnTo>
                  <a:pt x="0" y="56"/>
                </a:lnTo>
                <a:close/>
              </a:path>
            </a:pathLst>
          </a:custGeom>
          <a:solidFill>
            <a:srgbClr val="CC66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67" name="Freeform 153"/>
          <p:cNvSpPr>
            <a:spLocks/>
          </p:cNvSpPr>
          <p:nvPr/>
        </p:nvSpPr>
        <p:spPr bwMode="auto">
          <a:xfrm>
            <a:off x="7299330" y="5278627"/>
            <a:ext cx="23813" cy="42863"/>
          </a:xfrm>
          <a:custGeom>
            <a:avLst/>
            <a:gdLst/>
            <a:ahLst/>
            <a:cxnLst>
              <a:cxn ang="0">
                <a:pos x="0" y="56"/>
              </a:cxn>
              <a:cxn ang="0">
                <a:pos x="6" y="0"/>
              </a:cxn>
              <a:cxn ang="0">
                <a:pos x="44" y="19"/>
              </a:cxn>
              <a:cxn ang="0">
                <a:pos x="34" y="81"/>
              </a:cxn>
              <a:cxn ang="0">
                <a:pos x="0" y="56"/>
              </a:cxn>
            </a:cxnLst>
            <a:rect l="0" t="0" r="r" b="b"/>
            <a:pathLst>
              <a:path w="44" h="81">
                <a:moveTo>
                  <a:pt x="0" y="56"/>
                </a:moveTo>
                <a:lnTo>
                  <a:pt x="6" y="0"/>
                </a:lnTo>
                <a:lnTo>
                  <a:pt x="44" y="19"/>
                </a:lnTo>
                <a:lnTo>
                  <a:pt x="34" y="81"/>
                </a:lnTo>
                <a:lnTo>
                  <a:pt x="0" y="56"/>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68" name="Freeform 154"/>
          <p:cNvSpPr>
            <a:spLocks/>
          </p:cNvSpPr>
          <p:nvPr/>
        </p:nvSpPr>
        <p:spPr bwMode="auto">
          <a:xfrm>
            <a:off x="7245351" y="5245282"/>
            <a:ext cx="44450" cy="44450"/>
          </a:xfrm>
          <a:custGeom>
            <a:avLst/>
            <a:gdLst/>
            <a:ahLst/>
            <a:cxnLst>
              <a:cxn ang="0">
                <a:pos x="0" y="0"/>
              </a:cxn>
              <a:cxn ang="0">
                <a:pos x="0" y="37"/>
              </a:cxn>
              <a:cxn ang="0">
                <a:pos x="82" y="84"/>
              </a:cxn>
              <a:cxn ang="0">
                <a:pos x="85" y="43"/>
              </a:cxn>
              <a:cxn ang="0">
                <a:pos x="0" y="0"/>
              </a:cxn>
            </a:cxnLst>
            <a:rect l="0" t="0" r="r" b="b"/>
            <a:pathLst>
              <a:path w="85" h="84">
                <a:moveTo>
                  <a:pt x="0" y="0"/>
                </a:moveTo>
                <a:lnTo>
                  <a:pt x="0" y="37"/>
                </a:lnTo>
                <a:lnTo>
                  <a:pt x="82" y="84"/>
                </a:lnTo>
                <a:lnTo>
                  <a:pt x="85" y="43"/>
                </a:lnTo>
                <a:lnTo>
                  <a:pt x="0" y="0"/>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69" name="Freeform 155"/>
          <p:cNvSpPr>
            <a:spLocks/>
          </p:cNvSpPr>
          <p:nvPr/>
        </p:nvSpPr>
        <p:spPr bwMode="auto">
          <a:xfrm>
            <a:off x="7245351" y="5245282"/>
            <a:ext cx="44450" cy="44450"/>
          </a:xfrm>
          <a:custGeom>
            <a:avLst/>
            <a:gdLst/>
            <a:ahLst/>
            <a:cxnLst>
              <a:cxn ang="0">
                <a:pos x="0" y="0"/>
              </a:cxn>
              <a:cxn ang="0">
                <a:pos x="0" y="37"/>
              </a:cxn>
              <a:cxn ang="0">
                <a:pos x="82" y="84"/>
              </a:cxn>
              <a:cxn ang="0">
                <a:pos x="85" y="43"/>
              </a:cxn>
              <a:cxn ang="0">
                <a:pos x="0" y="0"/>
              </a:cxn>
            </a:cxnLst>
            <a:rect l="0" t="0" r="r" b="b"/>
            <a:pathLst>
              <a:path w="85" h="84">
                <a:moveTo>
                  <a:pt x="0" y="0"/>
                </a:moveTo>
                <a:lnTo>
                  <a:pt x="0" y="37"/>
                </a:lnTo>
                <a:lnTo>
                  <a:pt x="82" y="84"/>
                </a:lnTo>
                <a:lnTo>
                  <a:pt x="85" y="43"/>
                </a:lnTo>
                <a:lnTo>
                  <a:pt x="0" y="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70" name="Freeform 156"/>
          <p:cNvSpPr>
            <a:spLocks/>
          </p:cNvSpPr>
          <p:nvPr/>
        </p:nvSpPr>
        <p:spPr bwMode="auto">
          <a:xfrm>
            <a:off x="7346951" y="5299257"/>
            <a:ext cx="44450" cy="44450"/>
          </a:xfrm>
          <a:custGeom>
            <a:avLst/>
            <a:gdLst/>
            <a:ahLst/>
            <a:cxnLst>
              <a:cxn ang="0">
                <a:pos x="0" y="0"/>
              </a:cxn>
              <a:cxn ang="0">
                <a:pos x="0" y="38"/>
              </a:cxn>
              <a:cxn ang="0">
                <a:pos x="80" y="84"/>
              </a:cxn>
              <a:cxn ang="0">
                <a:pos x="85" y="43"/>
              </a:cxn>
              <a:cxn ang="0">
                <a:pos x="0" y="0"/>
              </a:cxn>
            </a:cxnLst>
            <a:rect l="0" t="0" r="r" b="b"/>
            <a:pathLst>
              <a:path w="85" h="84">
                <a:moveTo>
                  <a:pt x="0" y="0"/>
                </a:moveTo>
                <a:lnTo>
                  <a:pt x="0" y="38"/>
                </a:lnTo>
                <a:lnTo>
                  <a:pt x="80" y="84"/>
                </a:lnTo>
                <a:lnTo>
                  <a:pt x="85" y="43"/>
                </a:lnTo>
                <a:lnTo>
                  <a:pt x="0" y="0"/>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71" name="Freeform 157"/>
          <p:cNvSpPr>
            <a:spLocks/>
          </p:cNvSpPr>
          <p:nvPr/>
        </p:nvSpPr>
        <p:spPr bwMode="auto">
          <a:xfrm>
            <a:off x="7346951" y="5299257"/>
            <a:ext cx="44450" cy="44450"/>
          </a:xfrm>
          <a:custGeom>
            <a:avLst/>
            <a:gdLst/>
            <a:ahLst/>
            <a:cxnLst>
              <a:cxn ang="0">
                <a:pos x="0" y="0"/>
              </a:cxn>
              <a:cxn ang="0">
                <a:pos x="0" y="38"/>
              </a:cxn>
              <a:cxn ang="0">
                <a:pos x="80" y="84"/>
              </a:cxn>
              <a:cxn ang="0">
                <a:pos x="85" y="43"/>
              </a:cxn>
              <a:cxn ang="0">
                <a:pos x="0" y="0"/>
              </a:cxn>
            </a:cxnLst>
            <a:rect l="0" t="0" r="r" b="b"/>
            <a:pathLst>
              <a:path w="85" h="84">
                <a:moveTo>
                  <a:pt x="0" y="0"/>
                </a:moveTo>
                <a:lnTo>
                  <a:pt x="0" y="38"/>
                </a:lnTo>
                <a:lnTo>
                  <a:pt x="80" y="84"/>
                </a:lnTo>
                <a:lnTo>
                  <a:pt x="85" y="43"/>
                </a:lnTo>
                <a:lnTo>
                  <a:pt x="0" y="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72" name="Freeform 158"/>
          <p:cNvSpPr>
            <a:spLocks/>
          </p:cNvSpPr>
          <p:nvPr/>
        </p:nvSpPr>
        <p:spPr bwMode="auto">
          <a:xfrm>
            <a:off x="7435855" y="5288152"/>
            <a:ext cx="68263" cy="61913"/>
          </a:xfrm>
          <a:custGeom>
            <a:avLst/>
            <a:gdLst/>
            <a:ahLst/>
            <a:cxnLst>
              <a:cxn ang="0">
                <a:pos x="0" y="65"/>
              </a:cxn>
              <a:cxn ang="0">
                <a:pos x="0" y="118"/>
              </a:cxn>
              <a:cxn ang="0">
                <a:pos x="128" y="56"/>
              </a:cxn>
              <a:cxn ang="0">
                <a:pos x="124" y="0"/>
              </a:cxn>
              <a:cxn ang="0">
                <a:pos x="0" y="65"/>
              </a:cxn>
            </a:cxnLst>
            <a:rect l="0" t="0" r="r" b="b"/>
            <a:pathLst>
              <a:path w="128" h="118">
                <a:moveTo>
                  <a:pt x="0" y="65"/>
                </a:moveTo>
                <a:lnTo>
                  <a:pt x="0" y="118"/>
                </a:lnTo>
                <a:lnTo>
                  <a:pt x="128" y="56"/>
                </a:lnTo>
                <a:lnTo>
                  <a:pt x="124" y="0"/>
                </a:lnTo>
                <a:lnTo>
                  <a:pt x="0" y="65"/>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73" name="Freeform 159"/>
          <p:cNvSpPr>
            <a:spLocks/>
          </p:cNvSpPr>
          <p:nvPr/>
        </p:nvSpPr>
        <p:spPr bwMode="auto">
          <a:xfrm>
            <a:off x="7435855" y="5288152"/>
            <a:ext cx="68263" cy="61913"/>
          </a:xfrm>
          <a:custGeom>
            <a:avLst/>
            <a:gdLst/>
            <a:ahLst/>
            <a:cxnLst>
              <a:cxn ang="0">
                <a:pos x="0" y="65"/>
              </a:cxn>
              <a:cxn ang="0">
                <a:pos x="0" y="118"/>
              </a:cxn>
              <a:cxn ang="0">
                <a:pos x="128" y="56"/>
              </a:cxn>
              <a:cxn ang="0">
                <a:pos x="124" y="0"/>
              </a:cxn>
              <a:cxn ang="0">
                <a:pos x="0" y="65"/>
              </a:cxn>
            </a:cxnLst>
            <a:rect l="0" t="0" r="r" b="b"/>
            <a:pathLst>
              <a:path w="128" h="118">
                <a:moveTo>
                  <a:pt x="0" y="65"/>
                </a:moveTo>
                <a:lnTo>
                  <a:pt x="0" y="118"/>
                </a:lnTo>
                <a:lnTo>
                  <a:pt x="128" y="56"/>
                </a:lnTo>
                <a:lnTo>
                  <a:pt x="124" y="0"/>
                </a:lnTo>
                <a:lnTo>
                  <a:pt x="0" y="65"/>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74" name="Freeform 160"/>
          <p:cNvSpPr>
            <a:spLocks/>
          </p:cNvSpPr>
          <p:nvPr/>
        </p:nvSpPr>
        <p:spPr bwMode="auto">
          <a:xfrm>
            <a:off x="7359651" y="5140507"/>
            <a:ext cx="19050" cy="33338"/>
          </a:xfrm>
          <a:custGeom>
            <a:avLst/>
            <a:gdLst/>
            <a:ahLst/>
            <a:cxnLst>
              <a:cxn ang="0">
                <a:pos x="36" y="63"/>
              </a:cxn>
              <a:cxn ang="0">
                <a:pos x="36" y="22"/>
              </a:cxn>
              <a:cxn ang="0">
                <a:pos x="0" y="0"/>
              </a:cxn>
            </a:cxnLst>
            <a:rect l="0" t="0" r="r" b="b"/>
            <a:pathLst>
              <a:path w="36" h="63">
                <a:moveTo>
                  <a:pt x="36" y="63"/>
                </a:moveTo>
                <a:lnTo>
                  <a:pt x="36" y="22"/>
                </a:lnTo>
                <a:lnTo>
                  <a:pt x="0"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75" name="Line 161"/>
          <p:cNvSpPr>
            <a:spLocks noChangeShapeType="1"/>
          </p:cNvSpPr>
          <p:nvPr/>
        </p:nvSpPr>
        <p:spPr bwMode="auto">
          <a:xfrm flipH="1">
            <a:off x="7378701" y="5143682"/>
            <a:ext cx="17463" cy="7938"/>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76" name="Line 162"/>
          <p:cNvSpPr>
            <a:spLocks noChangeShapeType="1"/>
          </p:cNvSpPr>
          <p:nvPr/>
        </p:nvSpPr>
        <p:spPr bwMode="auto">
          <a:xfrm>
            <a:off x="7377113" y="5130982"/>
            <a:ext cx="20638" cy="12700"/>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77" name="Freeform 163"/>
          <p:cNvSpPr>
            <a:spLocks/>
          </p:cNvSpPr>
          <p:nvPr/>
        </p:nvSpPr>
        <p:spPr bwMode="auto">
          <a:xfrm>
            <a:off x="7354892" y="5129394"/>
            <a:ext cx="22225" cy="33338"/>
          </a:xfrm>
          <a:custGeom>
            <a:avLst/>
            <a:gdLst/>
            <a:ahLst/>
            <a:cxnLst>
              <a:cxn ang="0">
                <a:pos x="0" y="63"/>
              </a:cxn>
              <a:cxn ang="0">
                <a:pos x="5" y="16"/>
              </a:cxn>
              <a:cxn ang="0">
                <a:pos x="41" y="0"/>
              </a:cxn>
            </a:cxnLst>
            <a:rect l="0" t="0" r="r" b="b"/>
            <a:pathLst>
              <a:path w="41" h="63">
                <a:moveTo>
                  <a:pt x="0" y="63"/>
                </a:moveTo>
                <a:lnTo>
                  <a:pt x="5" y="16"/>
                </a:lnTo>
                <a:lnTo>
                  <a:pt x="41"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78" name="Line 164"/>
          <p:cNvSpPr>
            <a:spLocks noChangeShapeType="1"/>
          </p:cNvSpPr>
          <p:nvPr/>
        </p:nvSpPr>
        <p:spPr bwMode="auto">
          <a:xfrm flipH="1">
            <a:off x="7397751" y="5148452"/>
            <a:ext cx="1588" cy="3651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79" name="Freeform 165"/>
          <p:cNvSpPr>
            <a:spLocks/>
          </p:cNvSpPr>
          <p:nvPr/>
        </p:nvSpPr>
        <p:spPr bwMode="auto">
          <a:xfrm>
            <a:off x="7923213" y="6031094"/>
            <a:ext cx="249238" cy="185738"/>
          </a:xfrm>
          <a:custGeom>
            <a:avLst/>
            <a:gdLst/>
            <a:ahLst/>
            <a:cxnLst>
              <a:cxn ang="0">
                <a:pos x="367" y="350"/>
              </a:cxn>
              <a:cxn ang="0">
                <a:pos x="0" y="164"/>
              </a:cxn>
              <a:cxn ang="0">
                <a:pos x="102" y="0"/>
              </a:cxn>
              <a:cxn ang="0">
                <a:pos x="472" y="193"/>
              </a:cxn>
              <a:cxn ang="0">
                <a:pos x="367" y="350"/>
              </a:cxn>
            </a:cxnLst>
            <a:rect l="0" t="0" r="r" b="b"/>
            <a:pathLst>
              <a:path w="472" h="350">
                <a:moveTo>
                  <a:pt x="367" y="350"/>
                </a:moveTo>
                <a:lnTo>
                  <a:pt x="0" y="164"/>
                </a:lnTo>
                <a:lnTo>
                  <a:pt x="102" y="0"/>
                </a:lnTo>
                <a:lnTo>
                  <a:pt x="472" y="193"/>
                </a:lnTo>
                <a:lnTo>
                  <a:pt x="367" y="35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80" name="Freeform 166"/>
          <p:cNvSpPr>
            <a:spLocks/>
          </p:cNvSpPr>
          <p:nvPr/>
        </p:nvSpPr>
        <p:spPr bwMode="auto">
          <a:xfrm>
            <a:off x="7923213" y="6031094"/>
            <a:ext cx="249238" cy="185738"/>
          </a:xfrm>
          <a:custGeom>
            <a:avLst/>
            <a:gdLst/>
            <a:ahLst/>
            <a:cxnLst>
              <a:cxn ang="0">
                <a:pos x="367" y="350"/>
              </a:cxn>
              <a:cxn ang="0">
                <a:pos x="0" y="164"/>
              </a:cxn>
              <a:cxn ang="0">
                <a:pos x="102" y="0"/>
              </a:cxn>
              <a:cxn ang="0">
                <a:pos x="472" y="193"/>
              </a:cxn>
              <a:cxn ang="0">
                <a:pos x="367" y="350"/>
              </a:cxn>
            </a:cxnLst>
            <a:rect l="0" t="0" r="r" b="b"/>
            <a:pathLst>
              <a:path w="472" h="350">
                <a:moveTo>
                  <a:pt x="367" y="350"/>
                </a:moveTo>
                <a:lnTo>
                  <a:pt x="0" y="164"/>
                </a:lnTo>
                <a:lnTo>
                  <a:pt x="102" y="0"/>
                </a:lnTo>
                <a:lnTo>
                  <a:pt x="472" y="193"/>
                </a:lnTo>
                <a:lnTo>
                  <a:pt x="367" y="35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81" name="Line 167"/>
          <p:cNvSpPr>
            <a:spLocks noChangeShapeType="1"/>
          </p:cNvSpPr>
          <p:nvPr/>
        </p:nvSpPr>
        <p:spPr bwMode="auto">
          <a:xfrm flipH="1" flipV="1">
            <a:off x="8172451" y="6131115"/>
            <a:ext cx="52388" cy="28575"/>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82" name="Line 168"/>
          <p:cNvSpPr>
            <a:spLocks noChangeShapeType="1"/>
          </p:cNvSpPr>
          <p:nvPr/>
        </p:nvSpPr>
        <p:spPr bwMode="auto">
          <a:xfrm flipH="1" flipV="1">
            <a:off x="8212138" y="6154927"/>
            <a:ext cx="3175" cy="809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83" name="Freeform 169"/>
          <p:cNvSpPr>
            <a:spLocks/>
          </p:cNvSpPr>
          <p:nvPr/>
        </p:nvSpPr>
        <p:spPr bwMode="auto">
          <a:xfrm>
            <a:off x="8121655" y="6154919"/>
            <a:ext cx="92075" cy="128588"/>
          </a:xfrm>
          <a:custGeom>
            <a:avLst/>
            <a:gdLst/>
            <a:ahLst/>
            <a:cxnLst>
              <a:cxn ang="0">
                <a:pos x="174" y="155"/>
              </a:cxn>
              <a:cxn ang="0">
                <a:pos x="0" y="245"/>
              </a:cxn>
              <a:cxn ang="0">
                <a:pos x="0" y="114"/>
              </a:cxn>
              <a:cxn ang="0">
                <a:pos x="174" y="0"/>
              </a:cxn>
            </a:cxnLst>
            <a:rect l="0" t="0" r="r" b="b"/>
            <a:pathLst>
              <a:path w="174" h="245">
                <a:moveTo>
                  <a:pt x="174" y="155"/>
                </a:moveTo>
                <a:lnTo>
                  <a:pt x="0" y="245"/>
                </a:lnTo>
                <a:lnTo>
                  <a:pt x="0" y="114"/>
                </a:lnTo>
                <a:lnTo>
                  <a:pt x="174"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84" name="Line 170"/>
          <p:cNvSpPr>
            <a:spLocks noChangeShapeType="1"/>
          </p:cNvSpPr>
          <p:nvPr/>
        </p:nvSpPr>
        <p:spPr bwMode="auto">
          <a:xfrm>
            <a:off x="7929564" y="6177152"/>
            <a:ext cx="190500" cy="1063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85" name="Line 171"/>
          <p:cNvSpPr>
            <a:spLocks noChangeShapeType="1"/>
          </p:cNvSpPr>
          <p:nvPr/>
        </p:nvSpPr>
        <p:spPr bwMode="auto">
          <a:xfrm>
            <a:off x="7929563" y="6124765"/>
            <a:ext cx="1588" cy="53975"/>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86" name="Freeform 172"/>
          <p:cNvSpPr>
            <a:spLocks/>
          </p:cNvSpPr>
          <p:nvPr/>
        </p:nvSpPr>
        <p:spPr bwMode="auto">
          <a:xfrm>
            <a:off x="7997830" y="6181915"/>
            <a:ext cx="23813" cy="42863"/>
          </a:xfrm>
          <a:custGeom>
            <a:avLst/>
            <a:gdLst/>
            <a:ahLst/>
            <a:cxnLst>
              <a:cxn ang="0">
                <a:pos x="0" y="57"/>
              </a:cxn>
              <a:cxn ang="0">
                <a:pos x="6" y="0"/>
              </a:cxn>
              <a:cxn ang="0">
                <a:pos x="44" y="19"/>
              </a:cxn>
              <a:cxn ang="0">
                <a:pos x="33" y="81"/>
              </a:cxn>
              <a:cxn ang="0">
                <a:pos x="0" y="57"/>
              </a:cxn>
            </a:cxnLst>
            <a:rect l="0" t="0" r="r" b="b"/>
            <a:pathLst>
              <a:path w="44" h="81">
                <a:moveTo>
                  <a:pt x="0" y="57"/>
                </a:moveTo>
                <a:lnTo>
                  <a:pt x="6" y="0"/>
                </a:lnTo>
                <a:lnTo>
                  <a:pt x="44" y="19"/>
                </a:lnTo>
                <a:lnTo>
                  <a:pt x="33" y="81"/>
                </a:lnTo>
                <a:lnTo>
                  <a:pt x="0" y="57"/>
                </a:lnTo>
                <a:close/>
              </a:path>
            </a:pathLst>
          </a:custGeom>
          <a:solidFill>
            <a:srgbClr val="CC66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87" name="Freeform 173"/>
          <p:cNvSpPr>
            <a:spLocks/>
          </p:cNvSpPr>
          <p:nvPr/>
        </p:nvSpPr>
        <p:spPr bwMode="auto">
          <a:xfrm>
            <a:off x="7997830" y="6181915"/>
            <a:ext cx="23813" cy="42863"/>
          </a:xfrm>
          <a:custGeom>
            <a:avLst/>
            <a:gdLst/>
            <a:ahLst/>
            <a:cxnLst>
              <a:cxn ang="0">
                <a:pos x="0" y="57"/>
              </a:cxn>
              <a:cxn ang="0">
                <a:pos x="6" y="0"/>
              </a:cxn>
              <a:cxn ang="0">
                <a:pos x="44" y="19"/>
              </a:cxn>
              <a:cxn ang="0">
                <a:pos x="33" y="81"/>
              </a:cxn>
              <a:cxn ang="0">
                <a:pos x="0" y="57"/>
              </a:cxn>
            </a:cxnLst>
            <a:rect l="0" t="0" r="r" b="b"/>
            <a:pathLst>
              <a:path w="44" h="81">
                <a:moveTo>
                  <a:pt x="0" y="57"/>
                </a:moveTo>
                <a:lnTo>
                  <a:pt x="6" y="0"/>
                </a:lnTo>
                <a:lnTo>
                  <a:pt x="44" y="19"/>
                </a:lnTo>
                <a:lnTo>
                  <a:pt x="33" y="81"/>
                </a:lnTo>
                <a:lnTo>
                  <a:pt x="0" y="57"/>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88" name="Freeform 174"/>
          <p:cNvSpPr>
            <a:spLocks/>
          </p:cNvSpPr>
          <p:nvPr/>
        </p:nvSpPr>
        <p:spPr bwMode="auto">
          <a:xfrm>
            <a:off x="7943851" y="6148569"/>
            <a:ext cx="44450" cy="44450"/>
          </a:xfrm>
          <a:custGeom>
            <a:avLst/>
            <a:gdLst/>
            <a:ahLst/>
            <a:cxnLst>
              <a:cxn ang="0">
                <a:pos x="0" y="0"/>
              </a:cxn>
              <a:cxn ang="0">
                <a:pos x="0" y="38"/>
              </a:cxn>
              <a:cxn ang="0">
                <a:pos x="80" y="84"/>
              </a:cxn>
              <a:cxn ang="0">
                <a:pos x="83" y="43"/>
              </a:cxn>
              <a:cxn ang="0">
                <a:pos x="0" y="0"/>
              </a:cxn>
            </a:cxnLst>
            <a:rect l="0" t="0" r="r" b="b"/>
            <a:pathLst>
              <a:path w="83" h="84">
                <a:moveTo>
                  <a:pt x="0" y="0"/>
                </a:moveTo>
                <a:lnTo>
                  <a:pt x="0" y="38"/>
                </a:lnTo>
                <a:lnTo>
                  <a:pt x="80" y="84"/>
                </a:lnTo>
                <a:lnTo>
                  <a:pt x="83" y="43"/>
                </a:lnTo>
                <a:lnTo>
                  <a:pt x="0" y="0"/>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89" name="Freeform 175"/>
          <p:cNvSpPr>
            <a:spLocks/>
          </p:cNvSpPr>
          <p:nvPr/>
        </p:nvSpPr>
        <p:spPr bwMode="auto">
          <a:xfrm>
            <a:off x="7943851" y="6148569"/>
            <a:ext cx="44450" cy="44450"/>
          </a:xfrm>
          <a:custGeom>
            <a:avLst/>
            <a:gdLst/>
            <a:ahLst/>
            <a:cxnLst>
              <a:cxn ang="0">
                <a:pos x="0" y="0"/>
              </a:cxn>
              <a:cxn ang="0">
                <a:pos x="0" y="38"/>
              </a:cxn>
              <a:cxn ang="0">
                <a:pos x="80" y="84"/>
              </a:cxn>
              <a:cxn ang="0">
                <a:pos x="83" y="43"/>
              </a:cxn>
              <a:cxn ang="0">
                <a:pos x="0" y="0"/>
              </a:cxn>
            </a:cxnLst>
            <a:rect l="0" t="0" r="r" b="b"/>
            <a:pathLst>
              <a:path w="83" h="84">
                <a:moveTo>
                  <a:pt x="0" y="0"/>
                </a:moveTo>
                <a:lnTo>
                  <a:pt x="0" y="38"/>
                </a:lnTo>
                <a:lnTo>
                  <a:pt x="80" y="84"/>
                </a:lnTo>
                <a:lnTo>
                  <a:pt x="83" y="43"/>
                </a:lnTo>
                <a:lnTo>
                  <a:pt x="0" y="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90" name="Freeform 176"/>
          <p:cNvSpPr>
            <a:spLocks/>
          </p:cNvSpPr>
          <p:nvPr/>
        </p:nvSpPr>
        <p:spPr bwMode="auto">
          <a:xfrm>
            <a:off x="8045451" y="6202544"/>
            <a:ext cx="44450" cy="44450"/>
          </a:xfrm>
          <a:custGeom>
            <a:avLst/>
            <a:gdLst/>
            <a:ahLst/>
            <a:cxnLst>
              <a:cxn ang="0">
                <a:pos x="0" y="0"/>
              </a:cxn>
              <a:cxn ang="0">
                <a:pos x="0" y="38"/>
              </a:cxn>
              <a:cxn ang="0">
                <a:pos x="80" y="84"/>
              </a:cxn>
              <a:cxn ang="0">
                <a:pos x="84" y="44"/>
              </a:cxn>
              <a:cxn ang="0">
                <a:pos x="0" y="0"/>
              </a:cxn>
            </a:cxnLst>
            <a:rect l="0" t="0" r="r" b="b"/>
            <a:pathLst>
              <a:path w="84" h="84">
                <a:moveTo>
                  <a:pt x="0" y="0"/>
                </a:moveTo>
                <a:lnTo>
                  <a:pt x="0" y="38"/>
                </a:lnTo>
                <a:lnTo>
                  <a:pt x="80" y="84"/>
                </a:lnTo>
                <a:lnTo>
                  <a:pt x="84" y="44"/>
                </a:lnTo>
                <a:lnTo>
                  <a:pt x="0" y="0"/>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91" name="Freeform 177"/>
          <p:cNvSpPr>
            <a:spLocks/>
          </p:cNvSpPr>
          <p:nvPr/>
        </p:nvSpPr>
        <p:spPr bwMode="auto">
          <a:xfrm>
            <a:off x="8045451" y="6202544"/>
            <a:ext cx="44450" cy="44450"/>
          </a:xfrm>
          <a:custGeom>
            <a:avLst/>
            <a:gdLst/>
            <a:ahLst/>
            <a:cxnLst>
              <a:cxn ang="0">
                <a:pos x="0" y="0"/>
              </a:cxn>
              <a:cxn ang="0">
                <a:pos x="0" y="38"/>
              </a:cxn>
              <a:cxn ang="0">
                <a:pos x="80" y="84"/>
              </a:cxn>
              <a:cxn ang="0">
                <a:pos x="84" y="44"/>
              </a:cxn>
              <a:cxn ang="0">
                <a:pos x="0" y="0"/>
              </a:cxn>
            </a:cxnLst>
            <a:rect l="0" t="0" r="r" b="b"/>
            <a:pathLst>
              <a:path w="84" h="84">
                <a:moveTo>
                  <a:pt x="0" y="0"/>
                </a:moveTo>
                <a:lnTo>
                  <a:pt x="0" y="38"/>
                </a:lnTo>
                <a:lnTo>
                  <a:pt x="80" y="84"/>
                </a:lnTo>
                <a:lnTo>
                  <a:pt x="84" y="44"/>
                </a:lnTo>
                <a:lnTo>
                  <a:pt x="0" y="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92" name="Freeform 178"/>
          <p:cNvSpPr>
            <a:spLocks/>
          </p:cNvSpPr>
          <p:nvPr/>
        </p:nvSpPr>
        <p:spPr bwMode="auto">
          <a:xfrm>
            <a:off x="8134353" y="6191432"/>
            <a:ext cx="68263" cy="63500"/>
          </a:xfrm>
          <a:custGeom>
            <a:avLst/>
            <a:gdLst/>
            <a:ahLst/>
            <a:cxnLst>
              <a:cxn ang="0">
                <a:pos x="0" y="65"/>
              </a:cxn>
              <a:cxn ang="0">
                <a:pos x="0" y="119"/>
              </a:cxn>
              <a:cxn ang="0">
                <a:pos x="128" y="56"/>
              </a:cxn>
              <a:cxn ang="0">
                <a:pos x="125" y="0"/>
              </a:cxn>
              <a:cxn ang="0">
                <a:pos x="0" y="65"/>
              </a:cxn>
            </a:cxnLst>
            <a:rect l="0" t="0" r="r" b="b"/>
            <a:pathLst>
              <a:path w="128" h="119">
                <a:moveTo>
                  <a:pt x="0" y="65"/>
                </a:moveTo>
                <a:lnTo>
                  <a:pt x="0" y="119"/>
                </a:lnTo>
                <a:lnTo>
                  <a:pt x="128" y="56"/>
                </a:lnTo>
                <a:lnTo>
                  <a:pt x="125" y="0"/>
                </a:lnTo>
                <a:lnTo>
                  <a:pt x="0" y="65"/>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93" name="Freeform 179"/>
          <p:cNvSpPr>
            <a:spLocks/>
          </p:cNvSpPr>
          <p:nvPr/>
        </p:nvSpPr>
        <p:spPr bwMode="auto">
          <a:xfrm>
            <a:off x="8134353" y="6191432"/>
            <a:ext cx="68263" cy="63500"/>
          </a:xfrm>
          <a:custGeom>
            <a:avLst/>
            <a:gdLst/>
            <a:ahLst/>
            <a:cxnLst>
              <a:cxn ang="0">
                <a:pos x="0" y="65"/>
              </a:cxn>
              <a:cxn ang="0">
                <a:pos x="0" y="119"/>
              </a:cxn>
              <a:cxn ang="0">
                <a:pos x="128" y="56"/>
              </a:cxn>
              <a:cxn ang="0">
                <a:pos x="125" y="0"/>
              </a:cxn>
              <a:cxn ang="0">
                <a:pos x="0" y="65"/>
              </a:cxn>
            </a:cxnLst>
            <a:rect l="0" t="0" r="r" b="b"/>
            <a:pathLst>
              <a:path w="128" h="119">
                <a:moveTo>
                  <a:pt x="0" y="65"/>
                </a:moveTo>
                <a:lnTo>
                  <a:pt x="0" y="119"/>
                </a:lnTo>
                <a:lnTo>
                  <a:pt x="128" y="56"/>
                </a:lnTo>
                <a:lnTo>
                  <a:pt x="125" y="0"/>
                </a:lnTo>
                <a:lnTo>
                  <a:pt x="0" y="65"/>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94" name="Freeform 180"/>
          <p:cNvSpPr>
            <a:spLocks/>
          </p:cNvSpPr>
          <p:nvPr/>
        </p:nvSpPr>
        <p:spPr bwMode="auto">
          <a:xfrm>
            <a:off x="8058151" y="6043794"/>
            <a:ext cx="19050" cy="33338"/>
          </a:xfrm>
          <a:custGeom>
            <a:avLst/>
            <a:gdLst/>
            <a:ahLst/>
            <a:cxnLst>
              <a:cxn ang="0">
                <a:pos x="36" y="62"/>
              </a:cxn>
              <a:cxn ang="0">
                <a:pos x="36" y="21"/>
              </a:cxn>
              <a:cxn ang="0">
                <a:pos x="0" y="0"/>
              </a:cxn>
            </a:cxnLst>
            <a:rect l="0" t="0" r="r" b="b"/>
            <a:pathLst>
              <a:path w="36" h="62">
                <a:moveTo>
                  <a:pt x="36" y="62"/>
                </a:moveTo>
                <a:lnTo>
                  <a:pt x="36" y="21"/>
                </a:lnTo>
                <a:lnTo>
                  <a:pt x="0"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95" name="Line 181"/>
          <p:cNvSpPr>
            <a:spLocks noChangeShapeType="1"/>
          </p:cNvSpPr>
          <p:nvPr/>
        </p:nvSpPr>
        <p:spPr bwMode="auto">
          <a:xfrm flipH="1">
            <a:off x="8077205" y="6046969"/>
            <a:ext cx="15875" cy="7938"/>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96" name="Line 182"/>
          <p:cNvSpPr>
            <a:spLocks noChangeShapeType="1"/>
          </p:cNvSpPr>
          <p:nvPr/>
        </p:nvSpPr>
        <p:spPr bwMode="auto">
          <a:xfrm>
            <a:off x="8075613" y="6035865"/>
            <a:ext cx="19050" cy="1111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97" name="Freeform 183"/>
          <p:cNvSpPr>
            <a:spLocks/>
          </p:cNvSpPr>
          <p:nvPr/>
        </p:nvSpPr>
        <p:spPr bwMode="auto">
          <a:xfrm>
            <a:off x="8054976" y="6034269"/>
            <a:ext cx="20638" cy="33338"/>
          </a:xfrm>
          <a:custGeom>
            <a:avLst/>
            <a:gdLst/>
            <a:ahLst/>
            <a:cxnLst>
              <a:cxn ang="0">
                <a:pos x="0" y="62"/>
              </a:cxn>
              <a:cxn ang="0">
                <a:pos x="3" y="16"/>
              </a:cxn>
              <a:cxn ang="0">
                <a:pos x="40" y="0"/>
              </a:cxn>
            </a:cxnLst>
            <a:rect l="0" t="0" r="r" b="b"/>
            <a:pathLst>
              <a:path w="40" h="62">
                <a:moveTo>
                  <a:pt x="0" y="62"/>
                </a:moveTo>
                <a:lnTo>
                  <a:pt x="3" y="16"/>
                </a:lnTo>
                <a:lnTo>
                  <a:pt x="40"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98" name="Line 184"/>
          <p:cNvSpPr>
            <a:spLocks noChangeShapeType="1"/>
          </p:cNvSpPr>
          <p:nvPr/>
        </p:nvSpPr>
        <p:spPr bwMode="auto">
          <a:xfrm flipH="1">
            <a:off x="8094663" y="6053327"/>
            <a:ext cx="1588" cy="34925"/>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99" name="Freeform 185"/>
          <p:cNvSpPr>
            <a:spLocks/>
          </p:cNvSpPr>
          <p:nvPr/>
        </p:nvSpPr>
        <p:spPr bwMode="auto">
          <a:xfrm>
            <a:off x="7962901" y="6066019"/>
            <a:ext cx="82550" cy="76200"/>
          </a:xfrm>
          <a:custGeom>
            <a:avLst/>
            <a:gdLst/>
            <a:ahLst/>
            <a:cxnLst>
              <a:cxn ang="0">
                <a:pos x="0" y="90"/>
              </a:cxn>
              <a:cxn ang="0">
                <a:pos x="62" y="0"/>
              </a:cxn>
              <a:cxn ang="0">
                <a:pos x="158" y="49"/>
              </a:cxn>
              <a:cxn ang="0">
                <a:pos x="101" y="146"/>
              </a:cxn>
              <a:cxn ang="0">
                <a:pos x="0" y="90"/>
              </a:cxn>
            </a:cxnLst>
            <a:rect l="0" t="0" r="r" b="b"/>
            <a:pathLst>
              <a:path w="158" h="146">
                <a:moveTo>
                  <a:pt x="0" y="90"/>
                </a:moveTo>
                <a:lnTo>
                  <a:pt x="62" y="0"/>
                </a:lnTo>
                <a:lnTo>
                  <a:pt x="158" y="49"/>
                </a:lnTo>
                <a:lnTo>
                  <a:pt x="101" y="146"/>
                </a:lnTo>
                <a:lnTo>
                  <a:pt x="0" y="90"/>
                </a:lnTo>
                <a:close/>
              </a:path>
            </a:pathLst>
          </a:custGeom>
          <a:solidFill>
            <a:srgbClr val="507BA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00" name="Freeform 186"/>
          <p:cNvSpPr>
            <a:spLocks/>
          </p:cNvSpPr>
          <p:nvPr/>
        </p:nvSpPr>
        <p:spPr bwMode="auto">
          <a:xfrm>
            <a:off x="7962901" y="6066019"/>
            <a:ext cx="82550" cy="76200"/>
          </a:xfrm>
          <a:custGeom>
            <a:avLst/>
            <a:gdLst/>
            <a:ahLst/>
            <a:cxnLst>
              <a:cxn ang="0">
                <a:pos x="0" y="90"/>
              </a:cxn>
              <a:cxn ang="0">
                <a:pos x="62" y="0"/>
              </a:cxn>
              <a:cxn ang="0">
                <a:pos x="158" y="49"/>
              </a:cxn>
              <a:cxn ang="0">
                <a:pos x="101" y="146"/>
              </a:cxn>
              <a:cxn ang="0">
                <a:pos x="0" y="90"/>
              </a:cxn>
            </a:cxnLst>
            <a:rect l="0" t="0" r="r" b="b"/>
            <a:pathLst>
              <a:path w="158" h="146">
                <a:moveTo>
                  <a:pt x="0" y="90"/>
                </a:moveTo>
                <a:lnTo>
                  <a:pt x="62" y="0"/>
                </a:lnTo>
                <a:lnTo>
                  <a:pt x="158" y="49"/>
                </a:lnTo>
                <a:lnTo>
                  <a:pt x="101" y="146"/>
                </a:lnTo>
                <a:lnTo>
                  <a:pt x="0" y="9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01" name="Freeform 187"/>
          <p:cNvSpPr>
            <a:spLocks noEditPoints="1"/>
          </p:cNvSpPr>
          <p:nvPr/>
        </p:nvSpPr>
        <p:spPr bwMode="auto">
          <a:xfrm>
            <a:off x="7975605" y="6096182"/>
            <a:ext cx="50800" cy="25400"/>
          </a:xfrm>
          <a:custGeom>
            <a:avLst/>
            <a:gdLst/>
            <a:ahLst/>
            <a:cxnLst>
              <a:cxn ang="0">
                <a:pos x="7" y="3"/>
              </a:cxn>
              <a:cxn ang="0">
                <a:pos x="9" y="6"/>
              </a:cxn>
              <a:cxn ang="0">
                <a:pos x="6" y="8"/>
              </a:cxn>
              <a:cxn ang="0">
                <a:pos x="0" y="3"/>
              </a:cxn>
              <a:cxn ang="0">
                <a:pos x="1" y="0"/>
              </a:cxn>
              <a:cxn ang="0">
                <a:pos x="3" y="0"/>
              </a:cxn>
              <a:cxn ang="0">
                <a:pos x="22" y="9"/>
              </a:cxn>
              <a:cxn ang="0">
                <a:pos x="23" y="14"/>
              </a:cxn>
              <a:cxn ang="0">
                <a:pos x="19" y="15"/>
              </a:cxn>
              <a:cxn ang="0">
                <a:pos x="13" y="11"/>
              </a:cxn>
              <a:cxn ang="0">
                <a:pos x="14" y="8"/>
              </a:cxn>
              <a:cxn ang="0">
                <a:pos x="17" y="8"/>
              </a:cxn>
              <a:cxn ang="0">
                <a:pos x="36" y="16"/>
              </a:cxn>
              <a:cxn ang="0">
                <a:pos x="38" y="21"/>
              </a:cxn>
              <a:cxn ang="0">
                <a:pos x="33" y="21"/>
              </a:cxn>
              <a:cxn ang="0">
                <a:pos x="27" y="18"/>
              </a:cxn>
              <a:cxn ang="0">
                <a:pos x="29" y="15"/>
              </a:cxn>
              <a:cxn ang="0">
                <a:pos x="32" y="15"/>
              </a:cxn>
              <a:cxn ang="0">
                <a:pos x="51" y="24"/>
              </a:cxn>
              <a:cxn ang="0">
                <a:pos x="51" y="27"/>
              </a:cxn>
              <a:cxn ang="0">
                <a:pos x="48" y="28"/>
              </a:cxn>
              <a:cxn ang="0">
                <a:pos x="42" y="25"/>
              </a:cxn>
              <a:cxn ang="0">
                <a:pos x="43" y="21"/>
              </a:cxn>
              <a:cxn ang="0">
                <a:pos x="45" y="21"/>
              </a:cxn>
              <a:cxn ang="0">
                <a:pos x="64" y="31"/>
              </a:cxn>
              <a:cxn ang="0">
                <a:pos x="65" y="34"/>
              </a:cxn>
              <a:cxn ang="0">
                <a:pos x="62" y="35"/>
              </a:cxn>
              <a:cxn ang="0">
                <a:pos x="57" y="31"/>
              </a:cxn>
              <a:cxn ang="0">
                <a:pos x="58" y="28"/>
              </a:cxn>
              <a:cxn ang="0">
                <a:pos x="59" y="28"/>
              </a:cxn>
              <a:cxn ang="0">
                <a:pos x="78" y="37"/>
              </a:cxn>
              <a:cxn ang="0">
                <a:pos x="80" y="41"/>
              </a:cxn>
              <a:cxn ang="0">
                <a:pos x="75" y="42"/>
              </a:cxn>
              <a:cxn ang="0">
                <a:pos x="70" y="38"/>
              </a:cxn>
              <a:cxn ang="0">
                <a:pos x="71" y="35"/>
              </a:cxn>
              <a:cxn ang="0">
                <a:pos x="74" y="35"/>
              </a:cxn>
              <a:cxn ang="0">
                <a:pos x="93" y="44"/>
              </a:cxn>
              <a:cxn ang="0">
                <a:pos x="94" y="48"/>
              </a:cxn>
              <a:cxn ang="0">
                <a:pos x="90" y="48"/>
              </a:cxn>
              <a:cxn ang="0">
                <a:pos x="84" y="45"/>
              </a:cxn>
              <a:cxn ang="0">
                <a:pos x="86" y="42"/>
              </a:cxn>
              <a:cxn ang="0">
                <a:pos x="89" y="42"/>
              </a:cxn>
            </a:cxnLst>
            <a:rect l="0" t="0" r="r" b="b"/>
            <a:pathLst>
              <a:path w="94" h="48">
                <a:moveTo>
                  <a:pt x="3" y="0"/>
                </a:moveTo>
                <a:lnTo>
                  <a:pt x="7" y="3"/>
                </a:lnTo>
                <a:lnTo>
                  <a:pt x="9" y="5"/>
                </a:lnTo>
                <a:lnTo>
                  <a:pt x="9" y="6"/>
                </a:lnTo>
                <a:lnTo>
                  <a:pt x="7" y="8"/>
                </a:lnTo>
                <a:lnTo>
                  <a:pt x="6" y="8"/>
                </a:lnTo>
                <a:lnTo>
                  <a:pt x="0" y="5"/>
                </a:lnTo>
                <a:lnTo>
                  <a:pt x="0" y="3"/>
                </a:lnTo>
                <a:lnTo>
                  <a:pt x="0" y="2"/>
                </a:lnTo>
                <a:lnTo>
                  <a:pt x="1" y="0"/>
                </a:lnTo>
                <a:lnTo>
                  <a:pt x="3" y="0"/>
                </a:lnTo>
                <a:lnTo>
                  <a:pt x="3" y="0"/>
                </a:lnTo>
                <a:close/>
                <a:moveTo>
                  <a:pt x="17" y="8"/>
                </a:moveTo>
                <a:lnTo>
                  <a:pt x="22" y="9"/>
                </a:lnTo>
                <a:lnTo>
                  <a:pt x="23" y="11"/>
                </a:lnTo>
                <a:lnTo>
                  <a:pt x="23" y="14"/>
                </a:lnTo>
                <a:lnTo>
                  <a:pt x="22" y="15"/>
                </a:lnTo>
                <a:lnTo>
                  <a:pt x="19" y="15"/>
                </a:lnTo>
                <a:lnTo>
                  <a:pt x="14" y="12"/>
                </a:lnTo>
                <a:lnTo>
                  <a:pt x="13" y="11"/>
                </a:lnTo>
                <a:lnTo>
                  <a:pt x="13" y="9"/>
                </a:lnTo>
                <a:lnTo>
                  <a:pt x="14" y="8"/>
                </a:lnTo>
                <a:lnTo>
                  <a:pt x="17" y="8"/>
                </a:lnTo>
                <a:lnTo>
                  <a:pt x="17" y="8"/>
                </a:lnTo>
                <a:close/>
                <a:moveTo>
                  <a:pt x="32" y="15"/>
                </a:moveTo>
                <a:lnTo>
                  <a:pt x="36" y="16"/>
                </a:lnTo>
                <a:lnTo>
                  <a:pt x="38" y="18"/>
                </a:lnTo>
                <a:lnTo>
                  <a:pt x="38" y="21"/>
                </a:lnTo>
                <a:lnTo>
                  <a:pt x="36" y="22"/>
                </a:lnTo>
                <a:lnTo>
                  <a:pt x="33" y="21"/>
                </a:lnTo>
                <a:lnTo>
                  <a:pt x="29" y="19"/>
                </a:lnTo>
                <a:lnTo>
                  <a:pt x="27" y="18"/>
                </a:lnTo>
                <a:lnTo>
                  <a:pt x="27" y="15"/>
                </a:lnTo>
                <a:lnTo>
                  <a:pt x="29" y="15"/>
                </a:lnTo>
                <a:lnTo>
                  <a:pt x="32" y="15"/>
                </a:lnTo>
                <a:lnTo>
                  <a:pt x="32" y="15"/>
                </a:lnTo>
                <a:close/>
                <a:moveTo>
                  <a:pt x="45" y="21"/>
                </a:moveTo>
                <a:lnTo>
                  <a:pt x="51" y="24"/>
                </a:lnTo>
                <a:lnTo>
                  <a:pt x="51" y="25"/>
                </a:lnTo>
                <a:lnTo>
                  <a:pt x="51" y="27"/>
                </a:lnTo>
                <a:lnTo>
                  <a:pt x="49" y="28"/>
                </a:lnTo>
                <a:lnTo>
                  <a:pt x="48" y="28"/>
                </a:lnTo>
                <a:lnTo>
                  <a:pt x="43" y="27"/>
                </a:lnTo>
                <a:lnTo>
                  <a:pt x="42" y="25"/>
                </a:lnTo>
                <a:lnTo>
                  <a:pt x="42" y="22"/>
                </a:lnTo>
                <a:lnTo>
                  <a:pt x="43" y="21"/>
                </a:lnTo>
                <a:lnTo>
                  <a:pt x="45" y="21"/>
                </a:lnTo>
                <a:lnTo>
                  <a:pt x="45" y="21"/>
                </a:lnTo>
                <a:close/>
                <a:moveTo>
                  <a:pt x="59" y="28"/>
                </a:moveTo>
                <a:lnTo>
                  <a:pt x="64" y="31"/>
                </a:lnTo>
                <a:lnTo>
                  <a:pt x="65" y="32"/>
                </a:lnTo>
                <a:lnTo>
                  <a:pt x="65" y="34"/>
                </a:lnTo>
                <a:lnTo>
                  <a:pt x="64" y="35"/>
                </a:lnTo>
                <a:lnTo>
                  <a:pt x="62" y="35"/>
                </a:lnTo>
                <a:lnTo>
                  <a:pt x="57" y="32"/>
                </a:lnTo>
                <a:lnTo>
                  <a:pt x="57" y="31"/>
                </a:lnTo>
                <a:lnTo>
                  <a:pt x="57" y="29"/>
                </a:lnTo>
                <a:lnTo>
                  <a:pt x="58" y="28"/>
                </a:lnTo>
                <a:lnTo>
                  <a:pt x="59" y="28"/>
                </a:lnTo>
                <a:lnTo>
                  <a:pt x="59" y="28"/>
                </a:lnTo>
                <a:close/>
                <a:moveTo>
                  <a:pt x="74" y="35"/>
                </a:moveTo>
                <a:lnTo>
                  <a:pt x="78" y="37"/>
                </a:lnTo>
                <a:lnTo>
                  <a:pt x="80" y="38"/>
                </a:lnTo>
                <a:lnTo>
                  <a:pt x="80" y="41"/>
                </a:lnTo>
                <a:lnTo>
                  <a:pt x="78" y="42"/>
                </a:lnTo>
                <a:lnTo>
                  <a:pt x="75" y="42"/>
                </a:lnTo>
                <a:lnTo>
                  <a:pt x="71" y="40"/>
                </a:lnTo>
                <a:lnTo>
                  <a:pt x="70" y="38"/>
                </a:lnTo>
                <a:lnTo>
                  <a:pt x="70" y="37"/>
                </a:lnTo>
                <a:lnTo>
                  <a:pt x="71" y="35"/>
                </a:lnTo>
                <a:lnTo>
                  <a:pt x="74" y="35"/>
                </a:lnTo>
                <a:lnTo>
                  <a:pt x="74" y="35"/>
                </a:lnTo>
                <a:close/>
                <a:moveTo>
                  <a:pt x="89" y="42"/>
                </a:moveTo>
                <a:lnTo>
                  <a:pt x="93" y="44"/>
                </a:lnTo>
                <a:lnTo>
                  <a:pt x="94" y="45"/>
                </a:lnTo>
                <a:lnTo>
                  <a:pt x="94" y="48"/>
                </a:lnTo>
                <a:lnTo>
                  <a:pt x="93" y="48"/>
                </a:lnTo>
                <a:lnTo>
                  <a:pt x="90" y="48"/>
                </a:lnTo>
                <a:lnTo>
                  <a:pt x="86" y="47"/>
                </a:lnTo>
                <a:lnTo>
                  <a:pt x="84" y="45"/>
                </a:lnTo>
                <a:lnTo>
                  <a:pt x="84" y="42"/>
                </a:lnTo>
                <a:lnTo>
                  <a:pt x="86" y="42"/>
                </a:lnTo>
                <a:lnTo>
                  <a:pt x="89" y="42"/>
                </a:lnTo>
                <a:lnTo>
                  <a:pt x="89" y="4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02" name="Freeform 188"/>
          <p:cNvSpPr>
            <a:spLocks noEditPoints="1"/>
          </p:cNvSpPr>
          <p:nvPr/>
        </p:nvSpPr>
        <p:spPr bwMode="auto">
          <a:xfrm>
            <a:off x="7985126" y="6081894"/>
            <a:ext cx="50800" cy="25400"/>
          </a:xfrm>
          <a:custGeom>
            <a:avLst/>
            <a:gdLst/>
            <a:ahLst/>
            <a:cxnLst>
              <a:cxn ang="0">
                <a:pos x="9" y="1"/>
              </a:cxn>
              <a:cxn ang="0">
                <a:pos x="10" y="6"/>
              </a:cxn>
              <a:cxn ang="0">
                <a:pos x="8" y="7"/>
              </a:cxn>
              <a:cxn ang="0">
                <a:pos x="0" y="3"/>
              </a:cxn>
              <a:cxn ang="0">
                <a:pos x="2" y="0"/>
              </a:cxn>
              <a:cxn ang="0">
                <a:pos x="5" y="0"/>
              </a:cxn>
              <a:cxn ang="0">
                <a:pos x="24" y="9"/>
              </a:cxn>
              <a:cxn ang="0">
                <a:pos x="25" y="13"/>
              </a:cxn>
              <a:cxn ang="0">
                <a:pos x="21" y="13"/>
              </a:cxn>
              <a:cxn ang="0">
                <a:pos x="15" y="10"/>
              </a:cxn>
              <a:cxn ang="0">
                <a:pos x="16" y="6"/>
              </a:cxn>
              <a:cxn ang="0">
                <a:pos x="19" y="7"/>
              </a:cxn>
              <a:cxn ang="0">
                <a:pos x="38" y="16"/>
              </a:cxn>
              <a:cxn ang="0">
                <a:pos x="38" y="19"/>
              </a:cxn>
              <a:cxn ang="0">
                <a:pos x="35" y="20"/>
              </a:cxn>
              <a:cxn ang="0">
                <a:pos x="29" y="17"/>
              </a:cxn>
              <a:cxn ang="0">
                <a:pos x="31" y="13"/>
              </a:cxn>
              <a:cxn ang="0">
                <a:pos x="32" y="13"/>
              </a:cxn>
              <a:cxn ang="0">
                <a:pos x="51" y="23"/>
              </a:cxn>
              <a:cxn ang="0">
                <a:pos x="53" y="26"/>
              </a:cxn>
              <a:cxn ang="0">
                <a:pos x="50" y="27"/>
              </a:cxn>
              <a:cxn ang="0">
                <a:pos x="44" y="23"/>
              </a:cxn>
              <a:cxn ang="0">
                <a:pos x="45" y="20"/>
              </a:cxn>
              <a:cxn ang="0">
                <a:pos x="47" y="20"/>
              </a:cxn>
              <a:cxn ang="0">
                <a:pos x="66" y="29"/>
              </a:cxn>
              <a:cxn ang="0">
                <a:pos x="67" y="33"/>
              </a:cxn>
              <a:cxn ang="0">
                <a:pos x="64" y="35"/>
              </a:cxn>
              <a:cxn ang="0">
                <a:pos x="57" y="30"/>
              </a:cxn>
              <a:cxn ang="0">
                <a:pos x="58" y="27"/>
              </a:cxn>
              <a:cxn ang="0">
                <a:pos x="61" y="27"/>
              </a:cxn>
              <a:cxn ang="0">
                <a:pos x="80" y="36"/>
              </a:cxn>
              <a:cxn ang="0">
                <a:pos x="82" y="39"/>
              </a:cxn>
              <a:cxn ang="0">
                <a:pos x="77" y="41"/>
              </a:cxn>
              <a:cxn ang="0">
                <a:pos x="72" y="38"/>
              </a:cxn>
              <a:cxn ang="0">
                <a:pos x="73" y="33"/>
              </a:cxn>
              <a:cxn ang="0">
                <a:pos x="76" y="33"/>
              </a:cxn>
              <a:cxn ang="0">
                <a:pos x="95" y="43"/>
              </a:cxn>
              <a:cxn ang="0">
                <a:pos x="95" y="46"/>
              </a:cxn>
              <a:cxn ang="0">
                <a:pos x="92" y="48"/>
              </a:cxn>
              <a:cxn ang="0">
                <a:pos x="86" y="43"/>
              </a:cxn>
              <a:cxn ang="0">
                <a:pos x="88" y="41"/>
              </a:cxn>
              <a:cxn ang="0">
                <a:pos x="89" y="41"/>
              </a:cxn>
            </a:cxnLst>
            <a:rect l="0" t="0" r="r" b="b"/>
            <a:pathLst>
              <a:path w="96" h="48">
                <a:moveTo>
                  <a:pt x="5" y="0"/>
                </a:moveTo>
                <a:lnTo>
                  <a:pt x="9" y="1"/>
                </a:lnTo>
                <a:lnTo>
                  <a:pt x="10" y="3"/>
                </a:lnTo>
                <a:lnTo>
                  <a:pt x="10" y="6"/>
                </a:lnTo>
                <a:lnTo>
                  <a:pt x="9" y="7"/>
                </a:lnTo>
                <a:lnTo>
                  <a:pt x="8" y="7"/>
                </a:lnTo>
                <a:lnTo>
                  <a:pt x="2" y="4"/>
                </a:lnTo>
                <a:lnTo>
                  <a:pt x="0" y="3"/>
                </a:lnTo>
                <a:lnTo>
                  <a:pt x="0" y="1"/>
                </a:lnTo>
                <a:lnTo>
                  <a:pt x="2" y="0"/>
                </a:lnTo>
                <a:lnTo>
                  <a:pt x="5" y="0"/>
                </a:lnTo>
                <a:lnTo>
                  <a:pt x="5" y="0"/>
                </a:lnTo>
                <a:close/>
                <a:moveTo>
                  <a:pt x="19" y="7"/>
                </a:moveTo>
                <a:lnTo>
                  <a:pt x="24" y="9"/>
                </a:lnTo>
                <a:lnTo>
                  <a:pt x="25" y="10"/>
                </a:lnTo>
                <a:lnTo>
                  <a:pt x="25" y="13"/>
                </a:lnTo>
                <a:lnTo>
                  <a:pt x="24" y="13"/>
                </a:lnTo>
                <a:lnTo>
                  <a:pt x="21" y="13"/>
                </a:lnTo>
                <a:lnTo>
                  <a:pt x="16" y="12"/>
                </a:lnTo>
                <a:lnTo>
                  <a:pt x="15" y="10"/>
                </a:lnTo>
                <a:lnTo>
                  <a:pt x="15" y="7"/>
                </a:lnTo>
                <a:lnTo>
                  <a:pt x="16" y="6"/>
                </a:lnTo>
                <a:lnTo>
                  <a:pt x="19" y="7"/>
                </a:lnTo>
                <a:lnTo>
                  <a:pt x="19" y="7"/>
                </a:lnTo>
                <a:close/>
                <a:moveTo>
                  <a:pt x="32" y="13"/>
                </a:moveTo>
                <a:lnTo>
                  <a:pt x="38" y="16"/>
                </a:lnTo>
                <a:lnTo>
                  <a:pt x="40" y="17"/>
                </a:lnTo>
                <a:lnTo>
                  <a:pt x="38" y="19"/>
                </a:lnTo>
                <a:lnTo>
                  <a:pt x="37" y="20"/>
                </a:lnTo>
                <a:lnTo>
                  <a:pt x="35" y="20"/>
                </a:lnTo>
                <a:lnTo>
                  <a:pt x="31" y="19"/>
                </a:lnTo>
                <a:lnTo>
                  <a:pt x="29" y="17"/>
                </a:lnTo>
                <a:lnTo>
                  <a:pt x="29" y="14"/>
                </a:lnTo>
                <a:lnTo>
                  <a:pt x="31" y="13"/>
                </a:lnTo>
                <a:lnTo>
                  <a:pt x="32" y="13"/>
                </a:lnTo>
                <a:lnTo>
                  <a:pt x="32" y="13"/>
                </a:lnTo>
                <a:close/>
                <a:moveTo>
                  <a:pt x="47" y="20"/>
                </a:moveTo>
                <a:lnTo>
                  <a:pt x="51" y="23"/>
                </a:lnTo>
                <a:lnTo>
                  <a:pt x="53" y="25"/>
                </a:lnTo>
                <a:lnTo>
                  <a:pt x="53" y="26"/>
                </a:lnTo>
                <a:lnTo>
                  <a:pt x="51" y="27"/>
                </a:lnTo>
                <a:lnTo>
                  <a:pt x="50" y="27"/>
                </a:lnTo>
                <a:lnTo>
                  <a:pt x="45" y="25"/>
                </a:lnTo>
                <a:lnTo>
                  <a:pt x="44" y="23"/>
                </a:lnTo>
                <a:lnTo>
                  <a:pt x="44" y="22"/>
                </a:lnTo>
                <a:lnTo>
                  <a:pt x="45" y="20"/>
                </a:lnTo>
                <a:lnTo>
                  <a:pt x="47" y="20"/>
                </a:lnTo>
                <a:lnTo>
                  <a:pt x="47" y="20"/>
                </a:lnTo>
                <a:close/>
                <a:moveTo>
                  <a:pt x="61" y="27"/>
                </a:moveTo>
                <a:lnTo>
                  <a:pt x="66" y="29"/>
                </a:lnTo>
                <a:lnTo>
                  <a:pt x="67" y="30"/>
                </a:lnTo>
                <a:lnTo>
                  <a:pt x="67" y="33"/>
                </a:lnTo>
                <a:lnTo>
                  <a:pt x="66" y="35"/>
                </a:lnTo>
                <a:lnTo>
                  <a:pt x="64" y="35"/>
                </a:lnTo>
                <a:lnTo>
                  <a:pt x="58" y="32"/>
                </a:lnTo>
                <a:lnTo>
                  <a:pt x="57" y="30"/>
                </a:lnTo>
                <a:lnTo>
                  <a:pt x="57" y="29"/>
                </a:lnTo>
                <a:lnTo>
                  <a:pt x="58" y="27"/>
                </a:lnTo>
                <a:lnTo>
                  <a:pt x="61" y="27"/>
                </a:lnTo>
                <a:lnTo>
                  <a:pt x="61" y="27"/>
                </a:lnTo>
                <a:close/>
                <a:moveTo>
                  <a:pt x="76" y="33"/>
                </a:moveTo>
                <a:lnTo>
                  <a:pt x="80" y="36"/>
                </a:lnTo>
                <a:lnTo>
                  <a:pt x="82" y="38"/>
                </a:lnTo>
                <a:lnTo>
                  <a:pt x="82" y="39"/>
                </a:lnTo>
                <a:lnTo>
                  <a:pt x="80" y="41"/>
                </a:lnTo>
                <a:lnTo>
                  <a:pt x="77" y="41"/>
                </a:lnTo>
                <a:lnTo>
                  <a:pt x="73" y="39"/>
                </a:lnTo>
                <a:lnTo>
                  <a:pt x="72" y="38"/>
                </a:lnTo>
                <a:lnTo>
                  <a:pt x="72" y="35"/>
                </a:lnTo>
                <a:lnTo>
                  <a:pt x="73" y="33"/>
                </a:lnTo>
                <a:lnTo>
                  <a:pt x="76" y="33"/>
                </a:lnTo>
                <a:lnTo>
                  <a:pt x="76" y="33"/>
                </a:lnTo>
                <a:close/>
                <a:moveTo>
                  <a:pt x="89" y="41"/>
                </a:moveTo>
                <a:lnTo>
                  <a:pt x="95" y="43"/>
                </a:lnTo>
                <a:lnTo>
                  <a:pt x="96" y="45"/>
                </a:lnTo>
                <a:lnTo>
                  <a:pt x="95" y="46"/>
                </a:lnTo>
                <a:lnTo>
                  <a:pt x="93" y="48"/>
                </a:lnTo>
                <a:lnTo>
                  <a:pt x="92" y="48"/>
                </a:lnTo>
                <a:lnTo>
                  <a:pt x="88" y="45"/>
                </a:lnTo>
                <a:lnTo>
                  <a:pt x="86" y="43"/>
                </a:lnTo>
                <a:lnTo>
                  <a:pt x="86" y="42"/>
                </a:lnTo>
                <a:lnTo>
                  <a:pt x="88" y="41"/>
                </a:lnTo>
                <a:lnTo>
                  <a:pt x="89" y="41"/>
                </a:lnTo>
                <a:lnTo>
                  <a:pt x="89" y="4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03" name="Freeform 189"/>
          <p:cNvSpPr>
            <a:spLocks noEditPoints="1"/>
          </p:cNvSpPr>
          <p:nvPr/>
        </p:nvSpPr>
        <p:spPr bwMode="auto">
          <a:xfrm>
            <a:off x="7981951" y="6080307"/>
            <a:ext cx="25400" cy="39688"/>
          </a:xfrm>
          <a:custGeom>
            <a:avLst/>
            <a:gdLst/>
            <a:ahLst/>
            <a:cxnLst>
              <a:cxn ang="0">
                <a:pos x="3" y="69"/>
              </a:cxn>
              <a:cxn ang="0">
                <a:pos x="8" y="68"/>
              </a:cxn>
              <a:cxn ang="0">
                <a:pos x="8" y="71"/>
              </a:cxn>
              <a:cxn ang="0">
                <a:pos x="3" y="76"/>
              </a:cxn>
              <a:cxn ang="0">
                <a:pos x="0" y="75"/>
              </a:cxn>
              <a:cxn ang="0">
                <a:pos x="0" y="73"/>
              </a:cxn>
              <a:cxn ang="0">
                <a:pos x="12" y="55"/>
              </a:cxn>
              <a:cxn ang="0">
                <a:pos x="15" y="55"/>
              </a:cxn>
              <a:cxn ang="0">
                <a:pos x="16" y="58"/>
              </a:cxn>
              <a:cxn ang="0">
                <a:pos x="12" y="63"/>
              </a:cxn>
              <a:cxn ang="0">
                <a:pos x="9" y="62"/>
              </a:cxn>
              <a:cxn ang="0">
                <a:pos x="9" y="59"/>
              </a:cxn>
              <a:cxn ang="0">
                <a:pos x="19" y="42"/>
              </a:cxn>
              <a:cxn ang="0">
                <a:pos x="24" y="40"/>
              </a:cxn>
              <a:cxn ang="0">
                <a:pos x="24" y="45"/>
              </a:cxn>
              <a:cxn ang="0">
                <a:pos x="19" y="50"/>
              </a:cxn>
              <a:cxn ang="0">
                <a:pos x="16" y="49"/>
              </a:cxn>
              <a:cxn ang="0">
                <a:pos x="16" y="46"/>
              </a:cxn>
              <a:cxn ang="0">
                <a:pos x="28" y="29"/>
              </a:cxn>
              <a:cxn ang="0">
                <a:pos x="31" y="27"/>
              </a:cxn>
              <a:cxn ang="0">
                <a:pos x="32" y="31"/>
              </a:cxn>
              <a:cxn ang="0">
                <a:pos x="28" y="36"/>
              </a:cxn>
              <a:cxn ang="0">
                <a:pos x="25" y="34"/>
              </a:cxn>
              <a:cxn ang="0">
                <a:pos x="25" y="33"/>
              </a:cxn>
              <a:cxn ang="0">
                <a:pos x="35" y="14"/>
              </a:cxn>
              <a:cxn ang="0">
                <a:pos x="40" y="14"/>
              </a:cxn>
              <a:cxn ang="0">
                <a:pos x="40" y="17"/>
              </a:cxn>
              <a:cxn ang="0">
                <a:pos x="37" y="23"/>
              </a:cxn>
              <a:cxn ang="0">
                <a:pos x="32" y="21"/>
              </a:cxn>
              <a:cxn ang="0">
                <a:pos x="32" y="18"/>
              </a:cxn>
              <a:cxn ang="0">
                <a:pos x="44" y="1"/>
              </a:cxn>
              <a:cxn ang="0">
                <a:pos x="47" y="0"/>
              </a:cxn>
              <a:cxn ang="0">
                <a:pos x="48" y="4"/>
              </a:cxn>
              <a:cxn ang="0">
                <a:pos x="44" y="10"/>
              </a:cxn>
              <a:cxn ang="0">
                <a:pos x="41" y="8"/>
              </a:cxn>
              <a:cxn ang="0">
                <a:pos x="41" y="5"/>
              </a:cxn>
            </a:cxnLst>
            <a:rect l="0" t="0" r="r" b="b"/>
            <a:pathLst>
              <a:path w="48" h="76">
                <a:moveTo>
                  <a:pt x="0" y="73"/>
                </a:moveTo>
                <a:lnTo>
                  <a:pt x="3" y="69"/>
                </a:lnTo>
                <a:lnTo>
                  <a:pt x="5" y="68"/>
                </a:lnTo>
                <a:lnTo>
                  <a:pt x="8" y="68"/>
                </a:lnTo>
                <a:lnTo>
                  <a:pt x="8" y="69"/>
                </a:lnTo>
                <a:lnTo>
                  <a:pt x="8" y="71"/>
                </a:lnTo>
                <a:lnTo>
                  <a:pt x="5" y="76"/>
                </a:lnTo>
                <a:lnTo>
                  <a:pt x="3" y="76"/>
                </a:lnTo>
                <a:lnTo>
                  <a:pt x="2" y="76"/>
                </a:lnTo>
                <a:lnTo>
                  <a:pt x="0" y="75"/>
                </a:lnTo>
                <a:lnTo>
                  <a:pt x="0" y="73"/>
                </a:lnTo>
                <a:lnTo>
                  <a:pt x="0" y="73"/>
                </a:lnTo>
                <a:close/>
                <a:moveTo>
                  <a:pt x="9" y="59"/>
                </a:moveTo>
                <a:lnTo>
                  <a:pt x="12" y="55"/>
                </a:lnTo>
                <a:lnTo>
                  <a:pt x="14" y="53"/>
                </a:lnTo>
                <a:lnTo>
                  <a:pt x="15" y="55"/>
                </a:lnTo>
                <a:lnTo>
                  <a:pt x="16" y="56"/>
                </a:lnTo>
                <a:lnTo>
                  <a:pt x="16" y="58"/>
                </a:lnTo>
                <a:lnTo>
                  <a:pt x="14" y="62"/>
                </a:lnTo>
                <a:lnTo>
                  <a:pt x="12" y="63"/>
                </a:lnTo>
                <a:lnTo>
                  <a:pt x="9" y="63"/>
                </a:lnTo>
                <a:lnTo>
                  <a:pt x="9" y="62"/>
                </a:lnTo>
                <a:lnTo>
                  <a:pt x="9" y="59"/>
                </a:lnTo>
                <a:lnTo>
                  <a:pt x="9" y="59"/>
                </a:lnTo>
                <a:close/>
                <a:moveTo>
                  <a:pt x="16" y="46"/>
                </a:moveTo>
                <a:lnTo>
                  <a:pt x="19" y="42"/>
                </a:lnTo>
                <a:lnTo>
                  <a:pt x="21" y="40"/>
                </a:lnTo>
                <a:lnTo>
                  <a:pt x="24" y="40"/>
                </a:lnTo>
                <a:lnTo>
                  <a:pt x="25" y="42"/>
                </a:lnTo>
                <a:lnTo>
                  <a:pt x="24" y="45"/>
                </a:lnTo>
                <a:lnTo>
                  <a:pt x="21" y="49"/>
                </a:lnTo>
                <a:lnTo>
                  <a:pt x="19" y="50"/>
                </a:lnTo>
                <a:lnTo>
                  <a:pt x="18" y="50"/>
                </a:lnTo>
                <a:lnTo>
                  <a:pt x="16" y="49"/>
                </a:lnTo>
                <a:lnTo>
                  <a:pt x="16" y="46"/>
                </a:lnTo>
                <a:lnTo>
                  <a:pt x="16" y="46"/>
                </a:lnTo>
                <a:close/>
                <a:moveTo>
                  <a:pt x="25" y="33"/>
                </a:moveTo>
                <a:lnTo>
                  <a:pt x="28" y="29"/>
                </a:lnTo>
                <a:lnTo>
                  <a:pt x="30" y="27"/>
                </a:lnTo>
                <a:lnTo>
                  <a:pt x="31" y="27"/>
                </a:lnTo>
                <a:lnTo>
                  <a:pt x="32" y="29"/>
                </a:lnTo>
                <a:lnTo>
                  <a:pt x="32" y="31"/>
                </a:lnTo>
                <a:lnTo>
                  <a:pt x="30" y="36"/>
                </a:lnTo>
                <a:lnTo>
                  <a:pt x="28" y="36"/>
                </a:lnTo>
                <a:lnTo>
                  <a:pt x="27" y="36"/>
                </a:lnTo>
                <a:lnTo>
                  <a:pt x="25" y="34"/>
                </a:lnTo>
                <a:lnTo>
                  <a:pt x="25" y="33"/>
                </a:lnTo>
                <a:lnTo>
                  <a:pt x="25" y="33"/>
                </a:lnTo>
                <a:close/>
                <a:moveTo>
                  <a:pt x="32" y="18"/>
                </a:moveTo>
                <a:lnTo>
                  <a:pt x="35" y="14"/>
                </a:lnTo>
                <a:lnTo>
                  <a:pt x="37" y="14"/>
                </a:lnTo>
                <a:lnTo>
                  <a:pt x="40" y="14"/>
                </a:lnTo>
                <a:lnTo>
                  <a:pt x="41" y="16"/>
                </a:lnTo>
                <a:lnTo>
                  <a:pt x="40" y="17"/>
                </a:lnTo>
                <a:lnTo>
                  <a:pt x="38" y="21"/>
                </a:lnTo>
                <a:lnTo>
                  <a:pt x="37" y="23"/>
                </a:lnTo>
                <a:lnTo>
                  <a:pt x="34" y="23"/>
                </a:lnTo>
                <a:lnTo>
                  <a:pt x="32" y="21"/>
                </a:lnTo>
                <a:lnTo>
                  <a:pt x="32" y="18"/>
                </a:lnTo>
                <a:lnTo>
                  <a:pt x="32" y="18"/>
                </a:lnTo>
                <a:close/>
                <a:moveTo>
                  <a:pt x="41" y="5"/>
                </a:moveTo>
                <a:lnTo>
                  <a:pt x="44" y="1"/>
                </a:lnTo>
                <a:lnTo>
                  <a:pt x="46" y="0"/>
                </a:lnTo>
                <a:lnTo>
                  <a:pt x="47" y="0"/>
                </a:lnTo>
                <a:lnTo>
                  <a:pt x="48" y="3"/>
                </a:lnTo>
                <a:lnTo>
                  <a:pt x="48" y="4"/>
                </a:lnTo>
                <a:lnTo>
                  <a:pt x="46" y="8"/>
                </a:lnTo>
                <a:lnTo>
                  <a:pt x="44" y="10"/>
                </a:lnTo>
                <a:lnTo>
                  <a:pt x="43" y="10"/>
                </a:lnTo>
                <a:lnTo>
                  <a:pt x="41" y="8"/>
                </a:lnTo>
                <a:lnTo>
                  <a:pt x="41" y="5"/>
                </a:lnTo>
                <a:lnTo>
                  <a:pt x="41" y="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04" name="Freeform 190"/>
          <p:cNvSpPr>
            <a:spLocks noEditPoints="1"/>
          </p:cNvSpPr>
          <p:nvPr/>
        </p:nvSpPr>
        <p:spPr bwMode="auto">
          <a:xfrm>
            <a:off x="8002588" y="6091427"/>
            <a:ext cx="25400" cy="41275"/>
          </a:xfrm>
          <a:custGeom>
            <a:avLst/>
            <a:gdLst/>
            <a:ahLst/>
            <a:cxnLst>
              <a:cxn ang="0">
                <a:pos x="3" y="70"/>
              </a:cxn>
              <a:cxn ang="0">
                <a:pos x="6" y="68"/>
              </a:cxn>
              <a:cxn ang="0">
                <a:pos x="8" y="71"/>
              </a:cxn>
              <a:cxn ang="0">
                <a:pos x="3" y="77"/>
              </a:cxn>
              <a:cxn ang="0">
                <a:pos x="0" y="76"/>
              </a:cxn>
              <a:cxn ang="0">
                <a:pos x="0" y="74"/>
              </a:cxn>
              <a:cxn ang="0">
                <a:pos x="10" y="55"/>
              </a:cxn>
              <a:cxn ang="0">
                <a:pos x="15" y="55"/>
              </a:cxn>
              <a:cxn ang="0">
                <a:pos x="15" y="58"/>
              </a:cxn>
              <a:cxn ang="0">
                <a:pos x="12" y="64"/>
              </a:cxn>
              <a:cxn ang="0">
                <a:pos x="8" y="63"/>
              </a:cxn>
              <a:cxn ang="0">
                <a:pos x="8" y="60"/>
              </a:cxn>
              <a:cxn ang="0">
                <a:pos x="19" y="42"/>
              </a:cxn>
              <a:cxn ang="0">
                <a:pos x="22" y="41"/>
              </a:cxn>
              <a:cxn ang="0">
                <a:pos x="24" y="45"/>
              </a:cxn>
              <a:cxn ang="0">
                <a:pos x="19" y="51"/>
              </a:cxn>
              <a:cxn ang="0">
                <a:pos x="16" y="50"/>
              </a:cxn>
              <a:cxn ang="0">
                <a:pos x="16" y="47"/>
              </a:cxn>
              <a:cxn ang="0">
                <a:pos x="26" y="29"/>
              </a:cxn>
              <a:cxn ang="0">
                <a:pos x="31" y="28"/>
              </a:cxn>
              <a:cxn ang="0">
                <a:pos x="32" y="32"/>
              </a:cxn>
              <a:cxn ang="0">
                <a:pos x="28" y="38"/>
              </a:cxn>
              <a:cxn ang="0">
                <a:pos x="24" y="35"/>
              </a:cxn>
              <a:cxn ang="0">
                <a:pos x="25" y="34"/>
              </a:cxn>
              <a:cxn ang="0">
                <a:pos x="35" y="15"/>
              </a:cxn>
              <a:cxn ang="0">
                <a:pos x="38" y="15"/>
              </a:cxn>
              <a:cxn ang="0">
                <a:pos x="40" y="18"/>
              </a:cxn>
              <a:cxn ang="0">
                <a:pos x="35" y="24"/>
              </a:cxn>
              <a:cxn ang="0">
                <a:pos x="32" y="22"/>
              </a:cxn>
              <a:cxn ang="0">
                <a:pos x="32" y="19"/>
              </a:cxn>
              <a:cxn ang="0">
                <a:pos x="44" y="2"/>
              </a:cxn>
              <a:cxn ang="0">
                <a:pos x="47" y="0"/>
              </a:cxn>
              <a:cxn ang="0">
                <a:pos x="48" y="5"/>
              </a:cxn>
              <a:cxn ang="0">
                <a:pos x="44" y="10"/>
              </a:cxn>
              <a:cxn ang="0">
                <a:pos x="40" y="9"/>
              </a:cxn>
              <a:cxn ang="0">
                <a:pos x="41" y="6"/>
              </a:cxn>
            </a:cxnLst>
            <a:rect l="0" t="0" r="r" b="b"/>
            <a:pathLst>
              <a:path w="48" h="77">
                <a:moveTo>
                  <a:pt x="0" y="74"/>
                </a:moveTo>
                <a:lnTo>
                  <a:pt x="3" y="70"/>
                </a:lnTo>
                <a:lnTo>
                  <a:pt x="5" y="68"/>
                </a:lnTo>
                <a:lnTo>
                  <a:pt x="6" y="68"/>
                </a:lnTo>
                <a:lnTo>
                  <a:pt x="8" y="70"/>
                </a:lnTo>
                <a:lnTo>
                  <a:pt x="8" y="71"/>
                </a:lnTo>
                <a:lnTo>
                  <a:pt x="5" y="77"/>
                </a:lnTo>
                <a:lnTo>
                  <a:pt x="3" y="77"/>
                </a:lnTo>
                <a:lnTo>
                  <a:pt x="0" y="77"/>
                </a:lnTo>
                <a:lnTo>
                  <a:pt x="0" y="76"/>
                </a:lnTo>
                <a:lnTo>
                  <a:pt x="0" y="74"/>
                </a:lnTo>
                <a:lnTo>
                  <a:pt x="0" y="74"/>
                </a:lnTo>
                <a:close/>
                <a:moveTo>
                  <a:pt x="8" y="60"/>
                </a:moveTo>
                <a:lnTo>
                  <a:pt x="10" y="55"/>
                </a:lnTo>
                <a:lnTo>
                  <a:pt x="12" y="54"/>
                </a:lnTo>
                <a:lnTo>
                  <a:pt x="15" y="55"/>
                </a:lnTo>
                <a:lnTo>
                  <a:pt x="16" y="57"/>
                </a:lnTo>
                <a:lnTo>
                  <a:pt x="15" y="58"/>
                </a:lnTo>
                <a:lnTo>
                  <a:pt x="13" y="63"/>
                </a:lnTo>
                <a:lnTo>
                  <a:pt x="12" y="64"/>
                </a:lnTo>
                <a:lnTo>
                  <a:pt x="9" y="64"/>
                </a:lnTo>
                <a:lnTo>
                  <a:pt x="8" y="63"/>
                </a:lnTo>
                <a:lnTo>
                  <a:pt x="8" y="60"/>
                </a:lnTo>
                <a:lnTo>
                  <a:pt x="8" y="60"/>
                </a:lnTo>
                <a:close/>
                <a:moveTo>
                  <a:pt x="16" y="47"/>
                </a:moveTo>
                <a:lnTo>
                  <a:pt x="19" y="42"/>
                </a:lnTo>
                <a:lnTo>
                  <a:pt x="21" y="41"/>
                </a:lnTo>
                <a:lnTo>
                  <a:pt x="22" y="41"/>
                </a:lnTo>
                <a:lnTo>
                  <a:pt x="24" y="42"/>
                </a:lnTo>
                <a:lnTo>
                  <a:pt x="24" y="45"/>
                </a:lnTo>
                <a:lnTo>
                  <a:pt x="21" y="50"/>
                </a:lnTo>
                <a:lnTo>
                  <a:pt x="19" y="51"/>
                </a:lnTo>
                <a:lnTo>
                  <a:pt x="18" y="51"/>
                </a:lnTo>
                <a:lnTo>
                  <a:pt x="16" y="50"/>
                </a:lnTo>
                <a:lnTo>
                  <a:pt x="16" y="47"/>
                </a:lnTo>
                <a:lnTo>
                  <a:pt x="16" y="47"/>
                </a:lnTo>
                <a:close/>
                <a:moveTo>
                  <a:pt x="25" y="34"/>
                </a:moveTo>
                <a:lnTo>
                  <a:pt x="26" y="29"/>
                </a:lnTo>
                <a:lnTo>
                  <a:pt x="29" y="28"/>
                </a:lnTo>
                <a:lnTo>
                  <a:pt x="31" y="28"/>
                </a:lnTo>
                <a:lnTo>
                  <a:pt x="32" y="29"/>
                </a:lnTo>
                <a:lnTo>
                  <a:pt x="32" y="32"/>
                </a:lnTo>
                <a:lnTo>
                  <a:pt x="29" y="37"/>
                </a:lnTo>
                <a:lnTo>
                  <a:pt x="28" y="38"/>
                </a:lnTo>
                <a:lnTo>
                  <a:pt x="25" y="37"/>
                </a:lnTo>
                <a:lnTo>
                  <a:pt x="24" y="35"/>
                </a:lnTo>
                <a:lnTo>
                  <a:pt x="25" y="34"/>
                </a:lnTo>
                <a:lnTo>
                  <a:pt x="25" y="34"/>
                </a:lnTo>
                <a:close/>
                <a:moveTo>
                  <a:pt x="32" y="19"/>
                </a:moveTo>
                <a:lnTo>
                  <a:pt x="35" y="15"/>
                </a:lnTo>
                <a:lnTo>
                  <a:pt x="37" y="15"/>
                </a:lnTo>
                <a:lnTo>
                  <a:pt x="38" y="15"/>
                </a:lnTo>
                <a:lnTo>
                  <a:pt x="40" y="16"/>
                </a:lnTo>
                <a:lnTo>
                  <a:pt x="40" y="18"/>
                </a:lnTo>
                <a:lnTo>
                  <a:pt x="37" y="22"/>
                </a:lnTo>
                <a:lnTo>
                  <a:pt x="35" y="24"/>
                </a:lnTo>
                <a:lnTo>
                  <a:pt x="34" y="24"/>
                </a:lnTo>
                <a:lnTo>
                  <a:pt x="32" y="22"/>
                </a:lnTo>
                <a:lnTo>
                  <a:pt x="32" y="19"/>
                </a:lnTo>
                <a:lnTo>
                  <a:pt x="32" y="19"/>
                </a:lnTo>
                <a:close/>
                <a:moveTo>
                  <a:pt x="41" y="6"/>
                </a:moveTo>
                <a:lnTo>
                  <a:pt x="44" y="2"/>
                </a:lnTo>
                <a:lnTo>
                  <a:pt x="45" y="0"/>
                </a:lnTo>
                <a:lnTo>
                  <a:pt x="47" y="0"/>
                </a:lnTo>
                <a:lnTo>
                  <a:pt x="48" y="3"/>
                </a:lnTo>
                <a:lnTo>
                  <a:pt x="48" y="5"/>
                </a:lnTo>
                <a:lnTo>
                  <a:pt x="45" y="9"/>
                </a:lnTo>
                <a:lnTo>
                  <a:pt x="44" y="10"/>
                </a:lnTo>
                <a:lnTo>
                  <a:pt x="41" y="10"/>
                </a:lnTo>
                <a:lnTo>
                  <a:pt x="40" y="9"/>
                </a:lnTo>
                <a:lnTo>
                  <a:pt x="41" y="6"/>
                </a:lnTo>
                <a:lnTo>
                  <a:pt x="41" y="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05" name="Freeform 191"/>
          <p:cNvSpPr>
            <a:spLocks/>
          </p:cNvSpPr>
          <p:nvPr/>
        </p:nvSpPr>
        <p:spPr bwMode="auto">
          <a:xfrm>
            <a:off x="8223254" y="5832665"/>
            <a:ext cx="90488" cy="119063"/>
          </a:xfrm>
          <a:custGeom>
            <a:avLst/>
            <a:gdLst/>
            <a:ahLst/>
            <a:cxnLst>
              <a:cxn ang="0">
                <a:pos x="7" y="133"/>
              </a:cxn>
              <a:cxn ang="0">
                <a:pos x="169" y="227"/>
              </a:cxn>
              <a:cxn ang="0">
                <a:pos x="172" y="89"/>
              </a:cxn>
              <a:cxn ang="0">
                <a:pos x="0" y="0"/>
              </a:cxn>
              <a:cxn ang="0">
                <a:pos x="7" y="133"/>
              </a:cxn>
            </a:cxnLst>
            <a:rect l="0" t="0" r="r" b="b"/>
            <a:pathLst>
              <a:path w="172" h="227">
                <a:moveTo>
                  <a:pt x="7" y="133"/>
                </a:moveTo>
                <a:lnTo>
                  <a:pt x="169" y="227"/>
                </a:lnTo>
                <a:lnTo>
                  <a:pt x="172" y="89"/>
                </a:lnTo>
                <a:lnTo>
                  <a:pt x="0" y="0"/>
                </a:lnTo>
                <a:lnTo>
                  <a:pt x="7" y="1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06" name="Freeform 192"/>
          <p:cNvSpPr>
            <a:spLocks/>
          </p:cNvSpPr>
          <p:nvPr/>
        </p:nvSpPr>
        <p:spPr bwMode="auto">
          <a:xfrm>
            <a:off x="8223254" y="5832665"/>
            <a:ext cx="90488" cy="119063"/>
          </a:xfrm>
          <a:custGeom>
            <a:avLst/>
            <a:gdLst/>
            <a:ahLst/>
            <a:cxnLst>
              <a:cxn ang="0">
                <a:pos x="7" y="133"/>
              </a:cxn>
              <a:cxn ang="0">
                <a:pos x="169" y="227"/>
              </a:cxn>
              <a:cxn ang="0">
                <a:pos x="172" y="89"/>
              </a:cxn>
              <a:cxn ang="0">
                <a:pos x="0" y="0"/>
              </a:cxn>
              <a:cxn ang="0">
                <a:pos x="7" y="133"/>
              </a:cxn>
            </a:cxnLst>
            <a:rect l="0" t="0" r="r" b="b"/>
            <a:pathLst>
              <a:path w="172" h="227">
                <a:moveTo>
                  <a:pt x="7" y="133"/>
                </a:moveTo>
                <a:lnTo>
                  <a:pt x="169" y="227"/>
                </a:lnTo>
                <a:lnTo>
                  <a:pt x="172" y="89"/>
                </a:lnTo>
                <a:lnTo>
                  <a:pt x="0" y="0"/>
                </a:lnTo>
                <a:lnTo>
                  <a:pt x="7" y="133"/>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07" name="Freeform 193"/>
          <p:cNvSpPr>
            <a:spLocks/>
          </p:cNvSpPr>
          <p:nvPr/>
        </p:nvSpPr>
        <p:spPr bwMode="auto">
          <a:xfrm>
            <a:off x="8210551" y="5664390"/>
            <a:ext cx="369888" cy="227013"/>
          </a:xfrm>
          <a:custGeom>
            <a:avLst/>
            <a:gdLst/>
            <a:ahLst/>
            <a:cxnLst>
              <a:cxn ang="0">
                <a:pos x="591" y="254"/>
              </a:cxn>
              <a:cxn ang="0">
                <a:pos x="169" y="0"/>
              </a:cxn>
              <a:cxn ang="0">
                <a:pos x="0" y="305"/>
              </a:cxn>
              <a:cxn ang="0">
                <a:pos x="194" y="411"/>
              </a:cxn>
              <a:cxn ang="0">
                <a:pos x="306" y="230"/>
              </a:cxn>
              <a:cxn ang="0">
                <a:pos x="367" y="267"/>
              </a:cxn>
              <a:cxn ang="0">
                <a:pos x="320" y="330"/>
              </a:cxn>
              <a:cxn ang="0">
                <a:pos x="492" y="428"/>
              </a:cxn>
              <a:cxn ang="0">
                <a:pos x="588" y="254"/>
              </a:cxn>
              <a:cxn ang="0">
                <a:pos x="700" y="298"/>
              </a:cxn>
            </a:cxnLst>
            <a:rect l="0" t="0" r="r" b="b"/>
            <a:pathLst>
              <a:path w="700" h="428">
                <a:moveTo>
                  <a:pt x="591" y="254"/>
                </a:moveTo>
                <a:lnTo>
                  <a:pt x="169" y="0"/>
                </a:lnTo>
                <a:lnTo>
                  <a:pt x="0" y="305"/>
                </a:lnTo>
                <a:lnTo>
                  <a:pt x="194" y="411"/>
                </a:lnTo>
                <a:lnTo>
                  <a:pt x="306" y="230"/>
                </a:lnTo>
                <a:lnTo>
                  <a:pt x="367" y="267"/>
                </a:lnTo>
                <a:lnTo>
                  <a:pt x="320" y="330"/>
                </a:lnTo>
                <a:lnTo>
                  <a:pt x="492" y="428"/>
                </a:lnTo>
                <a:lnTo>
                  <a:pt x="588" y="254"/>
                </a:lnTo>
                <a:lnTo>
                  <a:pt x="700" y="298"/>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08" name="Line 194"/>
          <p:cNvSpPr>
            <a:spLocks noChangeShapeType="1"/>
          </p:cNvSpPr>
          <p:nvPr/>
        </p:nvSpPr>
        <p:spPr bwMode="auto">
          <a:xfrm>
            <a:off x="8267705" y="5729469"/>
            <a:ext cx="100013" cy="57150"/>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09" name="Freeform 195"/>
          <p:cNvSpPr>
            <a:spLocks/>
          </p:cNvSpPr>
          <p:nvPr/>
        </p:nvSpPr>
        <p:spPr bwMode="auto">
          <a:xfrm>
            <a:off x="8315328" y="5823140"/>
            <a:ext cx="266700" cy="144463"/>
          </a:xfrm>
          <a:custGeom>
            <a:avLst/>
            <a:gdLst/>
            <a:ahLst/>
            <a:cxnLst>
              <a:cxn ang="0">
                <a:pos x="0" y="246"/>
              </a:cxn>
              <a:cxn ang="0">
                <a:pos x="134" y="184"/>
              </a:cxn>
              <a:cxn ang="0">
                <a:pos x="280" y="273"/>
              </a:cxn>
              <a:cxn ang="0">
                <a:pos x="504" y="170"/>
              </a:cxn>
              <a:cxn ang="0">
                <a:pos x="504" y="0"/>
              </a:cxn>
            </a:cxnLst>
            <a:rect l="0" t="0" r="r" b="b"/>
            <a:pathLst>
              <a:path w="504" h="273">
                <a:moveTo>
                  <a:pt x="0" y="246"/>
                </a:moveTo>
                <a:lnTo>
                  <a:pt x="134" y="184"/>
                </a:lnTo>
                <a:lnTo>
                  <a:pt x="280" y="273"/>
                </a:lnTo>
                <a:lnTo>
                  <a:pt x="504" y="170"/>
                </a:lnTo>
                <a:lnTo>
                  <a:pt x="504"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10" name="Freeform 196"/>
          <p:cNvSpPr>
            <a:spLocks/>
          </p:cNvSpPr>
          <p:nvPr/>
        </p:nvSpPr>
        <p:spPr bwMode="auto">
          <a:xfrm>
            <a:off x="8464551" y="5827902"/>
            <a:ext cx="114300" cy="144463"/>
          </a:xfrm>
          <a:custGeom>
            <a:avLst/>
            <a:gdLst/>
            <a:ahLst/>
            <a:cxnLst>
              <a:cxn ang="0">
                <a:pos x="214" y="0"/>
              </a:cxn>
              <a:cxn ang="0">
                <a:pos x="10" y="120"/>
              </a:cxn>
              <a:cxn ang="0">
                <a:pos x="0" y="274"/>
              </a:cxn>
            </a:cxnLst>
            <a:rect l="0" t="0" r="r" b="b"/>
            <a:pathLst>
              <a:path w="214" h="274">
                <a:moveTo>
                  <a:pt x="214" y="0"/>
                </a:moveTo>
                <a:lnTo>
                  <a:pt x="10" y="120"/>
                </a:lnTo>
                <a:lnTo>
                  <a:pt x="0" y="274"/>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11" name="Freeform 197"/>
          <p:cNvSpPr>
            <a:spLocks/>
          </p:cNvSpPr>
          <p:nvPr/>
        </p:nvSpPr>
        <p:spPr bwMode="auto">
          <a:xfrm>
            <a:off x="8397876" y="5673915"/>
            <a:ext cx="47625" cy="61913"/>
          </a:xfrm>
          <a:custGeom>
            <a:avLst/>
            <a:gdLst/>
            <a:ahLst/>
            <a:cxnLst>
              <a:cxn ang="0">
                <a:pos x="90" y="116"/>
              </a:cxn>
              <a:cxn ang="0">
                <a:pos x="90" y="29"/>
              </a:cxn>
              <a:cxn ang="0">
                <a:pos x="25" y="41"/>
              </a:cxn>
              <a:cxn ang="0">
                <a:pos x="0" y="16"/>
              </a:cxn>
              <a:cxn ang="0">
                <a:pos x="80" y="0"/>
              </a:cxn>
              <a:cxn ang="0">
                <a:pos x="86" y="25"/>
              </a:cxn>
            </a:cxnLst>
            <a:rect l="0" t="0" r="r" b="b"/>
            <a:pathLst>
              <a:path w="90" h="116">
                <a:moveTo>
                  <a:pt x="90" y="116"/>
                </a:moveTo>
                <a:lnTo>
                  <a:pt x="90" y="29"/>
                </a:lnTo>
                <a:lnTo>
                  <a:pt x="25" y="41"/>
                </a:lnTo>
                <a:lnTo>
                  <a:pt x="0" y="16"/>
                </a:lnTo>
                <a:lnTo>
                  <a:pt x="80" y="0"/>
                </a:lnTo>
                <a:lnTo>
                  <a:pt x="86" y="25"/>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12" name="Line 198"/>
          <p:cNvSpPr>
            <a:spLocks noChangeShapeType="1"/>
          </p:cNvSpPr>
          <p:nvPr/>
        </p:nvSpPr>
        <p:spPr bwMode="auto">
          <a:xfrm flipV="1">
            <a:off x="8412163" y="5697727"/>
            <a:ext cx="1588" cy="301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13" name="Line 199"/>
          <p:cNvSpPr>
            <a:spLocks noChangeShapeType="1"/>
          </p:cNvSpPr>
          <p:nvPr/>
        </p:nvSpPr>
        <p:spPr bwMode="auto">
          <a:xfrm flipV="1">
            <a:off x="8393113" y="5685027"/>
            <a:ext cx="1588" cy="301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14" name="Line 200"/>
          <p:cNvSpPr>
            <a:spLocks noChangeShapeType="1"/>
          </p:cNvSpPr>
          <p:nvPr/>
        </p:nvSpPr>
        <p:spPr bwMode="auto">
          <a:xfrm flipH="1" flipV="1">
            <a:off x="8447092" y="5735827"/>
            <a:ext cx="138113" cy="85725"/>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15" name="Freeform 201"/>
          <p:cNvSpPr>
            <a:spLocks/>
          </p:cNvSpPr>
          <p:nvPr/>
        </p:nvSpPr>
        <p:spPr bwMode="auto">
          <a:xfrm>
            <a:off x="8302630" y="5662794"/>
            <a:ext cx="85725" cy="39688"/>
          </a:xfrm>
          <a:custGeom>
            <a:avLst/>
            <a:gdLst/>
            <a:ahLst/>
            <a:cxnLst>
              <a:cxn ang="0">
                <a:pos x="161" y="75"/>
              </a:cxn>
              <a:cxn ang="0">
                <a:pos x="134" y="59"/>
              </a:cxn>
              <a:cxn ang="0">
                <a:pos x="0" y="0"/>
              </a:cxn>
            </a:cxnLst>
            <a:rect l="0" t="0" r="r" b="b"/>
            <a:pathLst>
              <a:path w="161" h="75">
                <a:moveTo>
                  <a:pt x="161" y="75"/>
                </a:moveTo>
                <a:lnTo>
                  <a:pt x="134" y="59"/>
                </a:lnTo>
                <a:lnTo>
                  <a:pt x="0"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16" name="Freeform 202"/>
          <p:cNvSpPr>
            <a:spLocks/>
          </p:cNvSpPr>
          <p:nvPr/>
        </p:nvSpPr>
        <p:spPr bwMode="auto">
          <a:xfrm>
            <a:off x="8348667" y="5881877"/>
            <a:ext cx="23813" cy="47625"/>
          </a:xfrm>
          <a:custGeom>
            <a:avLst/>
            <a:gdLst/>
            <a:ahLst/>
            <a:cxnLst>
              <a:cxn ang="0">
                <a:pos x="6" y="89"/>
              </a:cxn>
              <a:cxn ang="0">
                <a:pos x="0" y="8"/>
              </a:cxn>
              <a:cxn ang="0">
                <a:pos x="36" y="0"/>
              </a:cxn>
              <a:cxn ang="0">
                <a:pos x="44" y="89"/>
              </a:cxn>
              <a:cxn ang="0">
                <a:pos x="6" y="89"/>
              </a:cxn>
            </a:cxnLst>
            <a:rect l="0" t="0" r="r" b="b"/>
            <a:pathLst>
              <a:path w="44" h="89">
                <a:moveTo>
                  <a:pt x="6" y="89"/>
                </a:moveTo>
                <a:lnTo>
                  <a:pt x="0" y="8"/>
                </a:lnTo>
                <a:lnTo>
                  <a:pt x="36" y="0"/>
                </a:lnTo>
                <a:lnTo>
                  <a:pt x="44" y="89"/>
                </a:lnTo>
                <a:lnTo>
                  <a:pt x="6" y="89"/>
                </a:lnTo>
                <a:close/>
              </a:path>
            </a:pathLst>
          </a:custGeom>
          <a:solidFill>
            <a:srgbClr val="CC66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17" name="Freeform 203"/>
          <p:cNvSpPr>
            <a:spLocks/>
          </p:cNvSpPr>
          <p:nvPr/>
        </p:nvSpPr>
        <p:spPr bwMode="auto">
          <a:xfrm>
            <a:off x="8348667" y="5881877"/>
            <a:ext cx="23813" cy="47625"/>
          </a:xfrm>
          <a:custGeom>
            <a:avLst/>
            <a:gdLst/>
            <a:ahLst/>
            <a:cxnLst>
              <a:cxn ang="0">
                <a:pos x="6" y="89"/>
              </a:cxn>
              <a:cxn ang="0">
                <a:pos x="0" y="8"/>
              </a:cxn>
              <a:cxn ang="0">
                <a:pos x="36" y="0"/>
              </a:cxn>
              <a:cxn ang="0">
                <a:pos x="44" y="89"/>
              </a:cxn>
              <a:cxn ang="0">
                <a:pos x="6" y="89"/>
              </a:cxn>
            </a:cxnLst>
            <a:rect l="0" t="0" r="r" b="b"/>
            <a:pathLst>
              <a:path w="44" h="89">
                <a:moveTo>
                  <a:pt x="6" y="89"/>
                </a:moveTo>
                <a:lnTo>
                  <a:pt x="0" y="8"/>
                </a:lnTo>
                <a:lnTo>
                  <a:pt x="36" y="0"/>
                </a:lnTo>
                <a:lnTo>
                  <a:pt x="44" y="89"/>
                </a:lnTo>
                <a:lnTo>
                  <a:pt x="6" y="89"/>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18" name="Freeform 204"/>
          <p:cNvSpPr>
            <a:spLocks/>
          </p:cNvSpPr>
          <p:nvPr/>
        </p:nvSpPr>
        <p:spPr bwMode="auto">
          <a:xfrm>
            <a:off x="8242305" y="5862827"/>
            <a:ext cx="50800" cy="53975"/>
          </a:xfrm>
          <a:custGeom>
            <a:avLst/>
            <a:gdLst/>
            <a:ahLst/>
            <a:cxnLst>
              <a:cxn ang="0">
                <a:pos x="0" y="0"/>
              </a:cxn>
              <a:cxn ang="0">
                <a:pos x="0" y="52"/>
              </a:cxn>
              <a:cxn ang="0">
                <a:pos x="90" y="100"/>
              </a:cxn>
              <a:cxn ang="0">
                <a:pos x="96" y="46"/>
              </a:cxn>
              <a:cxn ang="0">
                <a:pos x="0" y="0"/>
              </a:cxn>
            </a:cxnLst>
            <a:rect l="0" t="0" r="r" b="b"/>
            <a:pathLst>
              <a:path w="96" h="100">
                <a:moveTo>
                  <a:pt x="0" y="0"/>
                </a:moveTo>
                <a:lnTo>
                  <a:pt x="0" y="52"/>
                </a:lnTo>
                <a:lnTo>
                  <a:pt x="90" y="100"/>
                </a:lnTo>
                <a:lnTo>
                  <a:pt x="96" y="46"/>
                </a:lnTo>
                <a:lnTo>
                  <a:pt x="0" y="0"/>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19" name="Freeform 206"/>
          <p:cNvSpPr>
            <a:spLocks/>
          </p:cNvSpPr>
          <p:nvPr/>
        </p:nvSpPr>
        <p:spPr bwMode="auto">
          <a:xfrm>
            <a:off x="8242304" y="5862827"/>
            <a:ext cx="50800" cy="53975"/>
          </a:xfrm>
          <a:custGeom>
            <a:avLst/>
            <a:gdLst/>
            <a:ahLst/>
            <a:cxnLst>
              <a:cxn ang="0">
                <a:pos x="0" y="0"/>
              </a:cxn>
              <a:cxn ang="0">
                <a:pos x="0" y="52"/>
              </a:cxn>
              <a:cxn ang="0">
                <a:pos x="90" y="100"/>
              </a:cxn>
              <a:cxn ang="0">
                <a:pos x="96" y="46"/>
              </a:cxn>
              <a:cxn ang="0">
                <a:pos x="0" y="0"/>
              </a:cxn>
            </a:cxnLst>
            <a:rect l="0" t="0" r="r" b="b"/>
            <a:pathLst>
              <a:path w="96" h="100">
                <a:moveTo>
                  <a:pt x="0" y="0"/>
                </a:moveTo>
                <a:lnTo>
                  <a:pt x="0" y="52"/>
                </a:lnTo>
                <a:lnTo>
                  <a:pt x="90" y="100"/>
                </a:lnTo>
                <a:lnTo>
                  <a:pt x="96" y="46"/>
                </a:lnTo>
                <a:lnTo>
                  <a:pt x="0" y="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20" name="Freeform 207"/>
          <p:cNvSpPr>
            <a:spLocks/>
          </p:cNvSpPr>
          <p:nvPr/>
        </p:nvSpPr>
        <p:spPr bwMode="auto">
          <a:xfrm>
            <a:off x="8405813" y="5886639"/>
            <a:ext cx="46038" cy="47625"/>
          </a:xfrm>
          <a:custGeom>
            <a:avLst/>
            <a:gdLst/>
            <a:ahLst/>
            <a:cxnLst>
              <a:cxn ang="0">
                <a:pos x="3" y="0"/>
              </a:cxn>
              <a:cxn ang="0">
                <a:pos x="0" y="47"/>
              </a:cxn>
              <a:cxn ang="0">
                <a:pos x="84" y="90"/>
              </a:cxn>
              <a:cxn ang="0">
                <a:pos x="87" y="41"/>
              </a:cxn>
              <a:cxn ang="0">
                <a:pos x="3" y="0"/>
              </a:cxn>
            </a:cxnLst>
            <a:rect l="0" t="0" r="r" b="b"/>
            <a:pathLst>
              <a:path w="87" h="90">
                <a:moveTo>
                  <a:pt x="3" y="0"/>
                </a:moveTo>
                <a:lnTo>
                  <a:pt x="0" y="47"/>
                </a:lnTo>
                <a:lnTo>
                  <a:pt x="84" y="90"/>
                </a:lnTo>
                <a:lnTo>
                  <a:pt x="87" y="41"/>
                </a:lnTo>
                <a:lnTo>
                  <a:pt x="3" y="0"/>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21" name="Freeform 208"/>
          <p:cNvSpPr>
            <a:spLocks/>
          </p:cNvSpPr>
          <p:nvPr/>
        </p:nvSpPr>
        <p:spPr bwMode="auto">
          <a:xfrm>
            <a:off x="8405813" y="5886639"/>
            <a:ext cx="46038" cy="47625"/>
          </a:xfrm>
          <a:custGeom>
            <a:avLst/>
            <a:gdLst/>
            <a:ahLst/>
            <a:cxnLst>
              <a:cxn ang="0">
                <a:pos x="3" y="0"/>
              </a:cxn>
              <a:cxn ang="0">
                <a:pos x="0" y="47"/>
              </a:cxn>
              <a:cxn ang="0">
                <a:pos x="84" y="90"/>
              </a:cxn>
              <a:cxn ang="0">
                <a:pos x="87" y="41"/>
              </a:cxn>
              <a:cxn ang="0">
                <a:pos x="3" y="0"/>
              </a:cxn>
            </a:cxnLst>
            <a:rect l="0" t="0" r="r" b="b"/>
            <a:pathLst>
              <a:path w="87" h="90">
                <a:moveTo>
                  <a:pt x="3" y="0"/>
                </a:moveTo>
                <a:lnTo>
                  <a:pt x="0" y="47"/>
                </a:lnTo>
                <a:lnTo>
                  <a:pt x="84" y="90"/>
                </a:lnTo>
                <a:lnTo>
                  <a:pt x="87" y="41"/>
                </a:lnTo>
                <a:lnTo>
                  <a:pt x="3" y="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22" name="Freeform 209"/>
          <p:cNvSpPr>
            <a:spLocks/>
          </p:cNvSpPr>
          <p:nvPr/>
        </p:nvSpPr>
        <p:spPr bwMode="auto">
          <a:xfrm>
            <a:off x="8486775" y="5867581"/>
            <a:ext cx="77788" cy="71438"/>
          </a:xfrm>
          <a:custGeom>
            <a:avLst/>
            <a:gdLst/>
            <a:ahLst/>
            <a:cxnLst>
              <a:cxn ang="0">
                <a:pos x="0" y="72"/>
              </a:cxn>
              <a:cxn ang="0">
                <a:pos x="0" y="134"/>
              </a:cxn>
              <a:cxn ang="0">
                <a:pos x="149" y="59"/>
              </a:cxn>
              <a:cxn ang="0">
                <a:pos x="149" y="0"/>
              </a:cxn>
              <a:cxn ang="0">
                <a:pos x="0" y="72"/>
              </a:cxn>
            </a:cxnLst>
            <a:rect l="0" t="0" r="r" b="b"/>
            <a:pathLst>
              <a:path w="149" h="134">
                <a:moveTo>
                  <a:pt x="0" y="72"/>
                </a:moveTo>
                <a:lnTo>
                  <a:pt x="0" y="134"/>
                </a:lnTo>
                <a:lnTo>
                  <a:pt x="149" y="59"/>
                </a:lnTo>
                <a:lnTo>
                  <a:pt x="149" y="0"/>
                </a:lnTo>
                <a:lnTo>
                  <a:pt x="0" y="72"/>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23" name="Freeform 210"/>
          <p:cNvSpPr>
            <a:spLocks/>
          </p:cNvSpPr>
          <p:nvPr/>
        </p:nvSpPr>
        <p:spPr bwMode="auto">
          <a:xfrm>
            <a:off x="8486775" y="5867581"/>
            <a:ext cx="77788" cy="71438"/>
          </a:xfrm>
          <a:custGeom>
            <a:avLst/>
            <a:gdLst/>
            <a:ahLst/>
            <a:cxnLst>
              <a:cxn ang="0">
                <a:pos x="0" y="72"/>
              </a:cxn>
              <a:cxn ang="0">
                <a:pos x="0" y="134"/>
              </a:cxn>
              <a:cxn ang="0">
                <a:pos x="149" y="59"/>
              </a:cxn>
              <a:cxn ang="0">
                <a:pos x="149" y="0"/>
              </a:cxn>
              <a:cxn ang="0">
                <a:pos x="0" y="72"/>
              </a:cxn>
            </a:cxnLst>
            <a:rect l="0" t="0" r="r" b="b"/>
            <a:pathLst>
              <a:path w="149" h="134">
                <a:moveTo>
                  <a:pt x="0" y="72"/>
                </a:moveTo>
                <a:lnTo>
                  <a:pt x="0" y="134"/>
                </a:lnTo>
                <a:lnTo>
                  <a:pt x="149" y="59"/>
                </a:lnTo>
                <a:lnTo>
                  <a:pt x="149" y="0"/>
                </a:lnTo>
                <a:lnTo>
                  <a:pt x="0" y="72"/>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24" name="Freeform 211"/>
          <p:cNvSpPr>
            <a:spLocks/>
          </p:cNvSpPr>
          <p:nvPr/>
        </p:nvSpPr>
        <p:spPr bwMode="auto">
          <a:xfrm>
            <a:off x="8240713" y="5759631"/>
            <a:ext cx="84138" cy="77788"/>
          </a:xfrm>
          <a:custGeom>
            <a:avLst/>
            <a:gdLst/>
            <a:ahLst/>
            <a:cxnLst>
              <a:cxn ang="0">
                <a:pos x="0" y="90"/>
              </a:cxn>
              <a:cxn ang="0">
                <a:pos x="63" y="0"/>
              </a:cxn>
              <a:cxn ang="0">
                <a:pos x="159" y="50"/>
              </a:cxn>
              <a:cxn ang="0">
                <a:pos x="102" y="147"/>
              </a:cxn>
              <a:cxn ang="0">
                <a:pos x="0" y="90"/>
              </a:cxn>
            </a:cxnLst>
            <a:rect l="0" t="0" r="r" b="b"/>
            <a:pathLst>
              <a:path w="159" h="147">
                <a:moveTo>
                  <a:pt x="0" y="90"/>
                </a:moveTo>
                <a:lnTo>
                  <a:pt x="63" y="0"/>
                </a:lnTo>
                <a:lnTo>
                  <a:pt x="159" y="50"/>
                </a:lnTo>
                <a:lnTo>
                  <a:pt x="102" y="147"/>
                </a:lnTo>
                <a:lnTo>
                  <a:pt x="0" y="90"/>
                </a:lnTo>
                <a:close/>
              </a:path>
            </a:pathLst>
          </a:custGeom>
          <a:solidFill>
            <a:srgbClr val="507BA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25" name="Freeform 212"/>
          <p:cNvSpPr>
            <a:spLocks/>
          </p:cNvSpPr>
          <p:nvPr/>
        </p:nvSpPr>
        <p:spPr bwMode="auto">
          <a:xfrm>
            <a:off x="8240713" y="5759631"/>
            <a:ext cx="84138" cy="77788"/>
          </a:xfrm>
          <a:custGeom>
            <a:avLst/>
            <a:gdLst/>
            <a:ahLst/>
            <a:cxnLst>
              <a:cxn ang="0">
                <a:pos x="0" y="90"/>
              </a:cxn>
              <a:cxn ang="0">
                <a:pos x="63" y="0"/>
              </a:cxn>
              <a:cxn ang="0">
                <a:pos x="159" y="50"/>
              </a:cxn>
              <a:cxn ang="0">
                <a:pos x="102" y="147"/>
              </a:cxn>
              <a:cxn ang="0">
                <a:pos x="0" y="90"/>
              </a:cxn>
            </a:cxnLst>
            <a:rect l="0" t="0" r="r" b="b"/>
            <a:pathLst>
              <a:path w="159" h="147">
                <a:moveTo>
                  <a:pt x="0" y="90"/>
                </a:moveTo>
                <a:lnTo>
                  <a:pt x="63" y="0"/>
                </a:lnTo>
                <a:lnTo>
                  <a:pt x="159" y="50"/>
                </a:lnTo>
                <a:lnTo>
                  <a:pt x="102" y="147"/>
                </a:lnTo>
                <a:lnTo>
                  <a:pt x="0" y="9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26" name="Freeform 213"/>
          <p:cNvSpPr>
            <a:spLocks noEditPoints="1"/>
          </p:cNvSpPr>
          <p:nvPr/>
        </p:nvSpPr>
        <p:spPr bwMode="auto">
          <a:xfrm>
            <a:off x="8253417" y="5791381"/>
            <a:ext cx="50800" cy="25400"/>
          </a:xfrm>
          <a:custGeom>
            <a:avLst/>
            <a:gdLst/>
            <a:ahLst/>
            <a:cxnLst>
              <a:cxn ang="0">
                <a:pos x="9" y="3"/>
              </a:cxn>
              <a:cxn ang="0">
                <a:pos x="10" y="6"/>
              </a:cxn>
              <a:cxn ang="0">
                <a:pos x="7" y="7"/>
              </a:cxn>
              <a:cxn ang="0">
                <a:pos x="0" y="4"/>
              </a:cxn>
              <a:cxn ang="0">
                <a:pos x="1" y="0"/>
              </a:cxn>
              <a:cxn ang="0">
                <a:pos x="4" y="0"/>
              </a:cxn>
              <a:cxn ang="0">
                <a:pos x="23" y="10"/>
              </a:cxn>
              <a:cxn ang="0">
                <a:pos x="25" y="13"/>
              </a:cxn>
              <a:cxn ang="0">
                <a:pos x="20" y="14"/>
              </a:cxn>
              <a:cxn ang="0">
                <a:pos x="15" y="10"/>
              </a:cxn>
              <a:cxn ang="0">
                <a:pos x="16" y="7"/>
              </a:cxn>
              <a:cxn ang="0">
                <a:pos x="19" y="7"/>
              </a:cxn>
              <a:cxn ang="0">
                <a:pos x="38" y="16"/>
              </a:cxn>
              <a:cxn ang="0">
                <a:pos x="38" y="20"/>
              </a:cxn>
              <a:cxn ang="0">
                <a:pos x="35" y="22"/>
              </a:cxn>
              <a:cxn ang="0">
                <a:pos x="29" y="17"/>
              </a:cxn>
              <a:cxn ang="0">
                <a:pos x="31" y="14"/>
              </a:cxn>
              <a:cxn ang="0">
                <a:pos x="32" y="14"/>
              </a:cxn>
              <a:cxn ang="0">
                <a:pos x="51" y="23"/>
              </a:cxn>
              <a:cxn ang="0">
                <a:pos x="52" y="26"/>
              </a:cxn>
              <a:cxn ang="0">
                <a:pos x="49" y="27"/>
              </a:cxn>
              <a:cxn ang="0">
                <a:pos x="44" y="24"/>
              </a:cxn>
              <a:cxn ang="0">
                <a:pos x="45" y="20"/>
              </a:cxn>
              <a:cxn ang="0">
                <a:pos x="47" y="20"/>
              </a:cxn>
              <a:cxn ang="0">
                <a:pos x="65" y="30"/>
              </a:cxn>
              <a:cxn ang="0">
                <a:pos x="67" y="33"/>
              </a:cxn>
              <a:cxn ang="0">
                <a:pos x="64" y="35"/>
              </a:cxn>
              <a:cxn ang="0">
                <a:pos x="57" y="30"/>
              </a:cxn>
              <a:cxn ang="0">
                <a:pos x="58" y="27"/>
              </a:cxn>
              <a:cxn ang="0">
                <a:pos x="61" y="27"/>
              </a:cxn>
              <a:cxn ang="0">
                <a:pos x="80" y="37"/>
              </a:cxn>
              <a:cxn ang="0">
                <a:pos x="81" y="40"/>
              </a:cxn>
              <a:cxn ang="0">
                <a:pos x="77" y="42"/>
              </a:cxn>
              <a:cxn ang="0">
                <a:pos x="71" y="37"/>
              </a:cxn>
              <a:cxn ang="0">
                <a:pos x="73" y="35"/>
              </a:cxn>
              <a:cxn ang="0">
                <a:pos x="76" y="35"/>
              </a:cxn>
              <a:cxn ang="0">
                <a:pos x="95" y="43"/>
              </a:cxn>
              <a:cxn ang="0">
                <a:pos x="95" y="48"/>
              </a:cxn>
              <a:cxn ang="0">
                <a:pos x="92" y="49"/>
              </a:cxn>
              <a:cxn ang="0">
                <a:pos x="86" y="45"/>
              </a:cxn>
              <a:cxn ang="0">
                <a:pos x="87" y="42"/>
              </a:cxn>
              <a:cxn ang="0">
                <a:pos x="89" y="42"/>
              </a:cxn>
            </a:cxnLst>
            <a:rect l="0" t="0" r="r" b="b"/>
            <a:pathLst>
              <a:path w="95" h="49">
                <a:moveTo>
                  <a:pt x="4" y="0"/>
                </a:moveTo>
                <a:lnTo>
                  <a:pt x="9" y="3"/>
                </a:lnTo>
                <a:lnTo>
                  <a:pt x="10" y="4"/>
                </a:lnTo>
                <a:lnTo>
                  <a:pt x="10" y="6"/>
                </a:lnTo>
                <a:lnTo>
                  <a:pt x="9" y="7"/>
                </a:lnTo>
                <a:lnTo>
                  <a:pt x="7" y="7"/>
                </a:lnTo>
                <a:lnTo>
                  <a:pt x="1" y="6"/>
                </a:lnTo>
                <a:lnTo>
                  <a:pt x="0" y="4"/>
                </a:lnTo>
                <a:lnTo>
                  <a:pt x="0" y="1"/>
                </a:lnTo>
                <a:lnTo>
                  <a:pt x="1" y="0"/>
                </a:lnTo>
                <a:lnTo>
                  <a:pt x="4" y="0"/>
                </a:lnTo>
                <a:lnTo>
                  <a:pt x="4" y="0"/>
                </a:lnTo>
                <a:close/>
                <a:moveTo>
                  <a:pt x="19" y="7"/>
                </a:moveTo>
                <a:lnTo>
                  <a:pt x="23" y="10"/>
                </a:lnTo>
                <a:lnTo>
                  <a:pt x="25" y="11"/>
                </a:lnTo>
                <a:lnTo>
                  <a:pt x="25" y="13"/>
                </a:lnTo>
                <a:lnTo>
                  <a:pt x="23" y="14"/>
                </a:lnTo>
                <a:lnTo>
                  <a:pt x="20" y="14"/>
                </a:lnTo>
                <a:lnTo>
                  <a:pt x="16" y="11"/>
                </a:lnTo>
                <a:lnTo>
                  <a:pt x="15" y="10"/>
                </a:lnTo>
                <a:lnTo>
                  <a:pt x="15" y="9"/>
                </a:lnTo>
                <a:lnTo>
                  <a:pt x="16" y="7"/>
                </a:lnTo>
                <a:lnTo>
                  <a:pt x="19" y="7"/>
                </a:lnTo>
                <a:lnTo>
                  <a:pt x="19" y="7"/>
                </a:lnTo>
                <a:close/>
                <a:moveTo>
                  <a:pt x="32" y="14"/>
                </a:moveTo>
                <a:lnTo>
                  <a:pt x="38" y="16"/>
                </a:lnTo>
                <a:lnTo>
                  <a:pt x="38" y="17"/>
                </a:lnTo>
                <a:lnTo>
                  <a:pt x="38" y="20"/>
                </a:lnTo>
                <a:lnTo>
                  <a:pt x="36" y="22"/>
                </a:lnTo>
                <a:lnTo>
                  <a:pt x="35" y="22"/>
                </a:lnTo>
                <a:lnTo>
                  <a:pt x="31" y="19"/>
                </a:lnTo>
                <a:lnTo>
                  <a:pt x="29" y="17"/>
                </a:lnTo>
                <a:lnTo>
                  <a:pt x="29" y="16"/>
                </a:lnTo>
                <a:lnTo>
                  <a:pt x="31" y="14"/>
                </a:lnTo>
                <a:lnTo>
                  <a:pt x="32" y="14"/>
                </a:lnTo>
                <a:lnTo>
                  <a:pt x="32" y="14"/>
                </a:lnTo>
                <a:close/>
                <a:moveTo>
                  <a:pt x="47" y="20"/>
                </a:moveTo>
                <a:lnTo>
                  <a:pt x="51" y="23"/>
                </a:lnTo>
                <a:lnTo>
                  <a:pt x="52" y="24"/>
                </a:lnTo>
                <a:lnTo>
                  <a:pt x="52" y="26"/>
                </a:lnTo>
                <a:lnTo>
                  <a:pt x="51" y="27"/>
                </a:lnTo>
                <a:lnTo>
                  <a:pt x="49" y="27"/>
                </a:lnTo>
                <a:lnTo>
                  <a:pt x="45" y="26"/>
                </a:lnTo>
                <a:lnTo>
                  <a:pt x="44" y="24"/>
                </a:lnTo>
                <a:lnTo>
                  <a:pt x="44" y="22"/>
                </a:lnTo>
                <a:lnTo>
                  <a:pt x="45" y="20"/>
                </a:lnTo>
                <a:lnTo>
                  <a:pt x="47" y="20"/>
                </a:lnTo>
                <a:lnTo>
                  <a:pt x="47" y="20"/>
                </a:lnTo>
                <a:close/>
                <a:moveTo>
                  <a:pt x="61" y="27"/>
                </a:moveTo>
                <a:lnTo>
                  <a:pt x="65" y="30"/>
                </a:lnTo>
                <a:lnTo>
                  <a:pt x="67" y="32"/>
                </a:lnTo>
                <a:lnTo>
                  <a:pt x="67" y="33"/>
                </a:lnTo>
                <a:lnTo>
                  <a:pt x="65" y="35"/>
                </a:lnTo>
                <a:lnTo>
                  <a:pt x="64" y="35"/>
                </a:lnTo>
                <a:lnTo>
                  <a:pt x="58" y="32"/>
                </a:lnTo>
                <a:lnTo>
                  <a:pt x="57" y="30"/>
                </a:lnTo>
                <a:lnTo>
                  <a:pt x="57" y="29"/>
                </a:lnTo>
                <a:lnTo>
                  <a:pt x="58" y="27"/>
                </a:lnTo>
                <a:lnTo>
                  <a:pt x="61" y="27"/>
                </a:lnTo>
                <a:lnTo>
                  <a:pt x="61" y="27"/>
                </a:lnTo>
                <a:close/>
                <a:moveTo>
                  <a:pt x="76" y="35"/>
                </a:moveTo>
                <a:lnTo>
                  <a:pt x="80" y="37"/>
                </a:lnTo>
                <a:lnTo>
                  <a:pt x="81" y="39"/>
                </a:lnTo>
                <a:lnTo>
                  <a:pt x="81" y="40"/>
                </a:lnTo>
                <a:lnTo>
                  <a:pt x="80" y="42"/>
                </a:lnTo>
                <a:lnTo>
                  <a:pt x="77" y="42"/>
                </a:lnTo>
                <a:lnTo>
                  <a:pt x="73" y="39"/>
                </a:lnTo>
                <a:lnTo>
                  <a:pt x="71" y="37"/>
                </a:lnTo>
                <a:lnTo>
                  <a:pt x="71" y="36"/>
                </a:lnTo>
                <a:lnTo>
                  <a:pt x="73" y="35"/>
                </a:lnTo>
                <a:lnTo>
                  <a:pt x="76" y="35"/>
                </a:lnTo>
                <a:lnTo>
                  <a:pt x="76" y="35"/>
                </a:lnTo>
                <a:close/>
                <a:moveTo>
                  <a:pt x="89" y="42"/>
                </a:moveTo>
                <a:lnTo>
                  <a:pt x="95" y="43"/>
                </a:lnTo>
                <a:lnTo>
                  <a:pt x="95" y="45"/>
                </a:lnTo>
                <a:lnTo>
                  <a:pt x="95" y="48"/>
                </a:lnTo>
                <a:lnTo>
                  <a:pt x="93" y="49"/>
                </a:lnTo>
                <a:lnTo>
                  <a:pt x="92" y="49"/>
                </a:lnTo>
                <a:lnTo>
                  <a:pt x="87" y="46"/>
                </a:lnTo>
                <a:lnTo>
                  <a:pt x="86" y="45"/>
                </a:lnTo>
                <a:lnTo>
                  <a:pt x="86" y="43"/>
                </a:lnTo>
                <a:lnTo>
                  <a:pt x="87" y="42"/>
                </a:lnTo>
                <a:lnTo>
                  <a:pt x="89" y="42"/>
                </a:lnTo>
                <a:lnTo>
                  <a:pt x="89" y="4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27" name="Freeform 214"/>
          <p:cNvSpPr>
            <a:spLocks noEditPoints="1"/>
          </p:cNvSpPr>
          <p:nvPr/>
        </p:nvSpPr>
        <p:spPr bwMode="auto">
          <a:xfrm>
            <a:off x="8264526" y="5777094"/>
            <a:ext cx="49213" cy="25400"/>
          </a:xfrm>
          <a:custGeom>
            <a:avLst/>
            <a:gdLst/>
            <a:ahLst/>
            <a:cxnLst>
              <a:cxn ang="0">
                <a:pos x="9" y="3"/>
              </a:cxn>
              <a:cxn ang="0">
                <a:pos x="10" y="6"/>
              </a:cxn>
              <a:cxn ang="0">
                <a:pos x="6" y="8"/>
              </a:cxn>
              <a:cxn ang="0">
                <a:pos x="0" y="3"/>
              </a:cxn>
              <a:cxn ang="0">
                <a:pos x="1" y="0"/>
              </a:cxn>
              <a:cxn ang="0">
                <a:pos x="4" y="0"/>
              </a:cxn>
              <a:cxn ang="0">
                <a:pos x="23" y="9"/>
              </a:cxn>
              <a:cxn ang="0">
                <a:pos x="23" y="13"/>
              </a:cxn>
              <a:cxn ang="0">
                <a:pos x="20" y="15"/>
              </a:cxn>
              <a:cxn ang="0">
                <a:pos x="14" y="10"/>
              </a:cxn>
              <a:cxn ang="0">
                <a:pos x="16" y="8"/>
              </a:cxn>
              <a:cxn ang="0">
                <a:pos x="17" y="8"/>
              </a:cxn>
              <a:cxn ang="0">
                <a:pos x="36" y="16"/>
              </a:cxn>
              <a:cxn ang="0">
                <a:pos x="38" y="19"/>
              </a:cxn>
              <a:cxn ang="0">
                <a:pos x="35" y="21"/>
              </a:cxn>
              <a:cxn ang="0">
                <a:pos x="29" y="18"/>
              </a:cxn>
              <a:cxn ang="0">
                <a:pos x="30" y="13"/>
              </a:cxn>
              <a:cxn ang="0">
                <a:pos x="32" y="13"/>
              </a:cxn>
              <a:cxn ang="0">
                <a:pos x="51" y="24"/>
              </a:cxn>
              <a:cxn ang="0">
                <a:pos x="52" y="26"/>
              </a:cxn>
              <a:cxn ang="0">
                <a:pos x="49" y="28"/>
              </a:cxn>
              <a:cxn ang="0">
                <a:pos x="42" y="24"/>
              </a:cxn>
              <a:cxn ang="0">
                <a:pos x="45" y="21"/>
              </a:cxn>
              <a:cxn ang="0">
                <a:pos x="46" y="21"/>
              </a:cxn>
              <a:cxn ang="0">
                <a:pos x="65" y="29"/>
              </a:cxn>
              <a:cxn ang="0">
                <a:pos x="67" y="34"/>
              </a:cxn>
              <a:cxn ang="0">
                <a:pos x="62" y="35"/>
              </a:cxn>
              <a:cxn ang="0">
                <a:pos x="57" y="31"/>
              </a:cxn>
              <a:cxn ang="0">
                <a:pos x="58" y="28"/>
              </a:cxn>
              <a:cxn ang="0">
                <a:pos x="61" y="28"/>
              </a:cxn>
              <a:cxn ang="0">
                <a:pos x="80" y="37"/>
              </a:cxn>
              <a:cxn ang="0">
                <a:pos x="81" y="41"/>
              </a:cxn>
              <a:cxn ang="0">
                <a:pos x="77" y="41"/>
              </a:cxn>
              <a:cxn ang="0">
                <a:pos x="71" y="38"/>
              </a:cxn>
              <a:cxn ang="0">
                <a:pos x="73" y="35"/>
              </a:cxn>
              <a:cxn ang="0">
                <a:pos x="74" y="35"/>
              </a:cxn>
              <a:cxn ang="0">
                <a:pos x="93" y="44"/>
              </a:cxn>
              <a:cxn ang="0">
                <a:pos x="95" y="47"/>
              </a:cxn>
              <a:cxn ang="0">
                <a:pos x="92" y="48"/>
              </a:cxn>
              <a:cxn ang="0">
                <a:pos x="86" y="45"/>
              </a:cxn>
              <a:cxn ang="0">
                <a:pos x="87" y="41"/>
              </a:cxn>
              <a:cxn ang="0">
                <a:pos x="89" y="41"/>
              </a:cxn>
            </a:cxnLst>
            <a:rect l="0" t="0" r="r" b="b"/>
            <a:pathLst>
              <a:path w="95" h="48">
                <a:moveTo>
                  <a:pt x="4" y="0"/>
                </a:moveTo>
                <a:lnTo>
                  <a:pt x="9" y="3"/>
                </a:lnTo>
                <a:lnTo>
                  <a:pt x="10" y="5"/>
                </a:lnTo>
                <a:lnTo>
                  <a:pt x="10" y="6"/>
                </a:lnTo>
                <a:lnTo>
                  <a:pt x="9" y="8"/>
                </a:lnTo>
                <a:lnTo>
                  <a:pt x="6" y="8"/>
                </a:lnTo>
                <a:lnTo>
                  <a:pt x="1" y="5"/>
                </a:lnTo>
                <a:lnTo>
                  <a:pt x="0" y="3"/>
                </a:lnTo>
                <a:lnTo>
                  <a:pt x="0" y="2"/>
                </a:lnTo>
                <a:lnTo>
                  <a:pt x="1" y="0"/>
                </a:lnTo>
                <a:lnTo>
                  <a:pt x="4" y="0"/>
                </a:lnTo>
                <a:lnTo>
                  <a:pt x="4" y="0"/>
                </a:lnTo>
                <a:close/>
                <a:moveTo>
                  <a:pt x="17" y="8"/>
                </a:moveTo>
                <a:lnTo>
                  <a:pt x="23" y="9"/>
                </a:lnTo>
                <a:lnTo>
                  <a:pt x="25" y="10"/>
                </a:lnTo>
                <a:lnTo>
                  <a:pt x="23" y="13"/>
                </a:lnTo>
                <a:lnTo>
                  <a:pt x="22" y="15"/>
                </a:lnTo>
                <a:lnTo>
                  <a:pt x="20" y="15"/>
                </a:lnTo>
                <a:lnTo>
                  <a:pt x="16" y="12"/>
                </a:lnTo>
                <a:lnTo>
                  <a:pt x="14" y="10"/>
                </a:lnTo>
                <a:lnTo>
                  <a:pt x="14" y="9"/>
                </a:lnTo>
                <a:lnTo>
                  <a:pt x="16" y="8"/>
                </a:lnTo>
                <a:lnTo>
                  <a:pt x="17" y="8"/>
                </a:lnTo>
                <a:lnTo>
                  <a:pt x="17" y="8"/>
                </a:lnTo>
                <a:close/>
                <a:moveTo>
                  <a:pt x="32" y="13"/>
                </a:moveTo>
                <a:lnTo>
                  <a:pt x="36" y="16"/>
                </a:lnTo>
                <a:lnTo>
                  <a:pt x="38" y="18"/>
                </a:lnTo>
                <a:lnTo>
                  <a:pt x="38" y="19"/>
                </a:lnTo>
                <a:lnTo>
                  <a:pt x="36" y="21"/>
                </a:lnTo>
                <a:lnTo>
                  <a:pt x="35" y="21"/>
                </a:lnTo>
                <a:lnTo>
                  <a:pt x="30" y="19"/>
                </a:lnTo>
                <a:lnTo>
                  <a:pt x="29" y="18"/>
                </a:lnTo>
                <a:lnTo>
                  <a:pt x="29" y="15"/>
                </a:lnTo>
                <a:lnTo>
                  <a:pt x="30" y="13"/>
                </a:lnTo>
                <a:lnTo>
                  <a:pt x="32" y="13"/>
                </a:lnTo>
                <a:lnTo>
                  <a:pt x="32" y="13"/>
                </a:lnTo>
                <a:close/>
                <a:moveTo>
                  <a:pt x="46" y="21"/>
                </a:moveTo>
                <a:lnTo>
                  <a:pt x="51" y="24"/>
                </a:lnTo>
                <a:lnTo>
                  <a:pt x="52" y="25"/>
                </a:lnTo>
                <a:lnTo>
                  <a:pt x="52" y="26"/>
                </a:lnTo>
                <a:lnTo>
                  <a:pt x="51" y="28"/>
                </a:lnTo>
                <a:lnTo>
                  <a:pt x="49" y="28"/>
                </a:lnTo>
                <a:lnTo>
                  <a:pt x="44" y="25"/>
                </a:lnTo>
                <a:lnTo>
                  <a:pt x="42" y="24"/>
                </a:lnTo>
                <a:lnTo>
                  <a:pt x="42" y="22"/>
                </a:lnTo>
                <a:lnTo>
                  <a:pt x="45" y="21"/>
                </a:lnTo>
                <a:lnTo>
                  <a:pt x="46" y="21"/>
                </a:lnTo>
                <a:lnTo>
                  <a:pt x="46" y="21"/>
                </a:lnTo>
                <a:close/>
                <a:moveTo>
                  <a:pt x="61" y="28"/>
                </a:moveTo>
                <a:lnTo>
                  <a:pt x="65" y="29"/>
                </a:lnTo>
                <a:lnTo>
                  <a:pt x="67" y="31"/>
                </a:lnTo>
                <a:lnTo>
                  <a:pt x="67" y="34"/>
                </a:lnTo>
                <a:lnTo>
                  <a:pt x="65" y="35"/>
                </a:lnTo>
                <a:lnTo>
                  <a:pt x="62" y="35"/>
                </a:lnTo>
                <a:lnTo>
                  <a:pt x="58" y="32"/>
                </a:lnTo>
                <a:lnTo>
                  <a:pt x="57" y="31"/>
                </a:lnTo>
                <a:lnTo>
                  <a:pt x="57" y="29"/>
                </a:lnTo>
                <a:lnTo>
                  <a:pt x="58" y="28"/>
                </a:lnTo>
                <a:lnTo>
                  <a:pt x="61" y="28"/>
                </a:lnTo>
                <a:lnTo>
                  <a:pt x="61" y="28"/>
                </a:lnTo>
                <a:close/>
                <a:moveTo>
                  <a:pt x="74" y="35"/>
                </a:moveTo>
                <a:lnTo>
                  <a:pt x="80" y="37"/>
                </a:lnTo>
                <a:lnTo>
                  <a:pt x="81" y="38"/>
                </a:lnTo>
                <a:lnTo>
                  <a:pt x="81" y="41"/>
                </a:lnTo>
                <a:lnTo>
                  <a:pt x="80" y="42"/>
                </a:lnTo>
                <a:lnTo>
                  <a:pt x="77" y="41"/>
                </a:lnTo>
                <a:lnTo>
                  <a:pt x="73" y="39"/>
                </a:lnTo>
                <a:lnTo>
                  <a:pt x="71" y="38"/>
                </a:lnTo>
                <a:lnTo>
                  <a:pt x="71" y="35"/>
                </a:lnTo>
                <a:lnTo>
                  <a:pt x="73" y="35"/>
                </a:lnTo>
                <a:lnTo>
                  <a:pt x="74" y="35"/>
                </a:lnTo>
                <a:lnTo>
                  <a:pt x="74" y="35"/>
                </a:lnTo>
                <a:close/>
                <a:moveTo>
                  <a:pt x="89" y="41"/>
                </a:moveTo>
                <a:lnTo>
                  <a:pt x="93" y="44"/>
                </a:lnTo>
                <a:lnTo>
                  <a:pt x="95" y="45"/>
                </a:lnTo>
                <a:lnTo>
                  <a:pt x="95" y="47"/>
                </a:lnTo>
                <a:lnTo>
                  <a:pt x="93" y="48"/>
                </a:lnTo>
                <a:lnTo>
                  <a:pt x="92" y="48"/>
                </a:lnTo>
                <a:lnTo>
                  <a:pt x="87" y="47"/>
                </a:lnTo>
                <a:lnTo>
                  <a:pt x="86" y="45"/>
                </a:lnTo>
                <a:lnTo>
                  <a:pt x="86" y="42"/>
                </a:lnTo>
                <a:lnTo>
                  <a:pt x="87" y="41"/>
                </a:lnTo>
                <a:lnTo>
                  <a:pt x="89" y="41"/>
                </a:lnTo>
                <a:lnTo>
                  <a:pt x="89" y="4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28" name="Freeform 215"/>
          <p:cNvSpPr>
            <a:spLocks noEditPoints="1"/>
          </p:cNvSpPr>
          <p:nvPr/>
        </p:nvSpPr>
        <p:spPr bwMode="auto">
          <a:xfrm>
            <a:off x="8261354" y="5773927"/>
            <a:ext cx="25400" cy="41275"/>
          </a:xfrm>
          <a:custGeom>
            <a:avLst/>
            <a:gdLst/>
            <a:ahLst/>
            <a:cxnLst>
              <a:cxn ang="0">
                <a:pos x="3" y="69"/>
              </a:cxn>
              <a:cxn ang="0">
                <a:pos x="6" y="68"/>
              </a:cxn>
              <a:cxn ang="0">
                <a:pos x="7" y="72"/>
              </a:cxn>
              <a:cxn ang="0">
                <a:pos x="3" y="78"/>
              </a:cxn>
              <a:cxn ang="0">
                <a:pos x="0" y="75"/>
              </a:cxn>
              <a:cxn ang="0">
                <a:pos x="0" y="74"/>
              </a:cxn>
              <a:cxn ang="0">
                <a:pos x="10" y="55"/>
              </a:cxn>
              <a:cxn ang="0">
                <a:pos x="15" y="55"/>
              </a:cxn>
              <a:cxn ang="0">
                <a:pos x="16" y="58"/>
              </a:cxn>
              <a:cxn ang="0">
                <a:pos x="12" y="64"/>
              </a:cxn>
              <a:cxn ang="0">
                <a:pos x="7" y="62"/>
              </a:cxn>
              <a:cxn ang="0">
                <a:pos x="9" y="61"/>
              </a:cxn>
              <a:cxn ang="0">
                <a:pos x="19" y="42"/>
              </a:cxn>
              <a:cxn ang="0">
                <a:pos x="22" y="41"/>
              </a:cxn>
              <a:cxn ang="0">
                <a:pos x="23" y="45"/>
              </a:cxn>
              <a:cxn ang="0">
                <a:pos x="19" y="51"/>
              </a:cxn>
              <a:cxn ang="0">
                <a:pos x="16" y="49"/>
              </a:cxn>
              <a:cxn ang="0">
                <a:pos x="16" y="46"/>
              </a:cxn>
              <a:cxn ang="0">
                <a:pos x="28" y="29"/>
              </a:cxn>
              <a:cxn ang="0">
                <a:pos x="31" y="28"/>
              </a:cxn>
              <a:cxn ang="0">
                <a:pos x="32" y="32"/>
              </a:cxn>
              <a:cxn ang="0">
                <a:pos x="28" y="38"/>
              </a:cxn>
              <a:cxn ang="0">
                <a:pos x="23" y="35"/>
              </a:cxn>
              <a:cxn ang="0">
                <a:pos x="25" y="33"/>
              </a:cxn>
              <a:cxn ang="0">
                <a:pos x="35" y="16"/>
              </a:cxn>
              <a:cxn ang="0">
                <a:pos x="39" y="14"/>
              </a:cxn>
              <a:cxn ang="0">
                <a:pos x="39" y="17"/>
              </a:cxn>
              <a:cxn ang="0">
                <a:pos x="35" y="23"/>
              </a:cxn>
              <a:cxn ang="0">
                <a:pos x="32" y="22"/>
              </a:cxn>
              <a:cxn ang="0">
                <a:pos x="32" y="20"/>
              </a:cxn>
              <a:cxn ang="0">
                <a:pos x="44" y="1"/>
              </a:cxn>
              <a:cxn ang="0">
                <a:pos x="47" y="1"/>
              </a:cxn>
              <a:cxn ang="0">
                <a:pos x="48" y="4"/>
              </a:cxn>
              <a:cxn ang="0">
                <a:pos x="44" y="10"/>
              </a:cxn>
              <a:cxn ang="0">
                <a:pos x="41" y="9"/>
              </a:cxn>
              <a:cxn ang="0">
                <a:pos x="41" y="6"/>
              </a:cxn>
            </a:cxnLst>
            <a:rect l="0" t="0" r="r" b="b"/>
            <a:pathLst>
              <a:path w="48" h="78">
                <a:moveTo>
                  <a:pt x="0" y="74"/>
                </a:moveTo>
                <a:lnTo>
                  <a:pt x="3" y="69"/>
                </a:lnTo>
                <a:lnTo>
                  <a:pt x="4" y="68"/>
                </a:lnTo>
                <a:lnTo>
                  <a:pt x="6" y="68"/>
                </a:lnTo>
                <a:lnTo>
                  <a:pt x="7" y="69"/>
                </a:lnTo>
                <a:lnTo>
                  <a:pt x="7" y="72"/>
                </a:lnTo>
                <a:lnTo>
                  <a:pt x="4" y="77"/>
                </a:lnTo>
                <a:lnTo>
                  <a:pt x="3" y="78"/>
                </a:lnTo>
                <a:lnTo>
                  <a:pt x="2" y="77"/>
                </a:lnTo>
                <a:lnTo>
                  <a:pt x="0" y="75"/>
                </a:lnTo>
                <a:lnTo>
                  <a:pt x="0" y="74"/>
                </a:lnTo>
                <a:lnTo>
                  <a:pt x="0" y="74"/>
                </a:lnTo>
                <a:close/>
                <a:moveTo>
                  <a:pt x="9" y="61"/>
                </a:moveTo>
                <a:lnTo>
                  <a:pt x="10" y="55"/>
                </a:lnTo>
                <a:lnTo>
                  <a:pt x="13" y="55"/>
                </a:lnTo>
                <a:lnTo>
                  <a:pt x="15" y="55"/>
                </a:lnTo>
                <a:lnTo>
                  <a:pt x="16" y="56"/>
                </a:lnTo>
                <a:lnTo>
                  <a:pt x="16" y="58"/>
                </a:lnTo>
                <a:lnTo>
                  <a:pt x="13" y="62"/>
                </a:lnTo>
                <a:lnTo>
                  <a:pt x="12" y="64"/>
                </a:lnTo>
                <a:lnTo>
                  <a:pt x="9" y="64"/>
                </a:lnTo>
                <a:lnTo>
                  <a:pt x="7" y="62"/>
                </a:lnTo>
                <a:lnTo>
                  <a:pt x="9" y="61"/>
                </a:lnTo>
                <a:lnTo>
                  <a:pt x="9" y="61"/>
                </a:lnTo>
                <a:close/>
                <a:moveTo>
                  <a:pt x="16" y="46"/>
                </a:moveTo>
                <a:lnTo>
                  <a:pt x="19" y="42"/>
                </a:lnTo>
                <a:lnTo>
                  <a:pt x="20" y="41"/>
                </a:lnTo>
                <a:lnTo>
                  <a:pt x="22" y="41"/>
                </a:lnTo>
                <a:lnTo>
                  <a:pt x="23" y="43"/>
                </a:lnTo>
                <a:lnTo>
                  <a:pt x="23" y="45"/>
                </a:lnTo>
                <a:lnTo>
                  <a:pt x="20" y="49"/>
                </a:lnTo>
                <a:lnTo>
                  <a:pt x="19" y="51"/>
                </a:lnTo>
                <a:lnTo>
                  <a:pt x="18" y="51"/>
                </a:lnTo>
                <a:lnTo>
                  <a:pt x="16" y="49"/>
                </a:lnTo>
                <a:lnTo>
                  <a:pt x="16" y="46"/>
                </a:lnTo>
                <a:lnTo>
                  <a:pt x="16" y="46"/>
                </a:lnTo>
                <a:close/>
                <a:moveTo>
                  <a:pt x="25" y="33"/>
                </a:moveTo>
                <a:lnTo>
                  <a:pt x="28" y="29"/>
                </a:lnTo>
                <a:lnTo>
                  <a:pt x="29" y="28"/>
                </a:lnTo>
                <a:lnTo>
                  <a:pt x="31" y="28"/>
                </a:lnTo>
                <a:lnTo>
                  <a:pt x="32" y="29"/>
                </a:lnTo>
                <a:lnTo>
                  <a:pt x="32" y="32"/>
                </a:lnTo>
                <a:lnTo>
                  <a:pt x="29" y="36"/>
                </a:lnTo>
                <a:lnTo>
                  <a:pt x="28" y="38"/>
                </a:lnTo>
                <a:lnTo>
                  <a:pt x="25" y="36"/>
                </a:lnTo>
                <a:lnTo>
                  <a:pt x="23" y="35"/>
                </a:lnTo>
                <a:lnTo>
                  <a:pt x="25" y="33"/>
                </a:lnTo>
                <a:lnTo>
                  <a:pt x="25" y="33"/>
                </a:lnTo>
                <a:close/>
                <a:moveTo>
                  <a:pt x="32" y="20"/>
                </a:moveTo>
                <a:lnTo>
                  <a:pt x="35" y="16"/>
                </a:lnTo>
                <a:lnTo>
                  <a:pt x="36" y="14"/>
                </a:lnTo>
                <a:lnTo>
                  <a:pt x="39" y="14"/>
                </a:lnTo>
                <a:lnTo>
                  <a:pt x="39" y="16"/>
                </a:lnTo>
                <a:lnTo>
                  <a:pt x="39" y="17"/>
                </a:lnTo>
                <a:lnTo>
                  <a:pt x="36" y="22"/>
                </a:lnTo>
                <a:lnTo>
                  <a:pt x="35" y="23"/>
                </a:lnTo>
                <a:lnTo>
                  <a:pt x="34" y="23"/>
                </a:lnTo>
                <a:lnTo>
                  <a:pt x="32" y="22"/>
                </a:lnTo>
                <a:lnTo>
                  <a:pt x="32" y="20"/>
                </a:lnTo>
                <a:lnTo>
                  <a:pt x="32" y="20"/>
                </a:lnTo>
                <a:close/>
                <a:moveTo>
                  <a:pt x="41" y="6"/>
                </a:moveTo>
                <a:lnTo>
                  <a:pt x="44" y="1"/>
                </a:lnTo>
                <a:lnTo>
                  <a:pt x="45" y="0"/>
                </a:lnTo>
                <a:lnTo>
                  <a:pt x="47" y="1"/>
                </a:lnTo>
                <a:lnTo>
                  <a:pt x="48" y="3"/>
                </a:lnTo>
                <a:lnTo>
                  <a:pt x="48" y="4"/>
                </a:lnTo>
                <a:lnTo>
                  <a:pt x="45" y="9"/>
                </a:lnTo>
                <a:lnTo>
                  <a:pt x="44" y="10"/>
                </a:lnTo>
                <a:lnTo>
                  <a:pt x="41" y="10"/>
                </a:lnTo>
                <a:lnTo>
                  <a:pt x="41" y="9"/>
                </a:lnTo>
                <a:lnTo>
                  <a:pt x="41" y="6"/>
                </a:lnTo>
                <a:lnTo>
                  <a:pt x="41" y="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29" name="Freeform 216"/>
          <p:cNvSpPr>
            <a:spLocks noEditPoints="1"/>
          </p:cNvSpPr>
          <p:nvPr/>
        </p:nvSpPr>
        <p:spPr bwMode="auto">
          <a:xfrm>
            <a:off x="8280400" y="5786627"/>
            <a:ext cx="25400" cy="41275"/>
          </a:xfrm>
          <a:custGeom>
            <a:avLst/>
            <a:gdLst/>
            <a:ahLst/>
            <a:cxnLst>
              <a:cxn ang="0">
                <a:pos x="5" y="69"/>
              </a:cxn>
              <a:cxn ang="0">
                <a:pos x="8" y="68"/>
              </a:cxn>
              <a:cxn ang="0">
                <a:pos x="9" y="72"/>
              </a:cxn>
              <a:cxn ang="0">
                <a:pos x="5" y="78"/>
              </a:cxn>
              <a:cxn ang="0">
                <a:pos x="0" y="75"/>
              </a:cxn>
              <a:cxn ang="0">
                <a:pos x="2" y="74"/>
              </a:cxn>
              <a:cxn ang="0">
                <a:pos x="12" y="55"/>
              </a:cxn>
              <a:cxn ang="0">
                <a:pos x="16" y="55"/>
              </a:cxn>
              <a:cxn ang="0">
                <a:pos x="16" y="58"/>
              </a:cxn>
              <a:cxn ang="0">
                <a:pos x="12" y="63"/>
              </a:cxn>
              <a:cxn ang="0">
                <a:pos x="9" y="62"/>
              </a:cxn>
              <a:cxn ang="0">
                <a:pos x="9" y="61"/>
              </a:cxn>
              <a:cxn ang="0">
                <a:pos x="21" y="42"/>
              </a:cxn>
              <a:cxn ang="0">
                <a:pos x="24" y="42"/>
              </a:cxn>
              <a:cxn ang="0">
                <a:pos x="25" y="45"/>
              </a:cxn>
              <a:cxn ang="0">
                <a:pos x="21" y="50"/>
              </a:cxn>
              <a:cxn ang="0">
                <a:pos x="18" y="49"/>
              </a:cxn>
              <a:cxn ang="0">
                <a:pos x="18" y="46"/>
              </a:cxn>
              <a:cxn ang="0">
                <a:pos x="28" y="29"/>
              </a:cxn>
              <a:cxn ang="0">
                <a:pos x="32" y="27"/>
              </a:cxn>
              <a:cxn ang="0">
                <a:pos x="32" y="32"/>
              </a:cxn>
              <a:cxn ang="0">
                <a:pos x="28" y="37"/>
              </a:cxn>
              <a:cxn ang="0">
                <a:pos x="25" y="34"/>
              </a:cxn>
              <a:cxn ang="0">
                <a:pos x="25" y="33"/>
              </a:cxn>
              <a:cxn ang="0">
                <a:pos x="37" y="16"/>
              </a:cxn>
              <a:cxn ang="0">
                <a:pos x="40" y="14"/>
              </a:cxn>
              <a:cxn ang="0">
                <a:pos x="41" y="17"/>
              </a:cxn>
              <a:cxn ang="0">
                <a:pos x="37" y="23"/>
              </a:cxn>
              <a:cxn ang="0">
                <a:pos x="34" y="21"/>
              </a:cxn>
              <a:cxn ang="0">
                <a:pos x="34" y="20"/>
              </a:cxn>
              <a:cxn ang="0">
                <a:pos x="44" y="1"/>
              </a:cxn>
              <a:cxn ang="0">
                <a:pos x="48" y="1"/>
              </a:cxn>
              <a:cxn ang="0">
                <a:pos x="48" y="4"/>
              </a:cxn>
              <a:cxn ang="0">
                <a:pos x="46" y="10"/>
              </a:cxn>
              <a:cxn ang="0">
                <a:pos x="41" y="8"/>
              </a:cxn>
              <a:cxn ang="0">
                <a:pos x="41" y="6"/>
              </a:cxn>
            </a:cxnLst>
            <a:rect l="0" t="0" r="r" b="b"/>
            <a:pathLst>
              <a:path w="50" h="78">
                <a:moveTo>
                  <a:pt x="2" y="74"/>
                </a:moveTo>
                <a:lnTo>
                  <a:pt x="5" y="69"/>
                </a:lnTo>
                <a:lnTo>
                  <a:pt x="6" y="68"/>
                </a:lnTo>
                <a:lnTo>
                  <a:pt x="8" y="68"/>
                </a:lnTo>
                <a:lnTo>
                  <a:pt x="9" y="69"/>
                </a:lnTo>
                <a:lnTo>
                  <a:pt x="9" y="72"/>
                </a:lnTo>
                <a:lnTo>
                  <a:pt x="6" y="76"/>
                </a:lnTo>
                <a:lnTo>
                  <a:pt x="5" y="78"/>
                </a:lnTo>
                <a:lnTo>
                  <a:pt x="2" y="76"/>
                </a:lnTo>
                <a:lnTo>
                  <a:pt x="0" y="75"/>
                </a:lnTo>
                <a:lnTo>
                  <a:pt x="2" y="74"/>
                </a:lnTo>
                <a:lnTo>
                  <a:pt x="2" y="74"/>
                </a:lnTo>
                <a:close/>
                <a:moveTo>
                  <a:pt x="9" y="61"/>
                </a:moveTo>
                <a:lnTo>
                  <a:pt x="12" y="55"/>
                </a:lnTo>
                <a:lnTo>
                  <a:pt x="14" y="55"/>
                </a:lnTo>
                <a:lnTo>
                  <a:pt x="16" y="55"/>
                </a:lnTo>
                <a:lnTo>
                  <a:pt x="16" y="56"/>
                </a:lnTo>
                <a:lnTo>
                  <a:pt x="16" y="58"/>
                </a:lnTo>
                <a:lnTo>
                  <a:pt x="14" y="62"/>
                </a:lnTo>
                <a:lnTo>
                  <a:pt x="12" y="63"/>
                </a:lnTo>
                <a:lnTo>
                  <a:pt x="11" y="63"/>
                </a:lnTo>
                <a:lnTo>
                  <a:pt x="9" y="62"/>
                </a:lnTo>
                <a:lnTo>
                  <a:pt x="9" y="61"/>
                </a:lnTo>
                <a:lnTo>
                  <a:pt x="9" y="61"/>
                </a:lnTo>
                <a:close/>
                <a:moveTo>
                  <a:pt x="18" y="46"/>
                </a:moveTo>
                <a:lnTo>
                  <a:pt x="21" y="42"/>
                </a:lnTo>
                <a:lnTo>
                  <a:pt x="22" y="40"/>
                </a:lnTo>
                <a:lnTo>
                  <a:pt x="24" y="42"/>
                </a:lnTo>
                <a:lnTo>
                  <a:pt x="25" y="43"/>
                </a:lnTo>
                <a:lnTo>
                  <a:pt x="25" y="45"/>
                </a:lnTo>
                <a:lnTo>
                  <a:pt x="22" y="49"/>
                </a:lnTo>
                <a:lnTo>
                  <a:pt x="21" y="50"/>
                </a:lnTo>
                <a:lnTo>
                  <a:pt x="18" y="50"/>
                </a:lnTo>
                <a:lnTo>
                  <a:pt x="18" y="49"/>
                </a:lnTo>
                <a:lnTo>
                  <a:pt x="18" y="46"/>
                </a:lnTo>
                <a:lnTo>
                  <a:pt x="18" y="46"/>
                </a:lnTo>
                <a:close/>
                <a:moveTo>
                  <a:pt x="25" y="33"/>
                </a:moveTo>
                <a:lnTo>
                  <a:pt x="28" y="29"/>
                </a:lnTo>
                <a:lnTo>
                  <a:pt x="30" y="27"/>
                </a:lnTo>
                <a:lnTo>
                  <a:pt x="32" y="27"/>
                </a:lnTo>
                <a:lnTo>
                  <a:pt x="34" y="29"/>
                </a:lnTo>
                <a:lnTo>
                  <a:pt x="32" y="32"/>
                </a:lnTo>
                <a:lnTo>
                  <a:pt x="30" y="36"/>
                </a:lnTo>
                <a:lnTo>
                  <a:pt x="28" y="37"/>
                </a:lnTo>
                <a:lnTo>
                  <a:pt x="27" y="36"/>
                </a:lnTo>
                <a:lnTo>
                  <a:pt x="25" y="34"/>
                </a:lnTo>
                <a:lnTo>
                  <a:pt x="25" y="33"/>
                </a:lnTo>
                <a:lnTo>
                  <a:pt x="25" y="33"/>
                </a:lnTo>
                <a:close/>
                <a:moveTo>
                  <a:pt x="34" y="20"/>
                </a:moveTo>
                <a:lnTo>
                  <a:pt x="37" y="16"/>
                </a:lnTo>
                <a:lnTo>
                  <a:pt x="38" y="14"/>
                </a:lnTo>
                <a:lnTo>
                  <a:pt x="40" y="14"/>
                </a:lnTo>
                <a:lnTo>
                  <a:pt x="41" y="16"/>
                </a:lnTo>
                <a:lnTo>
                  <a:pt x="41" y="17"/>
                </a:lnTo>
                <a:lnTo>
                  <a:pt x="38" y="21"/>
                </a:lnTo>
                <a:lnTo>
                  <a:pt x="37" y="23"/>
                </a:lnTo>
                <a:lnTo>
                  <a:pt x="35" y="23"/>
                </a:lnTo>
                <a:lnTo>
                  <a:pt x="34" y="21"/>
                </a:lnTo>
                <a:lnTo>
                  <a:pt x="34" y="20"/>
                </a:lnTo>
                <a:lnTo>
                  <a:pt x="34" y="20"/>
                </a:lnTo>
                <a:close/>
                <a:moveTo>
                  <a:pt x="41" y="6"/>
                </a:moveTo>
                <a:lnTo>
                  <a:pt x="44" y="1"/>
                </a:lnTo>
                <a:lnTo>
                  <a:pt x="46" y="0"/>
                </a:lnTo>
                <a:lnTo>
                  <a:pt x="48" y="1"/>
                </a:lnTo>
                <a:lnTo>
                  <a:pt x="50" y="3"/>
                </a:lnTo>
                <a:lnTo>
                  <a:pt x="48" y="4"/>
                </a:lnTo>
                <a:lnTo>
                  <a:pt x="47" y="8"/>
                </a:lnTo>
                <a:lnTo>
                  <a:pt x="46" y="10"/>
                </a:lnTo>
                <a:lnTo>
                  <a:pt x="43" y="10"/>
                </a:lnTo>
                <a:lnTo>
                  <a:pt x="41" y="8"/>
                </a:lnTo>
                <a:lnTo>
                  <a:pt x="41" y="6"/>
                </a:lnTo>
                <a:lnTo>
                  <a:pt x="41" y="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30" name="Freeform 217"/>
          <p:cNvSpPr>
            <a:spLocks/>
          </p:cNvSpPr>
          <p:nvPr/>
        </p:nvSpPr>
        <p:spPr bwMode="auto">
          <a:xfrm>
            <a:off x="7697788" y="5800914"/>
            <a:ext cx="114300" cy="138113"/>
          </a:xfrm>
          <a:custGeom>
            <a:avLst/>
            <a:gdLst/>
            <a:ahLst/>
            <a:cxnLst>
              <a:cxn ang="0">
                <a:pos x="218" y="262"/>
              </a:cxn>
              <a:cxn ang="0">
                <a:pos x="218" y="110"/>
              </a:cxn>
              <a:cxn ang="0">
                <a:pos x="0" y="0"/>
              </a:cxn>
              <a:cxn ang="0">
                <a:pos x="0" y="157"/>
              </a:cxn>
              <a:cxn ang="0">
                <a:pos x="218" y="262"/>
              </a:cxn>
            </a:cxnLst>
            <a:rect l="0" t="0" r="r" b="b"/>
            <a:pathLst>
              <a:path w="218" h="262">
                <a:moveTo>
                  <a:pt x="218" y="262"/>
                </a:moveTo>
                <a:lnTo>
                  <a:pt x="218" y="110"/>
                </a:lnTo>
                <a:lnTo>
                  <a:pt x="0" y="0"/>
                </a:lnTo>
                <a:lnTo>
                  <a:pt x="0" y="157"/>
                </a:lnTo>
                <a:lnTo>
                  <a:pt x="218" y="26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31" name="Freeform 218"/>
          <p:cNvSpPr>
            <a:spLocks/>
          </p:cNvSpPr>
          <p:nvPr/>
        </p:nvSpPr>
        <p:spPr bwMode="auto">
          <a:xfrm>
            <a:off x="7697788" y="5800914"/>
            <a:ext cx="114300" cy="138113"/>
          </a:xfrm>
          <a:custGeom>
            <a:avLst/>
            <a:gdLst/>
            <a:ahLst/>
            <a:cxnLst>
              <a:cxn ang="0">
                <a:pos x="218" y="262"/>
              </a:cxn>
              <a:cxn ang="0">
                <a:pos x="218" y="110"/>
              </a:cxn>
              <a:cxn ang="0">
                <a:pos x="0" y="0"/>
              </a:cxn>
              <a:cxn ang="0">
                <a:pos x="0" y="157"/>
              </a:cxn>
              <a:cxn ang="0">
                <a:pos x="218" y="262"/>
              </a:cxn>
            </a:cxnLst>
            <a:rect l="0" t="0" r="r" b="b"/>
            <a:pathLst>
              <a:path w="218" h="262">
                <a:moveTo>
                  <a:pt x="218" y="262"/>
                </a:moveTo>
                <a:lnTo>
                  <a:pt x="218" y="110"/>
                </a:lnTo>
                <a:lnTo>
                  <a:pt x="0" y="0"/>
                </a:lnTo>
                <a:lnTo>
                  <a:pt x="0" y="157"/>
                </a:lnTo>
                <a:lnTo>
                  <a:pt x="218" y="262"/>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32" name="Freeform 219"/>
          <p:cNvSpPr>
            <a:spLocks/>
          </p:cNvSpPr>
          <p:nvPr/>
        </p:nvSpPr>
        <p:spPr bwMode="auto">
          <a:xfrm>
            <a:off x="7683500" y="5727881"/>
            <a:ext cx="366713" cy="211138"/>
          </a:xfrm>
          <a:custGeom>
            <a:avLst/>
            <a:gdLst/>
            <a:ahLst/>
            <a:cxnLst>
              <a:cxn ang="0">
                <a:pos x="0" y="136"/>
              </a:cxn>
              <a:cxn ang="0">
                <a:pos x="128" y="71"/>
              </a:cxn>
              <a:cxn ang="0">
                <a:pos x="246" y="249"/>
              </a:cxn>
              <a:cxn ang="0">
                <a:pos x="693" y="0"/>
              </a:cxn>
              <a:cxn ang="0">
                <a:pos x="687" y="143"/>
              </a:cxn>
              <a:cxn ang="0">
                <a:pos x="243" y="398"/>
              </a:cxn>
            </a:cxnLst>
            <a:rect l="0" t="0" r="r" b="b"/>
            <a:pathLst>
              <a:path w="693" h="398">
                <a:moveTo>
                  <a:pt x="0" y="136"/>
                </a:moveTo>
                <a:lnTo>
                  <a:pt x="128" y="71"/>
                </a:lnTo>
                <a:lnTo>
                  <a:pt x="246" y="249"/>
                </a:lnTo>
                <a:lnTo>
                  <a:pt x="693" y="0"/>
                </a:lnTo>
                <a:lnTo>
                  <a:pt x="687" y="143"/>
                </a:lnTo>
                <a:lnTo>
                  <a:pt x="243" y="398"/>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33" name="Freeform 220"/>
          <p:cNvSpPr>
            <a:spLocks/>
          </p:cNvSpPr>
          <p:nvPr/>
        </p:nvSpPr>
        <p:spPr bwMode="auto">
          <a:xfrm>
            <a:off x="7751766" y="5627877"/>
            <a:ext cx="309563" cy="136525"/>
          </a:xfrm>
          <a:custGeom>
            <a:avLst/>
            <a:gdLst/>
            <a:ahLst/>
            <a:cxnLst>
              <a:cxn ang="0">
                <a:pos x="565" y="187"/>
              </a:cxn>
              <a:cxn ang="0">
                <a:pos x="584" y="177"/>
              </a:cxn>
              <a:cxn ang="0">
                <a:pos x="457" y="0"/>
              </a:cxn>
              <a:cxn ang="0">
                <a:pos x="0" y="258"/>
              </a:cxn>
            </a:cxnLst>
            <a:rect l="0" t="0" r="r" b="b"/>
            <a:pathLst>
              <a:path w="584" h="258">
                <a:moveTo>
                  <a:pt x="565" y="187"/>
                </a:moveTo>
                <a:lnTo>
                  <a:pt x="584" y="177"/>
                </a:lnTo>
                <a:lnTo>
                  <a:pt x="457" y="0"/>
                </a:lnTo>
                <a:lnTo>
                  <a:pt x="0" y="258"/>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34" name="Freeform 221"/>
          <p:cNvSpPr>
            <a:spLocks/>
          </p:cNvSpPr>
          <p:nvPr/>
        </p:nvSpPr>
        <p:spPr bwMode="auto">
          <a:xfrm>
            <a:off x="7843838" y="5643744"/>
            <a:ext cx="44450" cy="46038"/>
          </a:xfrm>
          <a:custGeom>
            <a:avLst/>
            <a:gdLst/>
            <a:ahLst/>
            <a:cxnLst>
              <a:cxn ang="0">
                <a:pos x="46" y="87"/>
              </a:cxn>
              <a:cxn ang="0">
                <a:pos x="40" y="50"/>
              </a:cxn>
              <a:cxn ang="0">
                <a:pos x="84" y="25"/>
              </a:cxn>
              <a:cxn ang="0">
                <a:pos x="35" y="0"/>
              </a:cxn>
              <a:cxn ang="0">
                <a:pos x="0" y="25"/>
              </a:cxn>
              <a:cxn ang="0">
                <a:pos x="46" y="50"/>
              </a:cxn>
            </a:cxnLst>
            <a:rect l="0" t="0" r="r" b="b"/>
            <a:pathLst>
              <a:path w="84" h="87">
                <a:moveTo>
                  <a:pt x="46" y="87"/>
                </a:moveTo>
                <a:lnTo>
                  <a:pt x="40" y="50"/>
                </a:lnTo>
                <a:lnTo>
                  <a:pt x="84" y="25"/>
                </a:lnTo>
                <a:lnTo>
                  <a:pt x="35" y="0"/>
                </a:lnTo>
                <a:lnTo>
                  <a:pt x="0" y="25"/>
                </a:lnTo>
                <a:lnTo>
                  <a:pt x="46" y="5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35" name="Line 222"/>
          <p:cNvSpPr>
            <a:spLocks noChangeShapeType="1"/>
          </p:cNvSpPr>
          <p:nvPr/>
        </p:nvSpPr>
        <p:spPr bwMode="auto">
          <a:xfrm flipH="1" flipV="1">
            <a:off x="7845429" y="5659627"/>
            <a:ext cx="3175" cy="428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36" name="Line 223"/>
          <p:cNvSpPr>
            <a:spLocks noChangeShapeType="1"/>
          </p:cNvSpPr>
          <p:nvPr/>
        </p:nvSpPr>
        <p:spPr bwMode="auto">
          <a:xfrm flipH="1" flipV="1">
            <a:off x="7891463" y="5659619"/>
            <a:ext cx="3175" cy="19050"/>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37" name="Freeform 224"/>
          <p:cNvSpPr>
            <a:spLocks/>
          </p:cNvSpPr>
          <p:nvPr/>
        </p:nvSpPr>
        <p:spPr bwMode="auto">
          <a:xfrm>
            <a:off x="7732713" y="5850119"/>
            <a:ext cx="19050" cy="57150"/>
          </a:xfrm>
          <a:custGeom>
            <a:avLst/>
            <a:gdLst/>
            <a:ahLst/>
            <a:cxnLst>
              <a:cxn ang="0">
                <a:pos x="0" y="87"/>
              </a:cxn>
              <a:cxn ang="0">
                <a:pos x="0" y="0"/>
              </a:cxn>
              <a:cxn ang="0">
                <a:pos x="37" y="22"/>
              </a:cxn>
              <a:cxn ang="0">
                <a:pos x="35" y="109"/>
              </a:cxn>
              <a:cxn ang="0">
                <a:pos x="0" y="87"/>
              </a:cxn>
            </a:cxnLst>
            <a:rect l="0" t="0" r="r" b="b"/>
            <a:pathLst>
              <a:path w="37" h="109">
                <a:moveTo>
                  <a:pt x="0" y="87"/>
                </a:moveTo>
                <a:lnTo>
                  <a:pt x="0" y="0"/>
                </a:lnTo>
                <a:lnTo>
                  <a:pt x="37" y="22"/>
                </a:lnTo>
                <a:lnTo>
                  <a:pt x="35" y="109"/>
                </a:lnTo>
                <a:lnTo>
                  <a:pt x="0" y="87"/>
                </a:lnTo>
                <a:close/>
              </a:path>
            </a:pathLst>
          </a:custGeom>
          <a:solidFill>
            <a:srgbClr val="CC66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38" name="Freeform 225"/>
          <p:cNvSpPr>
            <a:spLocks/>
          </p:cNvSpPr>
          <p:nvPr/>
        </p:nvSpPr>
        <p:spPr bwMode="auto">
          <a:xfrm>
            <a:off x="7732713" y="5850119"/>
            <a:ext cx="19050" cy="57150"/>
          </a:xfrm>
          <a:custGeom>
            <a:avLst/>
            <a:gdLst/>
            <a:ahLst/>
            <a:cxnLst>
              <a:cxn ang="0">
                <a:pos x="0" y="87"/>
              </a:cxn>
              <a:cxn ang="0">
                <a:pos x="0" y="0"/>
              </a:cxn>
              <a:cxn ang="0">
                <a:pos x="37" y="22"/>
              </a:cxn>
              <a:cxn ang="0">
                <a:pos x="35" y="109"/>
              </a:cxn>
              <a:cxn ang="0">
                <a:pos x="0" y="87"/>
              </a:cxn>
            </a:cxnLst>
            <a:rect l="0" t="0" r="r" b="b"/>
            <a:pathLst>
              <a:path w="37" h="109">
                <a:moveTo>
                  <a:pt x="0" y="87"/>
                </a:moveTo>
                <a:lnTo>
                  <a:pt x="0" y="0"/>
                </a:lnTo>
                <a:lnTo>
                  <a:pt x="37" y="22"/>
                </a:lnTo>
                <a:lnTo>
                  <a:pt x="35" y="109"/>
                </a:lnTo>
                <a:lnTo>
                  <a:pt x="0" y="87"/>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39" name="Freeform 226"/>
          <p:cNvSpPr>
            <a:spLocks/>
          </p:cNvSpPr>
          <p:nvPr/>
        </p:nvSpPr>
        <p:spPr bwMode="auto">
          <a:xfrm>
            <a:off x="7831138" y="5823139"/>
            <a:ext cx="92075" cy="79375"/>
          </a:xfrm>
          <a:custGeom>
            <a:avLst/>
            <a:gdLst/>
            <a:ahLst/>
            <a:cxnLst>
              <a:cxn ang="0">
                <a:pos x="3" y="88"/>
              </a:cxn>
              <a:cxn ang="0">
                <a:pos x="0" y="149"/>
              </a:cxn>
              <a:cxn ang="0">
                <a:pos x="174" y="53"/>
              </a:cxn>
              <a:cxn ang="0">
                <a:pos x="172" y="0"/>
              </a:cxn>
              <a:cxn ang="0">
                <a:pos x="3" y="88"/>
              </a:cxn>
            </a:cxnLst>
            <a:rect l="0" t="0" r="r" b="b"/>
            <a:pathLst>
              <a:path w="174" h="149">
                <a:moveTo>
                  <a:pt x="3" y="88"/>
                </a:moveTo>
                <a:lnTo>
                  <a:pt x="0" y="149"/>
                </a:lnTo>
                <a:lnTo>
                  <a:pt x="174" y="53"/>
                </a:lnTo>
                <a:lnTo>
                  <a:pt x="172" y="0"/>
                </a:lnTo>
                <a:lnTo>
                  <a:pt x="3" y="88"/>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40" name="Freeform 227"/>
          <p:cNvSpPr>
            <a:spLocks/>
          </p:cNvSpPr>
          <p:nvPr/>
        </p:nvSpPr>
        <p:spPr bwMode="auto">
          <a:xfrm>
            <a:off x="7831138" y="5823139"/>
            <a:ext cx="92075" cy="79375"/>
          </a:xfrm>
          <a:custGeom>
            <a:avLst/>
            <a:gdLst/>
            <a:ahLst/>
            <a:cxnLst>
              <a:cxn ang="0">
                <a:pos x="3" y="88"/>
              </a:cxn>
              <a:cxn ang="0">
                <a:pos x="0" y="149"/>
              </a:cxn>
              <a:cxn ang="0">
                <a:pos x="174" y="53"/>
              </a:cxn>
              <a:cxn ang="0">
                <a:pos x="172" y="0"/>
              </a:cxn>
              <a:cxn ang="0">
                <a:pos x="3" y="88"/>
              </a:cxn>
            </a:cxnLst>
            <a:rect l="0" t="0" r="r" b="b"/>
            <a:pathLst>
              <a:path w="174" h="149">
                <a:moveTo>
                  <a:pt x="3" y="88"/>
                </a:moveTo>
                <a:lnTo>
                  <a:pt x="0" y="149"/>
                </a:lnTo>
                <a:lnTo>
                  <a:pt x="174" y="53"/>
                </a:lnTo>
                <a:lnTo>
                  <a:pt x="172" y="0"/>
                </a:lnTo>
                <a:lnTo>
                  <a:pt x="3" y="88"/>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41" name="Freeform 228"/>
          <p:cNvSpPr>
            <a:spLocks/>
          </p:cNvSpPr>
          <p:nvPr/>
        </p:nvSpPr>
        <p:spPr bwMode="auto">
          <a:xfrm>
            <a:off x="7942267" y="5764402"/>
            <a:ext cx="92075" cy="79375"/>
          </a:xfrm>
          <a:custGeom>
            <a:avLst/>
            <a:gdLst/>
            <a:ahLst/>
            <a:cxnLst>
              <a:cxn ang="0">
                <a:pos x="3" y="87"/>
              </a:cxn>
              <a:cxn ang="0">
                <a:pos x="0" y="149"/>
              </a:cxn>
              <a:cxn ang="0">
                <a:pos x="173" y="52"/>
              </a:cxn>
              <a:cxn ang="0">
                <a:pos x="170" y="0"/>
              </a:cxn>
              <a:cxn ang="0">
                <a:pos x="3" y="87"/>
              </a:cxn>
            </a:cxnLst>
            <a:rect l="0" t="0" r="r" b="b"/>
            <a:pathLst>
              <a:path w="173" h="149">
                <a:moveTo>
                  <a:pt x="3" y="87"/>
                </a:moveTo>
                <a:lnTo>
                  <a:pt x="0" y="149"/>
                </a:lnTo>
                <a:lnTo>
                  <a:pt x="173" y="52"/>
                </a:lnTo>
                <a:lnTo>
                  <a:pt x="170" y="0"/>
                </a:lnTo>
                <a:lnTo>
                  <a:pt x="3" y="87"/>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42" name="Freeform 229"/>
          <p:cNvSpPr>
            <a:spLocks/>
          </p:cNvSpPr>
          <p:nvPr/>
        </p:nvSpPr>
        <p:spPr bwMode="auto">
          <a:xfrm>
            <a:off x="7942267" y="5764402"/>
            <a:ext cx="92075" cy="79375"/>
          </a:xfrm>
          <a:custGeom>
            <a:avLst/>
            <a:gdLst/>
            <a:ahLst/>
            <a:cxnLst>
              <a:cxn ang="0">
                <a:pos x="3" y="87"/>
              </a:cxn>
              <a:cxn ang="0">
                <a:pos x="0" y="149"/>
              </a:cxn>
              <a:cxn ang="0">
                <a:pos x="173" y="52"/>
              </a:cxn>
              <a:cxn ang="0">
                <a:pos x="170" y="0"/>
              </a:cxn>
              <a:cxn ang="0">
                <a:pos x="3" y="87"/>
              </a:cxn>
            </a:cxnLst>
            <a:rect l="0" t="0" r="r" b="b"/>
            <a:pathLst>
              <a:path w="173" h="149">
                <a:moveTo>
                  <a:pt x="3" y="87"/>
                </a:moveTo>
                <a:lnTo>
                  <a:pt x="0" y="149"/>
                </a:lnTo>
                <a:lnTo>
                  <a:pt x="173" y="52"/>
                </a:lnTo>
                <a:lnTo>
                  <a:pt x="170" y="0"/>
                </a:lnTo>
                <a:lnTo>
                  <a:pt x="3" y="87"/>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43" name="Freeform 230"/>
          <p:cNvSpPr>
            <a:spLocks/>
          </p:cNvSpPr>
          <p:nvPr/>
        </p:nvSpPr>
        <p:spPr bwMode="auto">
          <a:xfrm>
            <a:off x="7915275" y="5654864"/>
            <a:ext cx="114300" cy="104775"/>
          </a:xfrm>
          <a:custGeom>
            <a:avLst/>
            <a:gdLst/>
            <a:ahLst/>
            <a:cxnLst>
              <a:cxn ang="0">
                <a:pos x="0" y="74"/>
              </a:cxn>
              <a:cxn ang="0">
                <a:pos x="76" y="198"/>
              </a:cxn>
              <a:cxn ang="0">
                <a:pos x="216" y="115"/>
              </a:cxn>
              <a:cxn ang="0">
                <a:pos x="134" y="0"/>
              </a:cxn>
              <a:cxn ang="0">
                <a:pos x="0" y="74"/>
              </a:cxn>
            </a:cxnLst>
            <a:rect l="0" t="0" r="r" b="b"/>
            <a:pathLst>
              <a:path w="216" h="198">
                <a:moveTo>
                  <a:pt x="0" y="74"/>
                </a:moveTo>
                <a:lnTo>
                  <a:pt x="76" y="198"/>
                </a:lnTo>
                <a:lnTo>
                  <a:pt x="216" y="115"/>
                </a:lnTo>
                <a:lnTo>
                  <a:pt x="134" y="0"/>
                </a:lnTo>
                <a:lnTo>
                  <a:pt x="0" y="74"/>
                </a:lnTo>
                <a:close/>
              </a:path>
            </a:pathLst>
          </a:custGeom>
          <a:solidFill>
            <a:srgbClr val="507BA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44" name="Freeform 231"/>
          <p:cNvSpPr>
            <a:spLocks/>
          </p:cNvSpPr>
          <p:nvPr/>
        </p:nvSpPr>
        <p:spPr bwMode="auto">
          <a:xfrm>
            <a:off x="7915275" y="5654864"/>
            <a:ext cx="114300" cy="104775"/>
          </a:xfrm>
          <a:custGeom>
            <a:avLst/>
            <a:gdLst/>
            <a:ahLst/>
            <a:cxnLst>
              <a:cxn ang="0">
                <a:pos x="0" y="74"/>
              </a:cxn>
              <a:cxn ang="0">
                <a:pos x="76" y="198"/>
              </a:cxn>
              <a:cxn ang="0">
                <a:pos x="216" y="115"/>
              </a:cxn>
              <a:cxn ang="0">
                <a:pos x="134" y="0"/>
              </a:cxn>
              <a:cxn ang="0">
                <a:pos x="0" y="74"/>
              </a:cxn>
            </a:cxnLst>
            <a:rect l="0" t="0" r="r" b="b"/>
            <a:pathLst>
              <a:path w="216" h="198">
                <a:moveTo>
                  <a:pt x="0" y="74"/>
                </a:moveTo>
                <a:lnTo>
                  <a:pt x="76" y="198"/>
                </a:lnTo>
                <a:lnTo>
                  <a:pt x="216" y="115"/>
                </a:lnTo>
                <a:lnTo>
                  <a:pt x="134" y="0"/>
                </a:lnTo>
                <a:lnTo>
                  <a:pt x="0" y="74"/>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45" name="Freeform 232"/>
          <p:cNvSpPr>
            <a:spLocks noEditPoints="1"/>
          </p:cNvSpPr>
          <p:nvPr/>
        </p:nvSpPr>
        <p:spPr bwMode="auto">
          <a:xfrm>
            <a:off x="7935917" y="5686606"/>
            <a:ext cx="30163" cy="57150"/>
          </a:xfrm>
          <a:custGeom>
            <a:avLst/>
            <a:gdLst/>
            <a:ahLst/>
            <a:cxnLst>
              <a:cxn ang="0">
                <a:pos x="7" y="5"/>
              </a:cxn>
              <a:cxn ang="0">
                <a:pos x="7" y="8"/>
              </a:cxn>
              <a:cxn ang="0">
                <a:pos x="3" y="7"/>
              </a:cxn>
              <a:cxn ang="0">
                <a:pos x="0" y="1"/>
              </a:cxn>
              <a:cxn ang="0">
                <a:pos x="5" y="0"/>
              </a:cxn>
              <a:cxn ang="0">
                <a:pos x="6" y="1"/>
              </a:cxn>
              <a:cxn ang="0">
                <a:pos x="15" y="18"/>
              </a:cxn>
              <a:cxn ang="0">
                <a:pos x="13" y="23"/>
              </a:cxn>
              <a:cxn ang="0">
                <a:pos x="10" y="21"/>
              </a:cxn>
              <a:cxn ang="0">
                <a:pos x="7" y="15"/>
              </a:cxn>
              <a:cxn ang="0">
                <a:pos x="12" y="13"/>
              </a:cxn>
              <a:cxn ang="0">
                <a:pos x="13" y="14"/>
              </a:cxn>
              <a:cxn ang="0">
                <a:pos x="22" y="33"/>
              </a:cxn>
              <a:cxn ang="0">
                <a:pos x="21" y="37"/>
              </a:cxn>
              <a:cxn ang="0">
                <a:pos x="18" y="36"/>
              </a:cxn>
              <a:cxn ang="0">
                <a:pos x="15" y="28"/>
              </a:cxn>
              <a:cxn ang="0">
                <a:pos x="19" y="27"/>
              </a:cxn>
              <a:cxn ang="0">
                <a:pos x="21" y="28"/>
              </a:cxn>
              <a:cxn ang="0">
                <a:pos x="29" y="47"/>
              </a:cxn>
              <a:cxn ang="0">
                <a:pos x="28" y="50"/>
              </a:cxn>
              <a:cxn ang="0">
                <a:pos x="25" y="49"/>
              </a:cxn>
              <a:cxn ang="0">
                <a:pos x="22" y="43"/>
              </a:cxn>
              <a:cxn ang="0">
                <a:pos x="25" y="41"/>
              </a:cxn>
              <a:cxn ang="0">
                <a:pos x="26" y="43"/>
              </a:cxn>
              <a:cxn ang="0">
                <a:pos x="37" y="60"/>
              </a:cxn>
              <a:cxn ang="0">
                <a:pos x="35" y="65"/>
              </a:cxn>
              <a:cxn ang="0">
                <a:pos x="32" y="63"/>
              </a:cxn>
              <a:cxn ang="0">
                <a:pos x="29" y="56"/>
              </a:cxn>
              <a:cxn ang="0">
                <a:pos x="32" y="55"/>
              </a:cxn>
              <a:cxn ang="0">
                <a:pos x="34" y="56"/>
              </a:cxn>
              <a:cxn ang="0">
                <a:pos x="44" y="75"/>
              </a:cxn>
              <a:cxn ang="0">
                <a:pos x="42" y="79"/>
              </a:cxn>
              <a:cxn ang="0">
                <a:pos x="39" y="78"/>
              </a:cxn>
              <a:cxn ang="0">
                <a:pos x="37" y="70"/>
              </a:cxn>
              <a:cxn ang="0">
                <a:pos x="39" y="69"/>
              </a:cxn>
              <a:cxn ang="0">
                <a:pos x="41" y="70"/>
              </a:cxn>
              <a:cxn ang="0">
                <a:pos x="51" y="89"/>
              </a:cxn>
              <a:cxn ang="0">
                <a:pos x="50" y="92"/>
              </a:cxn>
              <a:cxn ang="0">
                <a:pos x="47" y="91"/>
              </a:cxn>
              <a:cxn ang="0">
                <a:pos x="44" y="85"/>
              </a:cxn>
              <a:cxn ang="0">
                <a:pos x="47" y="83"/>
              </a:cxn>
              <a:cxn ang="0">
                <a:pos x="48" y="85"/>
              </a:cxn>
              <a:cxn ang="0">
                <a:pos x="58" y="102"/>
              </a:cxn>
              <a:cxn ang="0">
                <a:pos x="57" y="107"/>
              </a:cxn>
              <a:cxn ang="0">
                <a:pos x="54" y="105"/>
              </a:cxn>
              <a:cxn ang="0">
                <a:pos x="51" y="98"/>
              </a:cxn>
              <a:cxn ang="0">
                <a:pos x="54" y="97"/>
              </a:cxn>
              <a:cxn ang="0">
                <a:pos x="55" y="98"/>
              </a:cxn>
            </a:cxnLst>
            <a:rect l="0" t="0" r="r" b="b"/>
            <a:pathLst>
              <a:path w="58" h="107">
                <a:moveTo>
                  <a:pt x="6" y="1"/>
                </a:moveTo>
                <a:lnTo>
                  <a:pt x="7" y="5"/>
                </a:lnTo>
                <a:lnTo>
                  <a:pt x="7" y="7"/>
                </a:lnTo>
                <a:lnTo>
                  <a:pt x="7" y="8"/>
                </a:lnTo>
                <a:lnTo>
                  <a:pt x="5" y="8"/>
                </a:lnTo>
                <a:lnTo>
                  <a:pt x="3" y="7"/>
                </a:lnTo>
                <a:lnTo>
                  <a:pt x="0" y="2"/>
                </a:lnTo>
                <a:lnTo>
                  <a:pt x="0" y="1"/>
                </a:lnTo>
                <a:lnTo>
                  <a:pt x="2" y="0"/>
                </a:lnTo>
                <a:lnTo>
                  <a:pt x="5" y="0"/>
                </a:lnTo>
                <a:lnTo>
                  <a:pt x="6" y="1"/>
                </a:lnTo>
                <a:lnTo>
                  <a:pt x="6" y="1"/>
                </a:lnTo>
                <a:close/>
                <a:moveTo>
                  <a:pt x="13" y="14"/>
                </a:moveTo>
                <a:lnTo>
                  <a:pt x="15" y="18"/>
                </a:lnTo>
                <a:lnTo>
                  <a:pt x="15" y="21"/>
                </a:lnTo>
                <a:lnTo>
                  <a:pt x="13" y="23"/>
                </a:lnTo>
                <a:lnTo>
                  <a:pt x="12" y="23"/>
                </a:lnTo>
                <a:lnTo>
                  <a:pt x="10" y="21"/>
                </a:lnTo>
                <a:lnTo>
                  <a:pt x="7" y="17"/>
                </a:lnTo>
                <a:lnTo>
                  <a:pt x="7" y="15"/>
                </a:lnTo>
                <a:lnTo>
                  <a:pt x="9" y="13"/>
                </a:lnTo>
                <a:lnTo>
                  <a:pt x="12" y="13"/>
                </a:lnTo>
                <a:lnTo>
                  <a:pt x="13" y="14"/>
                </a:lnTo>
                <a:lnTo>
                  <a:pt x="13" y="14"/>
                </a:lnTo>
                <a:close/>
                <a:moveTo>
                  <a:pt x="21" y="28"/>
                </a:moveTo>
                <a:lnTo>
                  <a:pt x="22" y="33"/>
                </a:lnTo>
                <a:lnTo>
                  <a:pt x="22" y="36"/>
                </a:lnTo>
                <a:lnTo>
                  <a:pt x="21" y="37"/>
                </a:lnTo>
                <a:lnTo>
                  <a:pt x="19" y="37"/>
                </a:lnTo>
                <a:lnTo>
                  <a:pt x="18" y="36"/>
                </a:lnTo>
                <a:lnTo>
                  <a:pt x="15" y="31"/>
                </a:lnTo>
                <a:lnTo>
                  <a:pt x="15" y="28"/>
                </a:lnTo>
                <a:lnTo>
                  <a:pt x="16" y="27"/>
                </a:lnTo>
                <a:lnTo>
                  <a:pt x="19" y="27"/>
                </a:lnTo>
                <a:lnTo>
                  <a:pt x="21" y="28"/>
                </a:lnTo>
                <a:lnTo>
                  <a:pt x="21" y="28"/>
                </a:lnTo>
                <a:close/>
                <a:moveTo>
                  <a:pt x="26" y="43"/>
                </a:moveTo>
                <a:lnTo>
                  <a:pt x="29" y="47"/>
                </a:lnTo>
                <a:lnTo>
                  <a:pt x="29" y="49"/>
                </a:lnTo>
                <a:lnTo>
                  <a:pt x="28" y="50"/>
                </a:lnTo>
                <a:lnTo>
                  <a:pt x="26" y="50"/>
                </a:lnTo>
                <a:lnTo>
                  <a:pt x="25" y="49"/>
                </a:lnTo>
                <a:lnTo>
                  <a:pt x="22" y="44"/>
                </a:lnTo>
                <a:lnTo>
                  <a:pt x="22" y="43"/>
                </a:lnTo>
                <a:lnTo>
                  <a:pt x="23" y="41"/>
                </a:lnTo>
                <a:lnTo>
                  <a:pt x="25" y="41"/>
                </a:lnTo>
                <a:lnTo>
                  <a:pt x="26" y="43"/>
                </a:lnTo>
                <a:lnTo>
                  <a:pt x="26" y="43"/>
                </a:lnTo>
                <a:close/>
                <a:moveTo>
                  <a:pt x="34" y="56"/>
                </a:moveTo>
                <a:lnTo>
                  <a:pt x="37" y="60"/>
                </a:lnTo>
                <a:lnTo>
                  <a:pt x="37" y="63"/>
                </a:lnTo>
                <a:lnTo>
                  <a:pt x="35" y="65"/>
                </a:lnTo>
                <a:lnTo>
                  <a:pt x="34" y="65"/>
                </a:lnTo>
                <a:lnTo>
                  <a:pt x="32" y="63"/>
                </a:lnTo>
                <a:lnTo>
                  <a:pt x="29" y="59"/>
                </a:lnTo>
                <a:lnTo>
                  <a:pt x="29" y="56"/>
                </a:lnTo>
                <a:lnTo>
                  <a:pt x="31" y="55"/>
                </a:lnTo>
                <a:lnTo>
                  <a:pt x="32" y="55"/>
                </a:lnTo>
                <a:lnTo>
                  <a:pt x="34" y="56"/>
                </a:lnTo>
                <a:lnTo>
                  <a:pt x="34" y="56"/>
                </a:lnTo>
                <a:close/>
                <a:moveTo>
                  <a:pt x="41" y="70"/>
                </a:moveTo>
                <a:lnTo>
                  <a:pt x="44" y="75"/>
                </a:lnTo>
                <a:lnTo>
                  <a:pt x="44" y="78"/>
                </a:lnTo>
                <a:lnTo>
                  <a:pt x="42" y="79"/>
                </a:lnTo>
                <a:lnTo>
                  <a:pt x="41" y="79"/>
                </a:lnTo>
                <a:lnTo>
                  <a:pt x="39" y="78"/>
                </a:lnTo>
                <a:lnTo>
                  <a:pt x="37" y="73"/>
                </a:lnTo>
                <a:lnTo>
                  <a:pt x="37" y="70"/>
                </a:lnTo>
                <a:lnTo>
                  <a:pt x="38" y="69"/>
                </a:lnTo>
                <a:lnTo>
                  <a:pt x="39" y="69"/>
                </a:lnTo>
                <a:lnTo>
                  <a:pt x="41" y="70"/>
                </a:lnTo>
                <a:lnTo>
                  <a:pt x="41" y="70"/>
                </a:lnTo>
                <a:close/>
                <a:moveTo>
                  <a:pt x="48" y="85"/>
                </a:moveTo>
                <a:lnTo>
                  <a:pt x="51" y="89"/>
                </a:lnTo>
                <a:lnTo>
                  <a:pt x="51" y="91"/>
                </a:lnTo>
                <a:lnTo>
                  <a:pt x="50" y="92"/>
                </a:lnTo>
                <a:lnTo>
                  <a:pt x="48" y="92"/>
                </a:lnTo>
                <a:lnTo>
                  <a:pt x="47" y="91"/>
                </a:lnTo>
                <a:lnTo>
                  <a:pt x="44" y="86"/>
                </a:lnTo>
                <a:lnTo>
                  <a:pt x="44" y="85"/>
                </a:lnTo>
                <a:lnTo>
                  <a:pt x="45" y="83"/>
                </a:lnTo>
                <a:lnTo>
                  <a:pt x="47" y="83"/>
                </a:lnTo>
                <a:lnTo>
                  <a:pt x="48" y="85"/>
                </a:lnTo>
                <a:lnTo>
                  <a:pt x="48" y="85"/>
                </a:lnTo>
                <a:close/>
                <a:moveTo>
                  <a:pt x="55" y="98"/>
                </a:moveTo>
                <a:lnTo>
                  <a:pt x="58" y="102"/>
                </a:lnTo>
                <a:lnTo>
                  <a:pt x="58" y="105"/>
                </a:lnTo>
                <a:lnTo>
                  <a:pt x="57" y="107"/>
                </a:lnTo>
                <a:lnTo>
                  <a:pt x="55" y="107"/>
                </a:lnTo>
                <a:lnTo>
                  <a:pt x="54" y="105"/>
                </a:lnTo>
                <a:lnTo>
                  <a:pt x="51" y="101"/>
                </a:lnTo>
                <a:lnTo>
                  <a:pt x="51" y="98"/>
                </a:lnTo>
                <a:lnTo>
                  <a:pt x="53" y="97"/>
                </a:lnTo>
                <a:lnTo>
                  <a:pt x="54" y="97"/>
                </a:lnTo>
                <a:lnTo>
                  <a:pt x="55" y="98"/>
                </a:lnTo>
                <a:lnTo>
                  <a:pt x="55" y="9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46" name="Freeform 233"/>
          <p:cNvSpPr>
            <a:spLocks noEditPoints="1"/>
          </p:cNvSpPr>
          <p:nvPr/>
        </p:nvSpPr>
        <p:spPr bwMode="auto">
          <a:xfrm>
            <a:off x="7951792" y="5675502"/>
            <a:ext cx="30163" cy="55563"/>
          </a:xfrm>
          <a:custGeom>
            <a:avLst/>
            <a:gdLst/>
            <a:ahLst/>
            <a:cxnLst>
              <a:cxn ang="0">
                <a:pos x="7" y="6"/>
              </a:cxn>
              <a:cxn ang="0">
                <a:pos x="6" y="10"/>
              </a:cxn>
              <a:cxn ang="0">
                <a:pos x="3" y="8"/>
              </a:cxn>
              <a:cxn ang="0">
                <a:pos x="0" y="1"/>
              </a:cxn>
              <a:cxn ang="0">
                <a:pos x="3" y="0"/>
              </a:cxn>
              <a:cxn ang="0">
                <a:pos x="4" y="1"/>
              </a:cxn>
              <a:cxn ang="0">
                <a:pos x="14" y="20"/>
              </a:cxn>
              <a:cxn ang="0">
                <a:pos x="13" y="23"/>
              </a:cxn>
              <a:cxn ang="0">
                <a:pos x="8" y="23"/>
              </a:cxn>
              <a:cxn ang="0">
                <a:pos x="7" y="16"/>
              </a:cxn>
              <a:cxn ang="0">
                <a:pos x="10" y="14"/>
              </a:cxn>
              <a:cxn ang="0">
                <a:pos x="11" y="16"/>
              </a:cxn>
              <a:cxn ang="0">
                <a:pos x="22" y="35"/>
              </a:cxn>
              <a:cxn ang="0">
                <a:pos x="20" y="37"/>
              </a:cxn>
              <a:cxn ang="0">
                <a:pos x="16" y="36"/>
              </a:cxn>
              <a:cxn ang="0">
                <a:pos x="14" y="30"/>
              </a:cxn>
              <a:cxn ang="0">
                <a:pos x="17" y="27"/>
              </a:cxn>
              <a:cxn ang="0">
                <a:pos x="19" y="29"/>
              </a:cxn>
              <a:cxn ang="0">
                <a:pos x="29" y="48"/>
              </a:cxn>
              <a:cxn ang="0">
                <a:pos x="27" y="52"/>
              </a:cxn>
              <a:cxn ang="0">
                <a:pos x="23" y="50"/>
              </a:cxn>
              <a:cxn ang="0">
                <a:pos x="22" y="43"/>
              </a:cxn>
              <a:cxn ang="0">
                <a:pos x="24" y="42"/>
              </a:cxn>
              <a:cxn ang="0">
                <a:pos x="26" y="43"/>
              </a:cxn>
              <a:cxn ang="0">
                <a:pos x="35" y="62"/>
              </a:cxn>
              <a:cxn ang="0">
                <a:pos x="35" y="65"/>
              </a:cxn>
              <a:cxn ang="0">
                <a:pos x="30" y="65"/>
              </a:cxn>
              <a:cxn ang="0">
                <a:pos x="29" y="58"/>
              </a:cxn>
              <a:cxn ang="0">
                <a:pos x="32" y="56"/>
              </a:cxn>
              <a:cxn ang="0">
                <a:pos x="33" y="58"/>
              </a:cxn>
              <a:cxn ang="0">
                <a:pos x="42" y="77"/>
              </a:cxn>
              <a:cxn ang="0">
                <a:pos x="42" y="79"/>
              </a:cxn>
              <a:cxn ang="0">
                <a:pos x="38" y="78"/>
              </a:cxn>
              <a:cxn ang="0">
                <a:pos x="35" y="72"/>
              </a:cxn>
              <a:cxn ang="0">
                <a:pos x="39" y="69"/>
              </a:cxn>
              <a:cxn ang="0">
                <a:pos x="40" y="71"/>
              </a:cxn>
              <a:cxn ang="0">
                <a:pos x="49" y="90"/>
              </a:cxn>
              <a:cxn ang="0">
                <a:pos x="49" y="94"/>
              </a:cxn>
              <a:cxn ang="0">
                <a:pos x="45" y="92"/>
              </a:cxn>
              <a:cxn ang="0">
                <a:pos x="42" y="85"/>
              </a:cxn>
              <a:cxn ang="0">
                <a:pos x="46" y="84"/>
              </a:cxn>
              <a:cxn ang="0">
                <a:pos x="48" y="85"/>
              </a:cxn>
              <a:cxn ang="0">
                <a:pos x="56" y="104"/>
              </a:cxn>
              <a:cxn ang="0">
                <a:pos x="56" y="107"/>
              </a:cxn>
              <a:cxn ang="0">
                <a:pos x="52" y="105"/>
              </a:cxn>
              <a:cxn ang="0">
                <a:pos x="49" y="100"/>
              </a:cxn>
              <a:cxn ang="0">
                <a:pos x="54" y="98"/>
              </a:cxn>
              <a:cxn ang="0">
                <a:pos x="55" y="100"/>
              </a:cxn>
            </a:cxnLst>
            <a:rect l="0" t="0" r="r" b="b"/>
            <a:pathLst>
              <a:path w="56" h="107">
                <a:moveTo>
                  <a:pt x="4" y="1"/>
                </a:moveTo>
                <a:lnTo>
                  <a:pt x="7" y="6"/>
                </a:lnTo>
                <a:lnTo>
                  <a:pt x="7" y="8"/>
                </a:lnTo>
                <a:lnTo>
                  <a:pt x="6" y="10"/>
                </a:lnTo>
                <a:lnTo>
                  <a:pt x="4" y="10"/>
                </a:lnTo>
                <a:lnTo>
                  <a:pt x="3" y="8"/>
                </a:lnTo>
                <a:lnTo>
                  <a:pt x="0" y="4"/>
                </a:lnTo>
                <a:lnTo>
                  <a:pt x="0" y="1"/>
                </a:lnTo>
                <a:lnTo>
                  <a:pt x="1" y="0"/>
                </a:lnTo>
                <a:lnTo>
                  <a:pt x="3" y="0"/>
                </a:lnTo>
                <a:lnTo>
                  <a:pt x="4" y="1"/>
                </a:lnTo>
                <a:lnTo>
                  <a:pt x="4" y="1"/>
                </a:lnTo>
                <a:close/>
                <a:moveTo>
                  <a:pt x="11" y="16"/>
                </a:moveTo>
                <a:lnTo>
                  <a:pt x="14" y="20"/>
                </a:lnTo>
                <a:lnTo>
                  <a:pt x="14" y="22"/>
                </a:lnTo>
                <a:lnTo>
                  <a:pt x="13" y="23"/>
                </a:lnTo>
                <a:lnTo>
                  <a:pt x="10" y="23"/>
                </a:lnTo>
                <a:lnTo>
                  <a:pt x="8" y="23"/>
                </a:lnTo>
                <a:lnTo>
                  <a:pt x="7" y="17"/>
                </a:lnTo>
                <a:lnTo>
                  <a:pt x="7" y="16"/>
                </a:lnTo>
                <a:lnTo>
                  <a:pt x="8" y="14"/>
                </a:lnTo>
                <a:lnTo>
                  <a:pt x="10" y="14"/>
                </a:lnTo>
                <a:lnTo>
                  <a:pt x="11" y="16"/>
                </a:lnTo>
                <a:lnTo>
                  <a:pt x="11" y="16"/>
                </a:lnTo>
                <a:close/>
                <a:moveTo>
                  <a:pt x="19" y="29"/>
                </a:moveTo>
                <a:lnTo>
                  <a:pt x="22" y="35"/>
                </a:lnTo>
                <a:lnTo>
                  <a:pt x="22" y="36"/>
                </a:lnTo>
                <a:lnTo>
                  <a:pt x="20" y="37"/>
                </a:lnTo>
                <a:lnTo>
                  <a:pt x="17" y="37"/>
                </a:lnTo>
                <a:lnTo>
                  <a:pt x="16" y="36"/>
                </a:lnTo>
                <a:lnTo>
                  <a:pt x="14" y="32"/>
                </a:lnTo>
                <a:lnTo>
                  <a:pt x="14" y="30"/>
                </a:lnTo>
                <a:lnTo>
                  <a:pt x="16" y="29"/>
                </a:lnTo>
                <a:lnTo>
                  <a:pt x="17" y="27"/>
                </a:lnTo>
                <a:lnTo>
                  <a:pt x="19" y="29"/>
                </a:lnTo>
                <a:lnTo>
                  <a:pt x="19" y="29"/>
                </a:lnTo>
                <a:close/>
                <a:moveTo>
                  <a:pt x="26" y="43"/>
                </a:moveTo>
                <a:lnTo>
                  <a:pt x="29" y="48"/>
                </a:lnTo>
                <a:lnTo>
                  <a:pt x="29" y="50"/>
                </a:lnTo>
                <a:lnTo>
                  <a:pt x="27" y="52"/>
                </a:lnTo>
                <a:lnTo>
                  <a:pt x="24" y="52"/>
                </a:lnTo>
                <a:lnTo>
                  <a:pt x="23" y="50"/>
                </a:lnTo>
                <a:lnTo>
                  <a:pt x="22" y="46"/>
                </a:lnTo>
                <a:lnTo>
                  <a:pt x="22" y="43"/>
                </a:lnTo>
                <a:lnTo>
                  <a:pt x="22" y="42"/>
                </a:lnTo>
                <a:lnTo>
                  <a:pt x="24" y="42"/>
                </a:lnTo>
                <a:lnTo>
                  <a:pt x="26" y="43"/>
                </a:lnTo>
                <a:lnTo>
                  <a:pt x="26" y="43"/>
                </a:lnTo>
                <a:close/>
                <a:moveTo>
                  <a:pt x="33" y="58"/>
                </a:moveTo>
                <a:lnTo>
                  <a:pt x="35" y="62"/>
                </a:lnTo>
                <a:lnTo>
                  <a:pt x="36" y="63"/>
                </a:lnTo>
                <a:lnTo>
                  <a:pt x="35" y="65"/>
                </a:lnTo>
                <a:lnTo>
                  <a:pt x="32" y="65"/>
                </a:lnTo>
                <a:lnTo>
                  <a:pt x="30" y="65"/>
                </a:lnTo>
                <a:lnTo>
                  <a:pt x="29" y="59"/>
                </a:lnTo>
                <a:lnTo>
                  <a:pt x="29" y="58"/>
                </a:lnTo>
                <a:lnTo>
                  <a:pt x="29" y="56"/>
                </a:lnTo>
                <a:lnTo>
                  <a:pt x="32" y="56"/>
                </a:lnTo>
                <a:lnTo>
                  <a:pt x="33" y="58"/>
                </a:lnTo>
                <a:lnTo>
                  <a:pt x="33" y="58"/>
                </a:lnTo>
                <a:close/>
                <a:moveTo>
                  <a:pt x="40" y="71"/>
                </a:moveTo>
                <a:lnTo>
                  <a:pt x="42" y="77"/>
                </a:lnTo>
                <a:lnTo>
                  <a:pt x="43" y="78"/>
                </a:lnTo>
                <a:lnTo>
                  <a:pt x="42" y="79"/>
                </a:lnTo>
                <a:lnTo>
                  <a:pt x="39" y="79"/>
                </a:lnTo>
                <a:lnTo>
                  <a:pt x="38" y="78"/>
                </a:lnTo>
                <a:lnTo>
                  <a:pt x="36" y="74"/>
                </a:lnTo>
                <a:lnTo>
                  <a:pt x="35" y="72"/>
                </a:lnTo>
                <a:lnTo>
                  <a:pt x="36" y="71"/>
                </a:lnTo>
                <a:lnTo>
                  <a:pt x="39" y="69"/>
                </a:lnTo>
                <a:lnTo>
                  <a:pt x="40" y="71"/>
                </a:lnTo>
                <a:lnTo>
                  <a:pt x="40" y="71"/>
                </a:lnTo>
                <a:close/>
                <a:moveTo>
                  <a:pt x="48" y="85"/>
                </a:moveTo>
                <a:lnTo>
                  <a:pt x="49" y="90"/>
                </a:lnTo>
                <a:lnTo>
                  <a:pt x="49" y="92"/>
                </a:lnTo>
                <a:lnTo>
                  <a:pt x="49" y="94"/>
                </a:lnTo>
                <a:lnTo>
                  <a:pt x="46" y="94"/>
                </a:lnTo>
                <a:lnTo>
                  <a:pt x="45" y="92"/>
                </a:lnTo>
                <a:lnTo>
                  <a:pt x="43" y="88"/>
                </a:lnTo>
                <a:lnTo>
                  <a:pt x="42" y="85"/>
                </a:lnTo>
                <a:lnTo>
                  <a:pt x="43" y="84"/>
                </a:lnTo>
                <a:lnTo>
                  <a:pt x="46" y="84"/>
                </a:lnTo>
                <a:lnTo>
                  <a:pt x="48" y="85"/>
                </a:lnTo>
                <a:lnTo>
                  <a:pt x="48" y="85"/>
                </a:lnTo>
                <a:close/>
                <a:moveTo>
                  <a:pt x="55" y="100"/>
                </a:moveTo>
                <a:lnTo>
                  <a:pt x="56" y="104"/>
                </a:lnTo>
                <a:lnTo>
                  <a:pt x="56" y="105"/>
                </a:lnTo>
                <a:lnTo>
                  <a:pt x="56" y="107"/>
                </a:lnTo>
                <a:lnTo>
                  <a:pt x="54" y="107"/>
                </a:lnTo>
                <a:lnTo>
                  <a:pt x="52" y="105"/>
                </a:lnTo>
                <a:lnTo>
                  <a:pt x="49" y="101"/>
                </a:lnTo>
                <a:lnTo>
                  <a:pt x="49" y="100"/>
                </a:lnTo>
                <a:lnTo>
                  <a:pt x="51" y="98"/>
                </a:lnTo>
                <a:lnTo>
                  <a:pt x="54" y="98"/>
                </a:lnTo>
                <a:lnTo>
                  <a:pt x="55" y="100"/>
                </a:lnTo>
                <a:lnTo>
                  <a:pt x="55" y="10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47" name="Freeform 234"/>
          <p:cNvSpPr>
            <a:spLocks noEditPoints="1"/>
          </p:cNvSpPr>
          <p:nvPr/>
        </p:nvSpPr>
        <p:spPr bwMode="auto">
          <a:xfrm>
            <a:off x="7967667" y="5664381"/>
            <a:ext cx="30163" cy="57150"/>
          </a:xfrm>
          <a:custGeom>
            <a:avLst/>
            <a:gdLst/>
            <a:ahLst/>
            <a:cxnLst>
              <a:cxn ang="0">
                <a:pos x="8" y="5"/>
              </a:cxn>
              <a:cxn ang="0">
                <a:pos x="6" y="8"/>
              </a:cxn>
              <a:cxn ang="0">
                <a:pos x="3" y="7"/>
              </a:cxn>
              <a:cxn ang="0">
                <a:pos x="0" y="1"/>
              </a:cxn>
              <a:cxn ang="0">
                <a:pos x="3" y="0"/>
              </a:cxn>
              <a:cxn ang="0">
                <a:pos x="5" y="0"/>
              </a:cxn>
              <a:cxn ang="0">
                <a:pos x="15" y="18"/>
              </a:cxn>
              <a:cxn ang="0">
                <a:pos x="13" y="23"/>
              </a:cxn>
              <a:cxn ang="0">
                <a:pos x="9" y="21"/>
              </a:cxn>
              <a:cxn ang="0">
                <a:pos x="8" y="14"/>
              </a:cxn>
              <a:cxn ang="0">
                <a:pos x="10" y="13"/>
              </a:cxn>
              <a:cxn ang="0">
                <a:pos x="12" y="14"/>
              </a:cxn>
              <a:cxn ang="0">
                <a:pos x="22" y="33"/>
              </a:cxn>
              <a:cxn ang="0">
                <a:pos x="21" y="36"/>
              </a:cxn>
              <a:cxn ang="0">
                <a:pos x="16" y="36"/>
              </a:cxn>
              <a:cxn ang="0">
                <a:pos x="15" y="28"/>
              </a:cxn>
              <a:cxn ang="0">
                <a:pos x="18" y="27"/>
              </a:cxn>
              <a:cxn ang="0">
                <a:pos x="19" y="28"/>
              </a:cxn>
              <a:cxn ang="0">
                <a:pos x="29" y="47"/>
              </a:cxn>
              <a:cxn ang="0">
                <a:pos x="28" y="50"/>
              </a:cxn>
              <a:cxn ang="0">
                <a:pos x="24" y="49"/>
              </a:cxn>
              <a:cxn ang="0">
                <a:pos x="22" y="43"/>
              </a:cxn>
              <a:cxn ang="0">
                <a:pos x="25" y="42"/>
              </a:cxn>
              <a:cxn ang="0">
                <a:pos x="26" y="42"/>
              </a:cxn>
              <a:cxn ang="0">
                <a:pos x="37" y="60"/>
              </a:cxn>
              <a:cxn ang="0">
                <a:pos x="35" y="65"/>
              </a:cxn>
              <a:cxn ang="0">
                <a:pos x="31" y="63"/>
              </a:cxn>
              <a:cxn ang="0">
                <a:pos x="29" y="56"/>
              </a:cxn>
              <a:cxn ang="0">
                <a:pos x="32" y="55"/>
              </a:cxn>
              <a:cxn ang="0">
                <a:pos x="34" y="56"/>
              </a:cxn>
              <a:cxn ang="0">
                <a:pos x="42" y="75"/>
              </a:cxn>
              <a:cxn ang="0">
                <a:pos x="42" y="78"/>
              </a:cxn>
              <a:cxn ang="0">
                <a:pos x="38" y="78"/>
              </a:cxn>
              <a:cxn ang="0">
                <a:pos x="35" y="70"/>
              </a:cxn>
              <a:cxn ang="0">
                <a:pos x="40" y="69"/>
              </a:cxn>
              <a:cxn ang="0">
                <a:pos x="41" y="70"/>
              </a:cxn>
              <a:cxn ang="0">
                <a:pos x="50" y="89"/>
              </a:cxn>
              <a:cxn ang="0">
                <a:pos x="50" y="92"/>
              </a:cxn>
              <a:cxn ang="0">
                <a:pos x="45" y="91"/>
              </a:cxn>
              <a:cxn ang="0">
                <a:pos x="42" y="85"/>
              </a:cxn>
              <a:cxn ang="0">
                <a:pos x="47" y="83"/>
              </a:cxn>
              <a:cxn ang="0">
                <a:pos x="48" y="83"/>
              </a:cxn>
              <a:cxn ang="0">
                <a:pos x="57" y="102"/>
              </a:cxn>
              <a:cxn ang="0">
                <a:pos x="57" y="107"/>
              </a:cxn>
              <a:cxn ang="0">
                <a:pos x="53" y="105"/>
              </a:cxn>
              <a:cxn ang="0">
                <a:pos x="50" y="98"/>
              </a:cxn>
              <a:cxn ang="0">
                <a:pos x="54" y="97"/>
              </a:cxn>
              <a:cxn ang="0">
                <a:pos x="56" y="98"/>
              </a:cxn>
            </a:cxnLst>
            <a:rect l="0" t="0" r="r" b="b"/>
            <a:pathLst>
              <a:path w="57" h="107">
                <a:moveTo>
                  <a:pt x="5" y="0"/>
                </a:moveTo>
                <a:lnTo>
                  <a:pt x="8" y="5"/>
                </a:lnTo>
                <a:lnTo>
                  <a:pt x="8" y="7"/>
                </a:lnTo>
                <a:lnTo>
                  <a:pt x="6" y="8"/>
                </a:lnTo>
                <a:lnTo>
                  <a:pt x="5" y="8"/>
                </a:lnTo>
                <a:lnTo>
                  <a:pt x="3" y="7"/>
                </a:lnTo>
                <a:lnTo>
                  <a:pt x="0" y="2"/>
                </a:lnTo>
                <a:lnTo>
                  <a:pt x="0" y="1"/>
                </a:lnTo>
                <a:lnTo>
                  <a:pt x="2" y="0"/>
                </a:lnTo>
                <a:lnTo>
                  <a:pt x="3" y="0"/>
                </a:lnTo>
                <a:lnTo>
                  <a:pt x="5" y="0"/>
                </a:lnTo>
                <a:lnTo>
                  <a:pt x="5" y="0"/>
                </a:lnTo>
                <a:close/>
                <a:moveTo>
                  <a:pt x="12" y="14"/>
                </a:moveTo>
                <a:lnTo>
                  <a:pt x="15" y="18"/>
                </a:lnTo>
                <a:lnTo>
                  <a:pt x="15" y="21"/>
                </a:lnTo>
                <a:lnTo>
                  <a:pt x="13" y="23"/>
                </a:lnTo>
                <a:lnTo>
                  <a:pt x="12" y="23"/>
                </a:lnTo>
                <a:lnTo>
                  <a:pt x="9" y="21"/>
                </a:lnTo>
                <a:lnTo>
                  <a:pt x="8" y="17"/>
                </a:lnTo>
                <a:lnTo>
                  <a:pt x="8" y="14"/>
                </a:lnTo>
                <a:lnTo>
                  <a:pt x="9" y="13"/>
                </a:lnTo>
                <a:lnTo>
                  <a:pt x="10" y="13"/>
                </a:lnTo>
                <a:lnTo>
                  <a:pt x="12" y="14"/>
                </a:lnTo>
                <a:lnTo>
                  <a:pt x="12" y="14"/>
                </a:lnTo>
                <a:close/>
                <a:moveTo>
                  <a:pt x="19" y="28"/>
                </a:moveTo>
                <a:lnTo>
                  <a:pt x="22" y="33"/>
                </a:lnTo>
                <a:lnTo>
                  <a:pt x="22" y="34"/>
                </a:lnTo>
                <a:lnTo>
                  <a:pt x="21" y="36"/>
                </a:lnTo>
                <a:lnTo>
                  <a:pt x="18" y="37"/>
                </a:lnTo>
                <a:lnTo>
                  <a:pt x="16" y="36"/>
                </a:lnTo>
                <a:lnTo>
                  <a:pt x="15" y="30"/>
                </a:lnTo>
                <a:lnTo>
                  <a:pt x="15" y="28"/>
                </a:lnTo>
                <a:lnTo>
                  <a:pt x="16" y="27"/>
                </a:lnTo>
                <a:lnTo>
                  <a:pt x="18" y="27"/>
                </a:lnTo>
                <a:lnTo>
                  <a:pt x="19" y="28"/>
                </a:lnTo>
                <a:lnTo>
                  <a:pt x="19" y="28"/>
                </a:lnTo>
                <a:close/>
                <a:moveTo>
                  <a:pt x="26" y="42"/>
                </a:moveTo>
                <a:lnTo>
                  <a:pt x="29" y="47"/>
                </a:lnTo>
                <a:lnTo>
                  <a:pt x="29" y="49"/>
                </a:lnTo>
                <a:lnTo>
                  <a:pt x="28" y="50"/>
                </a:lnTo>
                <a:lnTo>
                  <a:pt x="25" y="50"/>
                </a:lnTo>
                <a:lnTo>
                  <a:pt x="24" y="49"/>
                </a:lnTo>
                <a:lnTo>
                  <a:pt x="22" y="44"/>
                </a:lnTo>
                <a:lnTo>
                  <a:pt x="22" y="43"/>
                </a:lnTo>
                <a:lnTo>
                  <a:pt x="24" y="42"/>
                </a:lnTo>
                <a:lnTo>
                  <a:pt x="25" y="42"/>
                </a:lnTo>
                <a:lnTo>
                  <a:pt x="26" y="42"/>
                </a:lnTo>
                <a:lnTo>
                  <a:pt x="26" y="42"/>
                </a:lnTo>
                <a:close/>
                <a:moveTo>
                  <a:pt x="34" y="56"/>
                </a:moveTo>
                <a:lnTo>
                  <a:pt x="37" y="60"/>
                </a:lnTo>
                <a:lnTo>
                  <a:pt x="37" y="63"/>
                </a:lnTo>
                <a:lnTo>
                  <a:pt x="35" y="65"/>
                </a:lnTo>
                <a:lnTo>
                  <a:pt x="32" y="65"/>
                </a:lnTo>
                <a:lnTo>
                  <a:pt x="31" y="63"/>
                </a:lnTo>
                <a:lnTo>
                  <a:pt x="29" y="59"/>
                </a:lnTo>
                <a:lnTo>
                  <a:pt x="29" y="56"/>
                </a:lnTo>
                <a:lnTo>
                  <a:pt x="29" y="55"/>
                </a:lnTo>
                <a:lnTo>
                  <a:pt x="32" y="55"/>
                </a:lnTo>
                <a:lnTo>
                  <a:pt x="34" y="56"/>
                </a:lnTo>
                <a:lnTo>
                  <a:pt x="34" y="56"/>
                </a:lnTo>
                <a:close/>
                <a:moveTo>
                  <a:pt x="41" y="70"/>
                </a:moveTo>
                <a:lnTo>
                  <a:pt x="42" y="75"/>
                </a:lnTo>
                <a:lnTo>
                  <a:pt x="44" y="76"/>
                </a:lnTo>
                <a:lnTo>
                  <a:pt x="42" y="78"/>
                </a:lnTo>
                <a:lnTo>
                  <a:pt x="40" y="79"/>
                </a:lnTo>
                <a:lnTo>
                  <a:pt x="38" y="78"/>
                </a:lnTo>
                <a:lnTo>
                  <a:pt x="37" y="72"/>
                </a:lnTo>
                <a:lnTo>
                  <a:pt x="35" y="70"/>
                </a:lnTo>
                <a:lnTo>
                  <a:pt x="37" y="69"/>
                </a:lnTo>
                <a:lnTo>
                  <a:pt x="40" y="69"/>
                </a:lnTo>
                <a:lnTo>
                  <a:pt x="41" y="70"/>
                </a:lnTo>
                <a:lnTo>
                  <a:pt x="41" y="70"/>
                </a:lnTo>
                <a:close/>
                <a:moveTo>
                  <a:pt x="48" y="83"/>
                </a:moveTo>
                <a:lnTo>
                  <a:pt x="50" y="89"/>
                </a:lnTo>
                <a:lnTo>
                  <a:pt x="51" y="91"/>
                </a:lnTo>
                <a:lnTo>
                  <a:pt x="50" y="92"/>
                </a:lnTo>
                <a:lnTo>
                  <a:pt x="47" y="92"/>
                </a:lnTo>
                <a:lnTo>
                  <a:pt x="45" y="91"/>
                </a:lnTo>
                <a:lnTo>
                  <a:pt x="44" y="86"/>
                </a:lnTo>
                <a:lnTo>
                  <a:pt x="42" y="85"/>
                </a:lnTo>
                <a:lnTo>
                  <a:pt x="44" y="83"/>
                </a:lnTo>
                <a:lnTo>
                  <a:pt x="47" y="83"/>
                </a:lnTo>
                <a:lnTo>
                  <a:pt x="48" y="83"/>
                </a:lnTo>
                <a:lnTo>
                  <a:pt x="48" y="83"/>
                </a:lnTo>
                <a:close/>
                <a:moveTo>
                  <a:pt x="56" y="98"/>
                </a:moveTo>
                <a:lnTo>
                  <a:pt x="57" y="102"/>
                </a:lnTo>
                <a:lnTo>
                  <a:pt x="57" y="105"/>
                </a:lnTo>
                <a:lnTo>
                  <a:pt x="57" y="107"/>
                </a:lnTo>
                <a:lnTo>
                  <a:pt x="54" y="107"/>
                </a:lnTo>
                <a:lnTo>
                  <a:pt x="53" y="105"/>
                </a:lnTo>
                <a:lnTo>
                  <a:pt x="50" y="101"/>
                </a:lnTo>
                <a:lnTo>
                  <a:pt x="50" y="98"/>
                </a:lnTo>
                <a:lnTo>
                  <a:pt x="51" y="97"/>
                </a:lnTo>
                <a:lnTo>
                  <a:pt x="54" y="97"/>
                </a:lnTo>
                <a:lnTo>
                  <a:pt x="56" y="98"/>
                </a:lnTo>
                <a:lnTo>
                  <a:pt x="56" y="9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48" name="Freeform 235"/>
          <p:cNvSpPr>
            <a:spLocks noEditPoints="1"/>
          </p:cNvSpPr>
          <p:nvPr/>
        </p:nvSpPr>
        <p:spPr bwMode="auto">
          <a:xfrm>
            <a:off x="7956550" y="5707252"/>
            <a:ext cx="49213" cy="28575"/>
          </a:xfrm>
          <a:custGeom>
            <a:avLst/>
            <a:gdLst/>
            <a:ahLst/>
            <a:cxnLst>
              <a:cxn ang="0">
                <a:pos x="6" y="45"/>
              </a:cxn>
              <a:cxn ang="0">
                <a:pos x="9" y="45"/>
              </a:cxn>
              <a:cxn ang="0">
                <a:pos x="9" y="49"/>
              </a:cxn>
              <a:cxn ang="0">
                <a:pos x="1" y="52"/>
              </a:cxn>
              <a:cxn ang="0">
                <a:pos x="0" y="48"/>
              </a:cxn>
              <a:cxn ang="0">
                <a:pos x="1" y="46"/>
              </a:cxn>
              <a:cxn ang="0">
                <a:pos x="20" y="38"/>
              </a:cxn>
              <a:cxn ang="0">
                <a:pos x="23" y="38"/>
              </a:cxn>
              <a:cxn ang="0">
                <a:pos x="22" y="42"/>
              </a:cxn>
              <a:cxn ang="0">
                <a:pos x="16" y="45"/>
              </a:cxn>
              <a:cxn ang="0">
                <a:pos x="15" y="41"/>
              </a:cxn>
              <a:cxn ang="0">
                <a:pos x="15" y="39"/>
              </a:cxn>
              <a:cxn ang="0">
                <a:pos x="33" y="29"/>
              </a:cxn>
              <a:cxn ang="0">
                <a:pos x="38" y="30"/>
              </a:cxn>
              <a:cxn ang="0">
                <a:pos x="36" y="35"/>
              </a:cxn>
              <a:cxn ang="0">
                <a:pos x="29" y="36"/>
              </a:cxn>
              <a:cxn ang="0">
                <a:pos x="28" y="33"/>
              </a:cxn>
              <a:cxn ang="0">
                <a:pos x="29" y="32"/>
              </a:cxn>
              <a:cxn ang="0">
                <a:pos x="48" y="22"/>
              </a:cxn>
              <a:cxn ang="0">
                <a:pos x="51" y="23"/>
              </a:cxn>
              <a:cxn ang="0">
                <a:pos x="51" y="28"/>
              </a:cxn>
              <a:cxn ang="0">
                <a:pos x="44" y="29"/>
              </a:cxn>
              <a:cxn ang="0">
                <a:pos x="42" y="26"/>
              </a:cxn>
              <a:cxn ang="0">
                <a:pos x="44" y="25"/>
              </a:cxn>
              <a:cxn ang="0">
                <a:pos x="61" y="15"/>
              </a:cxn>
              <a:cxn ang="0">
                <a:pos x="65" y="16"/>
              </a:cxn>
              <a:cxn ang="0">
                <a:pos x="64" y="20"/>
              </a:cxn>
              <a:cxn ang="0">
                <a:pos x="58" y="22"/>
              </a:cxn>
              <a:cxn ang="0">
                <a:pos x="55" y="19"/>
              </a:cxn>
              <a:cxn ang="0">
                <a:pos x="57" y="17"/>
              </a:cxn>
              <a:cxn ang="0">
                <a:pos x="76" y="7"/>
              </a:cxn>
              <a:cxn ang="0">
                <a:pos x="79" y="9"/>
              </a:cxn>
              <a:cxn ang="0">
                <a:pos x="79" y="13"/>
              </a:cxn>
              <a:cxn ang="0">
                <a:pos x="71" y="15"/>
              </a:cxn>
              <a:cxn ang="0">
                <a:pos x="70" y="12"/>
              </a:cxn>
              <a:cxn ang="0">
                <a:pos x="71" y="10"/>
              </a:cxn>
              <a:cxn ang="0">
                <a:pos x="90" y="0"/>
              </a:cxn>
              <a:cxn ang="0">
                <a:pos x="93" y="1"/>
              </a:cxn>
              <a:cxn ang="0">
                <a:pos x="92" y="6"/>
              </a:cxn>
              <a:cxn ang="0">
                <a:pos x="86" y="7"/>
              </a:cxn>
              <a:cxn ang="0">
                <a:pos x="84" y="4"/>
              </a:cxn>
              <a:cxn ang="0">
                <a:pos x="84" y="3"/>
              </a:cxn>
            </a:cxnLst>
            <a:rect l="0" t="0" r="r" b="b"/>
            <a:pathLst>
              <a:path w="93" h="52">
                <a:moveTo>
                  <a:pt x="1" y="46"/>
                </a:moveTo>
                <a:lnTo>
                  <a:pt x="6" y="45"/>
                </a:lnTo>
                <a:lnTo>
                  <a:pt x="7" y="43"/>
                </a:lnTo>
                <a:lnTo>
                  <a:pt x="9" y="45"/>
                </a:lnTo>
                <a:lnTo>
                  <a:pt x="10" y="48"/>
                </a:lnTo>
                <a:lnTo>
                  <a:pt x="9" y="49"/>
                </a:lnTo>
                <a:lnTo>
                  <a:pt x="3" y="51"/>
                </a:lnTo>
                <a:lnTo>
                  <a:pt x="1" y="52"/>
                </a:lnTo>
                <a:lnTo>
                  <a:pt x="0" y="51"/>
                </a:lnTo>
                <a:lnTo>
                  <a:pt x="0" y="48"/>
                </a:lnTo>
                <a:lnTo>
                  <a:pt x="1" y="46"/>
                </a:lnTo>
                <a:lnTo>
                  <a:pt x="1" y="46"/>
                </a:lnTo>
                <a:close/>
                <a:moveTo>
                  <a:pt x="15" y="39"/>
                </a:moveTo>
                <a:lnTo>
                  <a:pt x="20" y="38"/>
                </a:lnTo>
                <a:lnTo>
                  <a:pt x="22" y="36"/>
                </a:lnTo>
                <a:lnTo>
                  <a:pt x="23" y="38"/>
                </a:lnTo>
                <a:lnTo>
                  <a:pt x="23" y="41"/>
                </a:lnTo>
                <a:lnTo>
                  <a:pt x="22" y="42"/>
                </a:lnTo>
                <a:lnTo>
                  <a:pt x="17" y="43"/>
                </a:lnTo>
                <a:lnTo>
                  <a:pt x="16" y="45"/>
                </a:lnTo>
                <a:lnTo>
                  <a:pt x="15" y="43"/>
                </a:lnTo>
                <a:lnTo>
                  <a:pt x="15" y="41"/>
                </a:lnTo>
                <a:lnTo>
                  <a:pt x="15" y="39"/>
                </a:lnTo>
                <a:lnTo>
                  <a:pt x="15" y="39"/>
                </a:lnTo>
                <a:close/>
                <a:moveTo>
                  <a:pt x="29" y="32"/>
                </a:moveTo>
                <a:lnTo>
                  <a:pt x="33" y="29"/>
                </a:lnTo>
                <a:lnTo>
                  <a:pt x="36" y="29"/>
                </a:lnTo>
                <a:lnTo>
                  <a:pt x="38" y="30"/>
                </a:lnTo>
                <a:lnTo>
                  <a:pt x="38" y="33"/>
                </a:lnTo>
                <a:lnTo>
                  <a:pt x="36" y="35"/>
                </a:lnTo>
                <a:lnTo>
                  <a:pt x="32" y="36"/>
                </a:lnTo>
                <a:lnTo>
                  <a:pt x="29" y="36"/>
                </a:lnTo>
                <a:lnTo>
                  <a:pt x="28" y="36"/>
                </a:lnTo>
                <a:lnTo>
                  <a:pt x="28" y="33"/>
                </a:lnTo>
                <a:lnTo>
                  <a:pt x="29" y="32"/>
                </a:lnTo>
                <a:lnTo>
                  <a:pt x="29" y="32"/>
                </a:lnTo>
                <a:close/>
                <a:moveTo>
                  <a:pt x="44" y="25"/>
                </a:moveTo>
                <a:lnTo>
                  <a:pt x="48" y="22"/>
                </a:lnTo>
                <a:lnTo>
                  <a:pt x="49" y="22"/>
                </a:lnTo>
                <a:lnTo>
                  <a:pt x="51" y="23"/>
                </a:lnTo>
                <a:lnTo>
                  <a:pt x="51" y="26"/>
                </a:lnTo>
                <a:lnTo>
                  <a:pt x="51" y="28"/>
                </a:lnTo>
                <a:lnTo>
                  <a:pt x="45" y="29"/>
                </a:lnTo>
                <a:lnTo>
                  <a:pt x="44" y="29"/>
                </a:lnTo>
                <a:lnTo>
                  <a:pt x="42" y="29"/>
                </a:lnTo>
                <a:lnTo>
                  <a:pt x="42" y="26"/>
                </a:lnTo>
                <a:lnTo>
                  <a:pt x="44" y="25"/>
                </a:lnTo>
                <a:lnTo>
                  <a:pt x="44" y="25"/>
                </a:lnTo>
                <a:close/>
                <a:moveTo>
                  <a:pt x="57" y="17"/>
                </a:moveTo>
                <a:lnTo>
                  <a:pt x="61" y="15"/>
                </a:lnTo>
                <a:lnTo>
                  <a:pt x="64" y="15"/>
                </a:lnTo>
                <a:lnTo>
                  <a:pt x="65" y="16"/>
                </a:lnTo>
                <a:lnTo>
                  <a:pt x="65" y="19"/>
                </a:lnTo>
                <a:lnTo>
                  <a:pt x="64" y="20"/>
                </a:lnTo>
                <a:lnTo>
                  <a:pt x="60" y="22"/>
                </a:lnTo>
                <a:lnTo>
                  <a:pt x="58" y="22"/>
                </a:lnTo>
                <a:lnTo>
                  <a:pt x="55" y="22"/>
                </a:lnTo>
                <a:lnTo>
                  <a:pt x="55" y="19"/>
                </a:lnTo>
                <a:lnTo>
                  <a:pt x="57" y="17"/>
                </a:lnTo>
                <a:lnTo>
                  <a:pt x="57" y="17"/>
                </a:lnTo>
                <a:close/>
                <a:moveTo>
                  <a:pt x="71" y="10"/>
                </a:moveTo>
                <a:lnTo>
                  <a:pt x="76" y="7"/>
                </a:lnTo>
                <a:lnTo>
                  <a:pt x="77" y="7"/>
                </a:lnTo>
                <a:lnTo>
                  <a:pt x="79" y="9"/>
                </a:lnTo>
                <a:lnTo>
                  <a:pt x="80" y="12"/>
                </a:lnTo>
                <a:lnTo>
                  <a:pt x="79" y="13"/>
                </a:lnTo>
                <a:lnTo>
                  <a:pt x="74" y="15"/>
                </a:lnTo>
                <a:lnTo>
                  <a:pt x="71" y="15"/>
                </a:lnTo>
                <a:lnTo>
                  <a:pt x="70" y="15"/>
                </a:lnTo>
                <a:lnTo>
                  <a:pt x="70" y="12"/>
                </a:lnTo>
                <a:lnTo>
                  <a:pt x="71" y="10"/>
                </a:lnTo>
                <a:lnTo>
                  <a:pt x="71" y="10"/>
                </a:lnTo>
                <a:close/>
                <a:moveTo>
                  <a:pt x="84" y="3"/>
                </a:moveTo>
                <a:lnTo>
                  <a:pt x="90" y="0"/>
                </a:lnTo>
                <a:lnTo>
                  <a:pt x="92" y="0"/>
                </a:lnTo>
                <a:lnTo>
                  <a:pt x="93" y="1"/>
                </a:lnTo>
                <a:lnTo>
                  <a:pt x="93" y="4"/>
                </a:lnTo>
                <a:lnTo>
                  <a:pt x="92" y="6"/>
                </a:lnTo>
                <a:lnTo>
                  <a:pt x="87" y="7"/>
                </a:lnTo>
                <a:lnTo>
                  <a:pt x="86" y="7"/>
                </a:lnTo>
                <a:lnTo>
                  <a:pt x="84" y="6"/>
                </a:lnTo>
                <a:lnTo>
                  <a:pt x="84" y="4"/>
                </a:lnTo>
                <a:lnTo>
                  <a:pt x="84" y="3"/>
                </a:lnTo>
                <a:lnTo>
                  <a:pt x="84"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49" name="Freeform 236"/>
          <p:cNvSpPr>
            <a:spLocks noEditPoints="1"/>
          </p:cNvSpPr>
          <p:nvPr/>
        </p:nvSpPr>
        <p:spPr bwMode="auto">
          <a:xfrm>
            <a:off x="7947025" y="5692956"/>
            <a:ext cx="50800" cy="26988"/>
          </a:xfrm>
          <a:custGeom>
            <a:avLst/>
            <a:gdLst/>
            <a:ahLst/>
            <a:cxnLst>
              <a:cxn ang="0">
                <a:pos x="7" y="44"/>
              </a:cxn>
              <a:cxn ang="0">
                <a:pos x="10" y="45"/>
              </a:cxn>
              <a:cxn ang="0">
                <a:pos x="9" y="49"/>
              </a:cxn>
              <a:cxn ang="0">
                <a:pos x="3" y="51"/>
              </a:cxn>
              <a:cxn ang="0">
                <a:pos x="0" y="48"/>
              </a:cxn>
              <a:cxn ang="0">
                <a:pos x="1" y="46"/>
              </a:cxn>
              <a:cxn ang="0">
                <a:pos x="20" y="36"/>
              </a:cxn>
              <a:cxn ang="0">
                <a:pos x="25" y="38"/>
              </a:cxn>
              <a:cxn ang="0">
                <a:pos x="23" y="42"/>
              </a:cxn>
              <a:cxn ang="0">
                <a:pos x="16" y="44"/>
              </a:cxn>
              <a:cxn ang="0">
                <a:pos x="15" y="41"/>
              </a:cxn>
              <a:cxn ang="0">
                <a:pos x="16" y="39"/>
              </a:cxn>
              <a:cxn ang="0">
                <a:pos x="35" y="29"/>
              </a:cxn>
              <a:cxn ang="0">
                <a:pos x="38" y="30"/>
              </a:cxn>
              <a:cxn ang="0">
                <a:pos x="36" y="35"/>
              </a:cxn>
              <a:cxn ang="0">
                <a:pos x="31" y="36"/>
              </a:cxn>
              <a:cxn ang="0">
                <a:pos x="29" y="33"/>
              </a:cxn>
              <a:cxn ang="0">
                <a:pos x="31" y="32"/>
              </a:cxn>
              <a:cxn ang="0">
                <a:pos x="48" y="22"/>
              </a:cxn>
              <a:cxn ang="0">
                <a:pos x="52" y="23"/>
              </a:cxn>
              <a:cxn ang="0">
                <a:pos x="51" y="28"/>
              </a:cxn>
              <a:cxn ang="0">
                <a:pos x="44" y="29"/>
              </a:cxn>
              <a:cxn ang="0">
                <a:pos x="42" y="26"/>
              </a:cxn>
              <a:cxn ang="0">
                <a:pos x="44" y="25"/>
              </a:cxn>
              <a:cxn ang="0">
                <a:pos x="63" y="15"/>
              </a:cxn>
              <a:cxn ang="0">
                <a:pos x="65" y="16"/>
              </a:cxn>
              <a:cxn ang="0">
                <a:pos x="65" y="20"/>
              </a:cxn>
              <a:cxn ang="0">
                <a:pos x="58" y="22"/>
              </a:cxn>
              <a:cxn ang="0">
                <a:pos x="57" y="19"/>
              </a:cxn>
              <a:cxn ang="0">
                <a:pos x="58" y="17"/>
              </a:cxn>
              <a:cxn ang="0">
                <a:pos x="77" y="7"/>
              </a:cxn>
              <a:cxn ang="0">
                <a:pos x="80" y="9"/>
              </a:cxn>
              <a:cxn ang="0">
                <a:pos x="79" y="13"/>
              </a:cxn>
              <a:cxn ang="0">
                <a:pos x="73" y="15"/>
              </a:cxn>
              <a:cxn ang="0">
                <a:pos x="70" y="12"/>
              </a:cxn>
              <a:cxn ang="0">
                <a:pos x="71" y="10"/>
              </a:cxn>
              <a:cxn ang="0">
                <a:pos x="90" y="0"/>
              </a:cxn>
              <a:cxn ang="0">
                <a:pos x="95" y="2"/>
              </a:cxn>
              <a:cxn ang="0">
                <a:pos x="93" y="4"/>
              </a:cxn>
              <a:cxn ang="0">
                <a:pos x="86" y="7"/>
              </a:cxn>
              <a:cxn ang="0">
                <a:pos x="84" y="4"/>
              </a:cxn>
              <a:cxn ang="0">
                <a:pos x="86" y="3"/>
              </a:cxn>
            </a:cxnLst>
            <a:rect l="0" t="0" r="r" b="b"/>
            <a:pathLst>
              <a:path w="95" h="51">
                <a:moveTo>
                  <a:pt x="1" y="46"/>
                </a:moveTo>
                <a:lnTo>
                  <a:pt x="7" y="44"/>
                </a:lnTo>
                <a:lnTo>
                  <a:pt x="9" y="44"/>
                </a:lnTo>
                <a:lnTo>
                  <a:pt x="10" y="45"/>
                </a:lnTo>
                <a:lnTo>
                  <a:pt x="10" y="48"/>
                </a:lnTo>
                <a:lnTo>
                  <a:pt x="9" y="49"/>
                </a:lnTo>
                <a:lnTo>
                  <a:pt x="4" y="51"/>
                </a:lnTo>
                <a:lnTo>
                  <a:pt x="3" y="51"/>
                </a:lnTo>
                <a:lnTo>
                  <a:pt x="1" y="51"/>
                </a:lnTo>
                <a:lnTo>
                  <a:pt x="0" y="48"/>
                </a:lnTo>
                <a:lnTo>
                  <a:pt x="1" y="46"/>
                </a:lnTo>
                <a:lnTo>
                  <a:pt x="1" y="46"/>
                </a:lnTo>
                <a:close/>
                <a:moveTo>
                  <a:pt x="16" y="39"/>
                </a:moveTo>
                <a:lnTo>
                  <a:pt x="20" y="36"/>
                </a:lnTo>
                <a:lnTo>
                  <a:pt x="23" y="36"/>
                </a:lnTo>
                <a:lnTo>
                  <a:pt x="25" y="38"/>
                </a:lnTo>
                <a:lnTo>
                  <a:pt x="25" y="41"/>
                </a:lnTo>
                <a:lnTo>
                  <a:pt x="23" y="42"/>
                </a:lnTo>
                <a:lnTo>
                  <a:pt x="19" y="44"/>
                </a:lnTo>
                <a:lnTo>
                  <a:pt x="16" y="44"/>
                </a:lnTo>
                <a:lnTo>
                  <a:pt x="15" y="44"/>
                </a:lnTo>
                <a:lnTo>
                  <a:pt x="15" y="41"/>
                </a:lnTo>
                <a:lnTo>
                  <a:pt x="16" y="39"/>
                </a:lnTo>
                <a:lnTo>
                  <a:pt x="16" y="39"/>
                </a:lnTo>
                <a:close/>
                <a:moveTo>
                  <a:pt x="31" y="32"/>
                </a:moveTo>
                <a:lnTo>
                  <a:pt x="35" y="29"/>
                </a:lnTo>
                <a:lnTo>
                  <a:pt x="36" y="29"/>
                </a:lnTo>
                <a:lnTo>
                  <a:pt x="38" y="30"/>
                </a:lnTo>
                <a:lnTo>
                  <a:pt x="38" y="33"/>
                </a:lnTo>
                <a:lnTo>
                  <a:pt x="36" y="35"/>
                </a:lnTo>
                <a:lnTo>
                  <a:pt x="32" y="36"/>
                </a:lnTo>
                <a:lnTo>
                  <a:pt x="31" y="36"/>
                </a:lnTo>
                <a:lnTo>
                  <a:pt x="29" y="36"/>
                </a:lnTo>
                <a:lnTo>
                  <a:pt x="29" y="33"/>
                </a:lnTo>
                <a:lnTo>
                  <a:pt x="31" y="32"/>
                </a:lnTo>
                <a:lnTo>
                  <a:pt x="31" y="32"/>
                </a:lnTo>
                <a:close/>
                <a:moveTo>
                  <a:pt x="44" y="25"/>
                </a:moveTo>
                <a:lnTo>
                  <a:pt x="48" y="22"/>
                </a:lnTo>
                <a:lnTo>
                  <a:pt x="51" y="22"/>
                </a:lnTo>
                <a:lnTo>
                  <a:pt x="52" y="23"/>
                </a:lnTo>
                <a:lnTo>
                  <a:pt x="52" y="26"/>
                </a:lnTo>
                <a:lnTo>
                  <a:pt x="51" y="28"/>
                </a:lnTo>
                <a:lnTo>
                  <a:pt x="47" y="29"/>
                </a:lnTo>
                <a:lnTo>
                  <a:pt x="44" y="29"/>
                </a:lnTo>
                <a:lnTo>
                  <a:pt x="42" y="28"/>
                </a:lnTo>
                <a:lnTo>
                  <a:pt x="42" y="26"/>
                </a:lnTo>
                <a:lnTo>
                  <a:pt x="44" y="25"/>
                </a:lnTo>
                <a:lnTo>
                  <a:pt x="44" y="25"/>
                </a:lnTo>
                <a:close/>
                <a:moveTo>
                  <a:pt x="58" y="17"/>
                </a:moveTo>
                <a:lnTo>
                  <a:pt x="63" y="15"/>
                </a:lnTo>
                <a:lnTo>
                  <a:pt x="64" y="15"/>
                </a:lnTo>
                <a:lnTo>
                  <a:pt x="65" y="16"/>
                </a:lnTo>
                <a:lnTo>
                  <a:pt x="65" y="19"/>
                </a:lnTo>
                <a:lnTo>
                  <a:pt x="65" y="20"/>
                </a:lnTo>
                <a:lnTo>
                  <a:pt x="60" y="22"/>
                </a:lnTo>
                <a:lnTo>
                  <a:pt x="58" y="22"/>
                </a:lnTo>
                <a:lnTo>
                  <a:pt x="57" y="20"/>
                </a:lnTo>
                <a:lnTo>
                  <a:pt x="57" y="19"/>
                </a:lnTo>
                <a:lnTo>
                  <a:pt x="58" y="17"/>
                </a:lnTo>
                <a:lnTo>
                  <a:pt x="58" y="17"/>
                </a:lnTo>
                <a:close/>
                <a:moveTo>
                  <a:pt x="71" y="10"/>
                </a:moveTo>
                <a:lnTo>
                  <a:pt x="77" y="7"/>
                </a:lnTo>
                <a:lnTo>
                  <a:pt x="79" y="7"/>
                </a:lnTo>
                <a:lnTo>
                  <a:pt x="80" y="9"/>
                </a:lnTo>
                <a:lnTo>
                  <a:pt x="80" y="12"/>
                </a:lnTo>
                <a:lnTo>
                  <a:pt x="79" y="13"/>
                </a:lnTo>
                <a:lnTo>
                  <a:pt x="74" y="15"/>
                </a:lnTo>
                <a:lnTo>
                  <a:pt x="73" y="15"/>
                </a:lnTo>
                <a:lnTo>
                  <a:pt x="71" y="13"/>
                </a:lnTo>
                <a:lnTo>
                  <a:pt x="70" y="12"/>
                </a:lnTo>
                <a:lnTo>
                  <a:pt x="71" y="10"/>
                </a:lnTo>
                <a:lnTo>
                  <a:pt x="71" y="10"/>
                </a:lnTo>
                <a:close/>
                <a:moveTo>
                  <a:pt x="86" y="3"/>
                </a:moveTo>
                <a:lnTo>
                  <a:pt x="90" y="0"/>
                </a:lnTo>
                <a:lnTo>
                  <a:pt x="93" y="0"/>
                </a:lnTo>
                <a:lnTo>
                  <a:pt x="95" y="2"/>
                </a:lnTo>
                <a:lnTo>
                  <a:pt x="95" y="3"/>
                </a:lnTo>
                <a:lnTo>
                  <a:pt x="93" y="4"/>
                </a:lnTo>
                <a:lnTo>
                  <a:pt x="89" y="7"/>
                </a:lnTo>
                <a:lnTo>
                  <a:pt x="86" y="7"/>
                </a:lnTo>
                <a:lnTo>
                  <a:pt x="84" y="6"/>
                </a:lnTo>
                <a:lnTo>
                  <a:pt x="84" y="4"/>
                </a:lnTo>
                <a:lnTo>
                  <a:pt x="86" y="3"/>
                </a:lnTo>
                <a:lnTo>
                  <a:pt x="86"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50" name="Freeform 237"/>
          <p:cNvSpPr>
            <a:spLocks noEditPoints="1"/>
          </p:cNvSpPr>
          <p:nvPr/>
        </p:nvSpPr>
        <p:spPr bwMode="auto">
          <a:xfrm>
            <a:off x="7934326" y="5678669"/>
            <a:ext cx="50800" cy="26988"/>
          </a:xfrm>
          <a:custGeom>
            <a:avLst/>
            <a:gdLst/>
            <a:ahLst/>
            <a:cxnLst>
              <a:cxn ang="0">
                <a:pos x="6" y="44"/>
              </a:cxn>
              <a:cxn ang="0">
                <a:pos x="10" y="45"/>
              </a:cxn>
              <a:cxn ang="0">
                <a:pos x="9" y="48"/>
              </a:cxn>
              <a:cxn ang="0">
                <a:pos x="3" y="51"/>
              </a:cxn>
              <a:cxn ang="0">
                <a:pos x="0" y="48"/>
              </a:cxn>
              <a:cxn ang="0">
                <a:pos x="2" y="47"/>
              </a:cxn>
              <a:cxn ang="0">
                <a:pos x="21" y="37"/>
              </a:cxn>
              <a:cxn ang="0">
                <a:pos x="24" y="38"/>
              </a:cxn>
              <a:cxn ang="0">
                <a:pos x="24" y="41"/>
              </a:cxn>
              <a:cxn ang="0">
                <a:pos x="16" y="44"/>
              </a:cxn>
              <a:cxn ang="0">
                <a:pos x="15" y="41"/>
              </a:cxn>
              <a:cxn ang="0">
                <a:pos x="16" y="40"/>
              </a:cxn>
              <a:cxn ang="0">
                <a:pos x="35" y="29"/>
              </a:cxn>
              <a:cxn ang="0">
                <a:pos x="38" y="31"/>
              </a:cxn>
              <a:cxn ang="0">
                <a:pos x="37" y="34"/>
              </a:cxn>
              <a:cxn ang="0">
                <a:pos x="31" y="37"/>
              </a:cxn>
              <a:cxn ang="0">
                <a:pos x="29" y="34"/>
              </a:cxn>
              <a:cxn ang="0">
                <a:pos x="29" y="32"/>
              </a:cxn>
              <a:cxn ang="0">
                <a:pos x="48" y="22"/>
              </a:cxn>
              <a:cxn ang="0">
                <a:pos x="53" y="24"/>
              </a:cxn>
              <a:cxn ang="0">
                <a:pos x="51" y="27"/>
              </a:cxn>
              <a:cxn ang="0">
                <a:pos x="44" y="29"/>
              </a:cxn>
              <a:cxn ang="0">
                <a:pos x="42" y="27"/>
              </a:cxn>
              <a:cxn ang="0">
                <a:pos x="44" y="25"/>
              </a:cxn>
              <a:cxn ang="0">
                <a:pos x="63" y="15"/>
              </a:cxn>
              <a:cxn ang="0">
                <a:pos x="66" y="16"/>
              </a:cxn>
              <a:cxn ang="0">
                <a:pos x="66" y="19"/>
              </a:cxn>
              <a:cxn ang="0">
                <a:pos x="58" y="22"/>
              </a:cxn>
              <a:cxn ang="0">
                <a:pos x="57" y="19"/>
              </a:cxn>
              <a:cxn ang="0">
                <a:pos x="58" y="18"/>
              </a:cxn>
              <a:cxn ang="0">
                <a:pos x="76" y="8"/>
              </a:cxn>
              <a:cxn ang="0">
                <a:pos x="80" y="9"/>
              </a:cxn>
              <a:cxn ang="0">
                <a:pos x="79" y="12"/>
              </a:cxn>
              <a:cxn ang="0">
                <a:pos x="73" y="15"/>
              </a:cxn>
              <a:cxn ang="0">
                <a:pos x="70" y="12"/>
              </a:cxn>
              <a:cxn ang="0">
                <a:pos x="72" y="11"/>
              </a:cxn>
              <a:cxn ang="0">
                <a:pos x="90" y="0"/>
              </a:cxn>
              <a:cxn ang="0">
                <a:pos x="95" y="2"/>
              </a:cxn>
              <a:cxn ang="0">
                <a:pos x="93" y="5"/>
              </a:cxn>
              <a:cxn ang="0">
                <a:pos x="86" y="8"/>
              </a:cxn>
              <a:cxn ang="0">
                <a:pos x="85" y="5"/>
              </a:cxn>
              <a:cxn ang="0">
                <a:pos x="86" y="3"/>
              </a:cxn>
            </a:cxnLst>
            <a:rect l="0" t="0" r="r" b="b"/>
            <a:pathLst>
              <a:path w="95" h="51">
                <a:moveTo>
                  <a:pt x="2" y="47"/>
                </a:moveTo>
                <a:lnTo>
                  <a:pt x="6" y="44"/>
                </a:lnTo>
                <a:lnTo>
                  <a:pt x="9" y="44"/>
                </a:lnTo>
                <a:lnTo>
                  <a:pt x="10" y="45"/>
                </a:lnTo>
                <a:lnTo>
                  <a:pt x="10" y="47"/>
                </a:lnTo>
                <a:lnTo>
                  <a:pt x="9" y="48"/>
                </a:lnTo>
                <a:lnTo>
                  <a:pt x="5" y="51"/>
                </a:lnTo>
                <a:lnTo>
                  <a:pt x="3" y="51"/>
                </a:lnTo>
                <a:lnTo>
                  <a:pt x="0" y="50"/>
                </a:lnTo>
                <a:lnTo>
                  <a:pt x="0" y="48"/>
                </a:lnTo>
                <a:lnTo>
                  <a:pt x="2" y="47"/>
                </a:lnTo>
                <a:lnTo>
                  <a:pt x="2" y="47"/>
                </a:lnTo>
                <a:close/>
                <a:moveTo>
                  <a:pt x="16" y="40"/>
                </a:moveTo>
                <a:lnTo>
                  <a:pt x="21" y="37"/>
                </a:lnTo>
                <a:lnTo>
                  <a:pt x="22" y="37"/>
                </a:lnTo>
                <a:lnTo>
                  <a:pt x="24" y="38"/>
                </a:lnTo>
                <a:lnTo>
                  <a:pt x="25" y="40"/>
                </a:lnTo>
                <a:lnTo>
                  <a:pt x="24" y="41"/>
                </a:lnTo>
                <a:lnTo>
                  <a:pt x="19" y="44"/>
                </a:lnTo>
                <a:lnTo>
                  <a:pt x="16" y="44"/>
                </a:lnTo>
                <a:lnTo>
                  <a:pt x="15" y="42"/>
                </a:lnTo>
                <a:lnTo>
                  <a:pt x="15" y="41"/>
                </a:lnTo>
                <a:lnTo>
                  <a:pt x="16" y="40"/>
                </a:lnTo>
                <a:lnTo>
                  <a:pt x="16" y="40"/>
                </a:lnTo>
                <a:close/>
                <a:moveTo>
                  <a:pt x="29" y="32"/>
                </a:moveTo>
                <a:lnTo>
                  <a:pt x="35" y="29"/>
                </a:lnTo>
                <a:lnTo>
                  <a:pt x="37" y="29"/>
                </a:lnTo>
                <a:lnTo>
                  <a:pt x="38" y="31"/>
                </a:lnTo>
                <a:lnTo>
                  <a:pt x="38" y="32"/>
                </a:lnTo>
                <a:lnTo>
                  <a:pt x="37" y="34"/>
                </a:lnTo>
                <a:lnTo>
                  <a:pt x="32" y="37"/>
                </a:lnTo>
                <a:lnTo>
                  <a:pt x="31" y="37"/>
                </a:lnTo>
                <a:lnTo>
                  <a:pt x="29" y="35"/>
                </a:lnTo>
                <a:lnTo>
                  <a:pt x="29" y="34"/>
                </a:lnTo>
                <a:lnTo>
                  <a:pt x="29" y="32"/>
                </a:lnTo>
                <a:lnTo>
                  <a:pt x="29" y="32"/>
                </a:lnTo>
                <a:close/>
                <a:moveTo>
                  <a:pt x="44" y="25"/>
                </a:moveTo>
                <a:lnTo>
                  <a:pt x="48" y="22"/>
                </a:lnTo>
                <a:lnTo>
                  <a:pt x="51" y="22"/>
                </a:lnTo>
                <a:lnTo>
                  <a:pt x="53" y="24"/>
                </a:lnTo>
                <a:lnTo>
                  <a:pt x="53" y="25"/>
                </a:lnTo>
                <a:lnTo>
                  <a:pt x="51" y="27"/>
                </a:lnTo>
                <a:lnTo>
                  <a:pt x="47" y="29"/>
                </a:lnTo>
                <a:lnTo>
                  <a:pt x="44" y="29"/>
                </a:lnTo>
                <a:lnTo>
                  <a:pt x="42" y="28"/>
                </a:lnTo>
                <a:lnTo>
                  <a:pt x="42" y="27"/>
                </a:lnTo>
                <a:lnTo>
                  <a:pt x="44" y="25"/>
                </a:lnTo>
                <a:lnTo>
                  <a:pt x="44" y="25"/>
                </a:lnTo>
                <a:close/>
                <a:moveTo>
                  <a:pt x="58" y="18"/>
                </a:moveTo>
                <a:lnTo>
                  <a:pt x="63" y="15"/>
                </a:lnTo>
                <a:lnTo>
                  <a:pt x="64" y="15"/>
                </a:lnTo>
                <a:lnTo>
                  <a:pt x="66" y="16"/>
                </a:lnTo>
                <a:lnTo>
                  <a:pt x="66" y="18"/>
                </a:lnTo>
                <a:lnTo>
                  <a:pt x="66" y="19"/>
                </a:lnTo>
                <a:lnTo>
                  <a:pt x="60" y="22"/>
                </a:lnTo>
                <a:lnTo>
                  <a:pt x="58" y="22"/>
                </a:lnTo>
                <a:lnTo>
                  <a:pt x="57" y="21"/>
                </a:lnTo>
                <a:lnTo>
                  <a:pt x="57" y="19"/>
                </a:lnTo>
                <a:lnTo>
                  <a:pt x="58" y="18"/>
                </a:lnTo>
                <a:lnTo>
                  <a:pt x="58" y="18"/>
                </a:lnTo>
                <a:close/>
                <a:moveTo>
                  <a:pt x="72" y="11"/>
                </a:moveTo>
                <a:lnTo>
                  <a:pt x="76" y="8"/>
                </a:lnTo>
                <a:lnTo>
                  <a:pt x="79" y="8"/>
                </a:lnTo>
                <a:lnTo>
                  <a:pt x="80" y="9"/>
                </a:lnTo>
                <a:lnTo>
                  <a:pt x="80" y="11"/>
                </a:lnTo>
                <a:lnTo>
                  <a:pt x="79" y="12"/>
                </a:lnTo>
                <a:lnTo>
                  <a:pt x="74" y="15"/>
                </a:lnTo>
                <a:lnTo>
                  <a:pt x="73" y="15"/>
                </a:lnTo>
                <a:lnTo>
                  <a:pt x="70" y="14"/>
                </a:lnTo>
                <a:lnTo>
                  <a:pt x="70" y="12"/>
                </a:lnTo>
                <a:lnTo>
                  <a:pt x="72" y="11"/>
                </a:lnTo>
                <a:lnTo>
                  <a:pt x="72" y="11"/>
                </a:lnTo>
                <a:close/>
                <a:moveTo>
                  <a:pt x="86" y="3"/>
                </a:moveTo>
                <a:lnTo>
                  <a:pt x="90" y="0"/>
                </a:lnTo>
                <a:lnTo>
                  <a:pt x="93" y="0"/>
                </a:lnTo>
                <a:lnTo>
                  <a:pt x="95" y="2"/>
                </a:lnTo>
                <a:lnTo>
                  <a:pt x="95" y="3"/>
                </a:lnTo>
                <a:lnTo>
                  <a:pt x="93" y="5"/>
                </a:lnTo>
                <a:lnTo>
                  <a:pt x="89" y="8"/>
                </a:lnTo>
                <a:lnTo>
                  <a:pt x="86" y="8"/>
                </a:lnTo>
                <a:lnTo>
                  <a:pt x="85" y="6"/>
                </a:lnTo>
                <a:lnTo>
                  <a:pt x="85" y="5"/>
                </a:lnTo>
                <a:lnTo>
                  <a:pt x="86" y="3"/>
                </a:lnTo>
                <a:lnTo>
                  <a:pt x="86"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51" name="Line 238"/>
          <p:cNvSpPr>
            <a:spLocks noChangeShapeType="1"/>
          </p:cNvSpPr>
          <p:nvPr/>
        </p:nvSpPr>
        <p:spPr bwMode="auto">
          <a:xfrm flipV="1">
            <a:off x="4292600" y="5916794"/>
            <a:ext cx="1588" cy="528638"/>
          </a:xfrm>
          <a:prstGeom prst="line">
            <a:avLst/>
          </a:prstGeom>
          <a:no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52" name="Line 239"/>
          <p:cNvSpPr>
            <a:spLocks noChangeShapeType="1"/>
          </p:cNvSpPr>
          <p:nvPr/>
        </p:nvSpPr>
        <p:spPr bwMode="auto">
          <a:xfrm flipV="1">
            <a:off x="4214817" y="5929494"/>
            <a:ext cx="150813" cy="95250"/>
          </a:xfrm>
          <a:prstGeom prst="line">
            <a:avLst/>
          </a:prstGeom>
          <a:no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53" name="Line 241"/>
          <p:cNvSpPr>
            <a:spLocks noChangeShapeType="1"/>
          </p:cNvSpPr>
          <p:nvPr/>
        </p:nvSpPr>
        <p:spPr bwMode="auto">
          <a:xfrm flipV="1">
            <a:off x="4668842" y="6153331"/>
            <a:ext cx="150813" cy="96838"/>
          </a:xfrm>
          <a:prstGeom prst="line">
            <a:avLst/>
          </a:prstGeom>
          <a:no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nvGrpSpPr>
          <p:cNvPr id="254" name="Group 345"/>
          <p:cNvGrpSpPr/>
          <p:nvPr/>
        </p:nvGrpSpPr>
        <p:grpSpPr>
          <a:xfrm>
            <a:off x="107506" y="4205469"/>
            <a:ext cx="954088" cy="1098550"/>
            <a:chOff x="1866900" y="4545013"/>
            <a:chExt cx="954088" cy="1098550"/>
          </a:xfrm>
        </p:grpSpPr>
        <p:sp>
          <p:nvSpPr>
            <p:cNvPr id="255" name="Freeform 242"/>
            <p:cNvSpPr>
              <a:spLocks/>
            </p:cNvSpPr>
            <p:nvPr/>
          </p:nvSpPr>
          <p:spPr bwMode="auto">
            <a:xfrm>
              <a:off x="2289175" y="4618038"/>
              <a:ext cx="531813" cy="969963"/>
            </a:xfrm>
            <a:custGeom>
              <a:avLst/>
              <a:gdLst/>
              <a:ahLst/>
              <a:cxnLst>
                <a:cxn ang="0">
                  <a:pos x="0" y="0"/>
                </a:cxn>
                <a:cxn ang="0">
                  <a:pos x="2" y="68"/>
                </a:cxn>
                <a:cxn ang="0">
                  <a:pos x="8" y="136"/>
                </a:cxn>
                <a:cxn ang="0">
                  <a:pos x="16" y="204"/>
                </a:cxn>
                <a:cxn ang="0">
                  <a:pos x="26" y="272"/>
                </a:cxn>
                <a:cxn ang="0">
                  <a:pos x="37" y="339"/>
                </a:cxn>
                <a:cxn ang="0">
                  <a:pos x="50" y="405"/>
                </a:cxn>
                <a:cxn ang="0">
                  <a:pos x="66" y="471"/>
                </a:cxn>
                <a:cxn ang="0">
                  <a:pos x="82" y="537"/>
                </a:cxn>
                <a:cxn ang="0">
                  <a:pos x="101" y="601"/>
                </a:cxn>
                <a:cxn ang="0">
                  <a:pos x="123" y="666"/>
                </a:cxn>
                <a:cxn ang="0">
                  <a:pos x="145" y="730"/>
                </a:cxn>
                <a:cxn ang="0">
                  <a:pos x="170" y="792"/>
                </a:cxn>
                <a:cxn ang="0">
                  <a:pos x="196" y="854"/>
                </a:cxn>
                <a:cxn ang="0">
                  <a:pos x="225" y="915"/>
                </a:cxn>
                <a:cxn ang="0">
                  <a:pos x="254" y="976"/>
                </a:cxn>
                <a:cxn ang="0">
                  <a:pos x="286" y="1035"/>
                </a:cxn>
                <a:cxn ang="0">
                  <a:pos x="320" y="1093"/>
                </a:cxn>
                <a:cxn ang="0">
                  <a:pos x="355" y="1151"/>
                </a:cxn>
                <a:cxn ang="0">
                  <a:pos x="391" y="1207"/>
                </a:cxn>
                <a:cxn ang="0">
                  <a:pos x="429" y="1262"/>
                </a:cxn>
                <a:cxn ang="0">
                  <a:pos x="468" y="1317"/>
                </a:cxn>
                <a:cxn ang="0">
                  <a:pos x="510" y="1370"/>
                </a:cxn>
                <a:cxn ang="0">
                  <a:pos x="552" y="1422"/>
                </a:cxn>
                <a:cxn ang="0">
                  <a:pos x="597" y="1474"/>
                </a:cxn>
                <a:cxn ang="0">
                  <a:pos x="643" y="1523"/>
                </a:cxn>
                <a:cxn ang="0">
                  <a:pos x="691" y="1571"/>
                </a:cxn>
                <a:cxn ang="0">
                  <a:pos x="740" y="1619"/>
                </a:cxn>
                <a:cxn ang="0">
                  <a:pos x="790" y="1663"/>
                </a:cxn>
                <a:cxn ang="0">
                  <a:pos x="842" y="1708"/>
                </a:cxn>
                <a:cxn ang="0">
                  <a:pos x="894" y="1750"/>
                </a:cxn>
                <a:cxn ang="0">
                  <a:pos x="950" y="1792"/>
                </a:cxn>
                <a:cxn ang="0">
                  <a:pos x="1005" y="1831"/>
                </a:cxn>
              </a:cxnLst>
              <a:rect l="0" t="0" r="r" b="b"/>
              <a:pathLst>
                <a:path w="1005" h="1831">
                  <a:moveTo>
                    <a:pt x="0" y="0"/>
                  </a:moveTo>
                  <a:lnTo>
                    <a:pt x="2" y="68"/>
                  </a:lnTo>
                  <a:lnTo>
                    <a:pt x="8" y="136"/>
                  </a:lnTo>
                  <a:lnTo>
                    <a:pt x="16" y="204"/>
                  </a:lnTo>
                  <a:lnTo>
                    <a:pt x="26" y="272"/>
                  </a:lnTo>
                  <a:lnTo>
                    <a:pt x="37" y="339"/>
                  </a:lnTo>
                  <a:lnTo>
                    <a:pt x="50" y="405"/>
                  </a:lnTo>
                  <a:lnTo>
                    <a:pt x="66" y="471"/>
                  </a:lnTo>
                  <a:lnTo>
                    <a:pt x="82" y="537"/>
                  </a:lnTo>
                  <a:lnTo>
                    <a:pt x="101" y="601"/>
                  </a:lnTo>
                  <a:lnTo>
                    <a:pt x="123" y="666"/>
                  </a:lnTo>
                  <a:lnTo>
                    <a:pt x="145" y="730"/>
                  </a:lnTo>
                  <a:lnTo>
                    <a:pt x="170" y="792"/>
                  </a:lnTo>
                  <a:lnTo>
                    <a:pt x="196" y="854"/>
                  </a:lnTo>
                  <a:lnTo>
                    <a:pt x="225" y="915"/>
                  </a:lnTo>
                  <a:lnTo>
                    <a:pt x="254" y="976"/>
                  </a:lnTo>
                  <a:lnTo>
                    <a:pt x="286" y="1035"/>
                  </a:lnTo>
                  <a:lnTo>
                    <a:pt x="320" y="1093"/>
                  </a:lnTo>
                  <a:lnTo>
                    <a:pt x="355" y="1151"/>
                  </a:lnTo>
                  <a:lnTo>
                    <a:pt x="391" y="1207"/>
                  </a:lnTo>
                  <a:lnTo>
                    <a:pt x="429" y="1262"/>
                  </a:lnTo>
                  <a:lnTo>
                    <a:pt x="468" y="1317"/>
                  </a:lnTo>
                  <a:lnTo>
                    <a:pt x="510" y="1370"/>
                  </a:lnTo>
                  <a:lnTo>
                    <a:pt x="552" y="1422"/>
                  </a:lnTo>
                  <a:lnTo>
                    <a:pt x="597" y="1474"/>
                  </a:lnTo>
                  <a:lnTo>
                    <a:pt x="643" y="1523"/>
                  </a:lnTo>
                  <a:lnTo>
                    <a:pt x="691" y="1571"/>
                  </a:lnTo>
                  <a:lnTo>
                    <a:pt x="740" y="1619"/>
                  </a:lnTo>
                  <a:lnTo>
                    <a:pt x="790" y="1663"/>
                  </a:lnTo>
                  <a:lnTo>
                    <a:pt x="842" y="1708"/>
                  </a:lnTo>
                  <a:lnTo>
                    <a:pt x="894" y="1750"/>
                  </a:lnTo>
                  <a:lnTo>
                    <a:pt x="950" y="1792"/>
                  </a:lnTo>
                  <a:lnTo>
                    <a:pt x="1005" y="1831"/>
                  </a:lnTo>
                </a:path>
              </a:pathLst>
            </a:custGeom>
            <a:noFill/>
            <a:ln w="793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56" name="Freeform 243"/>
            <p:cNvSpPr>
              <a:spLocks/>
            </p:cNvSpPr>
            <p:nvPr/>
          </p:nvSpPr>
          <p:spPr bwMode="auto">
            <a:xfrm>
              <a:off x="1866900" y="4602163"/>
              <a:ext cx="822325" cy="1041400"/>
            </a:xfrm>
            <a:custGeom>
              <a:avLst/>
              <a:gdLst/>
              <a:ahLst/>
              <a:cxnLst>
                <a:cxn ang="0">
                  <a:pos x="0" y="0"/>
                </a:cxn>
                <a:cxn ang="0">
                  <a:pos x="23" y="77"/>
                </a:cxn>
                <a:cxn ang="0">
                  <a:pos x="48" y="154"/>
                </a:cxn>
                <a:cxn ang="0">
                  <a:pos x="74" y="229"/>
                </a:cxn>
                <a:cxn ang="0">
                  <a:pos x="102" y="304"/>
                </a:cxn>
                <a:cxn ang="0">
                  <a:pos x="132" y="378"/>
                </a:cxn>
                <a:cxn ang="0">
                  <a:pos x="164" y="452"/>
                </a:cxn>
                <a:cxn ang="0">
                  <a:pos x="199" y="524"/>
                </a:cxn>
                <a:cxn ang="0">
                  <a:pos x="234" y="597"/>
                </a:cxn>
                <a:cxn ang="0">
                  <a:pos x="272" y="668"/>
                </a:cxn>
                <a:cxn ang="0">
                  <a:pos x="311" y="739"/>
                </a:cxn>
                <a:cxn ang="0">
                  <a:pos x="353" y="807"/>
                </a:cxn>
                <a:cxn ang="0">
                  <a:pos x="395" y="876"/>
                </a:cxn>
                <a:cxn ang="0">
                  <a:pos x="441" y="943"/>
                </a:cxn>
                <a:cxn ang="0">
                  <a:pos x="486" y="1009"/>
                </a:cxn>
                <a:cxn ang="0">
                  <a:pos x="534" y="1074"/>
                </a:cxn>
                <a:cxn ang="0">
                  <a:pos x="583" y="1138"/>
                </a:cxn>
                <a:cxn ang="0">
                  <a:pos x="634" y="1200"/>
                </a:cxn>
                <a:cxn ang="0">
                  <a:pos x="686" y="1263"/>
                </a:cxn>
                <a:cxn ang="0">
                  <a:pos x="794" y="1381"/>
                </a:cxn>
                <a:cxn ang="0">
                  <a:pos x="851" y="1439"/>
                </a:cxn>
                <a:cxn ang="0">
                  <a:pos x="909" y="1496"/>
                </a:cxn>
                <a:cxn ang="0">
                  <a:pos x="967" y="1549"/>
                </a:cxn>
                <a:cxn ang="0">
                  <a:pos x="1028" y="1603"/>
                </a:cxn>
                <a:cxn ang="0">
                  <a:pos x="1089" y="1655"/>
                </a:cxn>
                <a:cxn ang="0">
                  <a:pos x="1152" y="1704"/>
                </a:cxn>
                <a:cxn ang="0">
                  <a:pos x="1216" y="1753"/>
                </a:cxn>
                <a:cxn ang="0">
                  <a:pos x="1281" y="1800"/>
                </a:cxn>
                <a:cxn ang="0">
                  <a:pos x="1348" y="1845"/>
                </a:cxn>
                <a:cxn ang="0">
                  <a:pos x="1415" y="1888"/>
                </a:cxn>
                <a:cxn ang="0">
                  <a:pos x="1484" y="1930"/>
                </a:cxn>
                <a:cxn ang="0">
                  <a:pos x="1554" y="1969"/>
                </a:cxn>
              </a:cxnLst>
              <a:rect l="0" t="0" r="r" b="b"/>
              <a:pathLst>
                <a:path w="1554" h="1969">
                  <a:moveTo>
                    <a:pt x="0" y="0"/>
                  </a:moveTo>
                  <a:lnTo>
                    <a:pt x="23" y="77"/>
                  </a:lnTo>
                  <a:lnTo>
                    <a:pt x="48" y="154"/>
                  </a:lnTo>
                  <a:lnTo>
                    <a:pt x="74" y="229"/>
                  </a:lnTo>
                  <a:lnTo>
                    <a:pt x="102" y="304"/>
                  </a:lnTo>
                  <a:lnTo>
                    <a:pt x="132" y="378"/>
                  </a:lnTo>
                  <a:lnTo>
                    <a:pt x="164" y="452"/>
                  </a:lnTo>
                  <a:lnTo>
                    <a:pt x="199" y="524"/>
                  </a:lnTo>
                  <a:lnTo>
                    <a:pt x="234" y="597"/>
                  </a:lnTo>
                  <a:lnTo>
                    <a:pt x="272" y="668"/>
                  </a:lnTo>
                  <a:lnTo>
                    <a:pt x="311" y="739"/>
                  </a:lnTo>
                  <a:lnTo>
                    <a:pt x="353" y="807"/>
                  </a:lnTo>
                  <a:lnTo>
                    <a:pt x="395" y="876"/>
                  </a:lnTo>
                  <a:lnTo>
                    <a:pt x="441" y="943"/>
                  </a:lnTo>
                  <a:lnTo>
                    <a:pt x="486" y="1009"/>
                  </a:lnTo>
                  <a:lnTo>
                    <a:pt x="534" y="1074"/>
                  </a:lnTo>
                  <a:lnTo>
                    <a:pt x="583" y="1138"/>
                  </a:lnTo>
                  <a:lnTo>
                    <a:pt x="634" y="1200"/>
                  </a:lnTo>
                  <a:lnTo>
                    <a:pt x="686" y="1263"/>
                  </a:lnTo>
                  <a:lnTo>
                    <a:pt x="794" y="1381"/>
                  </a:lnTo>
                  <a:lnTo>
                    <a:pt x="851" y="1439"/>
                  </a:lnTo>
                  <a:lnTo>
                    <a:pt x="909" y="1496"/>
                  </a:lnTo>
                  <a:lnTo>
                    <a:pt x="967" y="1549"/>
                  </a:lnTo>
                  <a:lnTo>
                    <a:pt x="1028" y="1603"/>
                  </a:lnTo>
                  <a:lnTo>
                    <a:pt x="1089" y="1655"/>
                  </a:lnTo>
                  <a:lnTo>
                    <a:pt x="1152" y="1704"/>
                  </a:lnTo>
                  <a:lnTo>
                    <a:pt x="1216" y="1753"/>
                  </a:lnTo>
                  <a:lnTo>
                    <a:pt x="1281" y="1800"/>
                  </a:lnTo>
                  <a:lnTo>
                    <a:pt x="1348" y="1845"/>
                  </a:lnTo>
                  <a:lnTo>
                    <a:pt x="1415" y="1888"/>
                  </a:lnTo>
                  <a:lnTo>
                    <a:pt x="1484" y="1930"/>
                  </a:lnTo>
                  <a:lnTo>
                    <a:pt x="1554" y="1969"/>
                  </a:lnTo>
                </a:path>
              </a:pathLst>
            </a:custGeom>
            <a:noFill/>
            <a:ln w="793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57" name="Freeform 244"/>
            <p:cNvSpPr>
              <a:spLocks/>
            </p:cNvSpPr>
            <p:nvPr/>
          </p:nvSpPr>
          <p:spPr bwMode="auto">
            <a:xfrm>
              <a:off x="2081213" y="4545013"/>
              <a:ext cx="673100" cy="1076325"/>
            </a:xfrm>
            <a:custGeom>
              <a:avLst/>
              <a:gdLst/>
              <a:ahLst/>
              <a:cxnLst>
                <a:cxn ang="0">
                  <a:pos x="0" y="0"/>
                </a:cxn>
                <a:cxn ang="0">
                  <a:pos x="12" y="76"/>
                </a:cxn>
                <a:cxn ang="0">
                  <a:pos x="26" y="152"/>
                </a:cxn>
                <a:cxn ang="0">
                  <a:pos x="44" y="227"/>
                </a:cxn>
                <a:cxn ang="0">
                  <a:pos x="61" y="302"/>
                </a:cxn>
                <a:cxn ang="0">
                  <a:pos x="82" y="376"/>
                </a:cxn>
                <a:cxn ang="0">
                  <a:pos x="104" y="450"/>
                </a:cxn>
                <a:cxn ang="0">
                  <a:pos x="128" y="522"/>
                </a:cxn>
                <a:cxn ang="0">
                  <a:pos x="154" y="596"/>
                </a:cxn>
                <a:cxn ang="0">
                  <a:pos x="182" y="667"/>
                </a:cxn>
                <a:cxn ang="0">
                  <a:pos x="213" y="738"/>
                </a:cxn>
                <a:cxn ang="0">
                  <a:pos x="243" y="809"/>
                </a:cxn>
                <a:cxn ang="0">
                  <a:pos x="277" y="878"/>
                </a:cxn>
                <a:cxn ang="0">
                  <a:pos x="312" y="948"/>
                </a:cxn>
                <a:cxn ang="0">
                  <a:pos x="349" y="1014"/>
                </a:cxn>
                <a:cxn ang="0">
                  <a:pos x="387" y="1083"/>
                </a:cxn>
                <a:cxn ang="0">
                  <a:pos x="428" y="1148"/>
                </a:cxn>
                <a:cxn ang="0">
                  <a:pos x="469" y="1213"/>
                </a:cxn>
                <a:cxn ang="0">
                  <a:pos x="512" y="1277"/>
                </a:cxn>
                <a:cxn ang="0">
                  <a:pos x="557" y="1340"/>
                </a:cxn>
                <a:cxn ang="0">
                  <a:pos x="604" y="1401"/>
                </a:cxn>
                <a:cxn ang="0">
                  <a:pos x="652" y="1462"/>
                </a:cxn>
                <a:cxn ang="0">
                  <a:pos x="701" y="1521"/>
                </a:cxn>
                <a:cxn ang="0">
                  <a:pos x="752" y="1579"/>
                </a:cxn>
                <a:cxn ang="0">
                  <a:pos x="805" y="1636"/>
                </a:cxn>
                <a:cxn ang="0">
                  <a:pos x="859" y="1691"/>
                </a:cxn>
                <a:cxn ang="0">
                  <a:pos x="914" y="1744"/>
                </a:cxn>
                <a:cxn ang="0">
                  <a:pos x="971" y="1796"/>
                </a:cxn>
                <a:cxn ang="0">
                  <a:pos x="1029" y="1847"/>
                </a:cxn>
                <a:cxn ang="0">
                  <a:pos x="1088" y="1896"/>
                </a:cxn>
                <a:cxn ang="0">
                  <a:pos x="1148" y="1944"/>
                </a:cxn>
                <a:cxn ang="0">
                  <a:pos x="1211" y="1990"/>
                </a:cxn>
                <a:cxn ang="0">
                  <a:pos x="1273" y="2034"/>
                </a:cxn>
              </a:cxnLst>
              <a:rect l="0" t="0" r="r" b="b"/>
              <a:pathLst>
                <a:path w="1273" h="2034">
                  <a:moveTo>
                    <a:pt x="0" y="0"/>
                  </a:moveTo>
                  <a:lnTo>
                    <a:pt x="12" y="76"/>
                  </a:lnTo>
                  <a:lnTo>
                    <a:pt x="26" y="152"/>
                  </a:lnTo>
                  <a:lnTo>
                    <a:pt x="44" y="227"/>
                  </a:lnTo>
                  <a:lnTo>
                    <a:pt x="61" y="302"/>
                  </a:lnTo>
                  <a:lnTo>
                    <a:pt x="82" y="376"/>
                  </a:lnTo>
                  <a:lnTo>
                    <a:pt x="104" y="450"/>
                  </a:lnTo>
                  <a:lnTo>
                    <a:pt x="128" y="522"/>
                  </a:lnTo>
                  <a:lnTo>
                    <a:pt x="154" y="596"/>
                  </a:lnTo>
                  <a:lnTo>
                    <a:pt x="182" y="667"/>
                  </a:lnTo>
                  <a:lnTo>
                    <a:pt x="213" y="738"/>
                  </a:lnTo>
                  <a:lnTo>
                    <a:pt x="243" y="809"/>
                  </a:lnTo>
                  <a:lnTo>
                    <a:pt x="277" y="878"/>
                  </a:lnTo>
                  <a:lnTo>
                    <a:pt x="312" y="948"/>
                  </a:lnTo>
                  <a:lnTo>
                    <a:pt x="349" y="1014"/>
                  </a:lnTo>
                  <a:lnTo>
                    <a:pt x="387" y="1083"/>
                  </a:lnTo>
                  <a:lnTo>
                    <a:pt x="428" y="1148"/>
                  </a:lnTo>
                  <a:lnTo>
                    <a:pt x="469" y="1213"/>
                  </a:lnTo>
                  <a:lnTo>
                    <a:pt x="512" y="1277"/>
                  </a:lnTo>
                  <a:lnTo>
                    <a:pt x="557" y="1340"/>
                  </a:lnTo>
                  <a:lnTo>
                    <a:pt x="604" y="1401"/>
                  </a:lnTo>
                  <a:lnTo>
                    <a:pt x="652" y="1462"/>
                  </a:lnTo>
                  <a:lnTo>
                    <a:pt x="701" y="1521"/>
                  </a:lnTo>
                  <a:lnTo>
                    <a:pt x="752" y="1579"/>
                  </a:lnTo>
                  <a:lnTo>
                    <a:pt x="805" y="1636"/>
                  </a:lnTo>
                  <a:lnTo>
                    <a:pt x="859" y="1691"/>
                  </a:lnTo>
                  <a:lnTo>
                    <a:pt x="914" y="1744"/>
                  </a:lnTo>
                  <a:lnTo>
                    <a:pt x="971" y="1796"/>
                  </a:lnTo>
                  <a:lnTo>
                    <a:pt x="1029" y="1847"/>
                  </a:lnTo>
                  <a:lnTo>
                    <a:pt x="1088" y="1896"/>
                  </a:lnTo>
                  <a:lnTo>
                    <a:pt x="1148" y="1944"/>
                  </a:lnTo>
                  <a:lnTo>
                    <a:pt x="1211" y="1990"/>
                  </a:lnTo>
                  <a:lnTo>
                    <a:pt x="1273" y="2034"/>
                  </a:lnTo>
                </a:path>
              </a:pathLst>
            </a:custGeom>
            <a:noFill/>
            <a:ln w="793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sp>
        <p:nvSpPr>
          <p:cNvPr id="258" name="Freeform 245"/>
          <p:cNvSpPr>
            <a:spLocks/>
          </p:cNvSpPr>
          <p:nvPr/>
        </p:nvSpPr>
        <p:spPr bwMode="auto">
          <a:xfrm>
            <a:off x="3938588" y="5724706"/>
            <a:ext cx="1247775" cy="503238"/>
          </a:xfrm>
          <a:custGeom>
            <a:avLst/>
            <a:gdLst/>
            <a:ahLst/>
            <a:cxnLst>
              <a:cxn ang="0">
                <a:pos x="0" y="0"/>
              </a:cxn>
              <a:cxn ang="0">
                <a:pos x="13" y="55"/>
              </a:cxn>
              <a:cxn ang="0">
                <a:pos x="31" y="109"/>
              </a:cxn>
              <a:cxn ang="0">
                <a:pos x="54" y="160"/>
              </a:cxn>
              <a:cxn ang="0">
                <a:pos x="82" y="207"/>
              </a:cxn>
              <a:cxn ang="0">
                <a:pos x="114" y="252"/>
              </a:cxn>
              <a:cxn ang="0">
                <a:pos x="150" y="293"/>
              </a:cxn>
              <a:cxn ang="0">
                <a:pos x="189" y="330"/>
              </a:cxn>
              <a:cxn ang="0">
                <a:pos x="233" y="362"/>
              </a:cxn>
              <a:cxn ang="0">
                <a:pos x="278" y="391"/>
              </a:cxn>
              <a:cxn ang="0">
                <a:pos x="326" y="416"/>
              </a:cxn>
              <a:cxn ang="0">
                <a:pos x="377" y="435"/>
              </a:cxn>
              <a:cxn ang="0">
                <a:pos x="429" y="451"/>
              </a:cxn>
              <a:cxn ang="0">
                <a:pos x="485" y="459"/>
              </a:cxn>
              <a:cxn ang="0">
                <a:pos x="540" y="464"/>
              </a:cxn>
              <a:cxn ang="0">
                <a:pos x="568" y="464"/>
              </a:cxn>
              <a:cxn ang="0">
                <a:pos x="597" y="462"/>
              </a:cxn>
              <a:cxn ang="0">
                <a:pos x="624" y="459"/>
              </a:cxn>
              <a:cxn ang="0">
                <a:pos x="653" y="455"/>
              </a:cxn>
              <a:cxn ang="0">
                <a:pos x="697" y="445"/>
              </a:cxn>
              <a:cxn ang="0">
                <a:pos x="739" y="433"/>
              </a:cxn>
              <a:cxn ang="0">
                <a:pos x="780" y="416"/>
              </a:cxn>
              <a:cxn ang="0">
                <a:pos x="819" y="397"/>
              </a:cxn>
              <a:cxn ang="0">
                <a:pos x="819" y="397"/>
              </a:cxn>
              <a:cxn ang="0">
                <a:pos x="851" y="453"/>
              </a:cxn>
              <a:cxn ang="0">
                <a:pos x="886" y="506"/>
              </a:cxn>
              <a:cxn ang="0">
                <a:pos x="924" y="555"/>
              </a:cxn>
              <a:cxn ang="0">
                <a:pos x="966" y="601"/>
              </a:cxn>
              <a:cxn ang="0">
                <a:pos x="1011" y="643"/>
              </a:cxn>
              <a:cxn ang="0">
                <a:pos x="1059" y="682"/>
              </a:cxn>
              <a:cxn ang="0">
                <a:pos x="1110" y="717"/>
              </a:cxn>
              <a:cxn ang="0">
                <a:pos x="1163" y="747"/>
              </a:cxn>
              <a:cxn ang="0">
                <a:pos x="1218" y="775"/>
              </a:cxn>
              <a:cxn ang="0">
                <a:pos x="1276" y="798"/>
              </a:cxn>
              <a:cxn ang="0">
                <a:pos x="1334" y="815"/>
              </a:cxn>
              <a:cxn ang="0">
                <a:pos x="1394" y="830"/>
              </a:cxn>
              <a:cxn ang="0">
                <a:pos x="1457" y="839"/>
              </a:cxn>
              <a:cxn ang="0">
                <a:pos x="1519" y="844"/>
              </a:cxn>
              <a:cxn ang="0">
                <a:pos x="1582" y="843"/>
              </a:cxn>
              <a:cxn ang="0">
                <a:pos x="1646" y="839"/>
              </a:cxn>
              <a:cxn ang="0">
                <a:pos x="1686" y="863"/>
              </a:cxn>
              <a:cxn ang="0">
                <a:pos x="1729" y="885"/>
              </a:cxn>
              <a:cxn ang="0">
                <a:pos x="1772" y="904"/>
              </a:cxn>
              <a:cxn ang="0">
                <a:pos x="1816" y="918"/>
              </a:cxn>
              <a:cxn ang="0">
                <a:pos x="1861" y="931"/>
              </a:cxn>
              <a:cxn ang="0">
                <a:pos x="1906" y="941"/>
              </a:cxn>
              <a:cxn ang="0">
                <a:pos x="1953" y="947"/>
              </a:cxn>
              <a:cxn ang="0">
                <a:pos x="1999" y="951"/>
              </a:cxn>
              <a:cxn ang="0">
                <a:pos x="2044" y="951"/>
              </a:cxn>
              <a:cxn ang="0">
                <a:pos x="2091" y="949"/>
              </a:cxn>
              <a:cxn ang="0">
                <a:pos x="2137" y="943"/>
              </a:cxn>
              <a:cxn ang="0">
                <a:pos x="2183" y="934"/>
              </a:cxn>
              <a:cxn ang="0">
                <a:pos x="2229" y="923"/>
              </a:cxn>
              <a:cxn ang="0">
                <a:pos x="2273" y="908"/>
              </a:cxn>
              <a:cxn ang="0">
                <a:pos x="2316" y="891"/>
              </a:cxn>
              <a:cxn ang="0">
                <a:pos x="2360" y="869"/>
              </a:cxn>
            </a:cxnLst>
            <a:rect l="0" t="0" r="r" b="b"/>
            <a:pathLst>
              <a:path w="2360" h="951">
                <a:moveTo>
                  <a:pt x="0" y="0"/>
                </a:moveTo>
                <a:lnTo>
                  <a:pt x="13" y="55"/>
                </a:lnTo>
                <a:lnTo>
                  <a:pt x="31" y="109"/>
                </a:lnTo>
                <a:lnTo>
                  <a:pt x="54" y="160"/>
                </a:lnTo>
                <a:lnTo>
                  <a:pt x="82" y="207"/>
                </a:lnTo>
                <a:lnTo>
                  <a:pt x="114" y="252"/>
                </a:lnTo>
                <a:lnTo>
                  <a:pt x="150" y="293"/>
                </a:lnTo>
                <a:lnTo>
                  <a:pt x="189" y="330"/>
                </a:lnTo>
                <a:lnTo>
                  <a:pt x="233" y="362"/>
                </a:lnTo>
                <a:lnTo>
                  <a:pt x="278" y="391"/>
                </a:lnTo>
                <a:lnTo>
                  <a:pt x="326" y="416"/>
                </a:lnTo>
                <a:lnTo>
                  <a:pt x="377" y="435"/>
                </a:lnTo>
                <a:lnTo>
                  <a:pt x="429" y="451"/>
                </a:lnTo>
                <a:lnTo>
                  <a:pt x="485" y="459"/>
                </a:lnTo>
                <a:lnTo>
                  <a:pt x="540" y="464"/>
                </a:lnTo>
                <a:lnTo>
                  <a:pt x="568" y="464"/>
                </a:lnTo>
                <a:lnTo>
                  <a:pt x="597" y="462"/>
                </a:lnTo>
                <a:lnTo>
                  <a:pt x="624" y="459"/>
                </a:lnTo>
                <a:lnTo>
                  <a:pt x="653" y="455"/>
                </a:lnTo>
                <a:lnTo>
                  <a:pt x="697" y="445"/>
                </a:lnTo>
                <a:lnTo>
                  <a:pt x="739" y="433"/>
                </a:lnTo>
                <a:lnTo>
                  <a:pt x="780" y="416"/>
                </a:lnTo>
                <a:lnTo>
                  <a:pt x="819" y="397"/>
                </a:lnTo>
                <a:lnTo>
                  <a:pt x="819" y="397"/>
                </a:lnTo>
                <a:lnTo>
                  <a:pt x="851" y="453"/>
                </a:lnTo>
                <a:lnTo>
                  <a:pt x="886" y="506"/>
                </a:lnTo>
                <a:lnTo>
                  <a:pt x="924" y="555"/>
                </a:lnTo>
                <a:lnTo>
                  <a:pt x="966" y="601"/>
                </a:lnTo>
                <a:lnTo>
                  <a:pt x="1011" y="643"/>
                </a:lnTo>
                <a:lnTo>
                  <a:pt x="1059" y="682"/>
                </a:lnTo>
                <a:lnTo>
                  <a:pt x="1110" y="717"/>
                </a:lnTo>
                <a:lnTo>
                  <a:pt x="1163" y="747"/>
                </a:lnTo>
                <a:lnTo>
                  <a:pt x="1218" y="775"/>
                </a:lnTo>
                <a:lnTo>
                  <a:pt x="1276" y="798"/>
                </a:lnTo>
                <a:lnTo>
                  <a:pt x="1334" y="815"/>
                </a:lnTo>
                <a:lnTo>
                  <a:pt x="1394" y="830"/>
                </a:lnTo>
                <a:lnTo>
                  <a:pt x="1457" y="839"/>
                </a:lnTo>
                <a:lnTo>
                  <a:pt x="1519" y="844"/>
                </a:lnTo>
                <a:lnTo>
                  <a:pt x="1582" y="843"/>
                </a:lnTo>
                <a:lnTo>
                  <a:pt x="1646" y="839"/>
                </a:lnTo>
                <a:lnTo>
                  <a:pt x="1686" y="863"/>
                </a:lnTo>
                <a:lnTo>
                  <a:pt x="1729" y="885"/>
                </a:lnTo>
                <a:lnTo>
                  <a:pt x="1772" y="904"/>
                </a:lnTo>
                <a:lnTo>
                  <a:pt x="1816" y="918"/>
                </a:lnTo>
                <a:lnTo>
                  <a:pt x="1861" y="931"/>
                </a:lnTo>
                <a:lnTo>
                  <a:pt x="1906" y="941"/>
                </a:lnTo>
                <a:lnTo>
                  <a:pt x="1953" y="947"/>
                </a:lnTo>
                <a:lnTo>
                  <a:pt x="1999" y="951"/>
                </a:lnTo>
                <a:lnTo>
                  <a:pt x="2044" y="951"/>
                </a:lnTo>
                <a:lnTo>
                  <a:pt x="2091" y="949"/>
                </a:lnTo>
                <a:lnTo>
                  <a:pt x="2137" y="943"/>
                </a:lnTo>
                <a:lnTo>
                  <a:pt x="2183" y="934"/>
                </a:lnTo>
                <a:lnTo>
                  <a:pt x="2229" y="923"/>
                </a:lnTo>
                <a:lnTo>
                  <a:pt x="2273" y="908"/>
                </a:lnTo>
                <a:lnTo>
                  <a:pt x="2316" y="891"/>
                </a:lnTo>
                <a:lnTo>
                  <a:pt x="2360" y="869"/>
                </a:lnTo>
              </a:path>
            </a:pathLst>
          </a:custGeom>
          <a:noFill/>
          <a:ln w="7938">
            <a:solidFill>
              <a:srgbClr val="3475CD"/>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59" name="Freeform 246"/>
          <p:cNvSpPr>
            <a:spLocks/>
          </p:cNvSpPr>
          <p:nvPr/>
        </p:nvSpPr>
        <p:spPr bwMode="auto">
          <a:xfrm>
            <a:off x="3773488" y="5823131"/>
            <a:ext cx="920750" cy="419100"/>
          </a:xfrm>
          <a:custGeom>
            <a:avLst/>
            <a:gdLst/>
            <a:ahLst/>
            <a:cxnLst>
              <a:cxn ang="0">
                <a:pos x="0" y="0"/>
              </a:cxn>
              <a:cxn ang="0">
                <a:pos x="41" y="47"/>
              </a:cxn>
              <a:cxn ang="0">
                <a:pos x="84" y="91"/>
              </a:cxn>
              <a:cxn ang="0">
                <a:pos x="129" y="131"/>
              </a:cxn>
              <a:cxn ang="0">
                <a:pos x="179" y="169"/>
              </a:cxn>
              <a:cxn ang="0">
                <a:pos x="228" y="204"/>
              </a:cxn>
              <a:cxn ang="0">
                <a:pos x="281" y="234"/>
              </a:cxn>
              <a:cxn ang="0">
                <a:pos x="335" y="262"/>
              </a:cxn>
              <a:cxn ang="0">
                <a:pos x="390" y="286"/>
              </a:cxn>
              <a:cxn ang="0">
                <a:pos x="447" y="307"/>
              </a:cxn>
              <a:cxn ang="0">
                <a:pos x="505" y="322"/>
              </a:cxn>
              <a:cxn ang="0">
                <a:pos x="564" y="336"/>
              </a:cxn>
              <a:cxn ang="0">
                <a:pos x="624" y="344"/>
              </a:cxn>
              <a:cxn ang="0">
                <a:pos x="685" y="350"/>
              </a:cxn>
              <a:cxn ang="0">
                <a:pos x="746" y="351"/>
              </a:cxn>
              <a:cxn ang="0">
                <a:pos x="807" y="349"/>
              </a:cxn>
              <a:cxn ang="0">
                <a:pos x="870" y="341"/>
              </a:cxn>
              <a:cxn ang="0">
                <a:pos x="870" y="341"/>
              </a:cxn>
              <a:cxn ang="0">
                <a:pos x="902" y="401"/>
              </a:cxn>
              <a:cxn ang="0">
                <a:pos x="938" y="456"/>
              </a:cxn>
              <a:cxn ang="0">
                <a:pos x="979" y="508"/>
              </a:cxn>
              <a:cxn ang="0">
                <a:pos x="1023" y="556"/>
              </a:cxn>
              <a:cxn ang="0">
                <a:pos x="1071" y="599"/>
              </a:cxn>
              <a:cxn ang="0">
                <a:pos x="1122" y="640"/>
              </a:cxn>
              <a:cxn ang="0">
                <a:pos x="1175" y="674"/>
              </a:cxn>
              <a:cxn ang="0">
                <a:pos x="1231" y="706"/>
              </a:cxn>
              <a:cxn ang="0">
                <a:pos x="1290" y="732"/>
              </a:cxn>
              <a:cxn ang="0">
                <a:pos x="1350" y="754"/>
              </a:cxn>
              <a:cxn ang="0">
                <a:pos x="1413" y="771"/>
              </a:cxn>
              <a:cxn ang="0">
                <a:pos x="1477" y="783"/>
              </a:cxn>
              <a:cxn ang="0">
                <a:pos x="1541" y="789"/>
              </a:cxn>
              <a:cxn ang="0">
                <a:pos x="1606" y="790"/>
              </a:cxn>
              <a:cxn ang="0">
                <a:pos x="1673" y="786"/>
              </a:cxn>
              <a:cxn ang="0">
                <a:pos x="1740" y="777"/>
              </a:cxn>
            </a:cxnLst>
            <a:rect l="0" t="0" r="r" b="b"/>
            <a:pathLst>
              <a:path w="1740" h="790">
                <a:moveTo>
                  <a:pt x="0" y="0"/>
                </a:moveTo>
                <a:lnTo>
                  <a:pt x="41" y="47"/>
                </a:lnTo>
                <a:lnTo>
                  <a:pt x="84" y="91"/>
                </a:lnTo>
                <a:lnTo>
                  <a:pt x="129" y="131"/>
                </a:lnTo>
                <a:lnTo>
                  <a:pt x="179" y="169"/>
                </a:lnTo>
                <a:lnTo>
                  <a:pt x="228" y="204"/>
                </a:lnTo>
                <a:lnTo>
                  <a:pt x="281" y="234"/>
                </a:lnTo>
                <a:lnTo>
                  <a:pt x="335" y="262"/>
                </a:lnTo>
                <a:lnTo>
                  <a:pt x="390" y="286"/>
                </a:lnTo>
                <a:lnTo>
                  <a:pt x="447" y="307"/>
                </a:lnTo>
                <a:lnTo>
                  <a:pt x="505" y="322"/>
                </a:lnTo>
                <a:lnTo>
                  <a:pt x="564" y="336"/>
                </a:lnTo>
                <a:lnTo>
                  <a:pt x="624" y="344"/>
                </a:lnTo>
                <a:lnTo>
                  <a:pt x="685" y="350"/>
                </a:lnTo>
                <a:lnTo>
                  <a:pt x="746" y="351"/>
                </a:lnTo>
                <a:lnTo>
                  <a:pt x="807" y="349"/>
                </a:lnTo>
                <a:lnTo>
                  <a:pt x="870" y="341"/>
                </a:lnTo>
                <a:lnTo>
                  <a:pt x="870" y="341"/>
                </a:lnTo>
                <a:lnTo>
                  <a:pt x="902" y="401"/>
                </a:lnTo>
                <a:lnTo>
                  <a:pt x="938" y="456"/>
                </a:lnTo>
                <a:lnTo>
                  <a:pt x="979" y="508"/>
                </a:lnTo>
                <a:lnTo>
                  <a:pt x="1023" y="556"/>
                </a:lnTo>
                <a:lnTo>
                  <a:pt x="1071" y="599"/>
                </a:lnTo>
                <a:lnTo>
                  <a:pt x="1122" y="640"/>
                </a:lnTo>
                <a:lnTo>
                  <a:pt x="1175" y="674"/>
                </a:lnTo>
                <a:lnTo>
                  <a:pt x="1231" y="706"/>
                </a:lnTo>
                <a:lnTo>
                  <a:pt x="1290" y="732"/>
                </a:lnTo>
                <a:lnTo>
                  <a:pt x="1350" y="754"/>
                </a:lnTo>
                <a:lnTo>
                  <a:pt x="1413" y="771"/>
                </a:lnTo>
                <a:lnTo>
                  <a:pt x="1477" y="783"/>
                </a:lnTo>
                <a:lnTo>
                  <a:pt x="1541" y="789"/>
                </a:lnTo>
                <a:lnTo>
                  <a:pt x="1606" y="790"/>
                </a:lnTo>
                <a:lnTo>
                  <a:pt x="1673" y="786"/>
                </a:lnTo>
                <a:lnTo>
                  <a:pt x="1740" y="777"/>
                </a:lnTo>
              </a:path>
            </a:pathLst>
          </a:custGeom>
          <a:noFill/>
          <a:ln w="7938">
            <a:solidFill>
              <a:srgbClr val="3475CD"/>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60" name="Freeform 247"/>
          <p:cNvSpPr>
            <a:spLocks/>
          </p:cNvSpPr>
          <p:nvPr/>
        </p:nvSpPr>
        <p:spPr bwMode="auto">
          <a:xfrm>
            <a:off x="4679954" y="6202544"/>
            <a:ext cx="523875" cy="82550"/>
          </a:xfrm>
          <a:custGeom>
            <a:avLst/>
            <a:gdLst/>
            <a:ahLst/>
            <a:cxnLst>
              <a:cxn ang="0">
                <a:pos x="0" y="79"/>
              </a:cxn>
              <a:cxn ang="0">
                <a:pos x="61" y="103"/>
              </a:cxn>
              <a:cxn ang="0">
                <a:pos x="123" y="120"/>
              </a:cxn>
              <a:cxn ang="0">
                <a:pos x="186" y="134"/>
              </a:cxn>
              <a:cxn ang="0">
                <a:pos x="248" y="146"/>
              </a:cxn>
              <a:cxn ang="0">
                <a:pos x="313" y="153"/>
              </a:cxn>
              <a:cxn ang="0">
                <a:pos x="377" y="158"/>
              </a:cxn>
              <a:cxn ang="0">
                <a:pos x="441" y="158"/>
              </a:cxn>
              <a:cxn ang="0">
                <a:pos x="503" y="153"/>
              </a:cxn>
              <a:cxn ang="0">
                <a:pos x="567" y="147"/>
              </a:cxn>
              <a:cxn ang="0">
                <a:pos x="630" y="136"/>
              </a:cxn>
              <a:cxn ang="0">
                <a:pos x="692" y="123"/>
              </a:cxn>
              <a:cxn ang="0">
                <a:pos x="753" y="104"/>
              </a:cxn>
              <a:cxn ang="0">
                <a:pos x="813" y="84"/>
              </a:cxn>
              <a:cxn ang="0">
                <a:pos x="873" y="59"/>
              </a:cxn>
              <a:cxn ang="0">
                <a:pos x="931" y="30"/>
              </a:cxn>
              <a:cxn ang="0">
                <a:pos x="988" y="0"/>
              </a:cxn>
            </a:cxnLst>
            <a:rect l="0" t="0" r="r" b="b"/>
            <a:pathLst>
              <a:path w="988" h="158">
                <a:moveTo>
                  <a:pt x="0" y="79"/>
                </a:moveTo>
                <a:lnTo>
                  <a:pt x="61" y="103"/>
                </a:lnTo>
                <a:lnTo>
                  <a:pt x="123" y="120"/>
                </a:lnTo>
                <a:lnTo>
                  <a:pt x="186" y="134"/>
                </a:lnTo>
                <a:lnTo>
                  <a:pt x="248" y="146"/>
                </a:lnTo>
                <a:lnTo>
                  <a:pt x="313" y="153"/>
                </a:lnTo>
                <a:lnTo>
                  <a:pt x="377" y="158"/>
                </a:lnTo>
                <a:lnTo>
                  <a:pt x="441" y="158"/>
                </a:lnTo>
                <a:lnTo>
                  <a:pt x="503" y="153"/>
                </a:lnTo>
                <a:lnTo>
                  <a:pt x="567" y="147"/>
                </a:lnTo>
                <a:lnTo>
                  <a:pt x="630" y="136"/>
                </a:lnTo>
                <a:lnTo>
                  <a:pt x="692" y="123"/>
                </a:lnTo>
                <a:lnTo>
                  <a:pt x="753" y="104"/>
                </a:lnTo>
                <a:lnTo>
                  <a:pt x="813" y="84"/>
                </a:lnTo>
                <a:lnTo>
                  <a:pt x="873" y="59"/>
                </a:lnTo>
                <a:lnTo>
                  <a:pt x="931" y="30"/>
                </a:lnTo>
                <a:lnTo>
                  <a:pt x="988" y="0"/>
                </a:lnTo>
              </a:path>
            </a:pathLst>
          </a:custGeom>
          <a:noFill/>
          <a:ln w="7938">
            <a:solidFill>
              <a:srgbClr val="3475CD"/>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61" name="Freeform 248"/>
          <p:cNvSpPr>
            <a:spLocks/>
          </p:cNvSpPr>
          <p:nvPr/>
        </p:nvSpPr>
        <p:spPr bwMode="auto">
          <a:xfrm>
            <a:off x="2843786" y="5429432"/>
            <a:ext cx="778893" cy="396318"/>
          </a:xfrm>
          <a:custGeom>
            <a:avLst/>
            <a:gdLst>
              <a:gd name="connsiteX0" fmla="*/ 0 w 10000"/>
              <a:gd name="connsiteY0" fmla="*/ 7214 h 10984"/>
              <a:gd name="connsiteX1" fmla="*/ 52 w 10000"/>
              <a:gd name="connsiteY1" fmla="*/ 10984 h 10984"/>
              <a:gd name="connsiteX2" fmla="*/ 1544 w 10000"/>
              <a:gd name="connsiteY2" fmla="*/ 10000 h 10984"/>
              <a:gd name="connsiteX3" fmla="*/ 10000 w 10000"/>
              <a:gd name="connsiteY3" fmla="*/ 0 h 10984"/>
              <a:gd name="connsiteX0" fmla="*/ 0 w 12205"/>
              <a:gd name="connsiteY0" fmla="*/ 13422 h 14679"/>
              <a:gd name="connsiteX1" fmla="*/ 2257 w 12205"/>
              <a:gd name="connsiteY1" fmla="*/ 10984 h 14679"/>
              <a:gd name="connsiteX2" fmla="*/ 3749 w 12205"/>
              <a:gd name="connsiteY2" fmla="*/ 10000 h 14679"/>
              <a:gd name="connsiteX3" fmla="*/ 12205 w 12205"/>
              <a:gd name="connsiteY3" fmla="*/ 0 h 14679"/>
              <a:gd name="connsiteX0" fmla="*/ 0 w 12205"/>
              <a:gd name="connsiteY0" fmla="*/ 13422 h 13422"/>
              <a:gd name="connsiteX1" fmla="*/ 3749 w 12205"/>
              <a:gd name="connsiteY1" fmla="*/ 10000 h 13422"/>
              <a:gd name="connsiteX2" fmla="*/ 12205 w 12205"/>
              <a:gd name="connsiteY2" fmla="*/ 0 h 13422"/>
            </a:gdLst>
            <a:ahLst/>
            <a:cxnLst>
              <a:cxn ang="0">
                <a:pos x="connsiteX0" y="connsiteY0"/>
              </a:cxn>
              <a:cxn ang="0">
                <a:pos x="connsiteX1" y="connsiteY1"/>
              </a:cxn>
              <a:cxn ang="0">
                <a:pos x="connsiteX2" y="connsiteY2"/>
              </a:cxn>
            </a:cxnLst>
            <a:rect l="l" t="t" r="r" b="b"/>
            <a:pathLst>
              <a:path w="12205" h="13422">
                <a:moveTo>
                  <a:pt x="0" y="13422"/>
                </a:moveTo>
                <a:cubicBezTo>
                  <a:pt x="781" y="12709"/>
                  <a:pt x="1715" y="12237"/>
                  <a:pt x="3749" y="10000"/>
                </a:cubicBezTo>
                <a:lnTo>
                  <a:pt x="12205" y="0"/>
                </a:lnTo>
              </a:path>
            </a:pathLst>
          </a:custGeom>
          <a:noFill/>
          <a:ln w="14288">
            <a:solidFill>
              <a:srgbClr val="3475CD"/>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62" name="Freeform 249"/>
          <p:cNvSpPr>
            <a:spLocks/>
          </p:cNvSpPr>
          <p:nvPr/>
        </p:nvSpPr>
        <p:spPr bwMode="auto">
          <a:xfrm>
            <a:off x="3116263" y="5456419"/>
            <a:ext cx="682625" cy="762000"/>
          </a:xfrm>
          <a:custGeom>
            <a:avLst/>
            <a:gdLst/>
            <a:ahLst/>
            <a:cxnLst>
              <a:cxn ang="0">
                <a:pos x="1030" y="0"/>
              </a:cxn>
              <a:cxn ang="0">
                <a:pos x="0" y="559"/>
              </a:cxn>
              <a:cxn ang="0">
                <a:pos x="1290" y="1440"/>
              </a:cxn>
              <a:cxn ang="0">
                <a:pos x="1290" y="931"/>
              </a:cxn>
            </a:cxnLst>
            <a:rect l="0" t="0" r="r" b="b"/>
            <a:pathLst>
              <a:path w="1290" h="1440">
                <a:moveTo>
                  <a:pt x="1030" y="0"/>
                </a:moveTo>
                <a:lnTo>
                  <a:pt x="0" y="559"/>
                </a:lnTo>
                <a:lnTo>
                  <a:pt x="1290" y="1440"/>
                </a:lnTo>
                <a:lnTo>
                  <a:pt x="1290" y="931"/>
                </a:lnTo>
              </a:path>
            </a:pathLst>
          </a:custGeom>
          <a:noFill/>
          <a:ln w="14288">
            <a:solidFill>
              <a:srgbClr val="3475CD"/>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63" name="Freeform 250"/>
          <p:cNvSpPr>
            <a:spLocks/>
          </p:cNvSpPr>
          <p:nvPr/>
        </p:nvSpPr>
        <p:spPr bwMode="auto">
          <a:xfrm>
            <a:off x="3767142" y="5742177"/>
            <a:ext cx="144463" cy="206375"/>
          </a:xfrm>
          <a:custGeom>
            <a:avLst/>
            <a:gdLst/>
            <a:ahLst/>
            <a:cxnLst>
              <a:cxn ang="0">
                <a:pos x="274" y="0"/>
              </a:cxn>
              <a:cxn ang="0">
                <a:pos x="61" y="391"/>
              </a:cxn>
              <a:cxn ang="0">
                <a:pos x="0" y="187"/>
              </a:cxn>
            </a:cxnLst>
            <a:rect l="0" t="0" r="r" b="b"/>
            <a:pathLst>
              <a:path w="274" h="391">
                <a:moveTo>
                  <a:pt x="274" y="0"/>
                </a:moveTo>
                <a:lnTo>
                  <a:pt x="61" y="391"/>
                </a:lnTo>
                <a:lnTo>
                  <a:pt x="0" y="187"/>
                </a:lnTo>
              </a:path>
            </a:pathLst>
          </a:custGeom>
          <a:noFill/>
          <a:ln w="7938">
            <a:solidFill>
              <a:srgbClr val="3475CD"/>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64" name="Line 251"/>
          <p:cNvSpPr>
            <a:spLocks noChangeShapeType="1"/>
          </p:cNvSpPr>
          <p:nvPr/>
        </p:nvSpPr>
        <p:spPr bwMode="auto">
          <a:xfrm flipV="1">
            <a:off x="3838575" y="5719944"/>
            <a:ext cx="1588" cy="528638"/>
          </a:xfrm>
          <a:prstGeom prst="line">
            <a:avLst/>
          </a:prstGeom>
          <a:no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65" name="Line 252"/>
          <p:cNvSpPr>
            <a:spLocks noChangeShapeType="1"/>
          </p:cNvSpPr>
          <p:nvPr/>
        </p:nvSpPr>
        <p:spPr bwMode="auto">
          <a:xfrm flipV="1">
            <a:off x="3760792" y="5732644"/>
            <a:ext cx="150813" cy="95250"/>
          </a:xfrm>
          <a:prstGeom prst="line">
            <a:avLst/>
          </a:prstGeom>
          <a:no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66" name="Freeform 253"/>
          <p:cNvSpPr>
            <a:spLocks/>
          </p:cNvSpPr>
          <p:nvPr/>
        </p:nvSpPr>
        <p:spPr bwMode="auto">
          <a:xfrm>
            <a:off x="5499101" y="5132577"/>
            <a:ext cx="2836863" cy="1027113"/>
          </a:xfrm>
          <a:custGeom>
            <a:avLst/>
            <a:gdLst/>
            <a:ahLst/>
            <a:cxnLst>
              <a:cxn ang="0">
                <a:pos x="0" y="1939"/>
              </a:cxn>
              <a:cxn ang="0">
                <a:pos x="2042" y="684"/>
              </a:cxn>
              <a:cxn ang="0">
                <a:pos x="3186" y="1418"/>
              </a:cxn>
              <a:cxn ang="0">
                <a:pos x="4563" y="561"/>
              </a:cxn>
              <a:cxn ang="0">
                <a:pos x="4563" y="561"/>
              </a:cxn>
              <a:cxn ang="0">
                <a:pos x="4761" y="417"/>
              </a:cxn>
              <a:cxn ang="0">
                <a:pos x="4959" y="277"/>
              </a:cxn>
              <a:cxn ang="0">
                <a:pos x="5158" y="138"/>
              </a:cxn>
              <a:cxn ang="0">
                <a:pos x="5359" y="0"/>
              </a:cxn>
            </a:cxnLst>
            <a:rect l="0" t="0" r="r" b="b"/>
            <a:pathLst>
              <a:path w="5359" h="1939">
                <a:moveTo>
                  <a:pt x="0" y="1939"/>
                </a:moveTo>
                <a:lnTo>
                  <a:pt x="2042" y="684"/>
                </a:lnTo>
                <a:lnTo>
                  <a:pt x="3186" y="1418"/>
                </a:lnTo>
                <a:lnTo>
                  <a:pt x="4563" y="561"/>
                </a:lnTo>
                <a:lnTo>
                  <a:pt x="4563" y="561"/>
                </a:lnTo>
                <a:lnTo>
                  <a:pt x="4761" y="417"/>
                </a:lnTo>
                <a:lnTo>
                  <a:pt x="4959" y="277"/>
                </a:lnTo>
                <a:lnTo>
                  <a:pt x="5158" y="138"/>
                </a:lnTo>
                <a:lnTo>
                  <a:pt x="5359" y="0"/>
                </a:lnTo>
              </a:path>
            </a:pathLst>
          </a:custGeom>
          <a:noFill/>
          <a:ln w="14288">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67" name="Freeform 254"/>
          <p:cNvSpPr>
            <a:spLocks/>
          </p:cNvSpPr>
          <p:nvPr/>
        </p:nvSpPr>
        <p:spPr bwMode="auto">
          <a:xfrm>
            <a:off x="5499100" y="5116702"/>
            <a:ext cx="595313" cy="657225"/>
          </a:xfrm>
          <a:custGeom>
            <a:avLst/>
            <a:gdLst/>
            <a:ahLst/>
            <a:cxnLst>
              <a:cxn ang="0">
                <a:pos x="1125" y="1242"/>
              </a:cxn>
              <a:cxn ang="0">
                <a:pos x="0" y="466"/>
              </a:cxn>
              <a:cxn ang="0">
                <a:pos x="380" y="217"/>
              </a:cxn>
              <a:cxn ang="0">
                <a:pos x="0" y="0"/>
              </a:cxn>
            </a:cxnLst>
            <a:rect l="0" t="0" r="r" b="b"/>
            <a:pathLst>
              <a:path w="1125" h="1242">
                <a:moveTo>
                  <a:pt x="1125" y="1242"/>
                </a:moveTo>
                <a:lnTo>
                  <a:pt x="0" y="466"/>
                </a:lnTo>
                <a:lnTo>
                  <a:pt x="380" y="217"/>
                </a:lnTo>
                <a:lnTo>
                  <a:pt x="0" y="0"/>
                </a:lnTo>
              </a:path>
            </a:pathLst>
          </a:custGeom>
          <a:noFill/>
          <a:ln w="7938">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68" name="Line 255"/>
          <p:cNvSpPr>
            <a:spLocks noChangeShapeType="1"/>
          </p:cNvSpPr>
          <p:nvPr/>
        </p:nvSpPr>
        <p:spPr bwMode="auto">
          <a:xfrm flipH="1">
            <a:off x="5702300" y="5165914"/>
            <a:ext cx="109538" cy="55563"/>
          </a:xfrm>
          <a:prstGeom prst="line">
            <a:avLst/>
          </a:prstGeom>
          <a:noFill/>
          <a:ln w="7938">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69" name="Line 256"/>
          <p:cNvSpPr>
            <a:spLocks noChangeShapeType="1"/>
          </p:cNvSpPr>
          <p:nvPr/>
        </p:nvSpPr>
        <p:spPr bwMode="auto">
          <a:xfrm flipV="1">
            <a:off x="5894388" y="5577069"/>
            <a:ext cx="107950" cy="65088"/>
          </a:xfrm>
          <a:prstGeom prst="line">
            <a:avLst/>
          </a:prstGeom>
          <a:noFill/>
          <a:ln w="7938">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70" name="Line 257"/>
          <p:cNvSpPr>
            <a:spLocks noChangeShapeType="1"/>
          </p:cNvSpPr>
          <p:nvPr/>
        </p:nvSpPr>
        <p:spPr bwMode="auto">
          <a:xfrm flipV="1">
            <a:off x="6780213" y="5545327"/>
            <a:ext cx="122238" cy="80963"/>
          </a:xfrm>
          <a:prstGeom prst="line">
            <a:avLst/>
          </a:prstGeom>
          <a:noFill/>
          <a:ln w="7938">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71" name="Line 258"/>
          <p:cNvSpPr>
            <a:spLocks noChangeShapeType="1"/>
          </p:cNvSpPr>
          <p:nvPr/>
        </p:nvSpPr>
        <p:spPr bwMode="auto">
          <a:xfrm>
            <a:off x="7683500" y="5570727"/>
            <a:ext cx="149225" cy="111125"/>
          </a:xfrm>
          <a:prstGeom prst="line">
            <a:avLst/>
          </a:prstGeom>
          <a:noFill/>
          <a:ln w="7938">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72" name="Freeform 259"/>
          <p:cNvSpPr>
            <a:spLocks/>
          </p:cNvSpPr>
          <p:nvPr/>
        </p:nvSpPr>
        <p:spPr bwMode="auto">
          <a:xfrm>
            <a:off x="7461250" y="5554844"/>
            <a:ext cx="795338" cy="598488"/>
          </a:xfrm>
          <a:custGeom>
            <a:avLst/>
            <a:gdLst/>
            <a:ahLst/>
            <a:cxnLst>
              <a:cxn ang="0">
                <a:pos x="888" y="1130"/>
              </a:cxn>
              <a:cxn ang="0">
                <a:pos x="0" y="570"/>
              </a:cxn>
              <a:cxn ang="0">
                <a:pos x="621" y="167"/>
              </a:cxn>
              <a:cxn ang="0">
                <a:pos x="888" y="0"/>
              </a:cxn>
              <a:cxn ang="0">
                <a:pos x="1502" y="334"/>
              </a:cxn>
            </a:cxnLst>
            <a:rect l="0" t="0" r="r" b="b"/>
            <a:pathLst>
              <a:path w="1502" h="1130">
                <a:moveTo>
                  <a:pt x="888" y="1130"/>
                </a:moveTo>
                <a:lnTo>
                  <a:pt x="0" y="570"/>
                </a:lnTo>
                <a:lnTo>
                  <a:pt x="621" y="167"/>
                </a:lnTo>
                <a:lnTo>
                  <a:pt x="888" y="0"/>
                </a:lnTo>
                <a:lnTo>
                  <a:pt x="1502" y="334"/>
                </a:lnTo>
              </a:path>
            </a:pathLst>
          </a:custGeom>
          <a:noFill/>
          <a:ln w="7938">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73" name="Freeform 260"/>
          <p:cNvSpPr>
            <a:spLocks/>
          </p:cNvSpPr>
          <p:nvPr/>
        </p:nvSpPr>
        <p:spPr bwMode="auto">
          <a:xfrm>
            <a:off x="6573838" y="5132577"/>
            <a:ext cx="822325" cy="542925"/>
          </a:xfrm>
          <a:custGeom>
            <a:avLst/>
            <a:gdLst/>
            <a:ahLst/>
            <a:cxnLst>
              <a:cxn ang="0">
                <a:pos x="1552" y="448"/>
              </a:cxn>
              <a:cxn ang="0">
                <a:pos x="794" y="1025"/>
              </a:cxn>
              <a:cxn ang="0">
                <a:pos x="515" y="840"/>
              </a:cxn>
              <a:cxn ang="0">
                <a:pos x="0" y="466"/>
              </a:cxn>
              <a:cxn ang="0">
                <a:pos x="608" y="0"/>
              </a:cxn>
            </a:cxnLst>
            <a:rect l="0" t="0" r="r" b="b"/>
            <a:pathLst>
              <a:path w="1552" h="1025">
                <a:moveTo>
                  <a:pt x="1552" y="448"/>
                </a:moveTo>
                <a:lnTo>
                  <a:pt x="794" y="1025"/>
                </a:lnTo>
                <a:lnTo>
                  <a:pt x="515" y="840"/>
                </a:lnTo>
                <a:lnTo>
                  <a:pt x="0" y="466"/>
                </a:lnTo>
                <a:lnTo>
                  <a:pt x="608" y="0"/>
                </a:lnTo>
              </a:path>
            </a:pathLst>
          </a:custGeom>
          <a:noFill/>
          <a:ln w="7938">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74" name="Freeform 278"/>
          <p:cNvSpPr>
            <a:spLocks noEditPoints="1"/>
          </p:cNvSpPr>
          <p:nvPr/>
        </p:nvSpPr>
        <p:spPr bwMode="auto">
          <a:xfrm>
            <a:off x="6086479" y="2022656"/>
            <a:ext cx="15875" cy="3805238"/>
          </a:xfrm>
          <a:custGeom>
            <a:avLst/>
            <a:gdLst/>
            <a:ahLst/>
            <a:cxnLst>
              <a:cxn ang="0">
                <a:pos x="19" y="3"/>
              </a:cxn>
              <a:cxn ang="0">
                <a:pos x="24" y="314"/>
              </a:cxn>
              <a:cxn ang="0">
                <a:pos x="32" y="196"/>
              </a:cxn>
              <a:cxn ang="0">
                <a:pos x="18" y="379"/>
              </a:cxn>
              <a:cxn ang="0">
                <a:pos x="22" y="690"/>
              </a:cxn>
              <a:cxn ang="0">
                <a:pos x="31" y="573"/>
              </a:cxn>
              <a:cxn ang="0">
                <a:pos x="18" y="755"/>
              </a:cxn>
              <a:cxn ang="0">
                <a:pos x="22" y="1068"/>
              </a:cxn>
              <a:cxn ang="0">
                <a:pos x="29" y="949"/>
              </a:cxn>
              <a:cxn ang="0">
                <a:pos x="16" y="1133"/>
              </a:cxn>
              <a:cxn ang="0">
                <a:pos x="21" y="1444"/>
              </a:cxn>
              <a:cxn ang="0">
                <a:pos x="29" y="1327"/>
              </a:cxn>
              <a:cxn ang="0">
                <a:pos x="15" y="1510"/>
              </a:cxn>
              <a:cxn ang="0">
                <a:pos x="21" y="1821"/>
              </a:cxn>
              <a:cxn ang="0">
                <a:pos x="28" y="1704"/>
              </a:cxn>
              <a:cxn ang="0">
                <a:pos x="15" y="1886"/>
              </a:cxn>
              <a:cxn ang="0">
                <a:pos x="19" y="2197"/>
              </a:cxn>
              <a:cxn ang="0">
                <a:pos x="28" y="2080"/>
              </a:cxn>
              <a:cxn ang="0">
                <a:pos x="13" y="2262"/>
              </a:cxn>
              <a:cxn ang="0">
                <a:pos x="25" y="2572"/>
              </a:cxn>
              <a:cxn ang="0">
                <a:pos x="26" y="2456"/>
              </a:cxn>
              <a:cxn ang="0">
                <a:pos x="10" y="2645"/>
              </a:cxn>
              <a:cxn ang="0">
                <a:pos x="24" y="2949"/>
              </a:cxn>
              <a:cxn ang="0">
                <a:pos x="26" y="2833"/>
              </a:cxn>
              <a:cxn ang="0">
                <a:pos x="10" y="3021"/>
              </a:cxn>
              <a:cxn ang="0">
                <a:pos x="22" y="3325"/>
              </a:cxn>
              <a:cxn ang="0">
                <a:pos x="25" y="3211"/>
              </a:cxn>
              <a:cxn ang="0">
                <a:pos x="9" y="3399"/>
              </a:cxn>
              <a:cxn ang="0">
                <a:pos x="22" y="3703"/>
              </a:cxn>
              <a:cxn ang="0">
                <a:pos x="25" y="3587"/>
              </a:cxn>
              <a:cxn ang="0">
                <a:pos x="8" y="3775"/>
              </a:cxn>
              <a:cxn ang="0">
                <a:pos x="21" y="4079"/>
              </a:cxn>
              <a:cxn ang="0">
                <a:pos x="24" y="3963"/>
              </a:cxn>
              <a:cxn ang="0">
                <a:pos x="8" y="4152"/>
              </a:cxn>
              <a:cxn ang="0">
                <a:pos x="21" y="4456"/>
              </a:cxn>
              <a:cxn ang="0">
                <a:pos x="22" y="4340"/>
              </a:cxn>
              <a:cxn ang="0">
                <a:pos x="6" y="4528"/>
              </a:cxn>
              <a:cxn ang="0">
                <a:pos x="19" y="4832"/>
              </a:cxn>
              <a:cxn ang="0">
                <a:pos x="22" y="4718"/>
              </a:cxn>
              <a:cxn ang="0">
                <a:pos x="6" y="4906"/>
              </a:cxn>
              <a:cxn ang="0">
                <a:pos x="19" y="5210"/>
              </a:cxn>
              <a:cxn ang="0">
                <a:pos x="21" y="5094"/>
              </a:cxn>
              <a:cxn ang="0">
                <a:pos x="5" y="5392"/>
              </a:cxn>
              <a:cxn ang="0">
                <a:pos x="21" y="5580"/>
              </a:cxn>
              <a:cxn ang="0">
                <a:pos x="18" y="5465"/>
              </a:cxn>
              <a:cxn ang="0">
                <a:pos x="3" y="5769"/>
              </a:cxn>
              <a:cxn ang="0">
                <a:pos x="19" y="5957"/>
              </a:cxn>
              <a:cxn ang="0">
                <a:pos x="18" y="5841"/>
              </a:cxn>
              <a:cxn ang="0">
                <a:pos x="3" y="6145"/>
              </a:cxn>
              <a:cxn ang="0">
                <a:pos x="18" y="6333"/>
              </a:cxn>
              <a:cxn ang="0">
                <a:pos x="16" y="6219"/>
              </a:cxn>
              <a:cxn ang="0">
                <a:pos x="2" y="6521"/>
              </a:cxn>
              <a:cxn ang="0">
                <a:pos x="18" y="6711"/>
              </a:cxn>
              <a:cxn ang="0">
                <a:pos x="16" y="6595"/>
              </a:cxn>
              <a:cxn ang="0">
                <a:pos x="2" y="6899"/>
              </a:cxn>
              <a:cxn ang="0">
                <a:pos x="16" y="7088"/>
              </a:cxn>
              <a:cxn ang="0">
                <a:pos x="15" y="6972"/>
              </a:cxn>
              <a:cxn ang="0">
                <a:pos x="0" y="7182"/>
              </a:cxn>
            </a:cxnLst>
            <a:rect l="0" t="0" r="r" b="b"/>
            <a:pathLst>
              <a:path w="32" h="7190">
                <a:moveTo>
                  <a:pt x="32" y="8"/>
                </a:moveTo>
                <a:lnTo>
                  <a:pt x="32" y="118"/>
                </a:lnTo>
                <a:lnTo>
                  <a:pt x="29" y="124"/>
                </a:lnTo>
                <a:lnTo>
                  <a:pt x="24" y="126"/>
                </a:lnTo>
                <a:lnTo>
                  <a:pt x="19" y="124"/>
                </a:lnTo>
                <a:lnTo>
                  <a:pt x="16" y="118"/>
                </a:lnTo>
                <a:lnTo>
                  <a:pt x="16" y="8"/>
                </a:lnTo>
                <a:lnTo>
                  <a:pt x="19" y="3"/>
                </a:lnTo>
                <a:lnTo>
                  <a:pt x="24" y="0"/>
                </a:lnTo>
                <a:lnTo>
                  <a:pt x="29" y="3"/>
                </a:lnTo>
                <a:lnTo>
                  <a:pt x="32" y="8"/>
                </a:lnTo>
                <a:lnTo>
                  <a:pt x="32" y="8"/>
                </a:lnTo>
                <a:close/>
                <a:moveTo>
                  <a:pt x="32" y="196"/>
                </a:moveTo>
                <a:lnTo>
                  <a:pt x="31" y="307"/>
                </a:lnTo>
                <a:lnTo>
                  <a:pt x="29" y="312"/>
                </a:lnTo>
                <a:lnTo>
                  <a:pt x="24" y="314"/>
                </a:lnTo>
                <a:lnTo>
                  <a:pt x="18" y="312"/>
                </a:lnTo>
                <a:lnTo>
                  <a:pt x="16" y="307"/>
                </a:lnTo>
                <a:lnTo>
                  <a:pt x="16" y="196"/>
                </a:lnTo>
                <a:lnTo>
                  <a:pt x="18" y="191"/>
                </a:lnTo>
                <a:lnTo>
                  <a:pt x="24" y="188"/>
                </a:lnTo>
                <a:lnTo>
                  <a:pt x="29" y="191"/>
                </a:lnTo>
                <a:lnTo>
                  <a:pt x="32" y="196"/>
                </a:lnTo>
                <a:lnTo>
                  <a:pt x="32" y="196"/>
                </a:lnTo>
                <a:close/>
                <a:moveTo>
                  <a:pt x="31" y="385"/>
                </a:moveTo>
                <a:lnTo>
                  <a:pt x="31" y="495"/>
                </a:lnTo>
                <a:lnTo>
                  <a:pt x="29" y="501"/>
                </a:lnTo>
                <a:lnTo>
                  <a:pt x="24" y="502"/>
                </a:lnTo>
                <a:lnTo>
                  <a:pt x="18" y="501"/>
                </a:lnTo>
                <a:lnTo>
                  <a:pt x="15" y="495"/>
                </a:lnTo>
                <a:lnTo>
                  <a:pt x="15" y="385"/>
                </a:lnTo>
                <a:lnTo>
                  <a:pt x="18" y="379"/>
                </a:lnTo>
                <a:lnTo>
                  <a:pt x="24" y="377"/>
                </a:lnTo>
                <a:lnTo>
                  <a:pt x="29" y="379"/>
                </a:lnTo>
                <a:lnTo>
                  <a:pt x="31" y="385"/>
                </a:lnTo>
                <a:lnTo>
                  <a:pt x="31" y="385"/>
                </a:lnTo>
                <a:close/>
                <a:moveTo>
                  <a:pt x="31" y="573"/>
                </a:moveTo>
                <a:lnTo>
                  <a:pt x="31" y="683"/>
                </a:lnTo>
                <a:lnTo>
                  <a:pt x="28" y="689"/>
                </a:lnTo>
                <a:lnTo>
                  <a:pt x="22" y="690"/>
                </a:lnTo>
                <a:lnTo>
                  <a:pt x="18" y="689"/>
                </a:lnTo>
                <a:lnTo>
                  <a:pt x="15" y="683"/>
                </a:lnTo>
                <a:lnTo>
                  <a:pt x="15" y="573"/>
                </a:lnTo>
                <a:lnTo>
                  <a:pt x="18" y="567"/>
                </a:lnTo>
                <a:lnTo>
                  <a:pt x="24" y="566"/>
                </a:lnTo>
                <a:lnTo>
                  <a:pt x="29" y="567"/>
                </a:lnTo>
                <a:lnTo>
                  <a:pt x="31" y="573"/>
                </a:lnTo>
                <a:lnTo>
                  <a:pt x="31" y="573"/>
                </a:lnTo>
                <a:close/>
                <a:moveTo>
                  <a:pt x="31" y="761"/>
                </a:moveTo>
                <a:lnTo>
                  <a:pt x="31" y="871"/>
                </a:lnTo>
                <a:lnTo>
                  <a:pt x="28" y="877"/>
                </a:lnTo>
                <a:lnTo>
                  <a:pt x="22" y="878"/>
                </a:lnTo>
                <a:lnTo>
                  <a:pt x="16" y="877"/>
                </a:lnTo>
                <a:lnTo>
                  <a:pt x="15" y="871"/>
                </a:lnTo>
                <a:lnTo>
                  <a:pt x="15" y="761"/>
                </a:lnTo>
                <a:lnTo>
                  <a:pt x="18" y="755"/>
                </a:lnTo>
                <a:lnTo>
                  <a:pt x="22" y="754"/>
                </a:lnTo>
                <a:lnTo>
                  <a:pt x="28" y="755"/>
                </a:lnTo>
                <a:lnTo>
                  <a:pt x="31" y="761"/>
                </a:lnTo>
                <a:lnTo>
                  <a:pt x="31" y="761"/>
                </a:lnTo>
                <a:close/>
                <a:moveTo>
                  <a:pt x="29" y="949"/>
                </a:moveTo>
                <a:lnTo>
                  <a:pt x="29" y="1059"/>
                </a:lnTo>
                <a:lnTo>
                  <a:pt x="28" y="1065"/>
                </a:lnTo>
                <a:lnTo>
                  <a:pt x="22" y="1068"/>
                </a:lnTo>
                <a:lnTo>
                  <a:pt x="16" y="1065"/>
                </a:lnTo>
                <a:lnTo>
                  <a:pt x="13" y="1059"/>
                </a:lnTo>
                <a:lnTo>
                  <a:pt x="15" y="949"/>
                </a:lnTo>
                <a:lnTo>
                  <a:pt x="16" y="945"/>
                </a:lnTo>
                <a:lnTo>
                  <a:pt x="22" y="942"/>
                </a:lnTo>
                <a:lnTo>
                  <a:pt x="28" y="945"/>
                </a:lnTo>
                <a:lnTo>
                  <a:pt x="29" y="949"/>
                </a:lnTo>
                <a:lnTo>
                  <a:pt x="29" y="949"/>
                </a:lnTo>
                <a:close/>
                <a:moveTo>
                  <a:pt x="29" y="1138"/>
                </a:moveTo>
                <a:lnTo>
                  <a:pt x="29" y="1248"/>
                </a:lnTo>
                <a:lnTo>
                  <a:pt x="28" y="1253"/>
                </a:lnTo>
                <a:lnTo>
                  <a:pt x="22" y="1256"/>
                </a:lnTo>
                <a:lnTo>
                  <a:pt x="16" y="1253"/>
                </a:lnTo>
                <a:lnTo>
                  <a:pt x="13" y="1248"/>
                </a:lnTo>
                <a:lnTo>
                  <a:pt x="13" y="1138"/>
                </a:lnTo>
                <a:lnTo>
                  <a:pt x="16" y="1133"/>
                </a:lnTo>
                <a:lnTo>
                  <a:pt x="22" y="1130"/>
                </a:lnTo>
                <a:lnTo>
                  <a:pt x="28" y="1133"/>
                </a:lnTo>
                <a:lnTo>
                  <a:pt x="29" y="1138"/>
                </a:lnTo>
                <a:lnTo>
                  <a:pt x="29" y="1138"/>
                </a:lnTo>
                <a:close/>
                <a:moveTo>
                  <a:pt x="29" y="1327"/>
                </a:moveTo>
                <a:lnTo>
                  <a:pt x="29" y="1436"/>
                </a:lnTo>
                <a:lnTo>
                  <a:pt x="26" y="1442"/>
                </a:lnTo>
                <a:lnTo>
                  <a:pt x="21" y="1444"/>
                </a:lnTo>
                <a:lnTo>
                  <a:pt x="16" y="1442"/>
                </a:lnTo>
                <a:lnTo>
                  <a:pt x="13" y="1436"/>
                </a:lnTo>
                <a:lnTo>
                  <a:pt x="13" y="1326"/>
                </a:lnTo>
                <a:lnTo>
                  <a:pt x="16" y="1321"/>
                </a:lnTo>
                <a:lnTo>
                  <a:pt x="21" y="1318"/>
                </a:lnTo>
                <a:lnTo>
                  <a:pt x="26" y="1321"/>
                </a:lnTo>
                <a:lnTo>
                  <a:pt x="29" y="1327"/>
                </a:lnTo>
                <a:lnTo>
                  <a:pt x="29" y="1327"/>
                </a:lnTo>
                <a:close/>
                <a:moveTo>
                  <a:pt x="29" y="1515"/>
                </a:moveTo>
                <a:lnTo>
                  <a:pt x="28" y="1625"/>
                </a:lnTo>
                <a:lnTo>
                  <a:pt x="26" y="1630"/>
                </a:lnTo>
                <a:lnTo>
                  <a:pt x="21" y="1633"/>
                </a:lnTo>
                <a:lnTo>
                  <a:pt x="15" y="1630"/>
                </a:lnTo>
                <a:lnTo>
                  <a:pt x="13" y="1624"/>
                </a:lnTo>
                <a:lnTo>
                  <a:pt x="13" y="1515"/>
                </a:lnTo>
                <a:lnTo>
                  <a:pt x="15" y="1510"/>
                </a:lnTo>
                <a:lnTo>
                  <a:pt x="21" y="1507"/>
                </a:lnTo>
                <a:lnTo>
                  <a:pt x="26" y="1510"/>
                </a:lnTo>
                <a:lnTo>
                  <a:pt x="29" y="1515"/>
                </a:lnTo>
                <a:lnTo>
                  <a:pt x="29" y="1515"/>
                </a:lnTo>
                <a:close/>
                <a:moveTo>
                  <a:pt x="28" y="1704"/>
                </a:moveTo>
                <a:lnTo>
                  <a:pt x="28" y="1814"/>
                </a:lnTo>
                <a:lnTo>
                  <a:pt x="26" y="1819"/>
                </a:lnTo>
                <a:lnTo>
                  <a:pt x="21" y="1821"/>
                </a:lnTo>
                <a:lnTo>
                  <a:pt x="15" y="1819"/>
                </a:lnTo>
                <a:lnTo>
                  <a:pt x="12" y="1814"/>
                </a:lnTo>
                <a:lnTo>
                  <a:pt x="12" y="1704"/>
                </a:lnTo>
                <a:lnTo>
                  <a:pt x="15" y="1698"/>
                </a:lnTo>
                <a:lnTo>
                  <a:pt x="21" y="1695"/>
                </a:lnTo>
                <a:lnTo>
                  <a:pt x="26" y="1698"/>
                </a:lnTo>
                <a:lnTo>
                  <a:pt x="28" y="1704"/>
                </a:lnTo>
                <a:lnTo>
                  <a:pt x="28" y="1704"/>
                </a:lnTo>
                <a:close/>
                <a:moveTo>
                  <a:pt x="28" y="1892"/>
                </a:moveTo>
                <a:lnTo>
                  <a:pt x="28" y="2002"/>
                </a:lnTo>
                <a:lnTo>
                  <a:pt x="25" y="2008"/>
                </a:lnTo>
                <a:lnTo>
                  <a:pt x="19" y="2009"/>
                </a:lnTo>
                <a:lnTo>
                  <a:pt x="15" y="2008"/>
                </a:lnTo>
                <a:lnTo>
                  <a:pt x="12" y="2002"/>
                </a:lnTo>
                <a:lnTo>
                  <a:pt x="12" y="1892"/>
                </a:lnTo>
                <a:lnTo>
                  <a:pt x="15" y="1886"/>
                </a:lnTo>
                <a:lnTo>
                  <a:pt x="21" y="1883"/>
                </a:lnTo>
                <a:lnTo>
                  <a:pt x="26" y="1886"/>
                </a:lnTo>
                <a:lnTo>
                  <a:pt x="28" y="1892"/>
                </a:lnTo>
                <a:lnTo>
                  <a:pt x="28" y="1892"/>
                </a:lnTo>
                <a:close/>
                <a:moveTo>
                  <a:pt x="28" y="2080"/>
                </a:moveTo>
                <a:lnTo>
                  <a:pt x="28" y="2190"/>
                </a:lnTo>
                <a:lnTo>
                  <a:pt x="25" y="2196"/>
                </a:lnTo>
                <a:lnTo>
                  <a:pt x="19" y="2197"/>
                </a:lnTo>
                <a:lnTo>
                  <a:pt x="13" y="2196"/>
                </a:lnTo>
                <a:lnTo>
                  <a:pt x="12" y="2190"/>
                </a:lnTo>
                <a:lnTo>
                  <a:pt x="12" y="2080"/>
                </a:lnTo>
                <a:lnTo>
                  <a:pt x="15" y="2074"/>
                </a:lnTo>
                <a:lnTo>
                  <a:pt x="19" y="2073"/>
                </a:lnTo>
                <a:lnTo>
                  <a:pt x="25" y="2074"/>
                </a:lnTo>
                <a:lnTo>
                  <a:pt x="28" y="2080"/>
                </a:lnTo>
                <a:lnTo>
                  <a:pt x="28" y="2080"/>
                </a:lnTo>
                <a:close/>
                <a:moveTo>
                  <a:pt x="26" y="2268"/>
                </a:moveTo>
                <a:lnTo>
                  <a:pt x="26" y="2378"/>
                </a:lnTo>
                <a:lnTo>
                  <a:pt x="25" y="2384"/>
                </a:lnTo>
                <a:lnTo>
                  <a:pt x="19" y="2385"/>
                </a:lnTo>
                <a:lnTo>
                  <a:pt x="13" y="2384"/>
                </a:lnTo>
                <a:lnTo>
                  <a:pt x="10" y="2378"/>
                </a:lnTo>
                <a:lnTo>
                  <a:pt x="12" y="2268"/>
                </a:lnTo>
                <a:lnTo>
                  <a:pt x="13" y="2262"/>
                </a:lnTo>
                <a:lnTo>
                  <a:pt x="19" y="2261"/>
                </a:lnTo>
                <a:lnTo>
                  <a:pt x="25" y="2262"/>
                </a:lnTo>
                <a:lnTo>
                  <a:pt x="26" y="2265"/>
                </a:lnTo>
                <a:lnTo>
                  <a:pt x="26" y="2268"/>
                </a:lnTo>
                <a:lnTo>
                  <a:pt x="26" y="2268"/>
                </a:lnTo>
                <a:close/>
                <a:moveTo>
                  <a:pt x="26" y="2456"/>
                </a:moveTo>
                <a:lnTo>
                  <a:pt x="26" y="2566"/>
                </a:lnTo>
                <a:lnTo>
                  <a:pt x="25" y="2572"/>
                </a:lnTo>
                <a:lnTo>
                  <a:pt x="19" y="2574"/>
                </a:lnTo>
                <a:lnTo>
                  <a:pt x="13" y="2572"/>
                </a:lnTo>
                <a:lnTo>
                  <a:pt x="10" y="2566"/>
                </a:lnTo>
                <a:lnTo>
                  <a:pt x="10" y="2456"/>
                </a:lnTo>
                <a:lnTo>
                  <a:pt x="13" y="2451"/>
                </a:lnTo>
                <a:lnTo>
                  <a:pt x="19" y="2449"/>
                </a:lnTo>
                <a:lnTo>
                  <a:pt x="25" y="2451"/>
                </a:lnTo>
                <a:lnTo>
                  <a:pt x="26" y="2456"/>
                </a:lnTo>
                <a:lnTo>
                  <a:pt x="26" y="2456"/>
                </a:lnTo>
                <a:close/>
                <a:moveTo>
                  <a:pt x="26" y="2645"/>
                </a:moveTo>
                <a:lnTo>
                  <a:pt x="26" y="2755"/>
                </a:lnTo>
                <a:lnTo>
                  <a:pt x="24" y="2760"/>
                </a:lnTo>
                <a:lnTo>
                  <a:pt x="18" y="2763"/>
                </a:lnTo>
                <a:lnTo>
                  <a:pt x="13" y="2760"/>
                </a:lnTo>
                <a:lnTo>
                  <a:pt x="10" y="2755"/>
                </a:lnTo>
                <a:lnTo>
                  <a:pt x="10" y="2645"/>
                </a:lnTo>
                <a:lnTo>
                  <a:pt x="13" y="2640"/>
                </a:lnTo>
                <a:lnTo>
                  <a:pt x="19" y="2637"/>
                </a:lnTo>
                <a:lnTo>
                  <a:pt x="24" y="2640"/>
                </a:lnTo>
                <a:lnTo>
                  <a:pt x="26" y="2645"/>
                </a:lnTo>
                <a:lnTo>
                  <a:pt x="26" y="2645"/>
                </a:lnTo>
                <a:close/>
                <a:moveTo>
                  <a:pt x="26" y="2833"/>
                </a:moveTo>
                <a:lnTo>
                  <a:pt x="25" y="2943"/>
                </a:lnTo>
                <a:lnTo>
                  <a:pt x="24" y="2949"/>
                </a:lnTo>
                <a:lnTo>
                  <a:pt x="18" y="2951"/>
                </a:lnTo>
                <a:lnTo>
                  <a:pt x="12" y="2949"/>
                </a:lnTo>
                <a:lnTo>
                  <a:pt x="10" y="2943"/>
                </a:lnTo>
                <a:lnTo>
                  <a:pt x="10" y="2833"/>
                </a:lnTo>
                <a:lnTo>
                  <a:pt x="13" y="2828"/>
                </a:lnTo>
                <a:lnTo>
                  <a:pt x="18" y="2826"/>
                </a:lnTo>
                <a:lnTo>
                  <a:pt x="24" y="2828"/>
                </a:lnTo>
                <a:lnTo>
                  <a:pt x="26" y="2833"/>
                </a:lnTo>
                <a:lnTo>
                  <a:pt x="26" y="2833"/>
                </a:lnTo>
                <a:close/>
                <a:moveTo>
                  <a:pt x="25" y="3022"/>
                </a:moveTo>
                <a:lnTo>
                  <a:pt x="25" y="3131"/>
                </a:lnTo>
                <a:lnTo>
                  <a:pt x="24" y="3137"/>
                </a:lnTo>
                <a:lnTo>
                  <a:pt x="18" y="3140"/>
                </a:lnTo>
                <a:lnTo>
                  <a:pt x="12" y="3137"/>
                </a:lnTo>
                <a:lnTo>
                  <a:pt x="9" y="3131"/>
                </a:lnTo>
                <a:lnTo>
                  <a:pt x="10" y="3021"/>
                </a:lnTo>
                <a:lnTo>
                  <a:pt x="12" y="3017"/>
                </a:lnTo>
                <a:lnTo>
                  <a:pt x="18" y="3014"/>
                </a:lnTo>
                <a:lnTo>
                  <a:pt x="24" y="3017"/>
                </a:lnTo>
                <a:lnTo>
                  <a:pt x="25" y="3022"/>
                </a:lnTo>
                <a:lnTo>
                  <a:pt x="25" y="3022"/>
                </a:lnTo>
                <a:close/>
                <a:moveTo>
                  <a:pt x="25" y="3211"/>
                </a:moveTo>
                <a:lnTo>
                  <a:pt x="25" y="3321"/>
                </a:lnTo>
                <a:lnTo>
                  <a:pt x="22" y="3325"/>
                </a:lnTo>
                <a:lnTo>
                  <a:pt x="16" y="3328"/>
                </a:lnTo>
                <a:lnTo>
                  <a:pt x="12" y="3325"/>
                </a:lnTo>
                <a:lnTo>
                  <a:pt x="9" y="3319"/>
                </a:lnTo>
                <a:lnTo>
                  <a:pt x="9" y="3211"/>
                </a:lnTo>
                <a:lnTo>
                  <a:pt x="12" y="3205"/>
                </a:lnTo>
                <a:lnTo>
                  <a:pt x="18" y="3202"/>
                </a:lnTo>
                <a:lnTo>
                  <a:pt x="24" y="3205"/>
                </a:lnTo>
                <a:lnTo>
                  <a:pt x="25" y="3211"/>
                </a:lnTo>
                <a:lnTo>
                  <a:pt x="25" y="3211"/>
                </a:lnTo>
                <a:close/>
                <a:moveTo>
                  <a:pt x="25" y="3399"/>
                </a:moveTo>
                <a:lnTo>
                  <a:pt x="25" y="3509"/>
                </a:lnTo>
                <a:lnTo>
                  <a:pt x="22" y="3515"/>
                </a:lnTo>
                <a:lnTo>
                  <a:pt x="16" y="3516"/>
                </a:lnTo>
                <a:lnTo>
                  <a:pt x="10" y="3515"/>
                </a:lnTo>
                <a:lnTo>
                  <a:pt x="9" y="3509"/>
                </a:lnTo>
                <a:lnTo>
                  <a:pt x="9" y="3399"/>
                </a:lnTo>
                <a:lnTo>
                  <a:pt x="12" y="3393"/>
                </a:lnTo>
                <a:lnTo>
                  <a:pt x="16" y="3390"/>
                </a:lnTo>
                <a:lnTo>
                  <a:pt x="22" y="3393"/>
                </a:lnTo>
                <a:lnTo>
                  <a:pt x="25" y="3399"/>
                </a:lnTo>
                <a:lnTo>
                  <a:pt x="25" y="3399"/>
                </a:lnTo>
                <a:close/>
                <a:moveTo>
                  <a:pt x="25" y="3587"/>
                </a:moveTo>
                <a:lnTo>
                  <a:pt x="24" y="3697"/>
                </a:lnTo>
                <a:lnTo>
                  <a:pt x="22" y="3703"/>
                </a:lnTo>
                <a:lnTo>
                  <a:pt x="16" y="3704"/>
                </a:lnTo>
                <a:lnTo>
                  <a:pt x="10" y="3703"/>
                </a:lnTo>
                <a:lnTo>
                  <a:pt x="9" y="3697"/>
                </a:lnTo>
                <a:lnTo>
                  <a:pt x="9" y="3587"/>
                </a:lnTo>
                <a:lnTo>
                  <a:pt x="10" y="3581"/>
                </a:lnTo>
                <a:lnTo>
                  <a:pt x="16" y="3578"/>
                </a:lnTo>
                <a:lnTo>
                  <a:pt x="22" y="3581"/>
                </a:lnTo>
                <a:lnTo>
                  <a:pt x="25" y="3587"/>
                </a:lnTo>
                <a:lnTo>
                  <a:pt x="25" y="3587"/>
                </a:lnTo>
                <a:close/>
                <a:moveTo>
                  <a:pt x="24" y="3775"/>
                </a:moveTo>
                <a:lnTo>
                  <a:pt x="24" y="3885"/>
                </a:lnTo>
                <a:lnTo>
                  <a:pt x="22" y="3891"/>
                </a:lnTo>
                <a:lnTo>
                  <a:pt x="16" y="3892"/>
                </a:lnTo>
                <a:lnTo>
                  <a:pt x="10" y="3891"/>
                </a:lnTo>
                <a:lnTo>
                  <a:pt x="8" y="3885"/>
                </a:lnTo>
                <a:lnTo>
                  <a:pt x="8" y="3775"/>
                </a:lnTo>
                <a:lnTo>
                  <a:pt x="10" y="3769"/>
                </a:lnTo>
                <a:lnTo>
                  <a:pt x="16" y="3768"/>
                </a:lnTo>
                <a:lnTo>
                  <a:pt x="22" y="3769"/>
                </a:lnTo>
                <a:lnTo>
                  <a:pt x="24" y="3775"/>
                </a:lnTo>
                <a:lnTo>
                  <a:pt x="24" y="3775"/>
                </a:lnTo>
                <a:close/>
                <a:moveTo>
                  <a:pt x="24" y="3963"/>
                </a:moveTo>
                <a:lnTo>
                  <a:pt x="24" y="4073"/>
                </a:lnTo>
                <a:lnTo>
                  <a:pt x="21" y="4079"/>
                </a:lnTo>
                <a:lnTo>
                  <a:pt x="15" y="4081"/>
                </a:lnTo>
                <a:lnTo>
                  <a:pt x="10" y="4079"/>
                </a:lnTo>
                <a:lnTo>
                  <a:pt x="8" y="4073"/>
                </a:lnTo>
                <a:lnTo>
                  <a:pt x="8" y="3963"/>
                </a:lnTo>
                <a:lnTo>
                  <a:pt x="10" y="3958"/>
                </a:lnTo>
                <a:lnTo>
                  <a:pt x="16" y="3956"/>
                </a:lnTo>
                <a:lnTo>
                  <a:pt x="21" y="3958"/>
                </a:lnTo>
                <a:lnTo>
                  <a:pt x="24" y="3963"/>
                </a:lnTo>
                <a:lnTo>
                  <a:pt x="24" y="3963"/>
                </a:lnTo>
                <a:close/>
                <a:moveTo>
                  <a:pt x="24" y="4152"/>
                </a:moveTo>
                <a:lnTo>
                  <a:pt x="24" y="4262"/>
                </a:lnTo>
                <a:lnTo>
                  <a:pt x="21" y="4267"/>
                </a:lnTo>
                <a:lnTo>
                  <a:pt x="15" y="4269"/>
                </a:lnTo>
                <a:lnTo>
                  <a:pt x="9" y="4267"/>
                </a:lnTo>
                <a:lnTo>
                  <a:pt x="8" y="4262"/>
                </a:lnTo>
                <a:lnTo>
                  <a:pt x="8" y="4152"/>
                </a:lnTo>
                <a:lnTo>
                  <a:pt x="10" y="4146"/>
                </a:lnTo>
                <a:lnTo>
                  <a:pt x="15" y="4144"/>
                </a:lnTo>
                <a:lnTo>
                  <a:pt x="21" y="4146"/>
                </a:lnTo>
                <a:lnTo>
                  <a:pt x="24" y="4152"/>
                </a:lnTo>
                <a:lnTo>
                  <a:pt x="24" y="4152"/>
                </a:lnTo>
                <a:close/>
                <a:moveTo>
                  <a:pt x="22" y="4340"/>
                </a:moveTo>
                <a:lnTo>
                  <a:pt x="22" y="4450"/>
                </a:lnTo>
                <a:lnTo>
                  <a:pt x="21" y="4456"/>
                </a:lnTo>
                <a:lnTo>
                  <a:pt x="15" y="4459"/>
                </a:lnTo>
                <a:lnTo>
                  <a:pt x="9" y="4456"/>
                </a:lnTo>
                <a:lnTo>
                  <a:pt x="6" y="4450"/>
                </a:lnTo>
                <a:lnTo>
                  <a:pt x="8" y="4340"/>
                </a:lnTo>
                <a:lnTo>
                  <a:pt x="9" y="4335"/>
                </a:lnTo>
                <a:lnTo>
                  <a:pt x="15" y="4333"/>
                </a:lnTo>
                <a:lnTo>
                  <a:pt x="21" y="4335"/>
                </a:lnTo>
                <a:lnTo>
                  <a:pt x="22" y="4340"/>
                </a:lnTo>
                <a:lnTo>
                  <a:pt x="22" y="4340"/>
                </a:lnTo>
                <a:close/>
                <a:moveTo>
                  <a:pt x="22" y="4528"/>
                </a:moveTo>
                <a:lnTo>
                  <a:pt x="22" y="4638"/>
                </a:lnTo>
                <a:lnTo>
                  <a:pt x="19" y="4644"/>
                </a:lnTo>
                <a:lnTo>
                  <a:pt x="15" y="4647"/>
                </a:lnTo>
                <a:lnTo>
                  <a:pt x="9" y="4644"/>
                </a:lnTo>
                <a:lnTo>
                  <a:pt x="6" y="4638"/>
                </a:lnTo>
                <a:lnTo>
                  <a:pt x="6" y="4528"/>
                </a:lnTo>
                <a:lnTo>
                  <a:pt x="9" y="4524"/>
                </a:lnTo>
                <a:lnTo>
                  <a:pt x="15" y="4521"/>
                </a:lnTo>
                <a:lnTo>
                  <a:pt x="21" y="4524"/>
                </a:lnTo>
                <a:lnTo>
                  <a:pt x="22" y="4528"/>
                </a:lnTo>
                <a:lnTo>
                  <a:pt x="22" y="4528"/>
                </a:lnTo>
                <a:close/>
                <a:moveTo>
                  <a:pt x="22" y="4718"/>
                </a:moveTo>
                <a:lnTo>
                  <a:pt x="22" y="4826"/>
                </a:lnTo>
                <a:lnTo>
                  <a:pt x="19" y="4832"/>
                </a:lnTo>
                <a:lnTo>
                  <a:pt x="13" y="4835"/>
                </a:lnTo>
                <a:lnTo>
                  <a:pt x="9" y="4832"/>
                </a:lnTo>
                <a:lnTo>
                  <a:pt x="6" y="4826"/>
                </a:lnTo>
                <a:lnTo>
                  <a:pt x="6" y="4716"/>
                </a:lnTo>
                <a:lnTo>
                  <a:pt x="9" y="4712"/>
                </a:lnTo>
                <a:lnTo>
                  <a:pt x="13" y="4709"/>
                </a:lnTo>
                <a:lnTo>
                  <a:pt x="19" y="4712"/>
                </a:lnTo>
                <a:lnTo>
                  <a:pt x="22" y="4718"/>
                </a:lnTo>
                <a:lnTo>
                  <a:pt x="22" y="4718"/>
                </a:lnTo>
                <a:close/>
                <a:moveTo>
                  <a:pt x="22" y="4906"/>
                </a:moveTo>
                <a:lnTo>
                  <a:pt x="21" y="5016"/>
                </a:lnTo>
                <a:lnTo>
                  <a:pt x="19" y="5020"/>
                </a:lnTo>
                <a:lnTo>
                  <a:pt x="13" y="5023"/>
                </a:lnTo>
                <a:lnTo>
                  <a:pt x="8" y="5020"/>
                </a:lnTo>
                <a:lnTo>
                  <a:pt x="6" y="5014"/>
                </a:lnTo>
                <a:lnTo>
                  <a:pt x="6" y="4906"/>
                </a:lnTo>
                <a:lnTo>
                  <a:pt x="8" y="4900"/>
                </a:lnTo>
                <a:lnTo>
                  <a:pt x="13" y="4897"/>
                </a:lnTo>
                <a:lnTo>
                  <a:pt x="19" y="4900"/>
                </a:lnTo>
                <a:lnTo>
                  <a:pt x="22" y="4906"/>
                </a:lnTo>
                <a:lnTo>
                  <a:pt x="22" y="4906"/>
                </a:lnTo>
                <a:close/>
                <a:moveTo>
                  <a:pt x="21" y="5094"/>
                </a:moveTo>
                <a:lnTo>
                  <a:pt x="21" y="5204"/>
                </a:lnTo>
                <a:lnTo>
                  <a:pt x="19" y="5210"/>
                </a:lnTo>
                <a:lnTo>
                  <a:pt x="13" y="5211"/>
                </a:lnTo>
                <a:lnTo>
                  <a:pt x="8" y="5210"/>
                </a:lnTo>
                <a:lnTo>
                  <a:pt x="5" y="5204"/>
                </a:lnTo>
                <a:lnTo>
                  <a:pt x="5" y="5094"/>
                </a:lnTo>
                <a:lnTo>
                  <a:pt x="8" y="5088"/>
                </a:lnTo>
                <a:lnTo>
                  <a:pt x="13" y="5085"/>
                </a:lnTo>
                <a:lnTo>
                  <a:pt x="19" y="5088"/>
                </a:lnTo>
                <a:lnTo>
                  <a:pt x="21" y="5094"/>
                </a:lnTo>
                <a:lnTo>
                  <a:pt x="21" y="5094"/>
                </a:lnTo>
                <a:close/>
                <a:moveTo>
                  <a:pt x="21" y="5282"/>
                </a:moveTo>
                <a:lnTo>
                  <a:pt x="21" y="5392"/>
                </a:lnTo>
                <a:lnTo>
                  <a:pt x="18" y="5398"/>
                </a:lnTo>
                <a:lnTo>
                  <a:pt x="12" y="5400"/>
                </a:lnTo>
                <a:lnTo>
                  <a:pt x="8" y="5398"/>
                </a:lnTo>
                <a:lnTo>
                  <a:pt x="5" y="5395"/>
                </a:lnTo>
                <a:lnTo>
                  <a:pt x="5" y="5392"/>
                </a:lnTo>
                <a:lnTo>
                  <a:pt x="5" y="5282"/>
                </a:lnTo>
                <a:lnTo>
                  <a:pt x="8" y="5276"/>
                </a:lnTo>
                <a:lnTo>
                  <a:pt x="13" y="5274"/>
                </a:lnTo>
                <a:lnTo>
                  <a:pt x="19" y="5276"/>
                </a:lnTo>
                <a:lnTo>
                  <a:pt x="21" y="5282"/>
                </a:lnTo>
                <a:lnTo>
                  <a:pt x="21" y="5282"/>
                </a:lnTo>
                <a:close/>
                <a:moveTo>
                  <a:pt x="21" y="5470"/>
                </a:moveTo>
                <a:lnTo>
                  <a:pt x="21" y="5580"/>
                </a:lnTo>
                <a:lnTo>
                  <a:pt x="18" y="5586"/>
                </a:lnTo>
                <a:lnTo>
                  <a:pt x="12" y="5588"/>
                </a:lnTo>
                <a:lnTo>
                  <a:pt x="6" y="5586"/>
                </a:lnTo>
                <a:lnTo>
                  <a:pt x="5" y="5580"/>
                </a:lnTo>
                <a:lnTo>
                  <a:pt x="5" y="5470"/>
                </a:lnTo>
                <a:lnTo>
                  <a:pt x="8" y="5465"/>
                </a:lnTo>
                <a:lnTo>
                  <a:pt x="12" y="5463"/>
                </a:lnTo>
                <a:lnTo>
                  <a:pt x="18" y="5465"/>
                </a:lnTo>
                <a:lnTo>
                  <a:pt x="21" y="5470"/>
                </a:lnTo>
                <a:lnTo>
                  <a:pt x="21" y="5470"/>
                </a:lnTo>
                <a:close/>
                <a:moveTo>
                  <a:pt x="19" y="5659"/>
                </a:moveTo>
                <a:lnTo>
                  <a:pt x="19" y="5769"/>
                </a:lnTo>
                <a:lnTo>
                  <a:pt x="18" y="5774"/>
                </a:lnTo>
                <a:lnTo>
                  <a:pt x="12" y="5776"/>
                </a:lnTo>
                <a:lnTo>
                  <a:pt x="6" y="5774"/>
                </a:lnTo>
                <a:lnTo>
                  <a:pt x="3" y="5769"/>
                </a:lnTo>
                <a:lnTo>
                  <a:pt x="5" y="5659"/>
                </a:lnTo>
                <a:lnTo>
                  <a:pt x="6" y="5653"/>
                </a:lnTo>
                <a:lnTo>
                  <a:pt x="12" y="5651"/>
                </a:lnTo>
                <a:lnTo>
                  <a:pt x="18" y="5653"/>
                </a:lnTo>
                <a:lnTo>
                  <a:pt x="19" y="5659"/>
                </a:lnTo>
                <a:lnTo>
                  <a:pt x="19" y="5659"/>
                </a:lnTo>
                <a:close/>
                <a:moveTo>
                  <a:pt x="19" y="5847"/>
                </a:moveTo>
                <a:lnTo>
                  <a:pt x="19" y="5957"/>
                </a:lnTo>
                <a:lnTo>
                  <a:pt x="18" y="5963"/>
                </a:lnTo>
                <a:lnTo>
                  <a:pt x="12" y="5964"/>
                </a:lnTo>
                <a:lnTo>
                  <a:pt x="6" y="5963"/>
                </a:lnTo>
                <a:lnTo>
                  <a:pt x="3" y="5957"/>
                </a:lnTo>
                <a:lnTo>
                  <a:pt x="3" y="5847"/>
                </a:lnTo>
                <a:lnTo>
                  <a:pt x="6" y="5841"/>
                </a:lnTo>
                <a:lnTo>
                  <a:pt x="12" y="5840"/>
                </a:lnTo>
                <a:lnTo>
                  <a:pt x="18" y="5841"/>
                </a:lnTo>
                <a:lnTo>
                  <a:pt x="19" y="5847"/>
                </a:lnTo>
                <a:lnTo>
                  <a:pt x="19" y="5847"/>
                </a:lnTo>
                <a:close/>
                <a:moveTo>
                  <a:pt x="19" y="6035"/>
                </a:moveTo>
                <a:lnTo>
                  <a:pt x="19" y="6145"/>
                </a:lnTo>
                <a:lnTo>
                  <a:pt x="16" y="6151"/>
                </a:lnTo>
                <a:lnTo>
                  <a:pt x="10" y="6154"/>
                </a:lnTo>
                <a:lnTo>
                  <a:pt x="6" y="6151"/>
                </a:lnTo>
                <a:lnTo>
                  <a:pt x="3" y="6145"/>
                </a:lnTo>
                <a:lnTo>
                  <a:pt x="3" y="6035"/>
                </a:lnTo>
                <a:lnTo>
                  <a:pt x="6" y="6031"/>
                </a:lnTo>
                <a:lnTo>
                  <a:pt x="10" y="6028"/>
                </a:lnTo>
                <a:lnTo>
                  <a:pt x="16" y="6031"/>
                </a:lnTo>
                <a:lnTo>
                  <a:pt x="19" y="6035"/>
                </a:lnTo>
                <a:lnTo>
                  <a:pt x="19" y="6035"/>
                </a:lnTo>
                <a:close/>
                <a:moveTo>
                  <a:pt x="19" y="6223"/>
                </a:moveTo>
                <a:lnTo>
                  <a:pt x="18" y="6333"/>
                </a:lnTo>
                <a:lnTo>
                  <a:pt x="16" y="6339"/>
                </a:lnTo>
                <a:lnTo>
                  <a:pt x="10" y="6342"/>
                </a:lnTo>
                <a:lnTo>
                  <a:pt x="5" y="6339"/>
                </a:lnTo>
                <a:lnTo>
                  <a:pt x="3" y="6333"/>
                </a:lnTo>
                <a:lnTo>
                  <a:pt x="3" y="6223"/>
                </a:lnTo>
                <a:lnTo>
                  <a:pt x="5" y="6219"/>
                </a:lnTo>
                <a:lnTo>
                  <a:pt x="10" y="6216"/>
                </a:lnTo>
                <a:lnTo>
                  <a:pt x="16" y="6219"/>
                </a:lnTo>
                <a:lnTo>
                  <a:pt x="19" y="6223"/>
                </a:lnTo>
                <a:lnTo>
                  <a:pt x="19" y="6223"/>
                </a:lnTo>
                <a:close/>
                <a:moveTo>
                  <a:pt x="18" y="6413"/>
                </a:moveTo>
                <a:lnTo>
                  <a:pt x="18" y="6521"/>
                </a:lnTo>
                <a:lnTo>
                  <a:pt x="16" y="6527"/>
                </a:lnTo>
                <a:lnTo>
                  <a:pt x="10" y="6530"/>
                </a:lnTo>
                <a:lnTo>
                  <a:pt x="5" y="6527"/>
                </a:lnTo>
                <a:lnTo>
                  <a:pt x="2" y="6521"/>
                </a:lnTo>
                <a:lnTo>
                  <a:pt x="2" y="6411"/>
                </a:lnTo>
                <a:lnTo>
                  <a:pt x="5" y="6407"/>
                </a:lnTo>
                <a:lnTo>
                  <a:pt x="10" y="6404"/>
                </a:lnTo>
                <a:lnTo>
                  <a:pt x="16" y="6407"/>
                </a:lnTo>
                <a:lnTo>
                  <a:pt x="18" y="6413"/>
                </a:lnTo>
                <a:lnTo>
                  <a:pt x="18" y="6413"/>
                </a:lnTo>
                <a:close/>
                <a:moveTo>
                  <a:pt x="18" y="6601"/>
                </a:moveTo>
                <a:lnTo>
                  <a:pt x="18" y="6711"/>
                </a:lnTo>
                <a:lnTo>
                  <a:pt x="15" y="6715"/>
                </a:lnTo>
                <a:lnTo>
                  <a:pt x="9" y="6718"/>
                </a:lnTo>
                <a:lnTo>
                  <a:pt x="5" y="6715"/>
                </a:lnTo>
                <a:lnTo>
                  <a:pt x="2" y="6710"/>
                </a:lnTo>
                <a:lnTo>
                  <a:pt x="2" y="6601"/>
                </a:lnTo>
                <a:lnTo>
                  <a:pt x="5" y="6595"/>
                </a:lnTo>
                <a:lnTo>
                  <a:pt x="10" y="6592"/>
                </a:lnTo>
                <a:lnTo>
                  <a:pt x="16" y="6595"/>
                </a:lnTo>
                <a:lnTo>
                  <a:pt x="18" y="6601"/>
                </a:lnTo>
                <a:lnTo>
                  <a:pt x="18" y="6601"/>
                </a:lnTo>
                <a:close/>
                <a:moveTo>
                  <a:pt x="18" y="6789"/>
                </a:moveTo>
                <a:lnTo>
                  <a:pt x="18" y="6899"/>
                </a:lnTo>
                <a:lnTo>
                  <a:pt x="15" y="6905"/>
                </a:lnTo>
                <a:lnTo>
                  <a:pt x="9" y="6907"/>
                </a:lnTo>
                <a:lnTo>
                  <a:pt x="3" y="6905"/>
                </a:lnTo>
                <a:lnTo>
                  <a:pt x="2" y="6899"/>
                </a:lnTo>
                <a:lnTo>
                  <a:pt x="2" y="6789"/>
                </a:lnTo>
                <a:lnTo>
                  <a:pt x="5" y="6784"/>
                </a:lnTo>
                <a:lnTo>
                  <a:pt x="9" y="6781"/>
                </a:lnTo>
                <a:lnTo>
                  <a:pt x="15" y="6784"/>
                </a:lnTo>
                <a:lnTo>
                  <a:pt x="18" y="6789"/>
                </a:lnTo>
                <a:lnTo>
                  <a:pt x="18" y="6789"/>
                </a:lnTo>
                <a:close/>
                <a:moveTo>
                  <a:pt x="16" y="6978"/>
                </a:moveTo>
                <a:lnTo>
                  <a:pt x="16" y="7088"/>
                </a:lnTo>
                <a:lnTo>
                  <a:pt x="15" y="7093"/>
                </a:lnTo>
                <a:lnTo>
                  <a:pt x="9" y="7095"/>
                </a:lnTo>
                <a:lnTo>
                  <a:pt x="3" y="7093"/>
                </a:lnTo>
                <a:lnTo>
                  <a:pt x="0" y="7088"/>
                </a:lnTo>
                <a:lnTo>
                  <a:pt x="2" y="6978"/>
                </a:lnTo>
                <a:lnTo>
                  <a:pt x="3" y="6972"/>
                </a:lnTo>
                <a:lnTo>
                  <a:pt x="9" y="6969"/>
                </a:lnTo>
                <a:lnTo>
                  <a:pt x="15" y="6972"/>
                </a:lnTo>
                <a:lnTo>
                  <a:pt x="16" y="6978"/>
                </a:lnTo>
                <a:lnTo>
                  <a:pt x="16" y="6978"/>
                </a:lnTo>
                <a:close/>
                <a:moveTo>
                  <a:pt x="16" y="7166"/>
                </a:moveTo>
                <a:lnTo>
                  <a:pt x="16" y="7182"/>
                </a:lnTo>
                <a:lnTo>
                  <a:pt x="15" y="7187"/>
                </a:lnTo>
                <a:lnTo>
                  <a:pt x="9" y="7190"/>
                </a:lnTo>
                <a:lnTo>
                  <a:pt x="3" y="7187"/>
                </a:lnTo>
                <a:lnTo>
                  <a:pt x="0" y="7182"/>
                </a:lnTo>
                <a:lnTo>
                  <a:pt x="0" y="7166"/>
                </a:lnTo>
                <a:lnTo>
                  <a:pt x="3" y="7160"/>
                </a:lnTo>
                <a:lnTo>
                  <a:pt x="9" y="7158"/>
                </a:lnTo>
                <a:lnTo>
                  <a:pt x="15" y="7160"/>
                </a:lnTo>
                <a:lnTo>
                  <a:pt x="16" y="7166"/>
                </a:lnTo>
                <a:lnTo>
                  <a:pt x="16" y="716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75" name="Freeform 279"/>
          <p:cNvSpPr>
            <a:spLocks noEditPoints="1"/>
          </p:cNvSpPr>
          <p:nvPr/>
        </p:nvSpPr>
        <p:spPr bwMode="auto">
          <a:xfrm>
            <a:off x="6759578" y="2022656"/>
            <a:ext cx="25400" cy="3608388"/>
          </a:xfrm>
          <a:custGeom>
            <a:avLst/>
            <a:gdLst/>
            <a:ahLst/>
            <a:cxnLst>
              <a:cxn ang="0">
                <a:pos x="34" y="3"/>
              </a:cxn>
              <a:cxn ang="0">
                <a:pos x="38" y="314"/>
              </a:cxn>
              <a:cxn ang="0">
                <a:pos x="47" y="196"/>
              </a:cxn>
              <a:cxn ang="0">
                <a:pos x="31" y="385"/>
              </a:cxn>
              <a:cxn ang="0">
                <a:pos x="42" y="689"/>
              </a:cxn>
              <a:cxn ang="0">
                <a:pos x="45" y="573"/>
              </a:cxn>
              <a:cxn ang="0">
                <a:pos x="28" y="761"/>
              </a:cxn>
              <a:cxn ang="0">
                <a:pos x="41" y="1065"/>
              </a:cxn>
              <a:cxn ang="0">
                <a:pos x="44" y="949"/>
              </a:cxn>
              <a:cxn ang="0">
                <a:pos x="26" y="1138"/>
              </a:cxn>
              <a:cxn ang="0">
                <a:pos x="39" y="1442"/>
              </a:cxn>
              <a:cxn ang="0">
                <a:pos x="41" y="1327"/>
              </a:cxn>
              <a:cxn ang="0">
                <a:pos x="25" y="1515"/>
              </a:cxn>
              <a:cxn ang="0">
                <a:pos x="37" y="1819"/>
              </a:cxn>
              <a:cxn ang="0">
                <a:pos x="39" y="1704"/>
              </a:cxn>
              <a:cxn ang="0">
                <a:pos x="23" y="1892"/>
              </a:cxn>
              <a:cxn ang="0">
                <a:pos x="35" y="2196"/>
              </a:cxn>
              <a:cxn ang="0">
                <a:pos x="31" y="2073"/>
              </a:cxn>
              <a:cxn ang="0">
                <a:pos x="23" y="2384"/>
              </a:cxn>
              <a:cxn ang="0">
                <a:pos x="37" y="2456"/>
              </a:cxn>
              <a:cxn ang="0">
                <a:pos x="23" y="2451"/>
              </a:cxn>
              <a:cxn ang="0">
                <a:pos x="28" y="2763"/>
              </a:cxn>
              <a:cxn ang="0">
                <a:pos x="35" y="2645"/>
              </a:cxn>
              <a:cxn ang="0">
                <a:pos x="22" y="2828"/>
              </a:cxn>
              <a:cxn ang="0">
                <a:pos x="25" y="3140"/>
              </a:cxn>
              <a:cxn ang="0">
                <a:pos x="34" y="3022"/>
              </a:cxn>
              <a:cxn ang="0">
                <a:pos x="19" y="3205"/>
              </a:cxn>
              <a:cxn ang="0">
                <a:pos x="23" y="3516"/>
              </a:cxn>
              <a:cxn ang="0">
                <a:pos x="32" y="3399"/>
              </a:cxn>
              <a:cxn ang="0">
                <a:pos x="18" y="3581"/>
              </a:cxn>
              <a:cxn ang="0">
                <a:pos x="25" y="3892"/>
              </a:cxn>
              <a:cxn ang="0">
                <a:pos x="31" y="3775"/>
              </a:cxn>
              <a:cxn ang="0">
                <a:pos x="13" y="3963"/>
              </a:cxn>
              <a:cxn ang="0">
                <a:pos x="26" y="4267"/>
              </a:cxn>
              <a:cxn ang="0">
                <a:pos x="29" y="4152"/>
              </a:cxn>
              <a:cxn ang="0">
                <a:pos x="12" y="4340"/>
              </a:cxn>
              <a:cxn ang="0">
                <a:pos x="25" y="4644"/>
              </a:cxn>
              <a:cxn ang="0">
                <a:pos x="26" y="4528"/>
              </a:cxn>
              <a:cxn ang="0">
                <a:pos x="10" y="4716"/>
              </a:cxn>
              <a:cxn ang="0">
                <a:pos x="22" y="5020"/>
              </a:cxn>
              <a:cxn ang="0">
                <a:pos x="25" y="4906"/>
              </a:cxn>
              <a:cxn ang="0">
                <a:pos x="9" y="5094"/>
              </a:cxn>
              <a:cxn ang="0">
                <a:pos x="21" y="5398"/>
              </a:cxn>
              <a:cxn ang="0">
                <a:pos x="23" y="5282"/>
              </a:cxn>
              <a:cxn ang="0">
                <a:pos x="7" y="5470"/>
              </a:cxn>
              <a:cxn ang="0">
                <a:pos x="19" y="5774"/>
              </a:cxn>
              <a:cxn ang="0">
                <a:pos x="22" y="5659"/>
              </a:cxn>
              <a:cxn ang="0">
                <a:pos x="5" y="5847"/>
              </a:cxn>
              <a:cxn ang="0">
                <a:pos x="18" y="6151"/>
              </a:cxn>
              <a:cxn ang="0">
                <a:pos x="21" y="6035"/>
              </a:cxn>
              <a:cxn ang="0">
                <a:pos x="3" y="6223"/>
              </a:cxn>
              <a:cxn ang="0">
                <a:pos x="16" y="6527"/>
              </a:cxn>
              <a:cxn ang="0">
                <a:pos x="19" y="6411"/>
              </a:cxn>
              <a:cxn ang="0">
                <a:pos x="2" y="6710"/>
              </a:cxn>
              <a:cxn ang="0">
                <a:pos x="16" y="6810"/>
              </a:cxn>
              <a:cxn ang="0">
                <a:pos x="9" y="6781"/>
              </a:cxn>
            </a:cxnLst>
            <a:rect l="0" t="0" r="r" b="b"/>
            <a:pathLst>
              <a:path w="48" h="6817">
                <a:moveTo>
                  <a:pt x="48" y="8"/>
                </a:moveTo>
                <a:lnTo>
                  <a:pt x="47" y="118"/>
                </a:lnTo>
                <a:lnTo>
                  <a:pt x="45" y="124"/>
                </a:lnTo>
                <a:lnTo>
                  <a:pt x="39" y="126"/>
                </a:lnTo>
                <a:lnTo>
                  <a:pt x="34" y="124"/>
                </a:lnTo>
                <a:lnTo>
                  <a:pt x="31" y="118"/>
                </a:lnTo>
                <a:lnTo>
                  <a:pt x="32" y="8"/>
                </a:lnTo>
                <a:lnTo>
                  <a:pt x="34" y="3"/>
                </a:lnTo>
                <a:lnTo>
                  <a:pt x="39" y="0"/>
                </a:lnTo>
                <a:lnTo>
                  <a:pt x="45" y="3"/>
                </a:lnTo>
                <a:lnTo>
                  <a:pt x="48" y="8"/>
                </a:lnTo>
                <a:lnTo>
                  <a:pt x="48" y="8"/>
                </a:lnTo>
                <a:close/>
                <a:moveTo>
                  <a:pt x="47" y="196"/>
                </a:moveTo>
                <a:lnTo>
                  <a:pt x="47" y="307"/>
                </a:lnTo>
                <a:lnTo>
                  <a:pt x="44" y="312"/>
                </a:lnTo>
                <a:lnTo>
                  <a:pt x="38" y="314"/>
                </a:lnTo>
                <a:lnTo>
                  <a:pt x="34" y="312"/>
                </a:lnTo>
                <a:lnTo>
                  <a:pt x="31" y="307"/>
                </a:lnTo>
                <a:lnTo>
                  <a:pt x="31" y="196"/>
                </a:lnTo>
                <a:lnTo>
                  <a:pt x="34" y="191"/>
                </a:lnTo>
                <a:lnTo>
                  <a:pt x="39" y="188"/>
                </a:lnTo>
                <a:lnTo>
                  <a:pt x="45" y="191"/>
                </a:lnTo>
                <a:lnTo>
                  <a:pt x="47" y="196"/>
                </a:lnTo>
                <a:lnTo>
                  <a:pt x="47" y="196"/>
                </a:lnTo>
                <a:close/>
                <a:moveTo>
                  <a:pt x="45" y="385"/>
                </a:moveTo>
                <a:lnTo>
                  <a:pt x="45" y="495"/>
                </a:lnTo>
                <a:lnTo>
                  <a:pt x="44" y="501"/>
                </a:lnTo>
                <a:lnTo>
                  <a:pt x="38" y="502"/>
                </a:lnTo>
                <a:lnTo>
                  <a:pt x="32" y="501"/>
                </a:lnTo>
                <a:lnTo>
                  <a:pt x="31" y="498"/>
                </a:lnTo>
                <a:lnTo>
                  <a:pt x="29" y="495"/>
                </a:lnTo>
                <a:lnTo>
                  <a:pt x="31" y="385"/>
                </a:lnTo>
                <a:lnTo>
                  <a:pt x="32" y="379"/>
                </a:lnTo>
                <a:lnTo>
                  <a:pt x="38" y="377"/>
                </a:lnTo>
                <a:lnTo>
                  <a:pt x="44" y="379"/>
                </a:lnTo>
                <a:lnTo>
                  <a:pt x="45" y="385"/>
                </a:lnTo>
                <a:lnTo>
                  <a:pt x="45" y="385"/>
                </a:lnTo>
                <a:close/>
                <a:moveTo>
                  <a:pt x="45" y="573"/>
                </a:moveTo>
                <a:lnTo>
                  <a:pt x="45" y="683"/>
                </a:lnTo>
                <a:lnTo>
                  <a:pt x="42" y="689"/>
                </a:lnTo>
                <a:lnTo>
                  <a:pt x="37" y="690"/>
                </a:lnTo>
                <a:lnTo>
                  <a:pt x="31" y="689"/>
                </a:lnTo>
                <a:lnTo>
                  <a:pt x="29" y="683"/>
                </a:lnTo>
                <a:lnTo>
                  <a:pt x="29" y="573"/>
                </a:lnTo>
                <a:lnTo>
                  <a:pt x="32" y="567"/>
                </a:lnTo>
                <a:lnTo>
                  <a:pt x="37" y="566"/>
                </a:lnTo>
                <a:lnTo>
                  <a:pt x="42" y="567"/>
                </a:lnTo>
                <a:lnTo>
                  <a:pt x="45" y="573"/>
                </a:lnTo>
                <a:lnTo>
                  <a:pt x="45" y="573"/>
                </a:lnTo>
                <a:close/>
                <a:moveTo>
                  <a:pt x="44" y="761"/>
                </a:moveTo>
                <a:lnTo>
                  <a:pt x="44" y="871"/>
                </a:lnTo>
                <a:lnTo>
                  <a:pt x="41" y="877"/>
                </a:lnTo>
                <a:lnTo>
                  <a:pt x="35" y="878"/>
                </a:lnTo>
                <a:lnTo>
                  <a:pt x="31" y="877"/>
                </a:lnTo>
                <a:lnTo>
                  <a:pt x="28" y="871"/>
                </a:lnTo>
                <a:lnTo>
                  <a:pt x="28" y="761"/>
                </a:lnTo>
                <a:lnTo>
                  <a:pt x="31" y="755"/>
                </a:lnTo>
                <a:lnTo>
                  <a:pt x="37" y="754"/>
                </a:lnTo>
                <a:lnTo>
                  <a:pt x="42" y="755"/>
                </a:lnTo>
                <a:lnTo>
                  <a:pt x="44" y="761"/>
                </a:lnTo>
                <a:lnTo>
                  <a:pt x="44" y="761"/>
                </a:lnTo>
                <a:close/>
                <a:moveTo>
                  <a:pt x="44" y="949"/>
                </a:moveTo>
                <a:lnTo>
                  <a:pt x="42" y="1059"/>
                </a:lnTo>
                <a:lnTo>
                  <a:pt x="41" y="1065"/>
                </a:lnTo>
                <a:lnTo>
                  <a:pt x="35" y="1068"/>
                </a:lnTo>
                <a:lnTo>
                  <a:pt x="29" y="1065"/>
                </a:lnTo>
                <a:lnTo>
                  <a:pt x="26" y="1059"/>
                </a:lnTo>
                <a:lnTo>
                  <a:pt x="28" y="949"/>
                </a:lnTo>
                <a:lnTo>
                  <a:pt x="31" y="945"/>
                </a:lnTo>
                <a:lnTo>
                  <a:pt x="35" y="942"/>
                </a:lnTo>
                <a:lnTo>
                  <a:pt x="41" y="945"/>
                </a:lnTo>
                <a:lnTo>
                  <a:pt x="44" y="949"/>
                </a:lnTo>
                <a:lnTo>
                  <a:pt x="44" y="949"/>
                </a:lnTo>
                <a:close/>
                <a:moveTo>
                  <a:pt x="42" y="1138"/>
                </a:moveTo>
                <a:lnTo>
                  <a:pt x="42" y="1248"/>
                </a:lnTo>
                <a:lnTo>
                  <a:pt x="39" y="1253"/>
                </a:lnTo>
                <a:lnTo>
                  <a:pt x="34" y="1256"/>
                </a:lnTo>
                <a:lnTo>
                  <a:pt x="29" y="1253"/>
                </a:lnTo>
                <a:lnTo>
                  <a:pt x="26" y="1248"/>
                </a:lnTo>
                <a:lnTo>
                  <a:pt x="26" y="1138"/>
                </a:lnTo>
                <a:lnTo>
                  <a:pt x="29" y="1133"/>
                </a:lnTo>
                <a:lnTo>
                  <a:pt x="35" y="1130"/>
                </a:lnTo>
                <a:lnTo>
                  <a:pt x="41" y="1133"/>
                </a:lnTo>
                <a:lnTo>
                  <a:pt x="42" y="1138"/>
                </a:lnTo>
                <a:lnTo>
                  <a:pt x="42" y="1138"/>
                </a:lnTo>
                <a:close/>
                <a:moveTo>
                  <a:pt x="41" y="1327"/>
                </a:moveTo>
                <a:lnTo>
                  <a:pt x="41" y="1436"/>
                </a:lnTo>
                <a:lnTo>
                  <a:pt x="39" y="1442"/>
                </a:lnTo>
                <a:lnTo>
                  <a:pt x="34" y="1444"/>
                </a:lnTo>
                <a:lnTo>
                  <a:pt x="28" y="1442"/>
                </a:lnTo>
                <a:lnTo>
                  <a:pt x="25" y="1436"/>
                </a:lnTo>
                <a:lnTo>
                  <a:pt x="26" y="1326"/>
                </a:lnTo>
                <a:lnTo>
                  <a:pt x="28" y="1321"/>
                </a:lnTo>
                <a:lnTo>
                  <a:pt x="34" y="1318"/>
                </a:lnTo>
                <a:lnTo>
                  <a:pt x="39" y="1321"/>
                </a:lnTo>
                <a:lnTo>
                  <a:pt x="41" y="1327"/>
                </a:lnTo>
                <a:lnTo>
                  <a:pt x="41" y="1327"/>
                </a:lnTo>
                <a:close/>
                <a:moveTo>
                  <a:pt x="41" y="1515"/>
                </a:moveTo>
                <a:lnTo>
                  <a:pt x="41" y="1625"/>
                </a:lnTo>
                <a:lnTo>
                  <a:pt x="38" y="1630"/>
                </a:lnTo>
                <a:lnTo>
                  <a:pt x="32" y="1633"/>
                </a:lnTo>
                <a:lnTo>
                  <a:pt x="26" y="1630"/>
                </a:lnTo>
                <a:lnTo>
                  <a:pt x="25" y="1624"/>
                </a:lnTo>
                <a:lnTo>
                  <a:pt x="25" y="1515"/>
                </a:lnTo>
                <a:lnTo>
                  <a:pt x="28" y="1510"/>
                </a:lnTo>
                <a:lnTo>
                  <a:pt x="32" y="1507"/>
                </a:lnTo>
                <a:lnTo>
                  <a:pt x="38" y="1510"/>
                </a:lnTo>
                <a:lnTo>
                  <a:pt x="41" y="1515"/>
                </a:lnTo>
                <a:lnTo>
                  <a:pt x="41" y="1515"/>
                </a:lnTo>
                <a:close/>
                <a:moveTo>
                  <a:pt x="39" y="1704"/>
                </a:moveTo>
                <a:lnTo>
                  <a:pt x="39" y="1814"/>
                </a:lnTo>
                <a:lnTo>
                  <a:pt x="37" y="1819"/>
                </a:lnTo>
                <a:lnTo>
                  <a:pt x="32" y="1821"/>
                </a:lnTo>
                <a:lnTo>
                  <a:pt x="26" y="1819"/>
                </a:lnTo>
                <a:lnTo>
                  <a:pt x="23" y="1814"/>
                </a:lnTo>
                <a:lnTo>
                  <a:pt x="23" y="1704"/>
                </a:lnTo>
                <a:lnTo>
                  <a:pt x="26" y="1698"/>
                </a:lnTo>
                <a:lnTo>
                  <a:pt x="32" y="1695"/>
                </a:lnTo>
                <a:lnTo>
                  <a:pt x="38" y="1698"/>
                </a:lnTo>
                <a:lnTo>
                  <a:pt x="39" y="1704"/>
                </a:lnTo>
                <a:lnTo>
                  <a:pt x="39" y="1704"/>
                </a:lnTo>
                <a:close/>
                <a:moveTo>
                  <a:pt x="39" y="1892"/>
                </a:moveTo>
                <a:lnTo>
                  <a:pt x="38" y="2002"/>
                </a:lnTo>
                <a:lnTo>
                  <a:pt x="37" y="2008"/>
                </a:lnTo>
                <a:lnTo>
                  <a:pt x="31" y="2009"/>
                </a:lnTo>
                <a:lnTo>
                  <a:pt x="25" y="2008"/>
                </a:lnTo>
                <a:lnTo>
                  <a:pt x="23" y="2002"/>
                </a:lnTo>
                <a:lnTo>
                  <a:pt x="23" y="1892"/>
                </a:lnTo>
                <a:lnTo>
                  <a:pt x="26" y="1886"/>
                </a:lnTo>
                <a:lnTo>
                  <a:pt x="31" y="1883"/>
                </a:lnTo>
                <a:lnTo>
                  <a:pt x="37" y="1886"/>
                </a:lnTo>
                <a:lnTo>
                  <a:pt x="39" y="1892"/>
                </a:lnTo>
                <a:lnTo>
                  <a:pt x="39" y="1892"/>
                </a:lnTo>
                <a:close/>
                <a:moveTo>
                  <a:pt x="38" y="2080"/>
                </a:moveTo>
                <a:lnTo>
                  <a:pt x="38" y="2190"/>
                </a:lnTo>
                <a:lnTo>
                  <a:pt x="35" y="2196"/>
                </a:lnTo>
                <a:lnTo>
                  <a:pt x="34" y="2197"/>
                </a:lnTo>
                <a:lnTo>
                  <a:pt x="29" y="2197"/>
                </a:lnTo>
                <a:lnTo>
                  <a:pt x="25" y="2196"/>
                </a:lnTo>
                <a:lnTo>
                  <a:pt x="22" y="2190"/>
                </a:lnTo>
                <a:lnTo>
                  <a:pt x="22" y="2080"/>
                </a:lnTo>
                <a:lnTo>
                  <a:pt x="25" y="2074"/>
                </a:lnTo>
                <a:lnTo>
                  <a:pt x="28" y="2073"/>
                </a:lnTo>
                <a:lnTo>
                  <a:pt x="31" y="2073"/>
                </a:lnTo>
                <a:lnTo>
                  <a:pt x="37" y="2074"/>
                </a:lnTo>
                <a:lnTo>
                  <a:pt x="38" y="2080"/>
                </a:lnTo>
                <a:lnTo>
                  <a:pt x="38" y="2080"/>
                </a:lnTo>
                <a:close/>
                <a:moveTo>
                  <a:pt x="38" y="2268"/>
                </a:moveTo>
                <a:lnTo>
                  <a:pt x="37" y="2378"/>
                </a:lnTo>
                <a:lnTo>
                  <a:pt x="35" y="2384"/>
                </a:lnTo>
                <a:lnTo>
                  <a:pt x="29" y="2385"/>
                </a:lnTo>
                <a:lnTo>
                  <a:pt x="23" y="2384"/>
                </a:lnTo>
                <a:lnTo>
                  <a:pt x="21" y="2378"/>
                </a:lnTo>
                <a:lnTo>
                  <a:pt x="22" y="2268"/>
                </a:lnTo>
                <a:lnTo>
                  <a:pt x="23" y="2262"/>
                </a:lnTo>
                <a:lnTo>
                  <a:pt x="29" y="2261"/>
                </a:lnTo>
                <a:lnTo>
                  <a:pt x="35" y="2262"/>
                </a:lnTo>
                <a:lnTo>
                  <a:pt x="38" y="2268"/>
                </a:lnTo>
                <a:lnTo>
                  <a:pt x="38" y="2268"/>
                </a:lnTo>
                <a:close/>
                <a:moveTo>
                  <a:pt x="37" y="2456"/>
                </a:moveTo>
                <a:lnTo>
                  <a:pt x="37" y="2566"/>
                </a:lnTo>
                <a:lnTo>
                  <a:pt x="34" y="2572"/>
                </a:lnTo>
                <a:lnTo>
                  <a:pt x="28" y="2574"/>
                </a:lnTo>
                <a:lnTo>
                  <a:pt x="22" y="2572"/>
                </a:lnTo>
                <a:lnTo>
                  <a:pt x="21" y="2569"/>
                </a:lnTo>
                <a:lnTo>
                  <a:pt x="21" y="2566"/>
                </a:lnTo>
                <a:lnTo>
                  <a:pt x="21" y="2456"/>
                </a:lnTo>
                <a:lnTo>
                  <a:pt x="23" y="2451"/>
                </a:lnTo>
                <a:lnTo>
                  <a:pt x="29" y="2449"/>
                </a:lnTo>
                <a:lnTo>
                  <a:pt x="34" y="2451"/>
                </a:lnTo>
                <a:lnTo>
                  <a:pt x="37" y="2456"/>
                </a:lnTo>
                <a:lnTo>
                  <a:pt x="37" y="2456"/>
                </a:lnTo>
                <a:close/>
                <a:moveTo>
                  <a:pt x="35" y="2645"/>
                </a:moveTo>
                <a:lnTo>
                  <a:pt x="35" y="2755"/>
                </a:lnTo>
                <a:lnTo>
                  <a:pt x="32" y="2760"/>
                </a:lnTo>
                <a:lnTo>
                  <a:pt x="28" y="2763"/>
                </a:lnTo>
                <a:lnTo>
                  <a:pt x="22" y="2760"/>
                </a:lnTo>
                <a:lnTo>
                  <a:pt x="19" y="2755"/>
                </a:lnTo>
                <a:lnTo>
                  <a:pt x="21" y="2645"/>
                </a:lnTo>
                <a:lnTo>
                  <a:pt x="22" y="2639"/>
                </a:lnTo>
                <a:lnTo>
                  <a:pt x="28" y="2637"/>
                </a:lnTo>
                <a:lnTo>
                  <a:pt x="34" y="2640"/>
                </a:lnTo>
                <a:lnTo>
                  <a:pt x="35" y="2645"/>
                </a:lnTo>
                <a:lnTo>
                  <a:pt x="35" y="2645"/>
                </a:lnTo>
                <a:close/>
                <a:moveTo>
                  <a:pt x="35" y="2833"/>
                </a:moveTo>
                <a:lnTo>
                  <a:pt x="34" y="2943"/>
                </a:lnTo>
                <a:lnTo>
                  <a:pt x="32" y="2949"/>
                </a:lnTo>
                <a:lnTo>
                  <a:pt x="26" y="2951"/>
                </a:lnTo>
                <a:lnTo>
                  <a:pt x="21" y="2949"/>
                </a:lnTo>
                <a:lnTo>
                  <a:pt x="19" y="2943"/>
                </a:lnTo>
                <a:lnTo>
                  <a:pt x="19" y="2833"/>
                </a:lnTo>
                <a:lnTo>
                  <a:pt x="22" y="2828"/>
                </a:lnTo>
                <a:lnTo>
                  <a:pt x="26" y="2826"/>
                </a:lnTo>
                <a:lnTo>
                  <a:pt x="32" y="2828"/>
                </a:lnTo>
                <a:lnTo>
                  <a:pt x="35" y="2833"/>
                </a:lnTo>
                <a:lnTo>
                  <a:pt x="35" y="2833"/>
                </a:lnTo>
                <a:close/>
                <a:moveTo>
                  <a:pt x="34" y="3022"/>
                </a:moveTo>
                <a:lnTo>
                  <a:pt x="34" y="3131"/>
                </a:lnTo>
                <a:lnTo>
                  <a:pt x="31" y="3137"/>
                </a:lnTo>
                <a:lnTo>
                  <a:pt x="25" y="3140"/>
                </a:lnTo>
                <a:lnTo>
                  <a:pt x="21" y="3137"/>
                </a:lnTo>
                <a:lnTo>
                  <a:pt x="18" y="3131"/>
                </a:lnTo>
                <a:lnTo>
                  <a:pt x="18" y="3021"/>
                </a:lnTo>
                <a:lnTo>
                  <a:pt x="21" y="3017"/>
                </a:lnTo>
                <a:lnTo>
                  <a:pt x="26" y="3014"/>
                </a:lnTo>
                <a:lnTo>
                  <a:pt x="32" y="3017"/>
                </a:lnTo>
                <a:lnTo>
                  <a:pt x="34" y="3022"/>
                </a:lnTo>
                <a:lnTo>
                  <a:pt x="34" y="3022"/>
                </a:lnTo>
                <a:close/>
                <a:moveTo>
                  <a:pt x="34" y="3211"/>
                </a:moveTo>
                <a:lnTo>
                  <a:pt x="32" y="3321"/>
                </a:lnTo>
                <a:lnTo>
                  <a:pt x="31" y="3325"/>
                </a:lnTo>
                <a:lnTo>
                  <a:pt x="25" y="3328"/>
                </a:lnTo>
                <a:lnTo>
                  <a:pt x="19" y="3325"/>
                </a:lnTo>
                <a:lnTo>
                  <a:pt x="16" y="3319"/>
                </a:lnTo>
                <a:lnTo>
                  <a:pt x="18" y="3211"/>
                </a:lnTo>
                <a:lnTo>
                  <a:pt x="19" y="3205"/>
                </a:lnTo>
                <a:lnTo>
                  <a:pt x="25" y="3202"/>
                </a:lnTo>
                <a:lnTo>
                  <a:pt x="31" y="3205"/>
                </a:lnTo>
                <a:lnTo>
                  <a:pt x="34" y="3211"/>
                </a:lnTo>
                <a:lnTo>
                  <a:pt x="34" y="3211"/>
                </a:lnTo>
                <a:close/>
                <a:moveTo>
                  <a:pt x="32" y="3399"/>
                </a:moveTo>
                <a:lnTo>
                  <a:pt x="32" y="3509"/>
                </a:lnTo>
                <a:lnTo>
                  <a:pt x="29" y="3515"/>
                </a:lnTo>
                <a:lnTo>
                  <a:pt x="23" y="3516"/>
                </a:lnTo>
                <a:lnTo>
                  <a:pt x="18" y="3515"/>
                </a:lnTo>
                <a:lnTo>
                  <a:pt x="16" y="3509"/>
                </a:lnTo>
                <a:lnTo>
                  <a:pt x="16" y="3399"/>
                </a:lnTo>
                <a:lnTo>
                  <a:pt x="19" y="3393"/>
                </a:lnTo>
                <a:lnTo>
                  <a:pt x="25" y="3390"/>
                </a:lnTo>
                <a:lnTo>
                  <a:pt x="29" y="3393"/>
                </a:lnTo>
                <a:lnTo>
                  <a:pt x="32" y="3399"/>
                </a:lnTo>
                <a:lnTo>
                  <a:pt x="32" y="3399"/>
                </a:lnTo>
                <a:close/>
                <a:moveTo>
                  <a:pt x="31" y="3587"/>
                </a:moveTo>
                <a:lnTo>
                  <a:pt x="31" y="3697"/>
                </a:lnTo>
                <a:lnTo>
                  <a:pt x="29" y="3703"/>
                </a:lnTo>
                <a:lnTo>
                  <a:pt x="23" y="3704"/>
                </a:lnTo>
                <a:lnTo>
                  <a:pt x="18" y="3703"/>
                </a:lnTo>
                <a:lnTo>
                  <a:pt x="15" y="3697"/>
                </a:lnTo>
                <a:lnTo>
                  <a:pt x="16" y="3587"/>
                </a:lnTo>
                <a:lnTo>
                  <a:pt x="18" y="3581"/>
                </a:lnTo>
                <a:lnTo>
                  <a:pt x="23" y="3578"/>
                </a:lnTo>
                <a:lnTo>
                  <a:pt x="29" y="3581"/>
                </a:lnTo>
                <a:lnTo>
                  <a:pt x="31" y="3587"/>
                </a:lnTo>
                <a:lnTo>
                  <a:pt x="31" y="3587"/>
                </a:lnTo>
                <a:close/>
                <a:moveTo>
                  <a:pt x="31" y="3775"/>
                </a:moveTo>
                <a:lnTo>
                  <a:pt x="29" y="3885"/>
                </a:lnTo>
                <a:lnTo>
                  <a:pt x="28" y="3891"/>
                </a:lnTo>
                <a:lnTo>
                  <a:pt x="25" y="3892"/>
                </a:lnTo>
                <a:lnTo>
                  <a:pt x="22" y="3892"/>
                </a:lnTo>
                <a:lnTo>
                  <a:pt x="16" y="3891"/>
                </a:lnTo>
                <a:lnTo>
                  <a:pt x="15" y="3885"/>
                </a:lnTo>
                <a:lnTo>
                  <a:pt x="15" y="3775"/>
                </a:lnTo>
                <a:lnTo>
                  <a:pt x="18" y="3769"/>
                </a:lnTo>
                <a:lnTo>
                  <a:pt x="22" y="3767"/>
                </a:lnTo>
                <a:lnTo>
                  <a:pt x="28" y="3769"/>
                </a:lnTo>
                <a:lnTo>
                  <a:pt x="31" y="3775"/>
                </a:lnTo>
                <a:lnTo>
                  <a:pt x="31" y="3775"/>
                </a:lnTo>
                <a:close/>
                <a:moveTo>
                  <a:pt x="29" y="3963"/>
                </a:moveTo>
                <a:lnTo>
                  <a:pt x="29" y="4073"/>
                </a:lnTo>
                <a:lnTo>
                  <a:pt x="26" y="4079"/>
                </a:lnTo>
                <a:lnTo>
                  <a:pt x="21" y="4081"/>
                </a:lnTo>
                <a:lnTo>
                  <a:pt x="16" y="4079"/>
                </a:lnTo>
                <a:lnTo>
                  <a:pt x="13" y="4073"/>
                </a:lnTo>
                <a:lnTo>
                  <a:pt x="13" y="3963"/>
                </a:lnTo>
                <a:lnTo>
                  <a:pt x="16" y="3958"/>
                </a:lnTo>
                <a:lnTo>
                  <a:pt x="22" y="3956"/>
                </a:lnTo>
                <a:lnTo>
                  <a:pt x="28" y="3958"/>
                </a:lnTo>
                <a:lnTo>
                  <a:pt x="29" y="3963"/>
                </a:lnTo>
                <a:lnTo>
                  <a:pt x="29" y="3963"/>
                </a:lnTo>
                <a:close/>
                <a:moveTo>
                  <a:pt x="29" y="4152"/>
                </a:moveTo>
                <a:lnTo>
                  <a:pt x="28" y="4262"/>
                </a:lnTo>
                <a:lnTo>
                  <a:pt x="26" y="4267"/>
                </a:lnTo>
                <a:lnTo>
                  <a:pt x="21" y="4269"/>
                </a:lnTo>
                <a:lnTo>
                  <a:pt x="15" y="4267"/>
                </a:lnTo>
                <a:lnTo>
                  <a:pt x="12" y="4262"/>
                </a:lnTo>
                <a:lnTo>
                  <a:pt x="13" y="4152"/>
                </a:lnTo>
                <a:lnTo>
                  <a:pt x="15" y="4146"/>
                </a:lnTo>
                <a:lnTo>
                  <a:pt x="21" y="4144"/>
                </a:lnTo>
                <a:lnTo>
                  <a:pt x="26" y="4146"/>
                </a:lnTo>
                <a:lnTo>
                  <a:pt x="29" y="4152"/>
                </a:lnTo>
                <a:lnTo>
                  <a:pt x="29" y="4152"/>
                </a:lnTo>
                <a:close/>
                <a:moveTo>
                  <a:pt x="28" y="4340"/>
                </a:moveTo>
                <a:lnTo>
                  <a:pt x="28" y="4450"/>
                </a:lnTo>
                <a:lnTo>
                  <a:pt x="25" y="4456"/>
                </a:lnTo>
                <a:lnTo>
                  <a:pt x="19" y="4459"/>
                </a:lnTo>
                <a:lnTo>
                  <a:pt x="13" y="4456"/>
                </a:lnTo>
                <a:lnTo>
                  <a:pt x="12" y="4450"/>
                </a:lnTo>
                <a:lnTo>
                  <a:pt x="12" y="4340"/>
                </a:lnTo>
                <a:lnTo>
                  <a:pt x="15" y="4334"/>
                </a:lnTo>
                <a:lnTo>
                  <a:pt x="21" y="4333"/>
                </a:lnTo>
                <a:lnTo>
                  <a:pt x="26" y="4335"/>
                </a:lnTo>
                <a:lnTo>
                  <a:pt x="28" y="4340"/>
                </a:lnTo>
                <a:lnTo>
                  <a:pt x="28" y="4340"/>
                </a:lnTo>
                <a:close/>
                <a:moveTo>
                  <a:pt x="26" y="4528"/>
                </a:moveTo>
                <a:lnTo>
                  <a:pt x="26" y="4638"/>
                </a:lnTo>
                <a:lnTo>
                  <a:pt x="25" y="4644"/>
                </a:lnTo>
                <a:lnTo>
                  <a:pt x="19" y="4647"/>
                </a:lnTo>
                <a:lnTo>
                  <a:pt x="13" y="4644"/>
                </a:lnTo>
                <a:lnTo>
                  <a:pt x="10" y="4638"/>
                </a:lnTo>
                <a:lnTo>
                  <a:pt x="12" y="4528"/>
                </a:lnTo>
                <a:lnTo>
                  <a:pt x="13" y="4524"/>
                </a:lnTo>
                <a:lnTo>
                  <a:pt x="19" y="4521"/>
                </a:lnTo>
                <a:lnTo>
                  <a:pt x="25" y="4524"/>
                </a:lnTo>
                <a:lnTo>
                  <a:pt x="26" y="4528"/>
                </a:lnTo>
                <a:lnTo>
                  <a:pt x="26" y="4528"/>
                </a:lnTo>
                <a:close/>
                <a:moveTo>
                  <a:pt x="26" y="4716"/>
                </a:moveTo>
                <a:lnTo>
                  <a:pt x="25" y="4826"/>
                </a:lnTo>
                <a:lnTo>
                  <a:pt x="23" y="4832"/>
                </a:lnTo>
                <a:lnTo>
                  <a:pt x="18" y="4835"/>
                </a:lnTo>
                <a:lnTo>
                  <a:pt x="12" y="4832"/>
                </a:lnTo>
                <a:lnTo>
                  <a:pt x="10" y="4826"/>
                </a:lnTo>
                <a:lnTo>
                  <a:pt x="10" y="4716"/>
                </a:lnTo>
                <a:lnTo>
                  <a:pt x="13" y="4712"/>
                </a:lnTo>
                <a:lnTo>
                  <a:pt x="18" y="4709"/>
                </a:lnTo>
                <a:lnTo>
                  <a:pt x="23" y="4712"/>
                </a:lnTo>
                <a:lnTo>
                  <a:pt x="26" y="4716"/>
                </a:lnTo>
                <a:lnTo>
                  <a:pt x="26" y="4716"/>
                </a:lnTo>
                <a:close/>
                <a:moveTo>
                  <a:pt x="25" y="4906"/>
                </a:moveTo>
                <a:lnTo>
                  <a:pt x="25" y="5016"/>
                </a:lnTo>
                <a:lnTo>
                  <a:pt x="22" y="5020"/>
                </a:lnTo>
                <a:lnTo>
                  <a:pt x="16" y="5023"/>
                </a:lnTo>
                <a:lnTo>
                  <a:pt x="12" y="5020"/>
                </a:lnTo>
                <a:lnTo>
                  <a:pt x="9" y="5014"/>
                </a:lnTo>
                <a:lnTo>
                  <a:pt x="9" y="4906"/>
                </a:lnTo>
                <a:lnTo>
                  <a:pt x="12" y="4900"/>
                </a:lnTo>
                <a:lnTo>
                  <a:pt x="18" y="4897"/>
                </a:lnTo>
                <a:lnTo>
                  <a:pt x="23" y="4900"/>
                </a:lnTo>
                <a:lnTo>
                  <a:pt x="25" y="4906"/>
                </a:lnTo>
                <a:lnTo>
                  <a:pt x="25" y="4906"/>
                </a:lnTo>
                <a:close/>
                <a:moveTo>
                  <a:pt x="25" y="5094"/>
                </a:moveTo>
                <a:lnTo>
                  <a:pt x="23" y="5204"/>
                </a:lnTo>
                <a:lnTo>
                  <a:pt x="22" y="5210"/>
                </a:lnTo>
                <a:lnTo>
                  <a:pt x="16" y="5211"/>
                </a:lnTo>
                <a:lnTo>
                  <a:pt x="10" y="5208"/>
                </a:lnTo>
                <a:lnTo>
                  <a:pt x="7" y="5204"/>
                </a:lnTo>
                <a:lnTo>
                  <a:pt x="9" y="5094"/>
                </a:lnTo>
                <a:lnTo>
                  <a:pt x="12" y="5088"/>
                </a:lnTo>
                <a:lnTo>
                  <a:pt x="16" y="5085"/>
                </a:lnTo>
                <a:lnTo>
                  <a:pt x="22" y="5088"/>
                </a:lnTo>
                <a:lnTo>
                  <a:pt x="25" y="5094"/>
                </a:lnTo>
                <a:lnTo>
                  <a:pt x="25" y="5094"/>
                </a:lnTo>
                <a:close/>
                <a:moveTo>
                  <a:pt x="23" y="5282"/>
                </a:moveTo>
                <a:lnTo>
                  <a:pt x="23" y="5392"/>
                </a:lnTo>
                <a:lnTo>
                  <a:pt x="21" y="5398"/>
                </a:lnTo>
                <a:lnTo>
                  <a:pt x="15" y="5400"/>
                </a:lnTo>
                <a:lnTo>
                  <a:pt x="10" y="5398"/>
                </a:lnTo>
                <a:lnTo>
                  <a:pt x="7" y="5392"/>
                </a:lnTo>
                <a:lnTo>
                  <a:pt x="7" y="5282"/>
                </a:lnTo>
                <a:lnTo>
                  <a:pt x="10" y="5276"/>
                </a:lnTo>
                <a:lnTo>
                  <a:pt x="16" y="5274"/>
                </a:lnTo>
                <a:lnTo>
                  <a:pt x="22" y="5276"/>
                </a:lnTo>
                <a:lnTo>
                  <a:pt x="23" y="5282"/>
                </a:lnTo>
                <a:lnTo>
                  <a:pt x="23" y="5282"/>
                </a:lnTo>
                <a:close/>
                <a:moveTo>
                  <a:pt x="22" y="5470"/>
                </a:moveTo>
                <a:lnTo>
                  <a:pt x="22" y="5580"/>
                </a:lnTo>
                <a:lnTo>
                  <a:pt x="21" y="5586"/>
                </a:lnTo>
                <a:lnTo>
                  <a:pt x="15" y="5588"/>
                </a:lnTo>
                <a:lnTo>
                  <a:pt x="9" y="5586"/>
                </a:lnTo>
                <a:lnTo>
                  <a:pt x="6" y="5580"/>
                </a:lnTo>
                <a:lnTo>
                  <a:pt x="7" y="5470"/>
                </a:lnTo>
                <a:lnTo>
                  <a:pt x="9" y="5465"/>
                </a:lnTo>
                <a:lnTo>
                  <a:pt x="15" y="5462"/>
                </a:lnTo>
                <a:lnTo>
                  <a:pt x="21" y="5465"/>
                </a:lnTo>
                <a:lnTo>
                  <a:pt x="22" y="5470"/>
                </a:lnTo>
                <a:lnTo>
                  <a:pt x="22" y="5470"/>
                </a:lnTo>
                <a:close/>
                <a:moveTo>
                  <a:pt x="22" y="5659"/>
                </a:moveTo>
                <a:lnTo>
                  <a:pt x="22" y="5769"/>
                </a:lnTo>
                <a:lnTo>
                  <a:pt x="19" y="5774"/>
                </a:lnTo>
                <a:lnTo>
                  <a:pt x="13" y="5776"/>
                </a:lnTo>
                <a:lnTo>
                  <a:pt x="7" y="5774"/>
                </a:lnTo>
                <a:lnTo>
                  <a:pt x="6" y="5769"/>
                </a:lnTo>
                <a:lnTo>
                  <a:pt x="6" y="5659"/>
                </a:lnTo>
                <a:lnTo>
                  <a:pt x="9" y="5653"/>
                </a:lnTo>
                <a:lnTo>
                  <a:pt x="13" y="5651"/>
                </a:lnTo>
                <a:lnTo>
                  <a:pt x="19" y="5653"/>
                </a:lnTo>
                <a:lnTo>
                  <a:pt x="22" y="5659"/>
                </a:lnTo>
                <a:lnTo>
                  <a:pt x="22" y="5659"/>
                </a:lnTo>
                <a:close/>
                <a:moveTo>
                  <a:pt x="21" y="5847"/>
                </a:moveTo>
                <a:lnTo>
                  <a:pt x="21" y="5957"/>
                </a:lnTo>
                <a:lnTo>
                  <a:pt x="18" y="5963"/>
                </a:lnTo>
                <a:lnTo>
                  <a:pt x="13" y="5964"/>
                </a:lnTo>
                <a:lnTo>
                  <a:pt x="7" y="5963"/>
                </a:lnTo>
                <a:lnTo>
                  <a:pt x="5" y="5957"/>
                </a:lnTo>
                <a:lnTo>
                  <a:pt x="5" y="5847"/>
                </a:lnTo>
                <a:lnTo>
                  <a:pt x="7" y="5841"/>
                </a:lnTo>
                <a:lnTo>
                  <a:pt x="13" y="5840"/>
                </a:lnTo>
                <a:lnTo>
                  <a:pt x="19" y="5841"/>
                </a:lnTo>
                <a:lnTo>
                  <a:pt x="21" y="5847"/>
                </a:lnTo>
                <a:lnTo>
                  <a:pt x="21" y="5847"/>
                </a:lnTo>
                <a:close/>
                <a:moveTo>
                  <a:pt x="21" y="6035"/>
                </a:moveTo>
                <a:lnTo>
                  <a:pt x="19" y="6145"/>
                </a:lnTo>
                <a:lnTo>
                  <a:pt x="18" y="6151"/>
                </a:lnTo>
                <a:lnTo>
                  <a:pt x="12" y="6154"/>
                </a:lnTo>
                <a:lnTo>
                  <a:pt x="6" y="6151"/>
                </a:lnTo>
                <a:lnTo>
                  <a:pt x="5" y="6145"/>
                </a:lnTo>
                <a:lnTo>
                  <a:pt x="5" y="6035"/>
                </a:lnTo>
                <a:lnTo>
                  <a:pt x="7" y="6029"/>
                </a:lnTo>
                <a:lnTo>
                  <a:pt x="12" y="6028"/>
                </a:lnTo>
                <a:lnTo>
                  <a:pt x="18" y="6031"/>
                </a:lnTo>
                <a:lnTo>
                  <a:pt x="21" y="6035"/>
                </a:lnTo>
                <a:lnTo>
                  <a:pt x="21" y="6035"/>
                </a:lnTo>
                <a:close/>
                <a:moveTo>
                  <a:pt x="19" y="6223"/>
                </a:moveTo>
                <a:lnTo>
                  <a:pt x="19" y="6333"/>
                </a:lnTo>
                <a:lnTo>
                  <a:pt x="16" y="6339"/>
                </a:lnTo>
                <a:lnTo>
                  <a:pt x="10" y="6342"/>
                </a:lnTo>
                <a:lnTo>
                  <a:pt x="6" y="6339"/>
                </a:lnTo>
                <a:lnTo>
                  <a:pt x="3" y="6333"/>
                </a:lnTo>
                <a:lnTo>
                  <a:pt x="3" y="6223"/>
                </a:lnTo>
                <a:lnTo>
                  <a:pt x="6" y="6219"/>
                </a:lnTo>
                <a:lnTo>
                  <a:pt x="12" y="6216"/>
                </a:lnTo>
                <a:lnTo>
                  <a:pt x="18" y="6219"/>
                </a:lnTo>
                <a:lnTo>
                  <a:pt x="19" y="6223"/>
                </a:lnTo>
                <a:lnTo>
                  <a:pt x="19" y="6223"/>
                </a:lnTo>
                <a:close/>
                <a:moveTo>
                  <a:pt x="19" y="6411"/>
                </a:moveTo>
                <a:lnTo>
                  <a:pt x="18" y="6521"/>
                </a:lnTo>
                <a:lnTo>
                  <a:pt x="16" y="6527"/>
                </a:lnTo>
                <a:lnTo>
                  <a:pt x="10" y="6530"/>
                </a:lnTo>
                <a:lnTo>
                  <a:pt x="5" y="6527"/>
                </a:lnTo>
                <a:lnTo>
                  <a:pt x="2" y="6521"/>
                </a:lnTo>
                <a:lnTo>
                  <a:pt x="3" y="6411"/>
                </a:lnTo>
                <a:lnTo>
                  <a:pt x="5" y="6407"/>
                </a:lnTo>
                <a:lnTo>
                  <a:pt x="10" y="6404"/>
                </a:lnTo>
                <a:lnTo>
                  <a:pt x="16" y="6407"/>
                </a:lnTo>
                <a:lnTo>
                  <a:pt x="19" y="6411"/>
                </a:lnTo>
                <a:lnTo>
                  <a:pt x="19" y="6411"/>
                </a:lnTo>
                <a:close/>
                <a:moveTo>
                  <a:pt x="18" y="6601"/>
                </a:moveTo>
                <a:lnTo>
                  <a:pt x="18" y="6710"/>
                </a:lnTo>
                <a:lnTo>
                  <a:pt x="15" y="6715"/>
                </a:lnTo>
                <a:lnTo>
                  <a:pt x="9" y="6718"/>
                </a:lnTo>
                <a:lnTo>
                  <a:pt x="3" y="6715"/>
                </a:lnTo>
                <a:lnTo>
                  <a:pt x="2" y="6714"/>
                </a:lnTo>
                <a:lnTo>
                  <a:pt x="2" y="6710"/>
                </a:lnTo>
                <a:lnTo>
                  <a:pt x="2" y="6601"/>
                </a:lnTo>
                <a:lnTo>
                  <a:pt x="5" y="6595"/>
                </a:lnTo>
                <a:lnTo>
                  <a:pt x="10" y="6592"/>
                </a:lnTo>
                <a:lnTo>
                  <a:pt x="15" y="6595"/>
                </a:lnTo>
                <a:lnTo>
                  <a:pt x="18" y="6601"/>
                </a:lnTo>
                <a:lnTo>
                  <a:pt x="18" y="6601"/>
                </a:lnTo>
                <a:close/>
                <a:moveTo>
                  <a:pt x="16" y="6789"/>
                </a:moveTo>
                <a:lnTo>
                  <a:pt x="16" y="6810"/>
                </a:lnTo>
                <a:lnTo>
                  <a:pt x="15" y="6815"/>
                </a:lnTo>
                <a:lnTo>
                  <a:pt x="12" y="6817"/>
                </a:lnTo>
                <a:lnTo>
                  <a:pt x="9" y="6817"/>
                </a:lnTo>
                <a:lnTo>
                  <a:pt x="3" y="6815"/>
                </a:lnTo>
                <a:lnTo>
                  <a:pt x="0" y="6810"/>
                </a:lnTo>
                <a:lnTo>
                  <a:pt x="2" y="6789"/>
                </a:lnTo>
                <a:lnTo>
                  <a:pt x="3" y="6784"/>
                </a:lnTo>
                <a:lnTo>
                  <a:pt x="9" y="6781"/>
                </a:lnTo>
                <a:lnTo>
                  <a:pt x="15" y="6784"/>
                </a:lnTo>
                <a:lnTo>
                  <a:pt x="16" y="6789"/>
                </a:lnTo>
                <a:lnTo>
                  <a:pt x="16" y="678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76" name="Freeform 280"/>
          <p:cNvSpPr>
            <a:spLocks noEditPoints="1"/>
          </p:cNvSpPr>
          <p:nvPr/>
        </p:nvSpPr>
        <p:spPr bwMode="auto">
          <a:xfrm>
            <a:off x="7680325" y="2024248"/>
            <a:ext cx="7938" cy="3541713"/>
          </a:xfrm>
          <a:custGeom>
            <a:avLst/>
            <a:gdLst/>
            <a:ahLst/>
            <a:cxnLst>
              <a:cxn ang="0">
                <a:pos x="0" y="7"/>
              </a:cxn>
              <a:cxn ang="0">
                <a:pos x="16" y="306"/>
              </a:cxn>
              <a:cxn ang="0">
                <a:pos x="7" y="188"/>
              </a:cxn>
              <a:cxn ang="0">
                <a:pos x="7" y="502"/>
              </a:cxn>
              <a:cxn ang="0">
                <a:pos x="16" y="384"/>
              </a:cxn>
              <a:cxn ang="0">
                <a:pos x="0" y="682"/>
              </a:cxn>
              <a:cxn ang="0">
                <a:pos x="16" y="760"/>
              </a:cxn>
              <a:cxn ang="0">
                <a:pos x="2" y="754"/>
              </a:cxn>
              <a:cxn ang="0">
                <a:pos x="13" y="1064"/>
              </a:cxn>
              <a:cxn ang="0">
                <a:pos x="13" y="944"/>
              </a:cxn>
              <a:cxn ang="0">
                <a:pos x="2" y="1252"/>
              </a:cxn>
              <a:cxn ang="0">
                <a:pos x="16" y="1138"/>
              </a:cxn>
              <a:cxn ang="0">
                <a:pos x="0" y="1326"/>
              </a:cxn>
              <a:cxn ang="0">
                <a:pos x="16" y="1624"/>
              </a:cxn>
              <a:cxn ang="0">
                <a:pos x="7" y="1506"/>
              </a:cxn>
              <a:cxn ang="0">
                <a:pos x="7" y="1820"/>
              </a:cxn>
              <a:cxn ang="0">
                <a:pos x="16" y="1703"/>
              </a:cxn>
              <a:cxn ang="0">
                <a:pos x="0" y="2001"/>
              </a:cxn>
              <a:cxn ang="0">
                <a:pos x="16" y="2079"/>
              </a:cxn>
              <a:cxn ang="0">
                <a:pos x="2" y="2073"/>
              </a:cxn>
              <a:cxn ang="0">
                <a:pos x="13" y="2383"/>
              </a:cxn>
              <a:cxn ang="0">
                <a:pos x="13" y="2261"/>
              </a:cxn>
              <a:cxn ang="0">
                <a:pos x="2" y="2571"/>
              </a:cxn>
              <a:cxn ang="0">
                <a:pos x="16" y="2455"/>
              </a:cxn>
              <a:cxn ang="0">
                <a:pos x="0" y="2645"/>
              </a:cxn>
              <a:cxn ang="0">
                <a:pos x="16" y="2943"/>
              </a:cxn>
              <a:cxn ang="0">
                <a:pos x="7" y="2825"/>
              </a:cxn>
              <a:cxn ang="0">
                <a:pos x="7" y="3139"/>
              </a:cxn>
              <a:cxn ang="0">
                <a:pos x="16" y="3021"/>
              </a:cxn>
              <a:cxn ang="0">
                <a:pos x="0" y="3320"/>
              </a:cxn>
              <a:cxn ang="0">
                <a:pos x="16" y="3398"/>
              </a:cxn>
              <a:cxn ang="0">
                <a:pos x="2" y="3392"/>
              </a:cxn>
              <a:cxn ang="0">
                <a:pos x="13" y="3702"/>
              </a:cxn>
              <a:cxn ang="0">
                <a:pos x="13" y="3580"/>
              </a:cxn>
              <a:cxn ang="0">
                <a:pos x="2" y="3890"/>
              </a:cxn>
              <a:cxn ang="0">
                <a:pos x="16" y="3774"/>
              </a:cxn>
              <a:cxn ang="0">
                <a:pos x="0" y="3962"/>
              </a:cxn>
              <a:cxn ang="0">
                <a:pos x="16" y="4261"/>
              </a:cxn>
              <a:cxn ang="0">
                <a:pos x="7" y="4143"/>
              </a:cxn>
              <a:cxn ang="0">
                <a:pos x="7" y="4458"/>
              </a:cxn>
              <a:cxn ang="0">
                <a:pos x="16" y="4340"/>
              </a:cxn>
              <a:cxn ang="0">
                <a:pos x="0" y="4638"/>
              </a:cxn>
              <a:cxn ang="0">
                <a:pos x="16" y="4717"/>
              </a:cxn>
              <a:cxn ang="0">
                <a:pos x="2" y="4711"/>
              </a:cxn>
              <a:cxn ang="0">
                <a:pos x="13" y="5021"/>
              </a:cxn>
              <a:cxn ang="0">
                <a:pos x="13" y="4899"/>
              </a:cxn>
              <a:cxn ang="0">
                <a:pos x="2" y="5209"/>
              </a:cxn>
              <a:cxn ang="0">
                <a:pos x="16" y="5093"/>
              </a:cxn>
              <a:cxn ang="0">
                <a:pos x="0" y="5281"/>
              </a:cxn>
              <a:cxn ang="0">
                <a:pos x="16" y="5579"/>
              </a:cxn>
              <a:cxn ang="0">
                <a:pos x="7" y="5462"/>
              </a:cxn>
              <a:cxn ang="0">
                <a:pos x="7" y="5776"/>
              </a:cxn>
              <a:cxn ang="0">
                <a:pos x="16" y="5658"/>
              </a:cxn>
              <a:cxn ang="0">
                <a:pos x="0" y="5956"/>
              </a:cxn>
              <a:cxn ang="0">
                <a:pos x="16" y="6036"/>
              </a:cxn>
              <a:cxn ang="0">
                <a:pos x="2" y="6030"/>
              </a:cxn>
              <a:cxn ang="0">
                <a:pos x="13" y="6338"/>
              </a:cxn>
              <a:cxn ang="0">
                <a:pos x="13" y="6218"/>
              </a:cxn>
              <a:cxn ang="0">
                <a:pos x="2" y="6528"/>
              </a:cxn>
              <a:cxn ang="0">
                <a:pos x="16" y="6412"/>
              </a:cxn>
              <a:cxn ang="0">
                <a:pos x="0" y="6600"/>
              </a:cxn>
            </a:cxnLst>
            <a:rect l="0" t="0" r="r" b="b"/>
            <a:pathLst>
              <a:path w="16" h="6693">
                <a:moveTo>
                  <a:pt x="16" y="7"/>
                </a:moveTo>
                <a:lnTo>
                  <a:pt x="16" y="117"/>
                </a:lnTo>
                <a:lnTo>
                  <a:pt x="13" y="123"/>
                </a:lnTo>
                <a:lnTo>
                  <a:pt x="7" y="125"/>
                </a:lnTo>
                <a:lnTo>
                  <a:pt x="2" y="123"/>
                </a:lnTo>
                <a:lnTo>
                  <a:pt x="0" y="117"/>
                </a:lnTo>
                <a:lnTo>
                  <a:pt x="0" y="7"/>
                </a:lnTo>
                <a:lnTo>
                  <a:pt x="2" y="2"/>
                </a:lnTo>
                <a:lnTo>
                  <a:pt x="7" y="0"/>
                </a:lnTo>
                <a:lnTo>
                  <a:pt x="13" y="2"/>
                </a:lnTo>
                <a:lnTo>
                  <a:pt x="16" y="7"/>
                </a:lnTo>
                <a:lnTo>
                  <a:pt x="16" y="7"/>
                </a:lnTo>
                <a:close/>
                <a:moveTo>
                  <a:pt x="16" y="195"/>
                </a:moveTo>
                <a:lnTo>
                  <a:pt x="16" y="306"/>
                </a:lnTo>
                <a:lnTo>
                  <a:pt x="13" y="311"/>
                </a:lnTo>
                <a:lnTo>
                  <a:pt x="7" y="313"/>
                </a:lnTo>
                <a:lnTo>
                  <a:pt x="2" y="311"/>
                </a:lnTo>
                <a:lnTo>
                  <a:pt x="0" y="306"/>
                </a:lnTo>
                <a:lnTo>
                  <a:pt x="0" y="195"/>
                </a:lnTo>
                <a:lnTo>
                  <a:pt x="2" y="190"/>
                </a:lnTo>
                <a:lnTo>
                  <a:pt x="7" y="188"/>
                </a:lnTo>
                <a:lnTo>
                  <a:pt x="13" y="190"/>
                </a:lnTo>
                <a:lnTo>
                  <a:pt x="16" y="195"/>
                </a:lnTo>
                <a:lnTo>
                  <a:pt x="16" y="195"/>
                </a:lnTo>
                <a:close/>
                <a:moveTo>
                  <a:pt x="16" y="384"/>
                </a:moveTo>
                <a:lnTo>
                  <a:pt x="16" y="494"/>
                </a:lnTo>
                <a:lnTo>
                  <a:pt x="13" y="500"/>
                </a:lnTo>
                <a:lnTo>
                  <a:pt x="7" y="502"/>
                </a:lnTo>
                <a:lnTo>
                  <a:pt x="2" y="500"/>
                </a:lnTo>
                <a:lnTo>
                  <a:pt x="0" y="494"/>
                </a:lnTo>
                <a:lnTo>
                  <a:pt x="0" y="384"/>
                </a:lnTo>
                <a:lnTo>
                  <a:pt x="2" y="378"/>
                </a:lnTo>
                <a:lnTo>
                  <a:pt x="7" y="376"/>
                </a:lnTo>
                <a:lnTo>
                  <a:pt x="13" y="378"/>
                </a:lnTo>
                <a:lnTo>
                  <a:pt x="16" y="384"/>
                </a:lnTo>
                <a:lnTo>
                  <a:pt x="16" y="384"/>
                </a:lnTo>
                <a:close/>
                <a:moveTo>
                  <a:pt x="16" y="572"/>
                </a:moveTo>
                <a:lnTo>
                  <a:pt x="16" y="682"/>
                </a:lnTo>
                <a:lnTo>
                  <a:pt x="13" y="688"/>
                </a:lnTo>
                <a:lnTo>
                  <a:pt x="7" y="691"/>
                </a:lnTo>
                <a:lnTo>
                  <a:pt x="2" y="688"/>
                </a:lnTo>
                <a:lnTo>
                  <a:pt x="0" y="682"/>
                </a:lnTo>
                <a:lnTo>
                  <a:pt x="0" y="572"/>
                </a:lnTo>
                <a:lnTo>
                  <a:pt x="2" y="566"/>
                </a:lnTo>
                <a:lnTo>
                  <a:pt x="7" y="565"/>
                </a:lnTo>
                <a:lnTo>
                  <a:pt x="13" y="566"/>
                </a:lnTo>
                <a:lnTo>
                  <a:pt x="16" y="572"/>
                </a:lnTo>
                <a:lnTo>
                  <a:pt x="16" y="572"/>
                </a:lnTo>
                <a:close/>
                <a:moveTo>
                  <a:pt x="16" y="760"/>
                </a:moveTo>
                <a:lnTo>
                  <a:pt x="16" y="870"/>
                </a:lnTo>
                <a:lnTo>
                  <a:pt x="13" y="876"/>
                </a:lnTo>
                <a:lnTo>
                  <a:pt x="7" y="879"/>
                </a:lnTo>
                <a:lnTo>
                  <a:pt x="2" y="876"/>
                </a:lnTo>
                <a:lnTo>
                  <a:pt x="0" y="870"/>
                </a:lnTo>
                <a:lnTo>
                  <a:pt x="0" y="760"/>
                </a:lnTo>
                <a:lnTo>
                  <a:pt x="2" y="754"/>
                </a:lnTo>
                <a:lnTo>
                  <a:pt x="7" y="753"/>
                </a:lnTo>
                <a:lnTo>
                  <a:pt x="13" y="754"/>
                </a:lnTo>
                <a:lnTo>
                  <a:pt x="16" y="760"/>
                </a:lnTo>
                <a:lnTo>
                  <a:pt x="16" y="760"/>
                </a:lnTo>
                <a:close/>
                <a:moveTo>
                  <a:pt x="16" y="950"/>
                </a:moveTo>
                <a:lnTo>
                  <a:pt x="16" y="1058"/>
                </a:lnTo>
                <a:lnTo>
                  <a:pt x="13" y="1064"/>
                </a:lnTo>
                <a:lnTo>
                  <a:pt x="7" y="1067"/>
                </a:lnTo>
                <a:lnTo>
                  <a:pt x="2" y="1064"/>
                </a:lnTo>
                <a:lnTo>
                  <a:pt x="0" y="1058"/>
                </a:lnTo>
                <a:lnTo>
                  <a:pt x="0" y="950"/>
                </a:lnTo>
                <a:lnTo>
                  <a:pt x="2" y="944"/>
                </a:lnTo>
                <a:lnTo>
                  <a:pt x="7" y="941"/>
                </a:lnTo>
                <a:lnTo>
                  <a:pt x="13" y="944"/>
                </a:lnTo>
                <a:lnTo>
                  <a:pt x="16" y="950"/>
                </a:lnTo>
                <a:lnTo>
                  <a:pt x="16" y="950"/>
                </a:lnTo>
                <a:close/>
                <a:moveTo>
                  <a:pt x="16" y="1138"/>
                </a:moveTo>
                <a:lnTo>
                  <a:pt x="16" y="1248"/>
                </a:lnTo>
                <a:lnTo>
                  <a:pt x="13" y="1252"/>
                </a:lnTo>
                <a:lnTo>
                  <a:pt x="7" y="1255"/>
                </a:lnTo>
                <a:lnTo>
                  <a:pt x="2" y="1252"/>
                </a:lnTo>
                <a:lnTo>
                  <a:pt x="0" y="1248"/>
                </a:lnTo>
                <a:lnTo>
                  <a:pt x="0" y="1138"/>
                </a:lnTo>
                <a:lnTo>
                  <a:pt x="2" y="1132"/>
                </a:lnTo>
                <a:lnTo>
                  <a:pt x="7" y="1129"/>
                </a:lnTo>
                <a:lnTo>
                  <a:pt x="13" y="1132"/>
                </a:lnTo>
                <a:lnTo>
                  <a:pt x="16" y="1138"/>
                </a:lnTo>
                <a:lnTo>
                  <a:pt x="16" y="1138"/>
                </a:lnTo>
                <a:close/>
                <a:moveTo>
                  <a:pt x="16" y="1326"/>
                </a:moveTo>
                <a:lnTo>
                  <a:pt x="16" y="1436"/>
                </a:lnTo>
                <a:lnTo>
                  <a:pt x="13" y="1442"/>
                </a:lnTo>
                <a:lnTo>
                  <a:pt x="7" y="1443"/>
                </a:lnTo>
                <a:lnTo>
                  <a:pt x="2" y="1442"/>
                </a:lnTo>
                <a:lnTo>
                  <a:pt x="0" y="1436"/>
                </a:lnTo>
                <a:lnTo>
                  <a:pt x="0" y="1326"/>
                </a:lnTo>
                <a:lnTo>
                  <a:pt x="2" y="1320"/>
                </a:lnTo>
                <a:lnTo>
                  <a:pt x="7" y="1317"/>
                </a:lnTo>
                <a:lnTo>
                  <a:pt x="13" y="1320"/>
                </a:lnTo>
                <a:lnTo>
                  <a:pt x="16" y="1326"/>
                </a:lnTo>
                <a:lnTo>
                  <a:pt x="16" y="1326"/>
                </a:lnTo>
                <a:close/>
                <a:moveTo>
                  <a:pt x="16" y="1514"/>
                </a:moveTo>
                <a:lnTo>
                  <a:pt x="16" y="1624"/>
                </a:lnTo>
                <a:lnTo>
                  <a:pt x="13" y="1630"/>
                </a:lnTo>
                <a:lnTo>
                  <a:pt x="7" y="1632"/>
                </a:lnTo>
                <a:lnTo>
                  <a:pt x="2" y="1630"/>
                </a:lnTo>
                <a:lnTo>
                  <a:pt x="0" y="1624"/>
                </a:lnTo>
                <a:lnTo>
                  <a:pt x="0" y="1514"/>
                </a:lnTo>
                <a:lnTo>
                  <a:pt x="2" y="1509"/>
                </a:lnTo>
                <a:lnTo>
                  <a:pt x="7" y="1506"/>
                </a:lnTo>
                <a:lnTo>
                  <a:pt x="13" y="1509"/>
                </a:lnTo>
                <a:lnTo>
                  <a:pt x="16" y="1514"/>
                </a:lnTo>
                <a:lnTo>
                  <a:pt x="16" y="1514"/>
                </a:lnTo>
                <a:close/>
                <a:moveTo>
                  <a:pt x="16" y="1703"/>
                </a:moveTo>
                <a:lnTo>
                  <a:pt x="16" y="1813"/>
                </a:lnTo>
                <a:lnTo>
                  <a:pt x="13" y="1818"/>
                </a:lnTo>
                <a:lnTo>
                  <a:pt x="7" y="1820"/>
                </a:lnTo>
                <a:lnTo>
                  <a:pt x="2" y="1818"/>
                </a:lnTo>
                <a:lnTo>
                  <a:pt x="0" y="1813"/>
                </a:lnTo>
                <a:lnTo>
                  <a:pt x="0" y="1703"/>
                </a:lnTo>
                <a:lnTo>
                  <a:pt x="2" y="1697"/>
                </a:lnTo>
                <a:lnTo>
                  <a:pt x="7" y="1695"/>
                </a:lnTo>
                <a:lnTo>
                  <a:pt x="13" y="1697"/>
                </a:lnTo>
                <a:lnTo>
                  <a:pt x="16" y="1703"/>
                </a:lnTo>
                <a:lnTo>
                  <a:pt x="16" y="1703"/>
                </a:lnTo>
                <a:close/>
                <a:moveTo>
                  <a:pt x="16" y="1891"/>
                </a:moveTo>
                <a:lnTo>
                  <a:pt x="16" y="2001"/>
                </a:lnTo>
                <a:lnTo>
                  <a:pt x="13" y="2007"/>
                </a:lnTo>
                <a:lnTo>
                  <a:pt x="7" y="2008"/>
                </a:lnTo>
                <a:lnTo>
                  <a:pt x="2" y="2007"/>
                </a:lnTo>
                <a:lnTo>
                  <a:pt x="0" y="2001"/>
                </a:lnTo>
                <a:lnTo>
                  <a:pt x="0" y="1891"/>
                </a:lnTo>
                <a:lnTo>
                  <a:pt x="2" y="1885"/>
                </a:lnTo>
                <a:lnTo>
                  <a:pt x="7" y="1884"/>
                </a:lnTo>
                <a:lnTo>
                  <a:pt x="13" y="1885"/>
                </a:lnTo>
                <a:lnTo>
                  <a:pt x="16" y="1891"/>
                </a:lnTo>
                <a:lnTo>
                  <a:pt x="16" y="1891"/>
                </a:lnTo>
                <a:close/>
                <a:moveTo>
                  <a:pt x="16" y="2079"/>
                </a:moveTo>
                <a:lnTo>
                  <a:pt x="16" y="2189"/>
                </a:lnTo>
                <a:lnTo>
                  <a:pt x="13" y="2195"/>
                </a:lnTo>
                <a:lnTo>
                  <a:pt x="7" y="2198"/>
                </a:lnTo>
                <a:lnTo>
                  <a:pt x="2" y="2195"/>
                </a:lnTo>
                <a:lnTo>
                  <a:pt x="0" y="2189"/>
                </a:lnTo>
                <a:lnTo>
                  <a:pt x="0" y="2079"/>
                </a:lnTo>
                <a:lnTo>
                  <a:pt x="2" y="2073"/>
                </a:lnTo>
                <a:lnTo>
                  <a:pt x="7" y="2072"/>
                </a:lnTo>
                <a:lnTo>
                  <a:pt x="13" y="2073"/>
                </a:lnTo>
                <a:lnTo>
                  <a:pt x="16" y="2079"/>
                </a:lnTo>
                <a:lnTo>
                  <a:pt x="16" y="2079"/>
                </a:lnTo>
                <a:close/>
                <a:moveTo>
                  <a:pt x="16" y="2267"/>
                </a:moveTo>
                <a:lnTo>
                  <a:pt x="16" y="2377"/>
                </a:lnTo>
                <a:lnTo>
                  <a:pt x="13" y="2383"/>
                </a:lnTo>
                <a:lnTo>
                  <a:pt x="7" y="2386"/>
                </a:lnTo>
                <a:lnTo>
                  <a:pt x="2" y="2383"/>
                </a:lnTo>
                <a:lnTo>
                  <a:pt x="0" y="2377"/>
                </a:lnTo>
                <a:lnTo>
                  <a:pt x="0" y="2267"/>
                </a:lnTo>
                <a:lnTo>
                  <a:pt x="2" y="2261"/>
                </a:lnTo>
                <a:lnTo>
                  <a:pt x="7" y="2260"/>
                </a:lnTo>
                <a:lnTo>
                  <a:pt x="13" y="2261"/>
                </a:lnTo>
                <a:lnTo>
                  <a:pt x="16" y="2267"/>
                </a:lnTo>
                <a:lnTo>
                  <a:pt x="16" y="2267"/>
                </a:lnTo>
                <a:close/>
                <a:moveTo>
                  <a:pt x="16" y="2455"/>
                </a:moveTo>
                <a:lnTo>
                  <a:pt x="16" y="2565"/>
                </a:lnTo>
                <a:lnTo>
                  <a:pt x="13" y="2571"/>
                </a:lnTo>
                <a:lnTo>
                  <a:pt x="7" y="2574"/>
                </a:lnTo>
                <a:lnTo>
                  <a:pt x="2" y="2571"/>
                </a:lnTo>
                <a:lnTo>
                  <a:pt x="0" y="2565"/>
                </a:lnTo>
                <a:lnTo>
                  <a:pt x="0" y="2455"/>
                </a:lnTo>
                <a:lnTo>
                  <a:pt x="2" y="2450"/>
                </a:lnTo>
                <a:lnTo>
                  <a:pt x="7" y="2448"/>
                </a:lnTo>
                <a:lnTo>
                  <a:pt x="13" y="2450"/>
                </a:lnTo>
                <a:lnTo>
                  <a:pt x="16" y="2455"/>
                </a:lnTo>
                <a:lnTo>
                  <a:pt x="16" y="2455"/>
                </a:lnTo>
                <a:close/>
                <a:moveTo>
                  <a:pt x="16" y="2645"/>
                </a:moveTo>
                <a:lnTo>
                  <a:pt x="16" y="2754"/>
                </a:lnTo>
                <a:lnTo>
                  <a:pt x="13" y="2759"/>
                </a:lnTo>
                <a:lnTo>
                  <a:pt x="7" y="2762"/>
                </a:lnTo>
                <a:lnTo>
                  <a:pt x="2" y="2759"/>
                </a:lnTo>
                <a:lnTo>
                  <a:pt x="0" y="2754"/>
                </a:lnTo>
                <a:lnTo>
                  <a:pt x="0" y="2645"/>
                </a:lnTo>
                <a:lnTo>
                  <a:pt x="2" y="2639"/>
                </a:lnTo>
                <a:lnTo>
                  <a:pt x="7" y="2636"/>
                </a:lnTo>
                <a:lnTo>
                  <a:pt x="13" y="2639"/>
                </a:lnTo>
                <a:lnTo>
                  <a:pt x="16" y="2645"/>
                </a:lnTo>
                <a:lnTo>
                  <a:pt x="16" y="2645"/>
                </a:lnTo>
                <a:close/>
                <a:moveTo>
                  <a:pt x="16" y="2833"/>
                </a:moveTo>
                <a:lnTo>
                  <a:pt x="16" y="2943"/>
                </a:lnTo>
                <a:lnTo>
                  <a:pt x="13" y="2948"/>
                </a:lnTo>
                <a:lnTo>
                  <a:pt x="7" y="2950"/>
                </a:lnTo>
                <a:lnTo>
                  <a:pt x="2" y="2948"/>
                </a:lnTo>
                <a:lnTo>
                  <a:pt x="0" y="2943"/>
                </a:lnTo>
                <a:lnTo>
                  <a:pt x="0" y="2833"/>
                </a:lnTo>
                <a:lnTo>
                  <a:pt x="2" y="2827"/>
                </a:lnTo>
                <a:lnTo>
                  <a:pt x="7" y="2825"/>
                </a:lnTo>
                <a:lnTo>
                  <a:pt x="13" y="2827"/>
                </a:lnTo>
                <a:lnTo>
                  <a:pt x="16" y="2833"/>
                </a:lnTo>
                <a:lnTo>
                  <a:pt x="16" y="2833"/>
                </a:lnTo>
                <a:close/>
                <a:moveTo>
                  <a:pt x="16" y="3021"/>
                </a:moveTo>
                <a:lnTo>
                  <a:pt x="16" y="3131"/>
                </a:lnTo>
                <a:lnTo>
                  <a:pt x="13" y="3137"/>
                </a:lnTo>
                <a:lnTo>
                  <a:pt x="7" y="3139"/>
                </a:lnTo>
                <a:lnTo>
                  <a:pt x="2" y="3137"/>
                </a:lnTo>
                <a:lnTo>
                  <a:pt x="0" y="3131"/>
                </a:lnTo>
                <a:lnTo>
                  <a:pt x="0" y="3021"/>
                </a:lnTo>
                <a:lnTo>
                  <a:pt x="2" y="3016"/>
                </a:lnTo>
                <a:lnTo>
                  <a:pt x="7" y="3013"/>
                </a:lnTo>
                <a:lnTo>
                  <a:pt x="13" y="3016"/>
                </a:lnTo>
                <a:lnTo>
                  <a:pt x="16" y="3021"/>
                </a:lnTo>
                <a:lnTo>
                  <a:pt x="16" y="3021"/>
                </a:lnTo>
                <a:close/>
                <a:moveTo>
                  <a:pt x="16" y="3210"/>
                </a:moveTo>
                <a:lnTo>
                  <a:pt x="16" y="3320"/>
                </a:lnTo>
                <a:lnTo>
                  <a:pt x="13" y="3325"/>
                </a:lnTo>
                <a:lnTo>
                  <a:pt x="7" y="3327"/>
                </a:lnTo>
                <a:lnTo>
                  <a:pt x="2" y="3325"/>
                </a:lnTo>
                <a:lnTo>
                  <a:pt x="0" y="3320"/>
                </a:lnTo>
                <a:lnTo>
                  <a:pt x="0" y="3210"/>
                </a:lnTo>
                <a:lnTo>
                  <a:pt x="2" y="3204"/>
                </a:lnTo>
                <a:lnTo>
                  <a:pt x="7" y="3201"/>
                </a:lnTo>
                <a:lnTo>
                  <a:pt x="13" y="3204"/>
                </a:lnTo>
                <a:lnTo>
                  <a:pt x="16" y="3210"/>
                </a:lnTo>
                <a:lnTo>
                  <a:pt x="16" y="3210"/>
                </a:lnTo>
                <a:close/>
                <a:moveTo>
                  <a:pt x="16" y="3398"/>
                </a:moveTo>
                <a:lnTo>
                  <a:pt x="16" y="3508"/>
                </a:lnTo>
                <a:lnTo>
                  <a:pt x="13" y="3514"/>
                </a:lnTo>
                <a:lnTo>
                  <a:pt x="7" y="3515"/>
                </a:lnTo>
                <a:lnTo>
                  <a:pt x="2" y="3514"/>
                </a:lnTo>
                <a:lnTo>
                  <a:pt x="0" y="3508"/>
                </a:lnTo>
                <a:lnTo>
                  <a:pt x="0" y="3398"/>
                </a:lnTo>
                <a:lnTo>
                  <a:pt x="2" y="3392"/>
                </a:lnTo>
                <a:lnTo>
                  <a:pt x="7" y="3391"/>
                </a:lnTo>
                <a:lnTo>
                  <a:pt x="13" y="3392"/>
                </a:lnTo>
                <a:lnTo>
                  <a:pt x="16" y="3398"/>
                </a:lnTo>
                <a:lnTo>
                  <a:pt x="16" y="3398"/>
                </a:lnTo>
                <a:close/>
                <a:moveTo>
                  <a:pt x="16" y="3586"/>
                </a:moveTo>
                <a:lnTo>
                  <a:pt x="16" y="3696"/>
                </a:lnTo>
                <a:lnTo>
                  <a:pt x="13" y="3702"/>
                </a:lnTo>
                <a:lnTo>
                  <a:pt x="7" y="3703"/>
                </a:lnTo>
                <a:lnTo>
                  <a:pt x="2" y="3702"/>
                </a:lnTo>
                <a:lnTo>
                  <a:pt x="0" y="3696"/>
                </a:lnTo>
                <a:lnTo>
                  <a:pt x="0" y="3586"/>
                </a:lnTo>
                <a:lnTo>
                  <a:pt x="2" y="3580"/>
                </a:lnTo>
                <a:lnTo>
                  <a:pt x="7" y="3579"/>
                </a:lnTo>
                <a:lnTo>
                  <a:pt x="13" y="3580"/>
                </a:lnTo>
                <a:lnTo>
                  <a:pt x="16" y="3586"/>
                </a:lnTo>
                <a:lnTo>
                  <a:pt x="16" y="3586"/>
                </a:lnTo>
                <a:close/>
                <a:moveTo>
                  <a:pt x="16" y="3774"/>
                </a:moveTo>
                <a:lnTo>
                  <a:pt x="16" y="3884"/>
                </a:lnTo>
                <a:lnTo>
                  <a:pt x="13" y="3890"/>
                </a:lnTo>
                <a:lnTo>
                  <a:pt x="7" y="3893"/>
                </a:lnTo>
                <a:lnTo>
                  <a:pt x="2" y="3890"/>
                </a:lnTo>
                <a:lnTo>
                  <a:pt x="0" y="3884"/>
                </a:lnTo>
                <a:lnTo>
                  <a:pt x="0" y="3774"/>
                </a:lnTo>
                <a:lnTo>
                  <a:pt x="2" y="3768"/>
                </a:lnTo>
                <a:lnTo>
                  <a:pt x="7" y="3767"/>
                </a:lnTo>
                <a:lnTo>
                  <a:pt x="13" y="3768"/>
                </a:lnTo>
                <a:lnTo>
                  <a:pt x="16" y="3774"/>
                </a:lnTo>
                <a:lnTo>
                  <a:pt x="16" y="3774"/>
                </a:lnTo>
                <a:close/>
                <a:moveTo>
                  <a:pt x="16" y="3962"/>
                </a:moveTo>
                <a:lnTo>
                  <a:pt x="16" y="4072"/>
                </a:lnTo>
                <a:lnTo>
                  <a:pt x="13" y="4078"/>
                </a:lnTo>
                <a:lnTo>
                  <a:pt x="7" y="4081"/>
                </a:lnTo>
                <a:lnTo>
                  <a:pt x="2" y="4078"/>
                </a:lnTo>
                <a:lnTo>
                  <a:pt x="0" y="4072"/>
                </a:lnTo>
                <a:lnTo>
                  <a:pt x="0" y="3962"/>
                </a:lnTo>
                <a:lnTo>
                  <a:pt x="2" y="3957"/>
                </a:lnTo>
                <a:lnTo>
                  <a:pt x="7" y="3955"/>
                </a:lnTo>
                <a:lnTo>
                  <a:pt x="13" y="3957"/>
                </a:lnTo>
                <a:lnTo>
                  <a:pt x="16" y="3962"/>
                </a:lnTo>
                <a:lnTo>
                  <a:pt x="16" y="3962"/>
                </a:lnTo>
                <a:close/>
                <a:moveTo>
                  <a:pt x="16" y="4151"/>
                </a:moveTo>
                <a:lnTo>
                  <a:pt x="16" y="4261"/>
                </a:lnTo>
                <a:lnTo>
                  <a:pt x="13" y="4266"/>
                </a:lnTo>
                <a:lnTo>
                  <a:pt x="7" y="4269"/>
                </a:lnTo>
                <a:lnTo>
                  <a:pt x="2" y="4266"/>
                </a:lnTo>
                <a:lnTo>
                  <a:pt x="0" y="4261"/>
                </a:lnTo>
                <a:lnTo>
                  <a:pt x="0" y="4151"/>
                </a:lnTo>
                <a:lnTo>
                  <a:pt x="2" y="4145"/>
                </a:lnTo>
                <a:lnTo>
                  <a:pt x="7" y="4143"/>
                </a:lnTo>
                <a:lnTo>
                  <a:pt x="13" y="4145"/>
                </a:lnTo>
                <a:lnTo>
                  <a:pt x="16" y="4151"/>
                </a:lnTo>
                <a:lnTo>
                  <a:pt x="16" y="4151"/>
                </a:lnTo>
                <a:close/>
                <a:moveTo>
                  <a:pt x="16" y="4340"/>
                </a:moveTo>
                <a:lnTo>
                  <a:pt x="16" y="4449"/>
                </a:lnTo>
                <a:lnTo>
                  <a:pt x="13" y="4455"/>
                </a:lnTo>
                <a:lnTo>
                  <a:pt x="7" y="4458"/>
                </a:lnTo>
                <a:lnTo>
                  <a:pt x="2" y="4455"/>
                </a:lnTo>
                <a:lnTo>
                  <a:pt x="0" y="4449"/>
                </a:lnTo>
                <a:lnTo>
                  <a:pt x="0" y="4340"/>
                </a:lnTo>
                <a:lnTo>
                  <a:pt x="2" y="4334"/>
                </a:lnTo>
                <a:lnTo>
                  <a:pt x="7" y="4332"/>
                </a:lnTo>
                <a:lnTo>
                  <a:pt x="13" y="4334"/>
                </a:lnTo>
                <a:lnTo>
                  <a:pt x="16" y="4340"/>
                </a:lnTo>
                <a:lnTo>
                  <a:pt x="16" y="4340"/>
                </a:lnTo>
                <a:close/>
                <a:moveTo>
                  <a:pt x="16" y="4528"/>
                </a:moveTo>
                <a:lnTo>
                  <a:pt x="16" y="4638"/>
                </a:lnTo>
                <a:lnTo>
                  <a:pt x="13" y="4643"/>
                </a:lnTo>
                <a:lnTo>
                  <a:pt x="7" y="4646"/>
                </a:lnTo>
                <a:lnTo>
                  <a:pt x="2" y="4643"/>
                </a:lnTo>
                <a:lnTo>
                  <a:pt x="0" y="4638"/>
                </a:lnTo>
                <a:lnTo>
                  <a:pt x="0" y="4528"/>
                </a:lnTo>
                <a:lnTo>
                  <a:pt x="2" y="4523"/>
                </a:lnTo>
                <a:lnTo>
                  <a:pt x="7" y="4520"/>
                </a:lnTo>
                <a:lnTo>
                  <a:pt x="13" y="4523"/>
                </a:lnTo>
                <a:lnTo>
                  <a:pt x="16" y="4528"/>
                </a:lnTo>
                <a:lnTo>
                  <a:pt x="16" y="4528"/>
                </a:lnTo>
                <a:close/>
                <a:moveTo>
                  <a:pt x="16" y="4717"/>
                </a:moveTo>
                <a:lnTo>
                  <a:pt x="16" y="4827"/>
                </a:lnTo>
                <a:lnTo>
                  <a:pt x="13" y="4832"/>
                </a:lnTo>
                <a:lnTo>
                  <a:pt x="7" y="4834"/>
                </a:lnTo>
                <a:lnTo>
                  <a:pt x="2" y="4832"/>
                </a:lnTo>
                <a:lnTo>
                  <a:pt x="0" y="4827"/>
                </a:lnTo>
                <a:lnTo>
                  <a:pt x="0" y="4717"/>
                </a:lnTo>
                <a:lnTo>
                  <a:pt x="2" y="4711"/>
                </a:lnTo>
                <a:lnTo>
                  <a:pt x="7" y="4708"/>
                </a:lnTo>
                <a:lnTo>
                  <a:pt x="13" y="4711"/>
                </a:lnTo>
                <a:lnTo>
                  <a:pt x="16" y="4717"/>
                </a:lnTo>
                <a:lnTo>
                  <a:pt x="16" y="4717"/>
                </a:lnTo>
                <a:close/>
                <a:moveTo>
                  <a:pt x="16" y="4905"/>
                </a:moveTo>
                <a:lnTo>
                  <a:pt x="16" y="5015"/>
                </a:lnTo>
                <a:lnTo>
                  <a:pt x="13" y="5021"/>
                </a:lnTo>
                <a:lnTo>
                  <a:pt x="7" y="5022"/>
                </a:lnTo>
                <a:lnTo>
                  <a:pt x="2" y="5021"/>
                </a:lnTo>
                <a:lnTo>
                  <a:pt x="0" y="5015"/>
                </a:lnTo>
                <a:lnTo>
                  <a:pt x="0" y="4905"/>
                </a:lnTo>
                <a:lnTo>
                  <a:pt x="2" y="4899"/>
                </a:lnTo>
                <a:lnTo>
                  <a:pt x="7" y="4896"/>
                </a:lnTo>
                <a:lnTo>
                  <a:pt x="13" y="4899"/>
                </a:lnTo>
                <a:lnTo>
                  <a:pt x="16" y="4905"/>
                </a:lnTo>
                <a:lnTo>
                  <a:pt x="16" y="4905"/>
                </a:lnTo>
                <a:close/>
                <a:moveTo>
                  <a:pt x="16" y="5093"/>
                </a:moveTo>
                <a:lnTo>
                  <a:pt x="16" y="5203"/>
                </a:lnTo>
                <a:lnTo>
                  <a:pt x="13" y="5209"/>
                </a:lnTo>
                <a:lnTo>
                  <a:pt x="7" y="5210"/>
                </a:lnTo>
                <a:lnTo>
                  <a:pt x="2" y="5209"/>
                </a:lnTo>
                <a:lnTo>
                  <a:pt x="0" y="5203"/>
                </a:lnTo>
                <a:lnTo>
                  <a:pt x="0" y="5093"/>
                </a:lnTo>
                <a:lnTo>
                  <a:pt x="2" y="5087"/>
                </a:lnTo>
                <a:lnTo>
                  <a:pt x="7" y="5086"/>
                </a:lnTo>
                <a:lnTo>
                  <a:pt x="13" y="5087"/>
                </a:lnTo>
                <a:lnTo>
                  <a:pt x="16" y="5093"/>
                </a:lnTo>
                <a:lnTo>
                  <a:pt x="16" y="5093"/>
                </a:lnTo>
                <a:close/>
                <a:moveTo>
                  <a:pt x="16" y="5281"/>
                </a:moveTo>
                <a:lnTo>
                  <a:pt x="16" y="5391"/>
                </a:lnTo>
                <a:lnTo>
                  <a:pt x="13" y="5397"/>
                </a:lnTo>
                <a:lnTo>
                  <a:pt x="7" y="5399"/>
                </a:lnTo>
                <a:lnTo>
                  <a:pt x="2" y="5397"/>
                </a:lnTo>
                <a:lnTo>
                  <a:pt x="0" y="5391"/>
                </a:lnTo>
                <a:lnTo>
                  <a:pt x="0" y="5281"/>
                </a:lnTo>
                <a:lnTo>
                  <a:pt x="2" y="5275"/>
                </a:lnTo>
                <a:lnTo>
                  <a:pt x="7" y="5274"/>
                </a:lnTo>
                <a:lnTo>
                  <a:pt x="13" y="5275"/>
                </a:lnTo>
                <a:lnTo>
                  <a:pt x="16" y="5281"/>
                </a:lnTo>
                <a:lnTo>
                  <a:pt x="16" y="5281"/>
                </a:lnTo>
                <a:close/>
                <a:moveTo>
                  <a:pt x="16" y="5469"/>
                </a:moveTo>
                <a:lnTo>
                  <a:pt x="16" y="5579"/>
                </a:lnTo>
                <a:lnTo>
                  <a:pt x="13" y="5585"/>
                </a:lnTo>
                <a:lnTo>
                  <a:pt x="7" y="5588"/>
                </a:lnTo>
                <a:lnTo>
                  <a:pt x="2" y="5585"/>
                </a:lnTo>
                <a:lnTo>
                  <a:pt x="0" y="5579"/>
                </a:lnTo>
                <a:lnTo>
                  <a:pt x="0" y="5469"/>
                </a:lnTo>
                <a:lnTo>
                  <a:pt x="2" y="5464"/>
                </a:lnTo>
                <a:lnTo>
                  <a:pt x="7" y="5462"/>
                </a:lnTo>
                <a:lnTo>
                  <a:pt x="13" y="5464"/>
                </a:lnTo>
                <a:lnTo>
                  <a:pt x="16" y="5469"/>
                </a:lnTo>
                <a:lnTo>
                  <a:pt x="16" y="5469"/>
                </a:lnTo>
                <a:close/>
                <a:moveTo>
                  <a:pt x="16" y="5658"/>
                </a:moveTo>
                <a:lnTo>
                  <a:pt x="16" y="5768"/>
                </a:lnTo>
                <a:lnTo>
                  <a:pt x="13" y="5773"/>
                </a:lnTo>
                <a:lnTo>
                  <a:pt x="7" y="5776"/>
                </a:lnTo>
                <a:lnTo>
                  <a:pt x="2" y="5773"/>
                </a:lnTo>
                <a:lnTo>
                  <a:pt x="0" y="5768"/>
                </a:lnTo>
                <a:lnTo>
                  <a:pt x="0" y="5658"/>
                </a:lnTo>
                <a:lnTo>
                  <a:pt x="2" y="5652"/>
                </a:lnTo>
                <a:lnTo>
                  <a:pt x="7" y="5650"/>
                </a:lnTo>
                <a:lnTo>
                  <a:pt x="13" y="5652"/>
                </a:lnTo>
                <a:lnTo>
                  <a:pt x="16" y="5658"/>
                </a:lnTo>
                <a:lnTo>
                  <a:pt x="16" y="5658"/>
                </a:lnTo>
                <a:close/>
                <a:moveTo>
                  <a:pt x="16" y="5846"/>
                </a:moveTo>
                <a:lnTo>
                  <a:pt x="16" y="5956"/>
                </a:lnTo>
                <a:lnTo>
                  <a:pt x="13" y="5962"/>
                </a:lnTo>
                <a:lnTo>
                  <a:pt x="7" y="5965"/>
                </a:lnTo>
                <a:lnTo>
                  <a:pt x="2" y="5962"/>
                </a:lnTo>
                <a:lnTo>
                  <a:pt x="0" y="5956"/>
                </a:lnTo>
                <a:lnTo>
                  <a:pt x="0" y="5846"/>
                </a:lnTo>
                <a:lnTo>
                  <a:pt x="2" y="5840"/>
                </a:lnTo>
                <a:lnTo>
                  <a:pt x="7" y="5839"/>
                </a:lnTo>
                <a:lnTo>
                  <a:pt x="13" y="5840"/>
                </a:lnTo>
                <a:lnTo>
                  <a:pt x="16" y="5846"/>
                </a:lnTo>
                <a:lnTo>
                  <a:pt x="16" y="5846"/>
                </a:lnTo>
                <a:close/>
                <a:moveTo>
                  <a:pt x="16" y="6036"/>
                </a:moveTo>
                <a:lnTo>
                  <a:pt x="16" y="6144"/>
                </a:lnTo>
                <a:lnTo>
                  <a:pt x="13" y="6150"/>
                </a:lnTo>
                <a:lnTo>
                  <a:pt x="7" y="6153"/>
                </a:lnTo>
                <a:lnTo>
                  <a:pt x="2" y="6150"/>
                </a:lnTo>
                <a:lnTo>
                  <a:pt x="0" y="6144"/>
                </a:lnTo>
                <a:lnTo>
                  <a:pt x="0" y="6036"/>
                </a:lnTo>
                <a:lnTo>
                  <a:pt x="2" y="6030"/>
                </a:lnTo>
                <a:lnTo>
                  <a:pt x="7" y="6027"/>
                </a:lnTo>
                <a:lnTo>
                  <a:pt x="13" y="6030"/>
                </a:lnTo>
                <a:lnTo>
                  <a:pt x="16" y="6036"/>
                </a:lnTo>
                <a:lnTo>
                  <a:pt x="16" y="6036"/>
                </a:lnTo>
                <a:close/>
                <a:moveTo>
                  <a:pt x="16" y="6224"/>
                </a:moveTo>
                <a:lnTo>
                  <a:pt x="16" y="6334"/>
                </a:lnTo>
                <a:lnTo>
                  <a:pt x="13" y="6338"/>
                </a:lnTo>
                <a:lnTo>
                  <a:pt x="7" y="6341"/>
                </a:lnTo>
                <a:lnTo>
                  <a:pt x="2" y="6338"/>
                </a:lnTo>
                <a:lnTo>
                  <a:pt x="0" y="6334"/>
                </a:lnTo>
                <a:lnTo>
                  <a:pt x="0" y="6224"/>
                </a:lnTo>
                <a:lnTo>
                  <a:pt x="2" y="6218"/>
                </a:lnTo>
                <a:lnTo>
                  <a:pt x="7" y="6215"/>
                </a:lnTo>
                <a:lnTo>
                  <a:pt x="13" y="6218"/>
                </a:lnTo>
                <a:lnTo>
                  <a:pt x="16" y="6224"/>
                </a:lnTo>
                <a:lnTo>
                  <a:pt x="16" y="6224"/>
                </a:lnTo>
                <a:close/>
                <a:moveTo>
                  <a:pt x="16" y="6412"/>
                </a:moveTo>
                <a:lnTo>
                  <a:pt x="16" y="6522"/>
                </a:lnTo>
                <a:lnTo>
                  <a:pt x="13" y="6528"/>
                </a:lnTo>
                <a:lnTo>
                  <a:pt x="7" y="6529"/>
                </a:lnTo>
                <a:lnTo>
                  <a:pt x="2" y="6528"/>
                </a:lnTo>
                <a:lnTo>
                  <a:pt x="0" y="6522"/>
                </a:lnTo>
                <a:lnTo>
                  <a:pt x="0" y="6412"/>
                </a:lnTo>
                <a:lnTo>
                  <a:pt x="2" y="6406"/>
                </a:lnTo>
                <a:lnTo>
                  <a:pt x="7" y="6403"/>
                </a:lnTo>
                <a:lnTo>
                  <a:pt x="13" y="6406"/>
                </a:lnTo>
                <a:lnTo>
                  <a:pt x="16" y="6412"/>
                </a:lnTo>
                <a:lnTo>
                  <a:pt x="16" y="6412"/>
                </a:lnTo>
                <a:close/>
                <a:moveTo>
                  <a:pt x="16" y="6600"/>
                </a:moveTo>
                <a:lnTo>
                  <a:pt x="16" y="6684"/>
                </a:lnTo>
                <a:lnTo>
                  <a:pt x="13" y="6690"/>
                </a:lnTo>
                <a:lnTo>
                  <a:pt x="7" y="6693"/>
                </a:lnTo>
                <a:lnTo>
                  <a:pt x="2" y="6690"/>
                </a:lnTo>
                <a:lnTo>
                  <a:pt x="0" y="6684"/>
                </a:lnTo>
                <a:lnTo>
                  <a:pt x="0" y="6600"/>
                </a:lnTo>
                <a:lnTo>
                  <a:pt x="2" y="6594"/>
                </a:lnTo>
                <a:lnTo>
                  <a:pt x="7" y="6591"/>
                </a:lnTo>
                <a:lnTo>
                  <a:pt x="13" y="6594"/>
                </a:lnTo>
                <a:lnTo>
                  <a:pt x="16" y="6600"/>
                </a:lnTo>
                <a:lnTo>
                  <a:pt x="16" y="660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77" name="Freeform 281"/>
          <p:cNvSpPr>
            <a:spLocks/>
          </p:cNvSpPr>
          <p:nvPr/>
        </p:nvSpPr>
        <p:spPr bwMode="auto">
          <a:xfrm>
            <a:off x="8267700" y="5003989"/>
            <a:ext cx="196850" cy="168275"/>
          </a:xfrm>
          <a:custGeom>
            <a:avLst/>
            <a:gdLst/>
            <a:ahLst/>
            <a:cxnLst>
              <a:cxn ang="0">
                <a:pos x="205" y="317"/>
              </a:cxn>
              <a:cxn ang="0">
                <a:pos x="373" y="236"/>
              </a:cxn>
              <a:cxn ang="0">
                <a:pos x="367" y="86"/>
              </a:cxn>
              <a:cxn ang="0">
                <a:pos x="205" y="173"/>
              </a:cxn>
              <a:cxn ang="0">
                <a:pos x="106" y="0"/>
              </a:cxn>
              <a:cxn ang="0">
                <a:pos x="0" y="49"/>
              </a:cxn>
              <a:cxn ang="0">
                <a:pos x="211" y="179"/>
              </a:cxn>
              <a:cxn ang="0">
                <a:pos x="205" y="317"/>
              </a:cxn>
            </a:cxnLst>
            <a:rect l="0" t="0" r="r" b="b"/>
            <a:pathLst>
              <a:path w="373" h="317">
                <a:moveTo>
                  <a:pt x="205" y="317"/>
                </a:moveTo>
                <a:lnTo>
                  <a:pt x="373" y="236"/>
                </a:lnTo>
                <a:lnTo>
                  <a:pt x="367" y="86"/>
                </a:lnTo>
                <a:lnTo>
                  <a:pt x="205" y="173"/>
                </a:lnTo>
                <a:lnTo>
                  <a:pt x="106" y="0"/>
                </a:lnTo>
                <a:lnTo>
                  <a:pt x="0" y="49"/>
                </a:lnTo>
                <a:lnTo>
                  <a:pt x="211" y="179"/>
                </a:lnTo>
                <a:lnTo>
                  <a:pt x="205" y="3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78" name="Freeform 282"/>
          <p:cNvSpPr>
            <a:spLocks/>
          </p:cNvSpPr>
          <p:nvPr/>
        </p:nvSpPr>
        <p:spPr bwMode="auto">
          <a:xfrm>
            <a:off x="8267700" y="5003989"/>
            <a:ext cx="196850" cy="168275"/>
          </a:xfrm>
          <a:custGeom>
            <a:avLst/>
            <a:gdLst/>
            <a:ahLst/>
            <a:cxnLst>
              <a:cxn ang="0">
                <a:pos x="205" y="317"/>
              </a:cxn>
              <a:cxn ang="0">
                <a:pos x="373" y="236"/>
              </a:cxn>
              <a:cxn ang="0">
                <a:pos x="367" y="86"/>
              </a:cxn>
              <a:cxn ang="0">
                <a:pos x="205" y="173"/>
              </a:cxn>
              <a:cxn ang="0">
                <a:pos x="106" y="0"/>
              </a:cxn>
              <a:cxn ang="0">
                <a:pos x="0" y="49"/>
              </a:cxn>
              <a:cxn ang="0">
                <a:pos x="211" y="179"/>
              </a:cxn>
              <a:cxn ang="0">
                <a:pos x="205" y="317"/>
              </a:cxn>
            </a:cxnLst>
            <a:rect l="0" t="0" r="r" b="b"/>
            <a:pathLst>
              <a:path w="373" h="317">
                <a:moveTo>
                  <a:pt x="205" y="317"/>
                </a:moveTo>
                <a:lnTo>
                  <a:pt x="373" y="236"/>
                </a:lnTo>
                <a:lnTo>
                  <a:pt x="367" y="86"/>
                </a:lnTo>
                <a:lnTo>
                  <a:pt x="205" y="173"/>
                </a:lnTo>
                <a:lnTo>
                  <a:pt x="106" y="0"/>
                </a:lnTo>
                <a:lnTo>
                  <a:pt x="0" y="49"/>
                </a:lnTo>
                <a:lnTo>
                  <a:pt x="211" y="179"/>
                </a:lnTo>
                <a:lnTo>
                  <a:pt x="205" y="317"/>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79" name="Freeform 283"/>
          <p:cNvSpPr>
            <a:spLocks/>
          </p:cNvSpPr>
          <p:nvPr/>
        </p:nvSpPr>
        <p:spPr bwMode="auto">
          <a:xfrm>
            <a:off x="8270875" y="5034144"/>
            <a:ext cx="104775" cy="139700"/>
          </a:xfrm>
          <a:custGeom>
            <a:avLst/>
            <a:gdLst/>
            <a:ahLst/>
            <a:cxnLst>
              <a:cxn ang="0">
                <a:pos x="0" y="0"/>
              </a:cxn>
              <a:cxn ang="0">
                <a:pos x="0" y="155"/>
              </a:cxn>
              <a:cxn ang="0">
                <a:pos x="199" y="266"/>
              </a:cxn>
            </a:cxnLst>
            <a:rect l="0" t="0" r="r" b="b"/>
            <a:pathLst>
              <a:path w="199" h="266">
                <a:moveTo>
                  <a:pt x="0" y="0"/>
                </a:moveTo>
                <a:lnTo>
                  <a:pt x="0" y="155"/>
                </a:lnTo>
                <a:lnTo>
                  <a:pt x="199" y="266"/>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80" name="Freeform 284"/>
          <p:cNvSpPr>
            <a:spLocks/>
          </p:cNvSpPr>
          <p:nvPr/>
        </p:nvSpPr>
        <p:spPr bwMode="auto">
          <a:xfrm>
            <a:off x="8326438" y="4875402"/>
            <a:ext cx="306388" cy="207963"/>
          </a:xfrm>
          <a:custGeom>
            <a:avLst/>
            <a:gdLst/>
            <a:ahLst/>
            <a:cxnLst>
              <a:cxn ang="0">
                <a:pos x="0" y="242"/>
              </a:cxn>
              <a:cxn ang="0">
                <a:pos x="422" y="0"/>
              </a:cxn>
              <a:cxn ang="0">
                <a:pos x="578" y="285"/>
              </a:cxn>
              <a:cxn ang="0">
                <a:pos x="397" y="391"/>
              </a:cxn>
              <a:cxn ang="0">
                <a:pos x="280" y="223"/>
              </a:cxn>
              <a:cxn ang="0">
                <a:pos x="466" y="117"/>
              </a:cxn>
            </a:cxnLst>
            <a:rect l="0" t="0" r="r" b="b"/>
            <a:pathLst>
              <a:path w="578" h="391">
                <a:moveTo>
                  <a:pt x="0" y="242"/>
                </a:moveTo>
                <a:lnTo>
                  <a:pt x="422" y="0"/>
                </a:lnTo>
                <a:lnTo>
                  <a:pt x="578" y="285"/>
                </a:lnTo>
                <a:lnTo>
                  <a:pt x="397" y="391"/>
                </a:lnTo>
                <a:lnTo>
                  <a:pt x="280" y="223"/>
                </a:lnTo>
                <a:lnTo>
                  <a:pt x="466" y="117"/>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81" name="Freeform 285"/>
          <p:cNvSpPr>
            <a:spLocks/>
          </p:cNvSpPr>
          <p:nvPr/>
        </p:nvSpPr>
        <p:spPr bwMode="auto">
          <a:xfrm>
            <a:off x="8467729" y="5086531"/>
            <a:ext cx="69850" cy="77788"/>
          </a:xfrm>
          <a:custGeom>
            <a:avLst/>
            <a:gdLst/>
            <a:ahLst/>
            <a:cxnLst>
              <a:cxn ang="0">
                <a:pos x="0" y="75"/>
              </a:cxn>
              <a:cxn ang="0">
                <a:pos x="126" y="149"/>
              </a:cxn>
              <a:cxn ang="0">
                <a:pos x="131" y="0"/>
              </a:cxn>
            </a:cxnLst>
            <a:rect l="0" t="0" r="r" b="b"/>
            <a:pathLst>
              <a:path w="131" h="149">
                <a:moveTo>
                  <a:pt x="0" y="75"/>
                </a:moveTo>
                <a:lnTo>
                  <a:pt x="126" y="149"/>
                </a:lnTo>
                <a:lnTo>
                  <a:pt x="131"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82" name="Freeform 286"/>
          <p:cNvSpPr>
            <a:spLocks/>
          </p:cNvSpPr>
          <p:nvPr/>
        </p:nvSpPr>
        <p:spPr bwMode="auto">
          <a:xfrm>
            <a:off x="8537575" y="5034152"/>
            <a:ext cx="92075" cy="130175"/>
          </a:xfrm>
          <a:custGeom>
            <a:avLst/>
            <a:gdLst/>
            <a:ahLst/>
            <a:cxnLst>
              <a:cxn ang="0">
                <a:pos x="175" y="0"/>
              </a:cxn>
              <a:cxn ang="0">
                <a:pos x="175" y="142"/>
              </a:cxn>
              <a:cxn ang="0">
                <a:pos x="0" y="248"/>
              </a:cxn>
            </a:cxnLst>
            <a:rect l="0" t="0" r="r" b="b"/>
            <a:pathLst>
              <a:path w="175" h="248">
                <a:moveTo>
                  <a:pt x="175" y="0"/>
                </a:moveTo>
                <a:lnTo>
                  <a:pt x="175" y="142"/>
                </a:lnTo>
                <a:lnTo>
                  <a:pt x="0" y="248"/>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83" name="Freeform 287"/>
          <p:cNvSpPr>
            <a:spLocks/>
          </p:cNvSpPr>
          <p:nvPr/>
        </p:nvSpPr>
        <p:spPr bwMode="auto">
          <a:xfrm>
            <a:off x="8443913" y="4997631"/>
            <a:ext cx="28575" cy="52388"/>
          </a:xfrm>
          <a:custGeom>
            <a:avLst/>
            <a:gdLst/>
            <a:ahLst/>
            <a:cxnLst>
              <a:cxn ang="0">
                <a:pos x="54" y="0"/>
              </a:cxn>
              <a:cxn ang="0">
                <a:pos x="0" y="31"/>
              </a:cxn>
              <a:cxn ang="0">
                <a:pos x="0" y="31"/>
              </a:cxn>
              <a:cxn ang="0">
                <a:pos x="19" y="65"/>
              </a:cxn>
              <a:cxn ang="0">
                <a:pos x="35" y="99"/>
              </a:cxn>
            </a:cxnLst>
            <a:rect l="0" t="0" r="r" b="b"/>
            <a:pathLst>
              <a:path w="54" h="99">
                <a:moveTo>
                  <a:pt x="54" y="0"/>
                </a:moveTo>
                <a:lnTo>
                  <a:pt x="0" y="31"/>
                </a:lnTo>
                <a:lnTo>
                  <a:pt x="0" y="31"/>
                </a:lnTo>
                <a:lnTo>
                  <a:pt x="19" y="65"/>
                </a:lnTo>
                <a:lnTo>
                  <a:pt x="35" y="99"/>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84" name="Freeform 288"/>
          <p:cNvSpPr>
            <a:spLocks/>
          </p:cNvSpPr>
          <p:nvPr/>
        </p:nvSpPr>
        <p:spPr bwMode="auto">
          <a:xfrm>
            <a:off x="8289925" y="5072252"/>
            <a:ext cx="65088" cy="60325"/>
          </a:xfrm>
          <a:custGeom>
            <a:avLst/>
            <a:gdLst/>
            <a:ahLst/>
            <a:cxnLst>
              <a:cxn ang="0">
                <a:pos x="3" y="0"/>
              </a:cxn>
              <a:cxn ang="0">
                <a:pos x="0" y="56"/>
              </a:cxn>
              <a:cxn ang="0">
                <a:pos x="118" y="114"/>
              </a:cxn>
              <a:cxn ang="0">
                <a:pos x="124" y="53"/>
              </a:cxn>
              <a:cxn ang="0">
                <a:pos x="3" y="0"/>
              </a:cxn>
            </a:cxnLst>
            <a:rect l="0" t="0" r="r" b="b"/>
            <a:pathLst>
              <a:path w="124" h="114">
                <a:moveTo>
                  <a:pt x="3" y="0"/>
                </a:moveTo>
                <a:lnTo>
                  <a:pt x="0" y="56"/>
                </a:lnTo>
                <a:lnTo>
                  <a:pt x="118" y="114"/>
                </a:lnTo>
                <a:lnTo>
                  <a:pt x="124" y="53"/>
                </a:lnTo>
                <a:lnTo>
                  <a:pt x="3" y="0"/>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85" name="Freeform 289"/>
          <p:cNvSpPr>
            <a:spLocks/>
          </p:cNvSpPr>
          <p:nvPr/>
        </p:nvSpPr>
        <p:spPr bwMode="auto">
          <a:xfrm>
            <a:off x="8289925" y="5072252"/>
            <a:ext cx="65088" cy="60325"/>
          </a:xfrm>
          <a:custGeom>
            <a:avLst/>
            <a:gdLst/>
            <a:ahLst/>
            <a:cxnLst>
              <a:cxn ang="0">
                <a:pos x="3" y="0"/>
              </a:cxn>
              <a:cxn ang="0">
                <a:pos x="0" y="56"/>
              </a:cxn>
              <a:cxn ang="0">
                <a:pos x="118" y="114"/>
              </a:cxn>
              <a:cxn ang="0">
                <a:pos x="124" y="53"/>
              </a:cxn>
              <a:cxn ang="0">
                <a:pos x="3" y="0"/>
              </a:cxn>
            </a:cxnLst>
            <a:rect l="0" t="0" r="r" b="b"/>
            <a:pathLst>
              <a:path w="124" h="114">
                <a:moveTo>
                  <a:pt x="3" y="0"/>
                </a:moveTo>
                <a:lnTo>
                  <a:pt x="0" y="56"/>
                </a:lnTo>
                <a:lnTo>
                  <a:pt x="118" y="114"/>
                </a:lnTo>
                <a:lnTo>
                  <a:pt x="124" y="53"/>
                </a:lnTo>
                <a:lnTo>
                  <a:pt x="3" y="0"/>
                </a:lnTo>
                <a:close/>
              </a:path>
            </a:pathLst>
          </a:cu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86" name="Freeform 290"/>
          <p:cNvSpPr>
            <a:spLocks/>
          </p:cNvSpPr>
          <p:nvPr/>
        </p:nvSpPr>
        <p:spPr bwMode="auto">
          <a:xfrm>
            <a:off x="8551866" y="5069069"/>
            <a:ext cx="60325" cy="69850"/>
          </a:xfrm>
          <a:custGeom>
            <a:avLst/>
            <a:gdLst/>
            <a:ahLst/>
            <a:cxnLst>
              <a:cxn ang="0">
                <a:pos x="0" y="68"/>
              </a:cxn>
              <a:cxn ang="0">
                <a:pos x="3" y="130"/>
              </a:cxn>
              <a:cxn ang="0">
                <a:pos x="115" y="68"/>
              </a:cxn>
              <a:cxn ang="0">
                <a:pos x="112" y="0"/>
              </a:cxn>
              <a:cxn ang="0">
                <a:pos x="0" y="68"/>
              </a:cxn>
            </a:cxnLst>
            <a:rect l="0" t="0" r="r" b="b"/>
            <a:pathLst>
              <a:path w="115" h="130">
                <a:moveTo>
                  <a:pt x="0" y="68"/>
                </a:moveTo>
                <a:lnTo>
                  <a:pt x="3" y="130"/>
                </a:lnTo>
                <a:lnTo>
                  <a:pt x="115" y="68"/>
                </a:lnTo>
                <a:lnTo>
                  <a:pt x="112" y="0"/>
                </a:lnTo>
                <a:lnTo>
                  <a:pt x="0" y="68"/>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87" name="Freeform 291"/>
          <p:cNvSpPr>
            <a:spLocks/>
          </p:cNvSpPr>
          <p:nvPr/>
        </p:nvSpPr>
        <p:spPr bwMode="auto">
          <a:xfrm>
            <a:off x="8551866" y="5069069"/>
            <a:ext cx="60325" cy="69850"/>
          </a:xfrm>
          <a:custGeom>
            <a:avLst/>
            <a:gdLst/>
            <a:ahLst/>
            <a:cxnLst>
              <a:cxn ang="0">
                <a:pos x="0" y="68"/>
              </a:cxn>
              <a:cxn ang="0">
                <a:pos x="3" y="130"/>
              </a:cxn>
              <a:cxn ang="0">
                <a:pos x="115" y="68"/>
              </a:cxn>
              <a:cxn ang="0">
                <a:pos x="112" y="0"/>
              </a:cxn>
              <a:cxn ang="0">
                <a:pos x="0" y="68"/>
              </a:cxn>
            </a:cxnLst>
            <a:rect l="0" t="0" r="r" b="b"/>
            <a:pathLst>
              <a:path w="115" h="130">
                <a:moveTo>
                  <a:pt x="0" y="68"/>
                </a:moveTo>
                <a:lnTo>
                  <a:pt x="3" y="130"/>
                </a:lnTo>
                <a:lnTo>
                  <a:pt x="115" y="68"/>
                </a:lnTo>
                <a:lnTo>
                  <a:pt x="112" y="0"/>
                </a:lnTo>
                <a:lnTo>
                  <a:pt x="0" y="68"/>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88" name="Freeform 292"/>
          <p:cNvSpPr>
            <a:spLocks/>
          </p:cNvSpPr>
          <p:nvPr/>
        </p:nvSpPr>
        <p:spPr bwMode="auto">
          <a:xfrm>
            <a:off x="8415338" y="5094469"/>
            <a:ext cx="20638" cy="57150"/>
          </a:xfrm>
          <a:custGeom>
            <a:avLst/>
            <a:gdLst/>
            <a:ahLst/>
            <a:cxnLst>
              <a:cxn ang="0">
                <a:pos x="5" y="109"/>
              </a:cxn>
              <a:cxn ang="0">
                <a:pos x="0" y="19"/>
              </a:cxn>
              <a:cxn ang="0">
                <a:pos x="30" y="0"/>
              </a:cxn>
              <a:cxn ang="0">
                <a:pos x="37" y="90"/>
              </a:cxn>
              <a:cxn ang="0">
                <a:pos x="5" y="109"/>
              </a:cxn>
            </a:cxnLst>
            <a:rect l="0" t="0" r="r" b="b"/>
            <a:pathLst>
              <a:path w="37" h="109">
                <a:moveTo>
                  <a:pt x="5" y="109"/>
                </a:moveTo>
                <a:lnTo>
                  <a:pt x="0" y="19"/>
                </a:lnTo>
                <a:lnTo>
                  <a:pt x="30" y="0"/>
                </a:lnTo>
                <a:lnTo>
                  <a:pt x="37" y="90"/>
                </a:lnTo>
                <a:lnTo>
                  <a:pt x="5" y="109"/>
                </a:lnTo>
                <a:close/>
              </a:path>
            </a:pathLst>
          </a:custGeom>
          <a:solidFill>
            <a:srgbClr val="CC66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89" name="Freeform 293"/>
          <p:cNvSpPr>
            <a:spLocks/>
          </p:cNvSpPr>
          <p:nvPr/>
        </p:nvSpPr>
        <p:spPr bwMode="auto">
          <a:xfrm>
            <a:off x="8415338" y="5094469"/>
            <a:ext cx="20638" cy="57150"/>
          </a:xfrm>
          <a:custGeom>
            <a:avLst/>
            <a:gdLst/>
            <a:ahLst/>
            <a:cxnLst>
              <a:cxn ang="0">
                <a:pos x="5" y="109"/>
              </a:cxn>
              <a:cxn ang="0">
                <a:pos x="0" y="19"/>
              </a:cxn>
              <a:cxn ang="0">
                <a:pos x="30" y="0"/>
              </a:cxn>
              <a:cxn ang="0">
                <a:pos x="37" y="90"/>
              </a:cxn>
              <a:cxn ang="0">
                <a:pos x="5" y="109"/>
              </a:cxn>
            </a:cxnLst>
            <a:rect l="0" t="0" r="r" b="b"/>
            <a:pathLst>
              <a:path w="37" h="109">
                <a:moveTo>
                  <a:pt x="5" y="109"/>
                </a:moveTo>
                <a:lnTo>
                  <a:pt x="0" y="19"/>
                </a:lnTo>
                <a:lnTo>
                  <a:pt x="30" y="0"/>
                </a:lnTo>
                <a:lnTo>
                  <a:pt x="37" y="90"/>
                </a:lnTo>
                <a:lnTo>
                  <a:pt x="5" y="109"/>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90" name="Freeform 294"/>
          <p:cNvSpPr>
            <a:spLocks/>
          </p:cNvSpPr>
          <p:nvPr/>
        </p:nvSpPr>
        <p:spPr bwMode="auto">
          <a:xfrm>
            <a:off x="8407404" y="4903969"/>
            <a:ext cx="22225" cy="44450"/>
          </a:xfrm>
          <a:custGeom>
            <a:avLst/>
            <a:gdLst/>
            <a:ahLst/>
            <a:cxnLst>
              <a:cxn ang="0">
                <a:pos x="7" y="84"/>
              </a:cxn>
              <a:cxn ang="0">
                <a:pos x="0" y="0"/>
              </a:cxn>
              <a:cxn ang="0">
                <a:pos x="43" y="13"/>
              </a:cxn>
              <a:cxn ang="0">
                <a:pos x="40" y="75"/>
              </a:cxn>
            </a:cxnLst>
            <a:rect l="0" t="0" r="r" b="b"/>
            <a:pathLst>
              <a:path w="43" h="84">
                <a:moveTo>
                  <a:pt x="7" y="84"/>
                </a:moveTo>
                <a:lnTo>
                  <a:pt x="0" y="0"/>
                </a:lnTo>
                <a:lnTo>
                  <a:pt x="43" y="13"/>
                </a:lnTo>
                <a:lnTo>
                  <a:pt x="40" y="75"/>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91" name="Freeform 295"/>
          <p:cNvSpPr>
            <a:spLocks/>
          </p:cNvSpPr>
          <p:nvPr/>
        </p:nvSpPr>
        <p:spPr bwMode="auto">
          <a:xfrm>
            <a:off x="8435975" y="4894452"/>
            <a:ext cx="19050" cy="28575"/>
          </a:xfrm>
          <a:custGeom>
            <a:avLst/>
            <a:gdLst/>
            <a:ahLst/>
            <a:cxnLst>
              <a:cxn ang="0">
                <a:pos x="37" y="54"/>
              </a:cxn>
              <a:cxn ang="0">
                <a:pos x="37" y="0"/>
              </a:cxn>
              <a:cxn ang="0">
                <a:pos x="0" y="26"/>
              </a:cxn>
            </a:cxnLst>
            <a:rect l="0" t="0" r="r" b="b"/>
            <a:pathLst>
              <a:path w="37" h="54">
                <a:moveTo>
                  <a:pt x="37" y="54"/>
                </a:moveTo>
                <a:lnTo>
                  <a:pt x="37" y="0"/>
                </a:lnTo>
                <a:lnTo>
                  <a:pt x="0" y="26"/>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92" name="Freeform 296"/>
          <p:cNvSpPr>
            <a:spLocks/>
          </p:cNvSpPr>
          <p:nvPr/>
        </p:nvSpPr>
        <p:spPr bwMode="auto">
          <a:xfrm>
            <a:off x="8405816" y="4883331"/>
            <a:ext cx="47625" cy="19050"/>
          </a:xfrm>
          <a:custGeom>
            <a:avLst/>
            <a:gdLst/>
            <a:ahLst/>
            <a:cxnLst>
              <a:cxn ang="0">
                <a:pos x="0" y="35"/>
              </a:cxn>
              <a:cxn ang="0">
                <a:pos x="46" y="0"/>
              </a:cxn>
              <a:cxn ang="0">
                <a:pos x="90" y="22"/>
              </a:cxn>
            </a:cxnLst>
            <a:rect l="0" t="0" r="r" b="b"/>
            <a:pathLst>
              <a:path w="90" h="35">
                <a:moveTo>
                  <a:pt x="0" y="35"/>
                </a:moveTo>
                <a:lnTo>
                  <a:pt x="46" y="0"/>
                </a:lnTo>
                <a:lnTo>
                  <a:pt x="90" y="22"/>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93" name="Freeform 297"/>
          <p:cNvSpPr>
            <a:spLocks noEditPoints="1"/>
          </p:cNvSpPr>
          <p:nvPr/>
        </p:nvSpPr>
        <p:spPr bwMode="auto">
          <a:xfrm>
            <a:off x="8345488" y="2032185"/>
            <a:ext cx="7938" cy="3121025"/>
          </a:xfrm>
          <a:custGeom>
            <a:avLst/>
            <a:gdLst/>
            <a:ahLst/>
            <a:cxnLst>
              <a:cxn ang="0">
                <a:pos x="0" y="8"/>
              </a:cxn>
              <a:cxn ang="0">
                <a:pos x="16" y="306"/>
              </a:cxn>
              <a:cxn ang="0">
                <a:pos x="9" y="188"/>
              </a:cxn>
              <a:cxn ang="0">
                <a:pos x="9" y="502"/>
              </a:cxn>
              <a:cxn ang="0">
                <a:pos x="16" y="385"/>
              </a:cxn>
              <a:cxn ang="0">
                <a:pos x="0" y="683"/>
              </a:cxn>
              <a:cxn ang="0">
                <a:pos x="16" y="761"/>
              </a:cxn>
              <a:cxn ang="0">
                <a:pos x="3" y="755"/>
              </a:cxn>
              <a:cxn ang="0">
                <a:pos x="15" y="1065"/>
              </a:cxn>
              <a:cxn ang="0">
                <a:pos x="15" y="943"/>
              </a:cxn>
              <a:cxn ang="0">
                <a:pos x="3" y="1253"/>
              </a:cxn>
              <a:cxn ang="0">
                <a:pos x="16" y="1137"/>
              </a:cxn>
              <a:cxn ang="0">
                <a:pos x="0" y="1326"/>
              </a:cxn>
              <a:cxn ang="0">
                <a:pos x="16" y="1624"/>
              </a:cxn>
              <a:cxn ang="0">
                <a:pos x="9" y="1507"/>
              </a:cxn>
              <a:cxn ang="0">
                <a:pos x="9" y="1821"/>
              </a:cxn>
              <a:cxn ang="0">
                <a:pos x="16" y="1703"/>
              </a:cxn>
              <a:cxn ang="0">
                <a:pos x="0" y="2002"/>
              </a:cxn>
              <a:cxn ang="0">
                <a:pos x="16" y="2080"/>
              </a:cxn>
              <a:cxn ang="0">
                <a:pos x="3" y="2074"/>
              </a:cxn>
              <a:cxn ang="0">
                <a:pos x="15" y="2384"/>
              </a:cxn>
              <a:cxn ang="0">
                <a:pos x="15" y="2262"/>
              </a:cxn>
              <a:cxn ang="0">
                <a:pos x="3" y="2572"/>
              </a:cxn>
              <a:cxn ang="0">
                <a:pos x="16" y="2456"/>
              </a:cxn>
              <a:cxn ang="0">
                <a:pos x="0" y="2644"/>
              </a:cxn>
              <a:cxn ang="0">
                <a:pos x="16" y="2943"/>
              </a:cxn>
              <a:cxn ang="0">
                <a:pos x="9" y="2825"/>
              </a:cxn>
              <a:cxn ang="0">
                <a:pos x="9" y="3140"/>
              </a:cxn>
              <a:cxn ang="0">
                <a:pos x="16" y="3021"/>
              </a:cxn>
              <a:cxn ang="0">
                <a:pos x="0" y="3319"/>
              </a:cxn>
              <a:cxn ang="0">
                <a:pos x="16" y="3399"/>
              </a:cxn>
              <a:cxn ang="0">
                <a:pos x="3" y="3393"/>
              </a:cxn>
              <a:cxn ang="0">
                <a:pos x="15" y="3703"/>
              </a:cxn>
              <a:cxn ang="0">
                <a:pos x="15" y="3581"/>
              </a:cxn>
              <a:cxn ang="0">
                <a:pos x="3" y="3891"/>
              </a:cxn>
              <a:cxn ang="0">
                <a:pos x="16" y="3775"/>
              </a:cxn>
              <a:cxn ang="0">
                <a:pos x="0" y="3963"/>
              </a:cxn>
              <a:cxn ang="0">
                <a:pos x="16" y="4262"/>
              </a:cxn>
              <a:cxn ang="0">
                <a:pos x="9" y="4144"/>
              </a:cxn>
              <a:cxn ang="0">
                <a:pos x="9" y="4458"/>
              </a:cxn>
              <a:cxn ang="0">
                <a:pos x="16" y="4340"/>
              </a:cxn>
              <a:cxn ang="0">
                <a:pos x="0" y="4638"/>
              </a:cxn>
              <a:cxn ang="0">
                <a:pos x="16" y="4716"/>
              </a:cxn>
              <a:cxn ang="0">
                <a:pos x="3" y="4712"/>
              </a:cxn>
              <a:cxn ang="0">
                <a:pos x="15" y="5020"/>
              </a:cxn>
              <a:cxn ang="0">
                <a:pos x="15" y="4900"/>
              </a:cxn>
              <a:cxn ang="0">
                <a:pos x="3" y="5210"/>
              </a:cxn>
              <a:cxn ang="0">
                <a:pos x="16" y="5094"/>
              </a:cxn>
              <a:cxn ang="0">
                <a:pos x="0" y="5282"/>
              </a:cxn>
              <a:cxn ang="0">
                <a:pos x="16" y="5580"/>
              </a:cxn>
              <a:cxn ang="0">
                <a:pos x="9" y="5463"/>
              </a:cxn>
              <a:cxn ang="0">
                <a:pos x="9" y="5776"/>
              </a:cxn>
              <a:cxn ang="0">
                <a:pos x="16" y="5659"/>
              </a:cxn>
              <a:cxn ang="0">
                <a:pos x="0" y="5893"/>
              </a:cxn>
            </a:cxnLst>
            <a:rect l="0" t="0" r="r" b="b"/>
            <a:pathLst>
              <a:path w="16" h="5900">
                <a:moveTo>
                  <a:pt x="16" y="8"/>
                </a:moveTo>
                <a:lnTo>
                  <a:pt x="16" y="118"/>
                </a:lnTo>
                <a:lnTo>
                  <a:pt x="15" y="124"/>
                </a:lnTo>
                <a:lnTo>
                  <a:pt x="9" y="125"/>
                </a:lnTo>
                <a:lnTo>
                  <a:pt x="3" y="124"/>
                </a:lnTo>
                <a:lnTo>
                  <a:pt x="0" y="118"/>
                </a:lnTo>
                <a:lnTo>
                  <a:pt x="0" y="8"/>
                </a:lnTo>
                <a:lnTo>
                  <a:pt x="3" y="2"/>
                </a:lnTo>
                <a:lnTo>
                  <a:pt x="9" y="0"/>
                </a:lnTo>
                <a:lnTo>
                  <a:pt x="15" y="2"/>
                </a:lnTo>
                <a:lnTo>
                  <a:pt x="16" y="8"/>
                </a:lnTo>
                <a:lnTo>
                  <a:pt x="16" y="8"/>
                </a:lnTo>
                <a:close/>
                <a:moveTo>
                  <a:pt x="16" y="196"/>
                </a:moveTo>
                <a:lnTo>
                  <a:pt x="16" y="306"/>
                </a:lnTo>
                <a:lnTo>
                  <a:pt x="15" y="312"/>
                </a:lnTo>
                <a:lnTo>
                  <a:pt x="9" y="314"/>
                </a:lnTo>
                <a:lnTo>
                  <a:pt x="3" y="312"/>
                </a:lnTo>
                <a:lnTo>
                  <a:pt x="0" y="306"/>
                </a:lnTo>
                <a:lnTo>
                  <a:pt x="0" y="196"/>
                </a:lnTo>
                <a:lnTo>
                  <a:pt x="3" y="191"/>
                </a:lnTo>
                <a:lnTo>
                  <a:pt x="9" y="188"/>
                </a:lnTo>
                <a:lnTo>
                  <a:pt x="15" y="191"/>
                </a:lnTo>
                <a:lnTo>
                  <a:pt x="16" y="196"/>
                </a:lnTo>
                <a:lnTo>
                  <a:pt x="16" y="196"/>
                </a:lnTo>
                <a:close/>
                <a:moveTo>
                  <a:pt x="16" y="385"/>
                </a:moveTo>
                <a:lnTo>
                  <a:pt x="16" y="495"/>
                </a:lnTo>
                <a:lnTo>
                  <a:pt x="15" y="500"/>
                </a:lnTo>
                <a:lnTo>
                  <a:pt x="9" y="502"/>
                </a:lnTo>
                <a:lnTo>
                  <a:pt x="3" y="500"/>
                </a:lnTo>
                <a:lnTo>
                  <a:pt x="0" y="495"/>
                </a:lnTo>
                <a:lnTo>
                  <a:pt x="0" y="385"/>
                </a:lnTo>
                <a:lnTo>
                  <a:pt x="3" y="379"/>
                </a:lnTo>
                <a:lnTo>
                  <a:pt x="9" y="376"/>
                </a:lnTo>
                <a:lnTo>
                  <a:pt x="15" y="379"/>
                </a:lnTo>
                <a:lnTo>
                  <a:pt x="16" y="385"/>
                </a:lnTo>
                <a:lnTo>
                  <a:pt x="16" y="385"/>
                </a:lnTo>
                <a:close/>
                <a:moveTo>
                  <a:pt x="16" y="573"/>
                </a:moveTo>
                <a:lnTo>
                  <a:pt x="16" y="683"/>
                </a:lnTo>
                <a:lnTo>
                  <a:pt x="15" y="689"/>
                </a:lnTo>
                <a:lnTo>
                  <a:pt x="9" y="690"/>
                </a:lnTo>
                <a:lnTo>
                  <a:pt x="3" y="689"/>
                </a:lnTo>
                <a:lnTo>
                  <a:pt x="0" y="683"/>
                </a:lnTo>
                <a:lnTo>
                  <a:pt x="0" y="573"/>
                </a:lnTo>
                <a:lnTo>
                  <a:pt x="3" y="567"/>
                </a:lnTo>
                <a:lnTo>
                  <a:pt x="9" y="566"/>
                </a:lnTo>
                <a:lnTo>
                  <a:pt x="15" y="567"/>
                </a:lnTo>
                <a:lnTo>
                  <a:pt x="16" y="573"/>
                </a:lnTo>
                <a:lnTo>
                  <a:pt x="16" y="573"/>
                </a:lnTo>
                <a:close/>
                <a:moveTo>
                  <a:pt x="16" y="761"/>
                </a:moveTo>
                <a:lnTo>
                  <a:pt x="16" y="871"/>
                </a:lnTo>
                <a:lnTo>
                  <a:pt x="15" y="877"/>
                </a:lnTo>
                <a:lnTo>
                  <a:pt x="9" y="878"/>
                </a:lnTo>
                <a:lnTo>
                  <a:pt x="3" y="877"/>
                </a:lnTo>
                <a:lnTo>
                  <a:pt x="0" y="871"/>
                </a:lnTo>
                <a:lnTo>
                  <a:pt x="0" y="761"/>
                </a:lnTo>
                <a:lnTo>
                  <a:pt x="3" y="755"/>
                </a:lnTo>
                <a:lnTo>
                  <a:pt x="9" y="754"/>
                </a:lnTo>
                <a:lnTo>
                  <a:pt x="15" y="755"/>
                </a:lnTo>
                <a:lnTo>
                  <a:pt x="16" y="761"/>
                </a:lnTo>
                <a:lnTo>
                  <a:pt x="16" y="761"/>
                </a:lnTo>
                <a:close/>
                <a:moveTo>
                  <a:pt x="16" y="949"/>
                </a:moveTo>
                <a:lnTo>
                  <a:pt x="16" y="1059"/>
                </a:lnTo>
                <a:lnTo>
                  <a:pt x="15" y="1065"/>
                </a:lnTo>
                <a:lnTo>
                  <a:pt x="9" y="1068"/>
                </a:lnTo>
                <a:lnTo>
                  <a:pt x="3" y="1065"/>
                </a:lnTo>
                <a:lnTo>
                  <a:pt x="0" y="1059"/>
                </a:lnTo>
                <a:lnTo>
                  <a:pt x="0" y="949"/>
                </a:lnTo>
                <a:lnTo>
                  <a:pt x="3" y="943"/>
                </a:lnTo>
                <a:lnTo>
                  <a:pt x="9" y="942"/>
                </a:lnTo>
                <a:lnTo>
                  <a:pt x="15" y="943"/>
                </a:lnTo>
                <a:lnTo>
                  <a:pt x="16" y="949"/>
                </a:lnTo>
                <a:lnTo>
                  <a:pt x="16" y="949"/>
                </a:lnTo>
                <a:close/>
                <a:moveTo>
                  <a:pt x="16" y="1137"/>
                </a:moveTo>
                <a:lnTo>
                  <a:pt x="16" y="1247"/>
                </a:lnTo>
                <a:lnTo>
                  <a:pt x="15" y="1253"/>
                </a:lnTo>
                <a:lnTo>
                  <a:pt x="9" y="1256"/>
                </a:lnTo>
                <a:lnTo>
                  <a:pt x="3" y="1253"/>
                </a:lnTo>
                <a:lnTo>
                  <a:pt x="0" y="1247"/>
                </a:lnTo>
                <a:lnTo>
                  <a:pt x="0" y="1137"/>
                </a:lnTo>
                <a:lnTo>
                  <a:pt x="3" y="1132"/>
                </a:lnTo>
                <a:lnTo>
                  <a:pt x="9" y="1130"/>
                </a:lnTo>
                <a:lnTo>
                  <a:pt x="15" y="1132"/>
                </a:lnTo>
                <a:lnTo>
                  <a:pt x="16" y="1137"/>
                </a:lnTo>
                <a:lnTo>
                  <a:pt x="16" y="1137"/>
                </a:lnTo>
                <a:close/>
                <a:moveTo>
                  <a:pt x="16" y="1326"/>
                </a:moveTo>
                <a:lnTo>
                  <a:pt x="16" y="1436"/>
                </a:lnTo>
                <a:lnTo>
                  <a:pt x="15" y="1441"/>
                </a:lnTo>
                <a:lnTo>
                  <a:pt x="9" y="1444"/>
                </a:lnTo>
                <a:lnTo>
                  <a:pt x="3" y="1441"/>
                </a:lnTo>
                <a:lnTo>
                  <a:pt x="0" y="1436"/>
                </a:lnTo>
                <a:lnTo>
                  <a:pt x="0" y="1326"/>
                </a:lnTo>
                <a:lnTo>
                  <a:pt x="3" y="1321"/>
                </a:lnTo>
                <a:lnTo>
                  <a:pt x="9" y="1318"/>
                </a:lnTo>
                <a:lnTo>
                  <a:pt x="15" y="1321"/>
                </a:lnTo>
                <a:lnTo>
                  <a:pt x="16" y="1326"/>
                </a:lnTo>
                <a:lnTo>
                  <a:pt x="16" y="1326"/>
                </a:lnTo>
                <a:close/>
                <a:moveTo>
                  <a:pt x="16" y="1515"/>
                </a:moveTo>
                <a:lnTo>
                  <a:pt x="16" y="1624"/>
                </a:lnTo>
                <a:lnTo>
                  <a:pt x="15" y="1630"/>
                </a:lnTo>
                <a:lnTo>
                  <a:pt x="9" y="1633"/>
                </a:lnTo>
                <a:lnTo>
                  <a:pt x="3" y="1630"/>
                </a:lnTo>
                <a:lnTo>
                  <a:pt x="0" y="1624"/>
                </a:lnTo>
                <a:lnTo>
                  <a:pt x="0" y="1515"/>
                </a:lnTo>
                <a:lnTo>
                  <a:pt x="3" y="1509"/>
                </a:lnTo>
                <a:lnTo>
                  <a:pt x="9" y="1507"/>
                </a:lnTo>
                <a:lnTo>
                  <a:pt x="15" y="1509"/>
                </a:lnTo>
                <a:lnTo>
                  <a:pt x="16" y="1515"/>
                </a:lnTo>
                <a:lnTo>
                  <a:pt x="16" y="1515"/>
                </a:lnTo>
                <a:close/>
                <a:moveTo>
                  <a:pt x="16" y="1703"/>
                </a:moveTo>
                <a:lnTo>
                  <a:pt x="16" y="1814"/>
                </a:lnTo>
                <a:lnTo>
                  <a:pt x="15" y="1819"/>
                </a:lnTo>
                <a:lnTo>
                  <a:pt x="9" y="1821"/>
                </a:lnTo>
                <a:lnTo>
                  <a:pt x="3" y="1819"/>
                </a:lnTo>
                <a:lnTo>
                  <a:pt x="0" y="1814"/>
                </a:lnTo>
                <a:lnTo>
                  <a:pt x="0" y="1703"/>
                </a:lnTo>
                <a:lnTo>
                  <a:pt x="3" y="1698"/>
                </a:lnTo>
                <a:lnTo>
                  <a:pt x="9" y="1695"/>
                </a:lnTo>
                <a:lnTo>
                  <a:pt x="15" y="1698"/>
                </a:lnTo>
                <a:lnTo>
                  <a:pt x="16" y="1703"/>
                </a:lnTo>
                <a:lnTo>
                  <a:pt x="16" y="1703"/>
                </a:lnTo>
                <a:close/>
                <a:moveTo>
                  <a:pt x="16" y="1892"/>
                </a:moveTo>
                <a:lnTo>
                  <a:pt x="16" y="2002"/>
                </a:lnTo>
                <a:lnTo>
                  <a:pt x="15" y="2007"/>
                </a:lnTo>
                <a:lnTo>
                  <a:pt x="9" y="2009"/>
                </a:lnTo>
                <a:lnTo>
                  <a:pt x="3" y="2007"/>
                </a:lnTo>
                <a:lnTo>
                  <a:pt x="0" y="2002"/>
                </a:lnTo>
                <a:lnTo>
                  <a:pt x="0" y="1892"/>
                </a:lnTo>
                <a:lnTo>
                  <a:pt x="3" y="1886"/>
                </a:lnTo>
                <a:lnTo>
                  <a:pt x="9" y="1883"/>
                </a:lnTo>
                <a:lnTo>
                  <a:pt x="15" y="1886"/>
                </a:lnTo>
                <a:lnTo>
                  <a:pt x="16" y="1892"/>
                </a:lnTo>
                <a:lnTo>
                  <a:pt x="16" y="1892"/>
                </a:lnTo>
                <a:close/>
                <a:moveTo>
                  <a:pt x="16" y="2080"/>
                </a:moveTo>
                <a:lnTo>
                  <a:pt x="16" y="2190"/>
                </a:lnTo>
                <a:lnTo>
                  <a:pt x="15" y="2196"/>
                </a:lnTo>
                <a:lnTo>
                  <a:pt x="9" y="2197"/>
                </a:lnTo>
                <a:lnTo>
                  <a:pt x="3" y="2196"/>
                </a:lnTo>
                <a:lnTo>
                  <a:pt x="0" y="2190"/>
                </a:lnTo>
                <a:lnTo>
                  <a:pt x="0" y="2080"/>
                </a:lnTo>
                <a:lnTo>
                  <a:pt x="3" y="2074"/>
                </a:lnTo>
                <a:lnTo>
                  <a:pt x="9" y="2071"/>
                </a:lnTo>
                <a:lnTo>
                  <a:pt x="15" y="2074"/>
                </a:lnTo>
                <a:lnTo>
                  <a:pt x="16" y="2080"/>
                </a:lnTo>
                <a:lnTo>
                  <a:pt x="16" y="2080"/>
                </a:lnTo>
                <a:close/>
                <a:moveTo>
                  <a:pt x="16" y="2268"/>
                </a:moveTo>
                <a:lnTo>
                  <a:pt x="16" y="2378"/>
                </a:lnTo>
                <a:lnTo>
                  <a:pt x="15" y="2384"/>
                </a:lnTo>
                <a:lnTo>
                  <a:pt x="9" y="2385"/>
                </a:lnTo>
                <a:lnTo>
                  <a:pt x="3" y="2384"/>
                </a:lnTo>
                <a:lnTo>
                  <a:pt x="0" y="2378"/>
                </a:lnTo>
                <a:lnTo>
                  <a:pt x="0" y="2268"/>
                </a:lnTo>
                <a:lnTo>
                  <a:pt x="3" y="2262"/>
                </a:lnTo>
                <a:lnTo>
                  <a:pt x="9" y="2261"/>
                </a:lnTo>
                <a:lnTo>
                  <a:pt x="15" y="2262"/>
                </a:lnTo>
                <a:lnTo>
                  <a:pt x="16" y="2268"/>
                </a:lnTo>
                <a:lnTo>
                  <a:pt x="16" y="2268"/>
                </a:lnTo>
                <a:close/>
                <a:moveTo>
                  <a:pt x="16" y="2456"/>
                </a:moveTo>
                <a:lnTo>
                  <a:pt x="16" y="2566"/>
                </a:lnTo>
                <a:lnTo>
                  <a:pt x="15" y="2572"/>
                </a:lnTo>
                <a:lnTo>
                  <a:pt x="9" y="2574"/>
                </a:lnTo>
                <a:lnTo>
                  <a:pt x="3" y="2572"/>
                </a:lnTo>
                <a:lnTo>
                  <a:pt x="0" y="2566"/>
                </a:lnTo>
                <a:lnTo>
                  <a:pt x="0" y="2456"/>
                </a:lnTo>
                <a:lnTo>
                  <a:pt x="3" y="2450"/>
                </a:lnTo>
                <a:lnTo>
                  <a:pt x="9" y="2449"/>
                </a:lnTo>
                <a:lnTo>
                  <a:pt x="15" y="2450"/>
                </a:lnTo>
                <a:lnTo>
                  <a:pt x="16" y="2456"/>
                </a:lnTo>
                <a:lnTo>
                  <a:pt x="16" y="2456"/>
                </a:lnTo>
                <a:close/>
                <a:moveTo>
                  <a:pt x="16" y="2644"/>
                </a:moveTo>
                <a:lnTo>
                  <a:pt x="16" y="2755"/>
                </a:lnTo>
                <a:lnTo>
                  <a:pt x="15" y="2760"/>
                </a:lnTo>
                <a:lnTo>
                  <a:pt x="9" y="2763"/>
                </a:lnTo>
                <a:lnTo>
                  <a:pt x="3" y="2760"/>
                </a:lnTo>
                <a:lnTo>
                  <a:pt x="0" y="2755"/>
                </a:lnTo>
                <a:lnTo>
                  <a:pt x="0" y="2644"/>
                </a:lnTo>
                <a:lnTo>
                  <a:pt x="3" y="2639"/>
                </a:lnTo>
                <a:lnTo>
                  <a:pt x="9" y="2637"/>
                </a:lnTo>
                <a:lnTo>
                  <a:pt x="15" y="2639"/>
                </a:lnTo>
                <a:lnTo>
                  <a:pt x="16" y="2644"/>
                </a:lnTo>
                <a:lnTo>
                  <a:pt x="16" y="2644"/>
                </a:lnTo>
                <a:close/>
                <a:moveTo>
                  <a:pt x="16" y="2833"/>
                </a:moveTo>
                <a:lnTo>
                  <a:pt x="16" y="2943"/>
                </a:lnTo>
                <a:lnTo>
                  <a:pt x="15" y="2949"/>
                </a:lnTo>
                <a:lnTo>
                  <a:pt x="9" y="2951"/>
                </a:lnTo>
                <a:lnTo>
                  <a:pt x="3" y="2949"/>
                </a:lnTo>
                <a:lnTo>
                  <a:pt x="0" y="2943"/>
                </a:lnTo>
                <a:lnTo>
                  <a:pt x="0" y="2833"/>
                </a:lnTo>
                <a:lnTo>
                  <a:pt x="3" y="2827"/>
                </a:lnTo>
                <a:lnTo>
                  <a:pt x="9" y="2825"/>
                </a:lnTo>
                <a:lnTo>
                  <a:pt x="15" y="2827"/>
                </a:lnTo>
                <a:lnTo>
                  <a:pt x="16" y="2833"/>
                </a:lnTo>
                <a:lnTo>
                  <a:pt x="16" y="2833"/>
                </a:lnTo>
                <a:close/>
                <a:moveTo>
                  <a:pt x="16" y="3021"/>
                </a:moveTo>
                <a:lnTo>
                  <a:pt x="16" y="3131"/>
                </a:lnTo>
                <a:lnTo>
                  <a:pt x="15" y="3137"/>
                </a:lnTo>
                <a:lnTo>
                  <a:pt x="9" y="3140"/>
                </a:lnTo>
                <a:lnTo>
                  <a:pt x="3" y="3137"/>
                </a:lnTo>
                <a:lnTo>
                  <a:pt x="0" y="3131"/>
                </a:lnTo>
                <a:lnTo>
                  <a:pt x="0" y="3021"/>
                </a:lnTo>
                <a:lnTo>
                  <a:pt x="3" y="3017"/>
                </a:lnTo>
                <a:lnTo>
                  <a:pt x="9" y="3014"/>
                </a:lnTo>
                <a:lnTo>
                  <a:pt x="15" y="3017"/>
                </a:lnTo>
                <a:lnTo>
                  <a:pt x="16" y="3021"/>
                </a:lnTo>
                <a:lnTo>
                  <a:pt x="16" y="3021"/>
                </a:lnTo>
                <a:close/>
                <a:moveTo>
                  <a:pt x="16" y="3211"/>
                </a:moveTo>
                <a:lnTo>
                  <a:pt x="16" y="3319"/>
                </a:lnTo>
                <a:lnTo>
                  <a:pt x="15" y="3325"/>
                </a:lnTo>
                <a:lnTo>
                  <a:pt x="9" y="3328"/>
                </a:lnTo>
                <a:lnTo>
                  <a:pt x="3" y="3325"/>
                </a:lnTo>
                <a:lnTo>
                  <a:pt x="0" y="3319"/>
                </a:lnTo>
                <a:lnTo>
                  <a:pt x="0" y="3211"/>
                </a:lnTo>
                <a:lnTo>
                  <a:pt x="3" y="3205"/>
                </a:lnTo>
                <a:lnTo>
                  <a:pt x="9" y="3202"/>
                </a:lnTo>
                <a:lnTo>
                  <a:pt x="15" y="3205"/>
                </a:lnTo>
                <a:lnTo>
                  <a:pt x="16" y="3211"/>
                </a:lnTo>
                <a:lnTo>
                  <a:pt x="16" y="3211"/>
                </a:lnTo>
                <a:close/>
                <a:moveTo>
                  <a:pt x="16" y="3399"/>
                </a:moveTo>
                <a:lnTo>
                  <a:pt x="16" y="3509"/>
                </a:lnTo>
                <a:lnTo>
                  <a:pt x="15" y="3515"/>
                </a:lnTo>
                <a:lnTo>
                  <a:pt x="9" y="3516"/>
                </a:lnTo>
                <a:lnTo>
                  <a:pt x="3" y="3515"/>
                </a:lnTo>
                <a:lnTo>
                  <a:pt x="0" y="3509"/>
                </a:lnTo>
                <a:lnTo>
                  <a:pt x="0" y="3399"/>
                </a:lnTo>
                <a:lnTo>
                  <a:pt x="3" y="3393"/>
                </a:lnTo>
                <a:lnTo>
                  <a:pt x="9" y="3390"/>
                </a:lnTo>
                <a:lnTo>
                  <a:pt x="15" y="3393"/>
                </a:lnTo>
                <a:lnTo>
                  <a:pt x="16" y="3399"/>
                </a:lnTo>
                <a:lnTo>
                  <a:pt x="16" y="3399"/>
                </a:lnTo>
                <a:close/>
                <a:moveTo>
                  <a:pt x="16" y="3587"/>
                </a:moveTo>
                <a:lnTo>
                  <a:pt x="16" y="3697"/>
                </a:lnTo>
                <a:lnTo>
                  <a:pt x="15" y="3703"/>
                </a:lnTo>
                <a:lnTo>
                  <a:pt x="9" y="3704"/>
                </a:lnTo>
                <a:lnTo>
                  <a:pt x="3" y="3703"/>
                </a:lnTo>
                <a:lnTo>
                  <a:pt x="0" y="3697"/>
                </a:lnTo>
                <a:lnTo>
                  <a:pt x="0" y="3587"/>
                </a:lnTo>
                <a:lnTo>
                  <a:pt x="3" y="3581"/>
                </a:lnTo>
                <a:lnTo>
                  <a:pt x="9" y="3578"/>
                </a:lnTo>
                <a:lnTo>
                  <a:pt x="15" y="3581"/>
                </a:lnTo>
                <a:lnTo>
                  <a:pt x="16" y="3587"/>
                </a:lnTo>
                <a:lnTo>
                  <a:pt x="16" y="3587"/>
                </a:lnTo>
                <a:close/>
                <a:moveTo>
                  <a:pt x="16" y="3775"/>
                </a:moveTo>
                <a:lnTo>
                  <a:pt x="16" y="3885"/>
                </a:lnTo>
                <a:lnTo>
                  <a:pt x="15" y="3891"/>
                </a:lnTo>
                <a:lnTo>
                  <a:pt x="9" y="3892"/>
                </a:lnTo>
                <a:lnTo>
                  <a:pt x="3" y="3891"/>
                </a:lnTo>
                <a:lnTo>
                  <a:pt x="0" y="3885"/>
                </a:lnTo>
                <a:lnTo>
                  <a:pt x="0" y="3775"/>
                </a:lnTo>
                <a:lnTo>
                  <a:pt x="3" y="3769"/>
                </a:lnTo>
                <a:lnTo>
                  <a:pt x="9" y="3766"/>
                </a:lnTo>
                <a:lnTo>
                  <a:pt x="15" y="3769"/>
                </a:lnTo>
                <a:lnTo>
                  <a:pt x="16" y="3775"/>
                </a:lnTo>
                <a:lnTo>
                  <a:pt x="16" y="3775"/>
                </a:lnTo>
                <a:close/>
                <a:moveTo>
                  <a:pt x="16" y="3963"/>
                </a:moveTo>
                <a:lnTo>
                  <a:pt x="16" y="4073"/>
                </a:lnTo>
                <a:lnTo>
                  <a:pt x="15" y="4079"/>
                </a:lnTo>
                <a:lnTo>
                  <a:pt x="9" y="4081"/>
                </a:lnTo>
                <a:lnTo>
                  <a:pt x="3" y="4079"/>
                </a:lnTo>
                <a:lnTo>
                  <a:pt x="0" y="4073"/>
                </a:lnTo>
                <a:lnTo>
                  <a:pt x="0" y="3963"/>
                </a:lnTo>
                <a:lnTo>
                  <a:pt x="3" y="3958"/>
                </a:lnTo>
                <a:lnTo>
                  <a:pt x="9" y="3956"/>
                </a:lnTo>
                <a:lnTo>
                  <a:pt x="15" y="3958"/>
                </a:lnTo>
                <a:lnTo>
                  <a:pt x="16" y="3963"/>
                </a:lnTo>
                <a:lnTo>
                  <a:pt x="16" y="3963"/>
                </a:lnTo>
                <a:close/>
                <a:moveTo>
                  <a:pt x="16" y="4152"/>
                </a:moveTo>
                <a:lnTo>
                  <a:pt x="16" y="4262"/>
                </a:lnTo>
                <a:lnTo>
                  <a:pt x="15" y="4267"/>
                </a:lnTo>
                <a:lnTo>
                  <a:pt x="9" y="4269"/>
                </a:lnTo>
                <a:lnTo>
                  <a:pt x="3" y="4267"/>
                </a:lnTo>
                <a:lnTo>
                  <a:pt x="0" y="4262"/>
                </a:lnTo>
                <a:lnTo>
                  <a:pt x="0" y="4152"/>
                </a:lnTo>
                <a:lnTo>
                  <a:pt x="3" y="4146"/>
                </a:lnTo>
                <a:lnTo>
                  <a:pt x="9" y="4144"/>
                </a:lnTo>
                <a:lnTo>
                  <a:pt x="15" y="4146"/>
                </a:lnTo>
                <a:lnTo>
                  <a:pt x="16" y="4152"/>
                </a:lnTo>
                <a:lnTo>
                  <a:pt x="16" y="4152"/>
                </a:lnTo>
                <a:close/>
                <a:moveTo>
                  <a:pt x="16" y="4340"/>
                </a:moveTo>
                <a:lnTo>
                  <a:pt x="16" y="4450"/>
                </a:lnTo>
                <a:lnTo>
                  <a:pt x="15" y="4456"/>
                </a:lnTo>
                <a:lnTo>
                  <a:pt x="9" y="4458"/>
                </a:lnTo>
                <a:lnTo>
                  <a:pt x="3" y="4456"/>
                </a:lnTo>
                <a:lnTo>
                  <a:pt x="0" y="4450"/>
                </a:lnTo>
                <a:lnTo>
                  <a:pt x="0" y="4340"/>
                </a:lnTo>
                <a:lnTo>
                  <a:pt x="3" y="4334"/>
                </a:lnTo>
                <a:lnTo>
                  <a:pt x="9" y="4333"/>
                </a:lnTo>
                <a:lnTo>
                  <a:pt x="15" y="4334"/>
                </a:lnTo>
                <a:lnTo>
                  <a:pt x="16" y="4340"/>
                </a:lnTo>
                <a:lnTo>
                  <a:pt x="16" y="4340"/>
                </a:lnTo>
                <a:close/>
                <a:moveTo>
                  <a:pt x="16" y="4528"/>
                </a:moveTo>
                <a:lnTo>
                  <a:pt x="16" y="4638"/>
                </a:lnTo>
                <a:lnTo>
                  <a:pt x="15" y="4644"/>
                </a:lnTo>
                <a:lnTo>
                  <a:pt x="9" y="4647"/>
                </a:lnTo>
                <a:lnTo>
                  <a:pt x="3" y="4644"/>
                </a:lnTo>
                <a:lnTo>
                  <a:pt x="0" y="4638"/>
                </a:lnTo>
                <a:lnTo>
                  <a:pt x="0" y="4528"/>
                </a:lnTo>
                <a:lnTo>
                  <a:pt x="3" y="4522"/>
                </a:lnTo>
                <a:lnTo>
                  <a:pt x="9" y="4521"/>
                </a:lnTo>
                <a:lnTo>
                  <a:pt x="15" y="4522"/>
                </a:lnTo>
                <a:lnTo>
                  <a:pt x="16" y="4528"/>
                </a:lnTo>
                <a:lnTo>
                  <a:pt x="16" y="4528"/>
                </a:lnTo>
                <a:close/>
                <a:moveTo>
                  <a:pt x="16" y="4716"/>
                </a:moveTo>
                <a:lnTo>
                  <a:pt x="16" y="4826"/>
                </a:lnTo>
                <a:lnTo>
                  <a:pt x="15" y="4832"/>
                </a:lnTo>
                <a:lnTo>
                  <a:pt x="9" y="4835"/>
                </a:lnTo>
                <a:lnTo>
                  <a:pt x="3" y="4832"/>
                </a:lnTo>
                <a:lnTo>
                  <a:pt x="0" y="4826"/>
                </a:lnTo>
                <a:lnTo>
                  <a:pt x="0" y="4716"/>
                </a:lnTo>
                <a:lnTo>
                  <a:pt x="3" y="4712"/>
                </a:lnTo>
                <a:lnTo>
                  <a:pt x="9" y="4709"/>
                </a:lnTo>
                <a:lnTo>
                  <a:pt x="15" y="4712"/>
                </a:lnTo>
                <a:lnTo>
                  <a:pt x="16" y="4716"/>
                </a:lnTo>
                <a:lnTo>
                  <a:pt x="16" y="4716"/>
                </a:lnTo>
                <a:close/>
                <a:moveTo>
                  <a:pt x="16" y="4906"/>
                </a:moveTo>
                <a:lnTo>
                  <a:pt x="16" y="5014"/>
                </a:lnTo>
                <a:lnTo>
                  <a:pt x="15" y="5020"/>
                </a:lnTo>
                <a:lnTo>
                  <a:pt x="9" y="5023"/>
                </a:lnTo>
                <a:lnTo>
                  <a:pt x="3" y="5020"/>
                </a:lnTo>
                <a:lnTo>
                  <a:pt x="0" y="5014"/>
                </a:lnTo>
                <a:lnTo>
                  <a:pt x="0" y="4906"/>
                </a:lnTo>
                <a:lnTo>
                  <a:pt x="3" y="4900"/>
                </a:lnTo>
                <a:lnTo>
                  <a:pt x="9" y="4897"/>
                </a:lnTo>
                <a:lnTo>
                  <a:pt x="15" y="4900"/>
                </a:lnTo>
                <a:lnTo>
                  <a:pt x="16" y="4906"/>
                </a:lnTo>
                <a:lnTo>
                  <a:pt x="16" y="4906"/>
                </a:lnTo>
                <a:close/>
                <a:moveTo>
                  <a:pt x="16" y="5094"/>
                </a:moveTo>
                <a:lnTo>
                  <a:pt x="16" y="5204"/>
                </a:lnTo>
                <a:lnTo>
                  <a:pt x="15" y="5210"/>
                </a:lnTo>
                <a:lnTo>
                  <a:pt x="9" y="5211"/>
                </a:lnTo>
                <a:lnTo>
                  <a:pt x="3" y="5210"/>
                </a:lnTo>
                <a:lnTo>
                  <a:pt x="0" y="5204"/>
                </a:lnTo>
                <a:lnTo>
                  <a:pt x="0" y="5094"/>
                </a:lnTo>
                <a:lnTo>
                  <a:pt x="3" y="5088"/>
                </a:lnTo>
                <a:lnTo>
                  <a:pt x="9" y="5085"/>
                </a:lnTo>
                <a:lnTo>
                  <a:pt x="15" y="5088"/>
                </a:lnTo>
                <a:lnTo>
                  <a:pt x="16" y="5094"/>
                </a:lnTo>
                <a:lnTo>
                  <a:pt x="16" y="5094"/>
                </a:lnTo>
                <a:close/>
                <a:moveTo>
                  <a:pt x="16" y="5282"/>
                </a:moveTo>
                <a:lnTo>
                  <a:pt x="16" y="5392"/>
                </a:lnTo>
                <a:lnTo>
                  <a:pt x="15" y="5398"/>
                </a:lnTo>
                <a:lnTo>
                  <a:pt x="9" y="5399"/>
                </a:lnTo>
                <a:lnTo>
                  <a:pt x="3" y="5398"/>
                </a:lnTo>
                <a:lnTo>
                  <a:pt x="0" y="5392"/>
                </a:lnTo>
                <a:lnTo>
                  <a:pt x="0" y="5282"/>
                </a:lnTo>
                <a:lnTo>
                  <a:pt x="3" y="5276"/>
                </a:lnTo>
                <a:lnTo>
                  <a:pt x="9" y="5274"/>
                </a:lnTo>
                <a:lnTo>
                  <a:pt x="15" y="5276"/>
                </a:lnTo>
                <a:lnTo>
                  <a:pt x="16" y="5282"/>
                </a:lnTo>
                <a:lnTo>
                  <a:pt x="16" y="5282"/>
                </a:lnTo>
                <a:close/>
                <a:moveTo>
                  <a:pt x="16" y="5470"/>
                </a:moveTo>
                <a:lnTo>
                  <a:pt x="16" y="5580"/>
                </a:lnTo>
                <a:lnTo>
                  <a:pt x="15" y="5586"/>
                </a:lnTo>
                <a:lnTo>
                  <a:pt x="9" y="5588"/>
                </a:lnTo>
                <a:lnTo>
                  <a:pt x="3" y="5586"/>
                </a:lnTo>
                <a:lnTo>
                  <a:pt x="0" y="5580"/>
                </a:lnTo>
                <a:lnTo>
                  <a:pt x="0" y="5470"/>
                </a:lnTo>
                <a:lnTo>
                  <a:pt x="3" y="5465"/>
                </a:lnTo>
                <a:lnTo>
                  <a:pt x="9" y="5463"/>
                </a:lnTo>
                <a:lnTo>
                  <a:pt x="15" y="5465"/>
                </a:lnTo>
                <a:lnTo>
                  <a:pt x="16" y="5470"/>
                </a:lnTo>
                <a:lnTo>
                  <a:pt x="16" y="5470"/>
                </a:lnTo>
                <a:close/>
                <a:moveTo>
                  <a:pt x="16" y="5659"/>
                </a:moveTo>
                <a:lnTo>
                  <a:pt x="16" y="5769"/>
                </a:lnTo>
                <a:lnTo>
                  <a:pt x="15" y="5774"/>
                </a:lnTo>
                <a:lnTo>
                  <a:pt x="9" y="5776"/>
                </a:lnTo>
                <a:lnTo>
                  <a:pt x="3" y="5774"/>
                </a:lnTo>
                <a:lnTo>
                  <a:pt x="0" y="5769"/>
                </a:lnTo>
                <a:lnTo>
                  <a:pt x="0" y="5659"/>
                </a:lnTo>
                <a:lnTo>
                  <a:pt x="3" y="5653"/>
                </a:lnTo>
                <a:lnTo>
                  <a:pt x="9" y="5651"/>
                </a:lnTo>
                <a:lnTo>
                  <a:pt x="15" y="5653"/>
                </a:lnTo>
                <a:lnTo>
                  <a:pt x="16" y="5659"/>
                </a:lnTo>
                <a:lnTo>
                  <a:pt x="16" y="5659"/>
                </a:lnTo>
                <a:close/>
                <a:moveTo>
                  <a:pt x="16" y="5847"/>
                </a:moveTo>
                <a:lnTo>
                  <a:pt x="16" y="5893"/>
                </a:lnTo>
                <a:lnTo>
                  <a:pt x="15" y="5899"/>
                </a:lnTo>
                <a:lnTo>
                  <a:pt x="9" y="5900"/>
                </a:lnTo>
                <a:lnTo>
                  <a:pt x="3" y="5899"/>
                </a:lnTo>
                <a:lnTo>
                  <a:pt x="0" y="5893"/>
                </a:lnTo>
                <a:lnTo>
                  <a:pt x="0" y="5847"/>
                </a:lnTo>
                <a:lnTo>
                  <a:pt x="3" y="5841"/>
                </a:lnTo>
                <a:lnTo>
                  <a:pt x="9" y="5840"/>
                </a:lnTo>
                <a:lnTo>
                  <a:pt x="15" y="5841"/>
                </a:lnTo>
                <a:lnTo>
                  <a:pt x="16" y="5847"/>
                </a:lnTo>
                <a:lnTo>
                  <a:pt x="16" y="584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94" name="Freeform 248"/>
          <p:cNvSpPr>
            <a:spLocks/>
          </p:cNvSpPr>
          <p:nvPr/>
        </p:nvSpPr>
        <p:spPr bwMode="auto">
          <a:xfrm>
            <a:off x="1187610" y="5681734"/>
            <a:ext cx="360051" cy="216032"/>
          </a:xfrm>
          <a:custGeom>
            <a:avLst/>
            <a:gdLst>
              <a:gd name="connsiteX0" fmla="*/ 0 w 19027"/>
              <a:gd name="connsiteY0" fmla="*/ 19509 h 19509"/>
              <a:gd name="connsiteX1" fmla="*/ 10571 w 19027"/>
              <a:gd name="connsiteY1" fmla="*/ 10000 h 19509"/>
              <a:gd name="connsiteX2" fmla="*/ 19027 w 19027"/>
              <a:gd name="connsiteY2" fmla="*/ 0 h 19509"/>
              <a:gd name="connsiteX0" fmla="*/ 0 w 10571"/>
              <a:gd name="connsiteY0" fmla="*/ 9509 h 11948"/>
              <a:gd name="connsiteX1" fmla="*/ 10571 w 10571"/>
              <a:gd name="connsiteY1" fmla="*/ 0 h 11948"/>
              <a:gd name="connsiteX2" fmla="*/ 9027 w 10571"/>
              <a:gd name="connsiteY2" fmla="*/ 11948 h 11948"/>
              <a:gd name="connsiteX0" fmla="*/ 0 w 9027"/>
              <a:gd name="connsiteY0" fmla="*/ 0 h 2439"/>
              <a:gd name="connsiteX1" fmla="*/ 4514 w 9027"/>
              <a:gd name="connsiteY1" fmla="*/ 0 h 2439"/>
              <a:gd name="connsiteX2" fmla="*/ 9027 w 9027"/>
              <a:gd name="connsiteY2" fmla="*/ 2439 h 2439"/>
              <a:gd name="connsiteX0" fmla="*/ 0 w 6250"/>
              <a:gd name="connsiteY0" fmla="*/ 0 h 29997"/>
              <a:gd name="connsiteX1" fmla="*/ 5001 w 6250"/>
              <a:gd name="connsiteY1" fmla="*/ 0 h 29997"/>
              <a:gd name="connsiteX2" fmla="*/ 6250 w 6250"/>
              <a:gd name="connsiteY2" fmla="*/ 29997 h 29997"/>
              <a:gd name="connsiteX0" fmla="*/ 0 w 10000"/>
              <a:gd name="connsiteY0" fmla="*/ 0 h 10000"/>
              <a:gd name="connsiteX1" fmla="*/ 2000 w 10000"/>
              <a:gd name="connsiteY1" fmla="*/ 6667 h 10000"/>
              <a:gd name="connsiteX2" fmla="*/ 10000 w 10000"/>
              <a:gd name="connsiteY2" fmla="*/ 10000 h 10000"/>
            </a:gdLst>
            <a:ahLst/>
            <a:cxnLst>
              <a:cxn ang="0">
                <a:pos x="connsiteX0" y="connsiteY0"/>
              </a:cxn>
              <a:cxn ang="0">
                <a:pos x="connsiteX1" y="connsiteY1"/>
              </a:cxn>
              <a:cxn ang="0">
                <a:pos x="connsiteX2" y="connsiteY2"/>
              </a:cxn>
            </a:cxnLst>
            <a:rect l="l" t="t" r="r" b="b"/>
            <a:pathLst>
              <a:path w="10000" h="10000">
                <a:moveTo>
                  <a:pt x="0" y="0"/>
                </a:moveTo>
                <a:lnTo>
                  <a:pt x="2000" y="6667"/>
                </a:lnTo>
                <a:lnTo>
                  <a:pt x="10000" y="10000"/>
                </a:lnTo>
              </a:path>
            </a:pathLst>
          </a:custGeom>
          <a:noFill/>
          <a:ln w="14288">
            <a:solidFill>
              <a:srgbClr val="3475CD"/>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nvGrpSpPr>
          <p:cNvPr id="295" name="Group 350"/>
          <p:cNvGrpSpPr/>
          <p:nvPr/>
        </p:nvGrpSpPr>
        <p:grpSpPr>
          <a:xfrm>
            <a:off x="5126546" y="6041784"/>
            <a:ext cx="360040" cy="285180"/>
            <a:chOff x="5137151" y="6323013"/>
            <a:chExt cx="333375" cy="357188"/>
          </a:xfrm>
        </p:grpSpPr>
        <p:sp>
          <p:nvSpPr>
            <p:cNvPr id="296" name="Freeform 47"/>
            <p:cNvSpPr>
              <a:spLocks/>
            </p:cNvSpPr>
            <p:nvPr/>
          </p:nvSpPr>
          <p:spPr bwMode="auto">
            <a:xfrm>
              <a:off x="5138738" y="6323013"/>
              <a:ext cx="328613" cy="190500"/>
            </a:xfrm>
            <a:custGeom>
              <a:avLst/>
              <a:gdLst/>
              <a:ahLst/>
              <a:cxnLst>
                <a:cxn ang="0">
                  <a:pos x="0" y="200"/>
                </a:cxn>
                <a:cxn ang="0">
                  <a:pos x="255" y="360"/>
                </a:cxn>
                <a:cxn ang="0">
                  <a:pos x="622" y="168"/>
                </a:cxn>
                <a:cxn ang="0">
                  <a:pos x="336" y="0"/>
                </a:cxn>
                <a:cxn ang="0">
                  <a:pos x="0" y="200"/>
                </a:cxn>
              </a:cxnLst>
              <a:rect l="0" t="0" r="r" b="b"/>
              <a:pathLst>
                <a:path w="622" h="360">
                  <a:moveTo>
                    <a:pt x="0" y="200"/>
                  </a:moveTo>
                  <a:lnTo>
                    <a:pt x="255" y="360"/>
                  </a:lnTo>
                  <a:lnTo>
                    <a:pt x="622" y="168"/>
                  </a:lnTo>
                  <a:lnTo>
                    <a:pt x="336" y="0"/>
                  </a:lnTo>
                  <a:lnTo>
                    <a:pt x="0" y="200"/>
                  </a:ln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97" name="Freeform 48"/>
            <p:cNvSpPr>
              <a:spLocks/>
            </p:cNvSpPr>
            <p:nvPr/>
          </p:nvSpPr>
          <p:spPr bwMode="auto">
            <a:xfrm>
              <a:off x="5138738" y="6323013"/>
              <a:ext cx="328613" cy="190500"/>
            </a:xfrm>
            <a:custGeom>
              <a:avLst/>
              <a:gdLst/>
              <a:ahLst/>
              <a:cxnLst>
                <a:cxn ang="0">
                  <a:pos x="0" y="200"/>
                </a:cxn>
                <a:cxn ang="0">
                  <a:pos x="255" y="360"/>
                </a:cxn>
                <a:cxn ang="0">
                  <a:pos x="622" y="168"/>
                </a:cxn>
                <a:cxn ang="0">
                  <a:pos x="336" y="0"/>
                </a:cxn>
                <a:cxn ang="0">
                  <a:pos x="0" y="200"/>
                </a:cxn>
              </a:cxnLst>
              <a:rect l="0" t="0" r="r" b="b"/>
              <a:pathLst>
                <a:path w="622" h="360">
                  <a:moveTo>
                    <a:pt x="0" y="200"/>
                  </a:moveTo>
                  <a:lnTo>
                    <a:pt x="255" y="360"/>
                  </a:lnTo>
                  <a:lnTo>
                    <a:pt x="622" y="168"/>
                  </a:lnTo>
                  <a:lnTo>
                    <a:pt x="336" y="0"/>
                  </a:lnTo>
                  <a:lnTo>
                    <a:pt x="0" y="20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98" name="Line 49"/>
            <p:cNvSpPr>
              <a:spLocks noChangeShapeType="1"/>
            </p:cNvSpPr>
            <p:nvPr/>
          </p:nvSpPr>
          <p:spPr bwMode="auto">
            <a:xfrm flipV="1">
              <a:off x="5273676" y="6513513"/>
              <a:ext cx="1588" cy="166688"/>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99" name="Line 50"/>
            <p:cNvSpPr>
              <a:spLocks noChangeShapeType="1"/>
            </p:cNvSpPr>
            <p:nvPr/>
          </p:nvSpPr>
          <p:spPr bwMode="auto">
            <a:xfrm flipH="1" flipV="1">
              <a:off x="5468938" y="6413501"/>
              <a:ext cx="1588" cy="1698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00" name="Freeform 51"/>
            <p:cNvSpPr>
              <a:spLocks/>
            </p:cNvSpPr>
            <p:nvPr/>
          </p:nvSpPr>
          <p:spPr bwMode="auto">
            <a:xfrm>
              <a:off x="5137151" y="6427788"/>
              <a:ext cx="330200" cy="252413"/>
            </a:xfrm>
            <a:custGeom>
              <a:avLst/>
              <a:gdLst/>
              <a:ahLst/>
              <a:cxnLst>
                <a:cxn ang="0">
                  <a:pos x="0" y="0"/>
                </a:cxn>
                <a:cxn ang="0">
                  <a:pos x="0" y="322"/>
                </a:cxn>
                <a:cxn ang="0">
                  <a:pos x="256" y="477"/>
                </a:cxn>
                <a:cxn ang="0">
                  <a:pos x="623" y="291"/>
                </a:cxn>
              </a:cxnLst>
              <a:rect l="0" t="0" r="r" b="b"/>
              <a:pathLst>
                <a:path w="623" h="477">
                  <a:moveTo>
                    <a:pt x="0" y="0"/>
                  </a:moveTo>
                  <a:lnTo>
                    <a:pt x="0" y="322"/>
                  </a:lnTo>
                  <a:lnTo>
                    <a:pt x="256" y="477"/>
                  </a:lnTo>
                  <a:lnTo>
                    <a:pt x="623" y="291"/>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01" name="Freeform 52"/>
            <p:cNvSpPr>
              <a:spLocks/>
            </p:cNvSpPr>
            <p:nvPr/>
          </p:nvSpPr>
          <p:spPr bwMode="auto">
            <a:xfrm>
              <a:off x="5345113" y="6489701"/>
              <a:ext cx="57150" cy="147638"/>
            </a:xfrm>
            <a:custGeom>
              <a:avLst/>
              <a:gdLst/>
              <a:ahLst/>
              <a:cxnLst>
                <a:cxn ang="0">
                  <a:pos x="0" y="279"/>
                </a:cxn>
                <a:cxn ang="0">
                  <a:pos x="0" y="62"/>
                </a:cxn>
                <a:cxn ang="0">
                  <a:pos x="106" y="0"/>
                </a:cxn>
                <a:cxn ang="0">
                  <a:pos x="106" y="236"/>
                </a:cxn>
              </a:cxnLst>
              <a:rect l="0" t="0" r="r" b="b"/>
              <a:pathLst>
                <a:path w="106" h="279">
                  <a:moveTo>
                    <a:pt x="0" y="279"/>
                  </a:moveTo>
                  <a:lnTo>
                    <a:pt x="0" y="62"/>
                  </a:lnTo>
                  <a:lnTo>
                    <a:pt x="106" y="0"/>
                  </a:lnTo>
                  <a:lnTo>
                    <a:pt x="106" y="236"/>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grpSp>
        <p:nvGrpSpPr>
          <p:cNvPr id="302" name="Group 357"/>
          <p:cNvGrpSpPr/>
          <p:nvPr/>
        </p:nvGrpSpPr>
        <p:grpSpPr>
          <a:xfrm>
            <a:off x="1187626" y="5828612"/>
            <a:ext cx="576064" cy="357188"/>
            <a:chOff x="5137151" y="6323013"/>
            <a:chExt cx="333375" cy="357188"/>
          </a:xfrm>
        </p:grpSpPr>
        <p:sp>
          <p:nvSpPr>
            <p:cNvPr id="303" name="Freeform 47"/>
            <p:cNvSpPr>
              <a:spLocks/>
            </p:cNvSpPr>
            <p:nvPr/>
          </p:nvSpPr>
          <p:spPr bwMode="auto">
            <a:xfrm>
              <a:off x="5138738" y="6323013"/>
              <a:ext cx="328613" cy="190500"/>
            </a:xfrm>
            <a:custGeom>
              <a:avLst/>
              <a:gdLst/>
              <a:ahLst/>
              <a:cxnLst>
                <a:cxn ang="0">
                  <a:pos x="0" y="200"/>
                </a:cxn>
                <a:cxn ang="0">
                  <a:pos x="255" y="360"/>
                </a:cxn>
                <a:cxn ang="0">
                  <a:pos x="622" y="168"/>
                </a:cxn>
                <a:cxn ang="0">
                  <a:pos x="336" y="0"/>
                </a:cxn>
                <a:cxn ang="0">
                  <a:pos x="0" y="200"/>
                </a:cxn>
              </a:cxnLst>
              <a:rect l="0" t="0" r="r" b="b"/>
              <a:pathLst>
                <a:path w="622" h="360">
                  <a:moveTo>
                    <a:pt x="0" y="200"/>
                  </a:moveTo>
                  <a:lnTo>
                    <a:pt x="255" y="360"/>
                  </a:lnTo>
                  <a:lnTo>
                    <a:pt x="622" y="168"/>
                  </a:lnTo>
                  <a:lnTo>
                    <a:pt x="336" y="0"/>
                  </a:lnTo>
                  <a:lnTo>
                    <a:pt x="0" y="200"/>
                  </a:ln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04" name="Freeform 48"/>
            <p:cNvSpPr>
              <a:spLocks/>
            </p:cNvSpPr>
            <p:nvPr/>
          </p:nvSpPr>
          <p:spPr bwMode="auto">
            <a:xfrm>
              <a:off x="5138738" y="6323013"/>
              <a:ext cx="328613" cy="190500"/>
            </a:xfrm>
            <a:custGeom>
              <a:avLst/>
              <a:gdLst/>
              <a:ahLst/>
              <a:cxnLst>
                <a:cxn ang="0">
                  <a:pos x="0" y="200"/>
                </a:cxn>
                <a:cxn ang="0">
                  <a:pos x="255" y="360"/>
                </a:cxn>
                <a:cxn ang="0">
                  <a:pos x="622" y="168"/>
                </a:cxn>
                <a:cxn ang="0">
                  <a:pos x="336" y="0"/>
                </a:cxn>
                <a:cxn ang="0">
                  <a:pos x="0" y="200"/>
                </a:cxn>
              </a:cxnLst>
              <a:rect l="0" t="0" r="r" b="b"/>
              <a:pathLst>
                <a:path w="622" h="360">
                  <a:moveTo>
                    <a:pt x="0" y="200"/>
                  </a:moveTo>
                  <a:lnTo>
                    <a:pt x="255" y="360"/>
                  </a:lnTo>
                  <a:lnTo>
                    <a:pt x="622" y="168"/>
                  </a:lnTo>
                  <a:lnTo>
                    <a:pt x="336" y="0"/>
                  </a:lnTo>
                  <a:lnTo>
                    <a:pt x="0" y="20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05" name="Line 49"/>
            <p:cNvSpPr>
              <a:spLocks noChangeShapeType="1"/>
            </p:cNvSpPr>
            <p:nvPr/>
          </p:nvSpPr>
          <p:spPr bwMode="auto">
            <a:xfrm flipV="1">
              <a:off x="5273676" y="6513513"/>
              <a:ext cx="1588" cy="166688"/>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06" name="Line 50"/>
            <p:cNvSpPr>
              <a:spLocks noChangeShapeType="1"/>
            </p:cNvSpPr>
            <p:nvPr/>
          </p:nvSpPr>
          <p:spPr bwMode="auto">
            <a:xfrm flipH="1" flipV="1">
              <a:off x="5468938" y="6413501"/>
              <a:ext cx="1588" cy="1698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07" name="Freeform 51"/>
            <p:cNvSpPr>
              <a:spLocks/>
            </p:cNvSpPr>
            <p:nvPr/>
          </p:nvSpPr>
          <p:spPr bwMode="auto">
            <a:xfrm>
              <a:off x="5137151" y="6427788"/>
              <a:ext cx="330200" cy="252413"/>
            </a:xfrm>
            <a:custGeom>
              <a:avLst/>
              <a:gdLst/>
              <a:ahLst/>
              <a:cxnLst>
                <a:cxn ang="0">
                  <a:pos x="0" y="0"/>
                </a:cxn>
                <a:cxn ang="0">
                  <a:pos x="0" y="322"/>
                </a:cxn>
                <a:cxn ang="0">
                  <a:pos x="256" y="477"/>
                </a:cxn>
                <a:cxn ang="0">
                  <a:pos x="623" y="291"/>
                </a:cxn>
              </a:cxnLst>
              <a:rect l="0" t="0" r="r" b="b"/>
              <a:pathLst>
                <a:path w="623" h="477">
                  <a:moveTo>
                    <a:pt x="0" y="0"/>
                  </a:moveTo>
                  <a:lnTo>
                    <a:pt x="0" y="322"/>
                  </a:lnTo>
                  <a:lnTo>
                    <a:pt x="256" y="477"/>
                  </a:lnTo>
                  <a:lnTo>
                    <a:pt x="623" y="291"/>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08" name="Freeform 52"/>
            <p:cNvSpPr>
              <a:spLocks/>
            </p:cNvSpPr>
            <p:nvPr/>
          </p:nvSpPr>
          <p:spPr bwMode="auto">
            <a:xfrm>
              <a:off x="5345113" y="6489701"/>
              <a:ext cx="57150" cy="147638"/>
            </a:xfrm>
            <a:custGeom>
              <a:avLst/>
              <a:gdLst/>
              <a:ahLst/>
              <a:cxnLst>
                <a:cxn ang="0">
                  <a:pos x="0" y="279"/>
                </a:cxn>
                <a:cxn ang="0">
                  <a:pos x="0" y="62"/>
                </a:cxn>
                <a:cxn ang="0">
                  <a:pos x="106" y="0"/>
                </a:cxn>
                <a:cxn ang="0">
                  <a:pos x="106" y="236"/>
                </a:cxn>
              </a:cxnLst>
              <a:rect l="0" t="0" r="r" b="b"/>
              <a:pathLst>
                <a:path w="106" h="279">
                  <a:moveTo>
                    <a:pt x="0" y="279"/>
                  </a:moveTo>
                  <a:lnTo>
                    <a:pt x="0" y="62"/>
                  </a:lnTo>
                  <a:lnTo>
                    <a:pt x="106" y="0"/>
                  </a:lnTo>
                  <a:lnTo>
                    <a:pt x="106" y="236"/>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sp>
        <p:nvSpPr>
          <p:cNvPr id="309" name="Freeform 248"/>
          <p:cNvSpPr>
            <a:spLocks/>
          </p:cNvSpPr>
          <p:nvPr/>
        </p:nvSpPr>
        <p:spPr bwMode="auto">
          <a:xfrm>
            <a:off x="1763709" y="5825783"/>
            <a:ext cx="432031" cy="159011"/>
          </a:xfrm>
          <a:custGeom>
            <a:avLst/>
            <a:gdLst>
              <a:gd name="connsiteX0" fmla="*/ 0 w 19027"/>
              <a:gd name="connsiteY0" fmla="*/ 19509 h 19509"/>
              <a:gd name="connsiteX1" fmla="*/ 10571 w 19027"/>
              <a:gd name="connsiteY1" fmla="*/ 10000 h 19509"/>
              <a:gd name="connsiteX2" fmla="*/ 19027 w 19027"/>
              <a:gd name="connsiteY2" fmla="*/ 0 h 19509"/>
              <a:gd name="connsiteX0" fmla="*/ 0 w 10571"/>
              <a:gd name="connsiteY0" fmla="*/ 9509 h 11948"/>
              <a:gd name="connsiteX1" fmla="*/ 10571 w 10571"/>
              <a:gd name="connsiteY1" fmla="*/ 0 h 11948"/>
              <a:gd name="connsiteX2" fmla="*/ 9027 w 10571"/>
              <a:gd name="connsiteY2" fmla="*/ 11948 h 11948"/>
              <a:gd name="connsiteX0" fmla="*/ 0 w 9027"/>
              <a:gd name="connsiteY0" fmla="*/ 0 h 2439"/>
              <a:gd name="connsiteX1" fmla="*/ 4514 w 9027"/>
              <a:gd name="connsiteY1" fmla="*/ 0 h 2439"/>
              <a:gd name="connsiteX2" fmla="*/ 9027 w 9027"/>
              <a:gd name="connsiteY2" fmla="*/ 2439 h 2439"/>
              <a:gd name="connsiteX0" fmla="*/ 0 w 6250"/>
              <a:gd name="connsiteY0" fmla="*/ 0 h 29997"/>
              <a:gd name="connsiteX1" fmla="*/ 5001 w 6250"/>
              <a:gd name="connsiteY1" fmla="*/ 0 h 29997"/>
              <a:gd name="connsiteX2" fmla="*/ 6250 w 6250"/>
              <a:gd name="connsiteY2" fmla="*/ 29997 h 29997"/>
              <a:gd name="connsiteX0" fmla="*/ 0 w 10000"/>
              <a:gd name="connsiteY0" fmla="*/ 0 h 10000"/>
              <a:gd name="connsiteX1" fmla="*/ 2000 w 10000"/>
              <a:gd name="connsiteY1" fmla="*/ 6667 h 10000"/>
              <a:gd name="connsiteX2" fmla="*/ 10000 w 10000"/>
              <a:gd name="connsiteY2" fmla="*/ 10000 h 10000"/>
              <a:gd name="connsiteX0" fmla="*/ 0 w 23767"/>
              <a:gd name="connsiteY0" fmla="*/ 388 h 7055"/>
              <a:gd name="connsiteX1" fmla="*/ 2000 w 23767"/>
              <a:gd name="connsiteY1" fmla="*/ 7055 h 7055"/>
              <a:gd name="connsiteX2" fmla="*/ 23767 w 23767"/>
              <a:gd name="connsiteY2" fmla="*/ 0 h 7055"/>
              <a:gd name="connsiteX0" fmla="*/ 801 w 10801"/>
              <a:gd name="connsiteY0" fmla="*/ 550 h 11025"/>
              <a:gd name="connsiteX1" fmla="*/ 6594 w 10801"/>
              <a:gd name="connsiteY1" fmla="*/ 9450 h 11025"/>
              <a:gd name="connsiteX2" fmla="*/ 1643 w 10801"/>
              <a:gd name="connsiteY2" fmla="*/ 10000 h 11025"/>
              <a:gd name="connsiteX3" fmla="*/ 10801 w 10801"/>
              <a:gd name="connsiteY3" fmla="*/ 0 h 11025"/>
              <a:gd name="connsiteX0" fmla="*/ 0 w 10000"/>
              <a:gd name="connsiteY0" fmla="*/ 550 h 14295"/>
              <a:gd name="connsiteX1" fmla="*/ 5793 w 10000"/>
              <a:gd name="connsiteY1" fmla="*/ 9450 h 14295"/>
              <a:gd name="connsiteX2" fmla="*/ 4951 w 10000"/>
              <a:gd name="connsiteY2" fmla="*/ 14174 h 14295"/>
              <a:gd name="connsiteX3" fmla="*/ 10000 w 10000"/>
              <a:gd name="connsiteY3" fmla="*/ 0 h 14295"/>
              <a:gd name="connsiteX0" fmla="*/ 1643 w 6692"/>
              <a:gd name="connsiteY0" fmla="*/ 0 h 19019"/>
              <a:gd name="connsiteX1" fmla="*/ 2485 w 6692"/>
              <a:gd name="connsiteY1" fmla="*/ 14174 h 19019"/>
              <a:gd name="connsiteX2" fmla="*/ 1643 w 6692"/>
              <a:gd name="connsiteY2" fmla="*/ 18898 h 19019"/>
              <a:gd name="connsiteX3" fmla="*/ 6692 w 6692"/>
              <a:gd name="connsiteY3" fmla="*/ 4724 h 19019"/>
              <a:gd name="connsiteX0" fmla="*/ 2455 w 10000"/>
              <a:gd name="connsiteY0" fmla="*/ 0 h 10000"/>
              <a:gd name="connsiteX1" fmla="*/ 3713 w 10000"/>
              <a:gd name="connsiteY1" fmla="*/ 7453 h 10000"/>
              <a:gd name="connsiteX2" fmla="*/ 2455 w 10000"/>
              <a:gd name="connsiteY2" fmla="*/ 9936 h 10000"/>
              <a:gd name="connsiteX3" fmla="*/ 10000 w 10000"/>
              <a:gd name="connsiteY3" fmla="*/ 2484 h 10000"/>
              <a:gd name="connsiteX0" fmla="*/ 1198 w 10000"/>
              <a:gd name="connsiteY0" fmla="*/ 2484 h 7516"/>
              <a:gd name="connsiteX1" fmla="*/ 3713 w 10000"/>
              <a:gd name="connsiteY1" fmla="*/ 4969 h 7516"/>
              <a:gd name="connsiteX2" fmla="*/ 2455 w 10000"/>
              <a:gd name="connsiteY2" fmla="*/ 7452 h 7516"/>
              <a:gd name="connsiteX3" fmla="*/ 10000 w 10000"/>
              <a:gd name="connsiteY3" fmla="*/ 0 h 7516"/>
              <a:gd name="connsiteX0" fmla="*/ 0 w 8802"/>
              <a:gd name="connsiteY0" fmla="*/ 6610 h 11734"/>
              <a:gd name="connsiteX1" fmla="*/ 2515 w 8802"/>
              <a:gd name="connsiteY1" fmla="*/ 9916 h 11734"/>
              <a:gd name="connsiteX2" fmla="*/ 5030 w 8802"/>
              <a:gd name="connsiteY2" fmla="*/ 0 h 11734"/>
              <a:gd name="connsiteX3" fmla="*/ 8802 w 8802"/>
              <a:gd name="connsiteY3" fmla="*/ 3305 h 11734"/>
              <a:gd name="connsiteX0" fmla="*/ 0 w 10000"/>
              <a:gd name="connsiteY0" fmla="*/ 5633 h 10000"/>
              <a:gd name="connsiteX1" fmla="*/ 2857 w 10000"/>
              <a:gd name="connsiteY1" fmla="*/ 2817 h 10000"/>
              <a:gd name="connsiteX2" fmla="*/ 5715 w 10000"/>
              <a:gd name="connsiteY2" fmla="*/ 0 h 10000"/>
              <a:gd name="connsiteX3" fmla="*/ 10000 w 10000"/>
              <a:gd name="connsiteY3" fmla="*/ 2817 h 10000"/>
              <a:gd name="connsiteX0" fmla="*/ 0 w 8572"/>
              <a:gd name="connsiteY0" fmla="*/ 5634 h 10001"/>
              <a:gd name="connsiteX1" fmla="*/ 1429 w 8572"/>
              <a:gd name="connsiteY1" fmla="*/ 2817 h 10001"/>
              <a:gd name="connsiteX2" fmla="*/ 4287 w 8572"/>
              <a:gd name="connsiteY2" fmla="*/ 0 h 10001"/>
              <a:gd name="connsiteX3" fmla="*/ 8572 w 8572"/>
              <a:gd name="connsiteY3" fmla="*/ 2817 h 10001"/>
              <a:gd name="connsiteX0" fmla="*/ 0 w 10000"/>
              <a:gd name="connsiteY0" fmla="*/ 5633 h 5633"/>
              <a:gd name="connsiteX1" fmla="*/ 1667 w 10000"/>
              <a:gd name="connsiteY1" fmla="*/ 2817 h 5633"/>
              <a:gd name="connsiteX2" fmla="*/ 5001 w 10000"/>
              <a:gd name="connsiteY2" fmla="*/ 0 h 5633"/>
              <a:gd name="connsiteX3" fmla="*/ 10000 w 10000"/>
              <a:gd name="connsiteY3" fmla="*/ 2817 h 5633"/>
              <a:gd name="connsiteX0" fmla="*/ 0 w 10000"/>
              <a:gd name="connsiteY0" fmla="*/ 5832 h 10960"/>
              <a:gd name="connsiteX1" fmla="*/ 1667 w 10000"/>
              <a:gd name="connsiteY1" fmla="*/ 833 h 10960"/>
              <a:gd name="connsiteX2" fmla="*/ 5000 w 10000"/>
              <a:gd name="connsiteY2" fmla="*/ 10832 h 10960"/>
              <a:gd name="connsiteX3" fmla="*/ 10000 w 10000"/>
              <a:gd name="connsiteY3" fmla="*/ 833 h 10960"/>
              <a:gd name="connsiteX0" fmla="*/ 0 w 10000"/>
              <a:gd name="connsiteY0" fmla="*/ 4999 h 10832"/>
              <a:gd name="connsiteX1" fmla="*/ 1667 w 10000"/>
              <a:gd name="connsiteY1" fmla="*/ 9999 h 10832"/>
              <a:gd name="connsiteX2" fmla="*/ 5000 w 10000"/>
              <a:gd name="connsiteY2" fmla="*/ 9999 h 10832"/>
              <a:gd name="connsiteX3" fmla="*/ 10000 w 10000"/>
              <a:gd name="connsiteY3" fmla="*/ 0 h 10832"/>
              <a:gd name="connsiteX0" fmla="*/ 0 w 10000"/>
              <a:gd name="connsiteY0" fmla="*/ 4999 h 10832"/>
              <a:gd name="connsiteX1" fmla="*/ 5000 w 10000"/>
              <a:gd name="connsiteY1" fmla="*/ 9999 h 10832"/>
              <a:gd name="connsiteX2" fmla="*/ 10000 w 10000"/>
              <a:gd name="connsiteY2" fmla="*/ 0 h 10832"/>
              <a:gd name="connsiteX0" fmla="*/ 0 w 9999"/>
              <a:gd name="connsiteY0" fmla="*/ 9999 h 11041"/>
              <a:gd name="connsiteX1" fmla="*/ 4999 w 9999"/>
              <a:gd name="connsiteY1" fmla="*/ 9999 h 11041"/>
              <a:gd name="connsiteX2" fmla="*/ 9999 w 9999"/>
              <a:gd name="connsiteY2" fmla="*/ 0 h 11041"/>
            </a:gdLst>
            <a:ahLst/>
            <a:cxnLst>
              <a:cxn ang="0">
                <a:pos x="connsiteX0" y="connsiteY0"/>
              </a:cxn>
              <a:cxn ang="0">
                <a:pos x="connsiteX1" y="connsiteY1"/>
              </a:cxn>
              <a:cxn ang="0">
                <a:pos x="connsiteX2" y="connsiteY2"/>
              </a:cxn>
            </a:cxnLst>
            <a:rect l="l" t="t" r="r" b="b"/>
            <a:pathLst>
              <a:path w="9999" h="11041">
                <a:moveTo>
                  <a:pt x="0" y="9999"/>
                </a:moveTo>
                <a:cubicBezTo>
                  <a:pt x="1042" y="11041"/>
                  <a:pt x="3332" y="10832"/>
                  <a:pt x="4999" y="9999"/>
                </a:cubicBezTo>
                <a:lnTo>
                  <a:pt x="9999" y="0"/>
                </a:lnTo>
              </a:path>
            </a:pathLst>
          </a:custGeom>
          <a:noFill/>
          <a:ln w="14288">
            <a:solidFill>
              <a:srgbClr val="3475CD"/>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nvGrpSpPr>
          <p:cNvPr id="310" name="Group 365"/>
          <p:cNvGrpSpPr/>
          <p:nvPr/>
        </p:nvGrpSpPr>
        <p:grpSpPr>
          <a:xfrm>
            <a:off x="2555776" y="6233276"/>
            <a:ext cx="360040" cy="285180"/>
            <a:chOff x="5137151" y="6323013"/>
            <a:chExt cx="333375" cy="357188"/>
          </a:xfrm>
        </p:grpSpPr>
        <p:sp>
          <p:nvSpPr>
            <p:cNvPr id="311" name="Freeform 47"/>
            <p:cNvSpPr>
              <a:spLocks/>
            </p:cNvSpPr>
            <p:nvPr/>
          </p:nvSpPr>
          <p:spPr bwMode="auto">
            <a:xfrm>
              <a:off x="5138738" y="6323013"/>
              <a:ext cx="328613" cy="190500"/>
            </a:xfrm>
            <a:custGeom>
              <a:avLst/>
              <a:gdLst/>
              <a:ahLst/>
              <a:cxnLst>
                <a:cxn ang="0">
                  <a:pos x="0" y="200"/>
                </a:cxn>
                <a:cxn ang="0">
                  <a:pos x="255" y="360"/>
                </a:cxn>
                <a:cxn ang="0">
                  <a:pos x="622" y="168"/>
                </a:cxn>
                <a:cxn ang="0">
                  <a:pos x="336" y="0"/>
                </a:cxn>
                <a:cxn ang="0">
                  <a:pos x="0" y="200"/>
                </a:cxn>
              </a:cxnLst>
              <a:rect l="0" t="0" r="r" b="b"/>
              <a:pathLst>
                <a:path w="622" h="360">
                  <a:moveTo>
                    <a:pt x="0" y="200"/>
                  </a:moveTo>
                  <a:lnTo>
                    <a:pt x="255" y="360"/>
                  </a:lnTo>
                  <a:lnTo>
                    <a:pt x="622" y="168"/>
                  </a:lnTo>
                  <a:lnTo>
                    <a:pt x="336" y="0"/>
                  </a:lnTo>
                  <a:lnTo>
                    <a:pt x="0" y="200"/>
                  </a:lnTo>
                  <a:close/>
                </a:path>
              </a:pathLst>
            </a:custGeom>
            <a:solidFill>
              <a:srgbClr val="F2F2F2"/>
            </a:solidFill>
            <a:ln w="9525">
              <a:solidFill>
                <a:schemeClr val="tx1"/>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12" name="Freeform 48"/>
            <p:cNvSpPr>
              <a:spLocks/>
            </p:cNvSpPr>
            <p:nvPr/>
          </p:nvSpPr>
          <p:spPr bwMode="auto">
            <a:xfrm>
              <a:off x="5138738" y="6323013"/>
              <a:ext cx="328613" cy="190500"/>
            </a:xfrm>
            <a:custGeom>
              <a:avLst/>
              <a:gdLst/>
              <a:ahLst/>
              <a:cxnLst>
                <a:cxn ang="0">
                  <a:pos x="0" y="200"/>
                </a:cxn>
                <a:cxn ang="0">
                  <a:pos x="255" y="360"/>
                </a:cxn>
                <a:cxn ang="0">
                  <a:pos x="622" y="168"/>
                </a:cxn>
                <a:cxn ang="0">
                  <a:pos x="336" y="0"/>
                </a:cxn>
                <a:cxn ang="0">
                  <a:pos x="0" y="200"/>
                </a:cxn>
              </a:cxnLst>
              <a:rect l="0" t="0" r="r" b="b"/>
              <a:pathLst>
                <a:path w="622" h="360">
                  <a:moveTo>
                    <a:pt x="0" y="200"/>
                  </a:moveTo>
                  <a:lnTo>
                    <a:pt x="255" y="360"/>
                  </a:lnTo>
                  <a:lnTo>
                    <a:pt x="622" y="168"/>
                  </a:lnTo>
                  <a:lnTo>
                    <a:pt x="336" y="0"/>
                  </a:lnTo>
                  <a:lnTo>
                    <a:pt x="0" y="200"/>
                  </a:lnTo>
                  <a:close/>
                </a:path>
              </a:pathLst>
            </a:cu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13" name="Line 49"/>
            <p:cNvSpPr>
              <a:spLocks noChangeShapeType="1"/>
            </p:cNvSpPr>
            <p:nvPr/>
          </p:nvSpPr>
          <p:spPr bwMode="auto">
            <a:xfrm flipV="1">
              <a:off x="5273676" y="6513513"/>
              <a:ext cx="1588" cy="166688"/>
            </a:xfrm>
            <a:prstGeom prst="line">
              <a:avLst/>
            </a:pr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14" name="Line 50"/>
            <p:cNvSpPr>
              <a:spLocks noChangeShapeType="1"/>
            </p:cNvSpPr>
            <p:nvPr/>
          </p:nvSpPr>
          <p:spPr bwMode="auto">
            <a:xfrm flipH="1" flipV="1">
              <a:off x="5468938" y="6413501"/>
              <a:ext cx="1588" cy="169863"/>
            </a:xfrm>
            <a:prstGeom prst="line">
              <a:avLst/>
            </a:pr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15" name="Freeform 51"/>
            <p:cNvSpPr>
              <a:spLocks/>
            </p:cNvSpPr>
            <p:nvPr/>
          </p:nvSpPr>
          <p:spPr bwMode="auto">
            <a:xfrm>
              <a:off x="5137151" y="6427788"/>
              <a:ext cx="330200" cy="252413"/>
            </a:xfrm>
            <a:custGeom>
              <a:avLst/>
              <a:gdLst/>
              <a:ahLst/>
              <a:cxnLst>
                <a:cxn ang="0">
                  <a:pos x="0" y="0"/>
                </a:cxn>
                <a:cxn ang="0">
                  <a:pos x="0" y="322"/>
                </a:cxn>
                <a:cxn ang="0">
                  <a:pos x="256" y="477"/>
                </a:cxn>
                <a:cxn ang="0">
                  <a:pos x="623" y="291"/>
                </a:cxn>
              </a:cxnLst>
              <a:rect l="0" t="0" r="r" b="b"/>
              <a:pathLst>
                <a:path w="623" h="477">
                  <a:moveTo>
                    <a:pt x="0" y="0"/>
                  </a:moveTo>
                  <a:lnTo>
                    <a:pt x="0" y="322"/>
                  </a:lnTo>
                  <a:lnTo>
                    <a:pt x="256" y="477"/>
                  </a:lnTo>
                  <a:lnTo>
                    <a:pt x="623" y="291"/>
                  </a:lnTo>
                </a:path>
              </a:pathLst>
            </a:cu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16" name="Freeform 52"/>
            <p:cNvSpPr>
              <a:spLocks/>
            </p:cNvSpPr>
            <p:nvPr/>
          </p:nvSpPr>
          <p:spPr bwMode="auto">
            <a:xfrm>
              <a:off x="5345113" y="6489701"/>
              <a:ext cx="57150" cy="147638"/>
            </a:xfrm>
            <a:custGeom>
              <a:avLst/>
              <a:gdLst/>
              <a:ahLst/>
              <a:cxnLst>
                <a:cxn ang="0">
                  <a:pos x="0" y="279"/>
                </a:cxn>
                <a:cxn ang="0">
                  <a:pos x="0" y="62"/>
                </a:cxn>
                <a:cxn ang="0">
                  <a:pos x="106" y="0"/>
                </a:cxn>
                <a:cxn ang="0">
                  <a:pos x="106" y="236"/>
                </a:cxn>
              </a:cxnLst>
              <a:rect l="0" t="0" r="r" b="b"/>
              <a:pathLst>
                <a:path w="106" h="279">
                  <a:moveTo>
                    <a:pt x="0" y="279"/>
                  </a:moveTo>
                  <a:lnTo>
                    <a:pt x="0" y="62"/>
                  </a:lnTo>
                  <a:lnTo>
                    <a:pt x="106" y="0"/>
                  </a:lnTo>
                  <a:lnTo>
                    <a:pt x="106" y="236"/>
                  </a:lnTo>
                </a:path>
              </a:pathLst>
            </a:cu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sp>
        <p:nvSpPr>
          <p:cNvPr id="317" name="Freeform 248"/>
          <p:cNvSpPr>
            <a:spLocks/>
          </p:cNvSpPr>
          <p:nvPr/>
        </p:nvSpPr>
        <p:spPr bwMode="auto">
          <a:xfrm>
            <a:off x="2483771" y="5969791"/>
            <a:ext cx="144023" cy="288016"/>
          </a:xfrm>
          <a:custGeom>
            <a:avLst/>
            <a:gdLst>
              <a:gd name="connsiteX0" fmla="*/ 0 w 10000"/>
              <a:gd name="connsiteY0" fmla="*/ 7214 h 10984"/>
              <a:gd name="connsiteX1" fmla="*/ 52 w 10000"/>
              <a:gd name="connsiteY1" fmla="*/ 10984 h 10984"/>
              <a:gd name="connsiteX2" fmla="*/ 1544 w 10000"/>
              <a:gd name="connsiteY2" fmla="*/ 10000 h 10984"/>
              <a:gd name="connsiteX3" fmla="*/ 10000 w 10000"/>
              <a:gd name="connsiteY3" fmla="*/ 0 h 10984"/>
              <a:gd name="connsiteX0" fmla="*/ 0 w 12205"/>
              <a:gd name="connsiteY0" fmla="*/ 13422 h 14679"/>
              <a:gd name="connsiteX1" fmla="*/ 2257 w 12205"/>
              <a:gd name="connsiteY1" fmla="*/ 10984 h 14679"/>
              <a:gd name="connsiteX2" fmla="*/ 3749 w 12205"/>
              <a:gd name="connsiteY2" fmla="*/ 10000 h 14679"/>
              <a:gd name="connsiteX3" fmla="*/ 12205 w 12205"/>
              <a:gd name="connsiteY3" fmla="*/ 0 h 14679"/>
              <a:gd name="connsiteX0" fmla="*/ 0 w 12205"/>
              <a:gd name="connsiteY0" fmla="*/ 13422 h 13422"/>
              <a:gd name="connsiteX1" fmla="*/ 3749 w 12205"/>
              <a:gd name="connsiteY1" fmla="*/ 10000 h 13422"/>
              <a:gd name="connsiteX2" fmla="*/ 12205 w 12205"/>
              <a:gd name="connsiteY2" fmla="*/ 0 h 13422"/>
              <a:gd name="connsiteX0" fmla="*/ 0 w 19106"/>
              <a:gd name="connsiteY0" fmla="*/ 13138 h 13138"/>
              <a:gd name="connsiteX1" fmla="*/ 10650 w 19106"/>
              <a:gd name="connsiteY1" fmla="*/ 10000 h 13138"/>
              <a:gd name="connsiteX2" fmla="*/ 19106 w 19106"/>
              <a:gd name="connsiteY2" fmla="*/ 0 h 13138"/>
              <a:gd name="connsiteX0" fmla="*/ 0 w 10650"/>
              <a:gd name="connsiteY0" fmla="*/ 3138 h 12893"/>
              <a:gd name="connsiteX1" fmla="*/ 10650 w 10650"/>
              <a:gd name="connsiteY1" fmla="*/ 0 h 12893"/>
              <a:gd name="connsiteX2" fmla="*/ 1128 w 10650"/>
              <a:gd name="connsiteY2" fmla="*/ 12893 h 12893"/>
              <a:gd name="connsiteX0" fmla="*/ 2034 w 3162"/>
              <a:gd name="connsiteY0" fmla="*/ 713 h 10468"/>
              <a:gd name="connsiteX1" fmla="*/ 2034 w 3162"/>
              <a:gd name="connsiteY1" fmla="*/ 5591 h 10468"/>
              <a:gd name="connsiteX2" fmla="*/ 3162 w 3162"/>
              <a:gd name="connsiteY2" fmla="*/ 10468 h 10468"/>
              <a:gd name="connsiteX0" fmla="*/ 0 w 3567"/>
              <a:gd name="connsiteY0" fmla="*/ 0 h 9319"/>
              <a:gd name="connsiteX1" fmla="*/ 3567 w 3567"/>
              <a:gd name="connsiteY1" fmla="*/ 9319 h 9319"/>
              <a:gd name="connsiteX0" fmla="*/ 0 w 20005"/>
              <a:gd name="connsiteY0" fmla="*/ 0 h 9999"/>
              <a:gd name="connsiteX1" fmla="*/ 20005 w 20005"/>
              <a:gd name="connsiteY1" fmla="*/ 9999 h 9999"/>
              <a:gd name="connsiteX0" fmla="*/ 0 w 10002"/>
              <a:gd name="connsiteY0" fmla="*/ 0 h 10000"/>
              <a:gd name="connsiteX1" fmla="*/ 10002 w 10002"/>
              <a:gd name="connsiteY1" fmla="*/ 10000 h 10000"/>
            </a:gdLst>
            <a:ahLst/>
            <a:cxnLst>
              <a:cxn ang="0">
                <a:pos x="connsiteX0" y="connsiteY0"/>
              </a:cxn>
              <a:cxn ang="0">
                <a:pos x="connsiteX1" y="connsiteY1"/>
              </a:cxn>
            </a:cxnLst>
            <a:rect l="l" t="t" r="r" b="b"/>
            <a:pathLst>
              <a:path w="10002" h="10000">
                <a:moveTo>
                  <a:pt x="0" y="0"/>
                </a:moveTo>
                <a:lnTo>
                  <a:pt x="10002" y="10000"/>
                </a:lnTo>
              </a:path>
            </a:pathLst>
          </a:custGeom>
          <a:noFill/>
          <a:ln w="14288">
            <a:solidFill>
              <a:srgbClr val="3475CD"/>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nvGrpSpPr>
          <p:cNvPr id="318" name="Group 455"/>
          <p:cNvGrpSpPr/>
          <p:nvPr/>
        </p:nvGrpSpPr>
        <p:grpSpPr>
          <a:xfrm>
            <a:off x="4932040" y="2826030"/>
            <a:ext cx="846460" cy="346075"/>
            <a:chOff x="4932040" y="3082926"/>
            <a:chExt cx="846460" cy="346075"/>
          </a:xfrm>
        </p:grpSpPr>
        <p:sp>
          <p:nvSpPr>
            <p:cNvPr id="319" name="Freeform 335"/>
            <p:cNvSpPr>
              <a:spLocks/>
            </p:cNvSpPr>
            <p:nvPr/>
          </p:nvSpPr>
          <p:spPr bwMode="auto">
            <a:xfrm>
              <a:off x="5105400" y="3082926"/>
              <a:ext cx="369887" cy="346075"/>
            </a:xfrm>
            <a:custGeom>
              <a:avLst/>
              <a:gdLst/>
              <a:ahLst/>
              <a:cxnLst>
                <a:cxn ang="0">
                  <a:pos x="698" y="294"/>
                </a:cxn>
                <a:cxn ang="0">
                  <a:pos x="684" y="230"/>
                </a:cxn>
                <a:cxn ang="0">
                  <a:pos x="657" y="171"/>
                </a:cxn>
                <a:cxn ang="0">
                  <a:pos x="620" y="119"/>
                </a:cxn>
                <a:cxn ang="0">
                  <a:pos x="572" y="75"/>
                </a:cxn>
                <a:cxn ang="0">
                  <a:pos x="516" y="41"/>
                </a:cxn>
                <a:cxn ang="0">
                  <a:pos x="453" y="16"/>
                </a:cxn>
                <a:cxn ang="0">
                  <a:pos x="386" y="3"/>
                </a:cxn>
                <a:cxn ang="0">
                  <a:pos x="314" y="3"/>
                </a:cxn>
                <a:cxn ang="0">
                  <a:pos x="246" y="16"/>
                </a:cxn>
                <a:cxn ang="0">
                  <a:pos x="183" y="41"/>
                </a:cxn>
                <a:cxn ang="0">
                  <a:pos x="126" y="75"/>
                </a:cxn>
                <a:cxn ang="0">
                  <a:pos x="79" y="119"/>
                </a:cxn>
                <a:cxn ang="0">
                  <a:pos x="41" y="171"/>
                </a:cxn>
                <a:cxn ang="0">
                  <a:pos x="14" y="230"/>
                </a:cxn>
                <a:cxn ang="0">
                  <a:pos x="1" y="294"/>
                </a:cxn>
                <a:cxn ang="0">
                  <a:pos x="1" y="361"/>
                </a:cxn>
                <a:cxn ang="0">
                  <a:pos x="14" y="425"/>
                </a:cxn>
                <a:cxn ang="0">
                  <a:pos x="41" y="483"/>
                </a:cxn>
                <a:cxn ang="0">
                  <a:pos x="79" y="535"/>
                </a:cxn>
                <a:cxn ang="0">
                  <a:pos x="126" y="580"/>
                </a:cxn>
                <a:cxn ang="0">
                  <a:pos x="183" y="614"/>
                </a:cxn>
                <a:cxn ang="0">
                  <a:pos x="246" y="639"/>
                </a:cxn>
                <a:cxn ang="0">
                  <a:pos x="314" y="652"/>
                </a:cxn>
                <a:cxn ang="0">
                  <a:pos x="386" y="652"/>
                </a:cxn>
                <a:cxn ang="0">
                  <a:pos x="453" y="639"/>
                </a:cxn>
                <a:cxn ang="0">
                  <a:pos x="516" y="614"/>
                </a:cxn>
                <a:cxn ang="0">
                  <a:pos x="572" y="580"/>
                </a:cxn>
                <a:cxn ang="0">
                  <a:pos x="620" y="535"/>
                </a:cxn>
                <a:cxn ang="0">
                  <a:pos x="657" y="483"/>
                </a:cxn>
                <a:cxn ang="0">
                  <a:pos x="684" y="425"/>
                </a:cxn>
                <a:cxn ang="0">
                  <a:pos x="698" y="361"/>
                </a:cxn>
              </a:cxnLst>
              <a:rect l="0" t="0" r="r" b="b"/>
              <a:pathLst>
                <a:path w="699" h="654">
                  <a:moveTo>
                    <a:pt x="699" y="328"/>
                  </a:moveTo>
                  <a:lnTo>
                    <a:pt x="698" y="294"/>
                  </a:lnTo>
                  <a:lnTo>
                    <a:pt x="693" y="261"/>
                  </a:lnTo>
                  <a:lnTo>
                    <a:pt x="684" y="230"/>
                  </a:lnTo>
                  <a:lnTo>
                    <a:pt x="672" y="200"/>
                  </a:lnTo>
                  <a:lnTo>
                    <a:pt x="657" y="171"/>
                  </a:lnTo>
                  <a:lnTo>
                    <a:pt x="639" y="145"/>
                  </a:lnTo>
                  <a:lnTo>
                    <a:pt x="620" y="119"/>
                  </a:lnTo>
                  <a:lnTo>
                    <a:pt x="598" y="96"/>
                  </a:lnTo>
                  <a:lnTo>
                    <a:pt x="572" y="75"/>
                  </a:lnTo>
                  <a:lnTo>
                    <a:pt x="546" y="56"/>
                  </a:lnTo>
                  <a:lnTo>
                    <a:pt x="516" y="41"/>
                  </a:lnTo>
                  <a:lnTo>
                    <a:pt x="486" y="26"/>
                  </a:lnTo>
                  <a:lnTo>
                    <a:pt x="453" y="16"/>
                  </a:lnTo>
                  <a:lnTo>
                    <a:pt x="420" y="7"/>
                  </a:lnTo>
                  <a:lnTo>
                    <a:pt x="386" y="3"/>
                  </a:lnTo>
                  <a:lnTo>
                    <a:pt x="350" y="0"/>
                  </a:lnTo>
                  <a:lnTo>
                    <a:pt x="314" y="3"/>
                  </a:lnTo>
                  <a:lnTo>
                    <a:pt x="278" y="7"/>
                  </a:lnTo>
                  <a:lnTo>
                    <a:pt x="246" y="16"/>
                  </a:lnTo>
                  <a:lnTo>
                    <a:pt x="213" y="26"/>
                  </a:lnTo>
                  <a:lnTo>
                    <a:pt x="183" y="41"/>
                  </a:lnTo>
                  <a:lnTo>
                    <a:pt x="153" y="56"/>
                  </a:lnTo>
                  <a:lnTo>
                    <a:pt x="126" y="75"/>
                  </a:lnTo>
                  <a:lnTo>
                    <a:pt x="102" y="96"/>
                  </a:lnTo>
                  <a:lnTo>
                    <a:pt x="79" y="119"/>
                  </a:lnTo>
                  <a:lnTo>
                    <a:pt x="59" y="145"/>
                  </a:lnTo>
                  <a:lnTo>
                    <a:pt x="41" y="171"/>
                  </a:lnTo>
                  <a:lnTo>
                    <a:pt x="26" y="200"/>
                  </a:lnTo>
                  <a:lnTo>
                    <a:pt x="14" y="230"/>
                  </a:lnTo>
                  <a:lnTo>
                    <a:pt x="7" y="261"/>
                  </a:lnTo>
                  <a:lnTo>
                    <a:pt x="1" y="294"/>
                  </a:lnTo>
                  <a:lnTo>
                    <a:pt x="0" y="328"/>
                  </a:lnTo>
                  <a:lnTo>
                    <a:pt x="1" y="361"/>
                  </a:lnTo>
                  <a:lnTo>
                    <a:pt x="7" y="393"/>
                  </a:lnTo>
                  <a:lnTo>
                    <a:pt x="14" y="425"/>
                  </a:lnTo>
                  <a:lnTo>
                    <a:pt x="26" y="454"/>
                  </a:lnTo>
                  <a:lnTo>
                    <a:pt x="41" y="483"/>
                  </a:lnTo>
                  <a:lnTo>
                    <a:pt x="59" y="510"/>
                  </a:lnTo>
                  <a:lnTo>
                    <a:pt x="79" y="535"/>
                  </a:lnTo>
                  <a:lnTo>
                    <a:pt x="102" y="558"/>
                  </a:lnTo>
                  <a:lnTo>
                    <a:pt x="126" y="580"/>
                  </a:lnTo>
                  <a:lnTo>
                    <a:pt x="153" y="597"/>
                  </a:lnTo>
                  <a:lnTo>
                    <a:pt x="183" y="614"/>
                  </a:lnTo>
                  <a:lnTo>
                    <a:pt x="213" y="628"/>
                  </a:lnTo>
                  <a:lnTo>
                    <a:pt x="246" y="639"/>
                  </a:lnTo>
                  <a:lnTo>
                    <a:pt x="278" y="646"/>
                  </a:lnTo>
                  <a:lnTo>
                    <a:pt x="314" y="652"/>
                  </a:lnTo>
                  <a:lnTo>
                    <a:pt x="350" y="654"/>
                  </a:lnTo>
                  <a:lnTo>
                    <a:pt x="386" y="652"/>
                  </a:lnTo>
                  <a:lnTo>
                    <a:pt x="420" y="646"/>
                  </a:lnTo>
                  <a:lnTo>
                    <a:pt x="453" y="639"/>
                  </a:lnTo>
                  <a:lnTo>
                    <a:pt x="486" y="628"/>
                  </a:lnTo>
                  <a:lnTo>
                    <a:pt x="516" y="614"/>
                  </a:lnTo>
                  <a:lnTo>
                    <a:pt x="546" y="597"/>
                  </a:lnTo>
                  <a:lnTo>
                    <a:pt x="572" y="580"/>
                  </a:lnTo>
                  <a:lnTo>
                    <a:pt x="598" y="558"/>
                  </a:lnTo>
                  <a:lnTo>
                    <a:pt x="620" y="535"/>
                  </a:lnTo>
                  <a:lnTo>
                    <a:pt x="639" y="510"/>
                  </a:lnTo>
                  <a:lnTo>
                    <a:pt x="657" y="483"/>
                  </a:lnTo>
                  <a:lnTo>
                    <a:pt x="672" y="454"/>
                  </a:lnTo>
                  <a:lnTo>
                    <a:pt x="684" y="425"/>
                  </a:lnTo>
                  <a:lnTo>
                    <a:pt x="693" y="393"/>
                  </a:lnTo>
                  <a:lnTo>
                    <a:pt x="698" y="361"/>
                  </a:lnTo>
                  <a:lnTo>
                    <a:pt x="699" y="328"/>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20" name="Freeform 336"/>
            <p:cNvSpPr>
              <a:spLocks/>
            </p:cNvSpPr>
            <p:nvPr/>
          </p:nvSpPr>
          <p:spPr bwMode="auto">
            <a:xfrm>
              <a:off x="5235575" y="3082926"/>
              <a:ext cx="369887" cy="346075"/>
            </a:xfrm>
            <a:custGeom>
              <a:avLst/>
              <a:gdLst/>
              <a:ahLst/>
              <a:cxnLst>
                <a:cxn ang="0">
                  <a:pos x="699" y="294"/>
                </a:cxn>
                <a:cxn ang="0">
                  <a:pos x="684" y="230"/>
                </a:cxn>
                <a:cxn ang="0">
                  <a:pos x="659" y="171"/>
                </a:cxn>
                <a:cxn ang="0">
                  <a:pos x="620" y="119"/>
                </a:cxn>
                <a:cxn ang="0">
                  <a:pos x="572" y="75"/>
                </a:cxn>
                <a:cxn ang="0">
                  <a:pos x="517" y="41"/>
                </a:cxn>
                <a:cxn ang="0">
                  <a:pos x="455" y="16"/>
                </a:cxn>
                <a:cxn ang="0">
                  <a:pos x="386" y="3"/>
                </a:cxn>
                <a:cxn ang="0">
                  <a:pos x="314" y="3"/>
                </a:cxn>
                <a:cxn ang="0">
                  <a:pos x="246" y="16"/>
                </a:cxn>
                <a:cxn ang="0">
                  <a:pos x="183" y="41"/>
                </a:cxn>
                <a:cxn ang="0">
                  <a:pos x="128" y="75"/>
                </a:cxn>
                <a:cxn ang="0">
                  <a:pos x="80" y="119"/>
                </a:cxn>
                <a:cxn ang="0">
                  <a:pos x="43" y="171"/>
                </a:cxn>
                <a:cxn ang="0">
                  <a:pos x="16" y="230"/>
                </a:cxn>
                <a:cxn ang="0">
                  <a:pos x="1" y="294"/>
                </a:cxn>
                <a:cxn ang="0">
                  <a:pos x="1" y="361"/>
                </a:cxn>
                <a:cxn ang="0">
                  <a:pos x="16" y="425"/>
                </a:cxn>
                <a:cxn ang="0">
                  <a:pos x="43" y="483"/>
                </a:cxn>
                <a:cxn ang="0">
                  <a:pos x="80" y="535"/>
                </a:cxn>
                <a:cxn ang="0">
                  <a:pos x="128" y="580"/>
                </a:cxn>
                <a:cxn ang="0">
                  <a:pos x="183" y="614"/>
                </a:cxn>
                <a:cxn ang="0">
                  <a:pos x="246" y="639"/>
                </a:cxn>
                <a:cxn ang="0">
                  <a:pos x="314" y="652"/>
                </a:cxn>
                <a:cxn ang="0">
                  <a:pos x="386" y="652"/>
                </a:cxn>
                <a:cxn ang="0">
                  <a:pos x="455" y="639"/>
                </a:cxn>
                <a:cxn ang="0">
                  <a:pos x="517" y="614"/>
                </a:cxn>
                <a:cxn ang="0">
                  <a:pos x="572" y="580"/>
                </a:cxn>
                <a:cxn ang="0">
                  <a:pos x="620" y="535"/>
                </a:cxn>
                <a:cxn ang="0">
                  <a:pos x="659" y="483"/>
                </a:cxn>
                <a:cxn ang="0">
                  <a:pos x="684" y="425"/>
                </a:cxn>
                <a:cxn ang="0">
                  <a:pos x="699" y="361"/>
                </a:cxn>
              </a:cxnLst>
              <a:rect l="0" t="0" r="r" b="b"/>
              <a:pathLst>
                <a:path w="701" h="654">
                  <a:moveTo>
                    <a:pt x="701" y="328"/>
                  </a:moveTo>
                  <a:lnTo>
                    <a:pt x="699" y="294"/>
                  </a:lnTo>
                  <a:lnTo>
                    <a:pt x="693" y="261"/>
                  </a:lnTo>
                  <a:lnTo>
                    <a:pt x="684" y="230"/>
                  </a:lnTo>
                  <a:lnTo>
                    <a:pt x="672" y="200"/>
                  </a:lnTo>
                  <a:lnTo>
                    <a:pt x="659" y="171"/>
                  </a:lnTo>
                  <a:lnTo>
                    <a:pt x="641" y="145"/>
                  </a:lnTo>
                  <a:lnTo>
                    <a:pt x="620" y="119"/>
                  </a:lnTo>
                  <a:lnTo>
                    <a:pt x="598" y="96"/>
                  </a:lnTo>
                  <a:lnTo>
                    <a:pt x="572" y="75"/>
                  </a:lnTo>
                  <a:lnTo>
                    <a:pt x="546" y="56"/>
                  </a:lnTo>
                  <a:lnTo>
                    <a:pt x="517" y="41"/>
                  </a:lnTo>
                  <a:lnTo>
                    <a:pt x="486" y="26"/>
                  </a:lnTo>
                  <a:lnTo>
                    <a:pt x="455" y="16"/>
                  </a:lnTo>
                  <a:lnTo>
                    <a:pt x="420" y="7"/>
                  </a:lnTo>
                  <a:lnTo>
                    <a:pt x="386" y="3"/>
                  </a:lnTo>
                  <a:lnTo>
                    <a:pt x="350" y="0"/>
                  </a:lnTo>
                  <a:lnTo>
                    <a:pt x="314" y="3"/>
                  </a:lnTo>
                  <a:lnTo>
                    <a:pt x="280" y="7"/>
                  </a:lnTo>
                  <a:lnTo>
                    <a:pt x="246" y="16"/>
                  </a:lnTo>
                  <a:lnTo>
                    <a:pt x="214" y="26"/>
                  </a:lnTo>
                  <a:lnTo>
                    <a:pt x="183" y="41"/>
                  </a:lnTo>
                  <a:lnTo>
                    <a:pt x="155" y="56"/>
                  </a:lnTo>
                  <a:lnTo>
                    <a:pt x="128" y="75"/>
                  </a:lnTo>
                  <a:lnTo>
                    <a:pt x="103" y="96"/>
                  </a:lnTo>
                  <a:lnTo>
                    <a:pt x="80" y="119"/>
                  </a:lnTo>
                  <a:lnTo>
                    <a:pt x="59" y="145"/>
                  </a:lnTo>
                  <a:lnTo>
                    <a:pt x="43" y="171"/>
                  </a:lnTo>
                  <a:lnTo>
                    <a:pt x="28" y="200"/>
                  </a:lnTo>
                  <a:lnTo>
                    <a:pt x="16" y="230"/>
                  </a:lnTo>
                  <a:lnTo>
                    <a:pt x="7" y="261"/>
                  </a:lnTo>
                  <a:lnTo>
                    <a:pt x="1" y="294"/>
                  </a:lnTo>
                  <a:lnTo>
                    <a:pt x="0" y="328"/>
                  </a:lnTo>
                  <a:lnTo>
                    <a:pt x="1" y="361"/>
                  </a:lnTo>
                  <a:lnTo>
                    <a:pt x="7" y="393"/>
                  </a:lnTo>
                  <a:lnTo>
                    <a:pt x="16" y="425"/>
                  </a:lnTo>
                  <a:lnTo>
                    <a:pt x="28" y="454"/>
                  </a:lnTo>
                  <a:lnTo>
                    <a:pt x="43" y="483"/>
                  </a:lnTo>
                  <a:lnTo>
                    <a:pt x="59" y="510"/>
                  </a:lnTo>
                  <a:lnTo>
                    <a:pt x="80" y="535"/>
                  </a:lnTo>
                  <a:lnTo>
                    <a:pt x="103" y="558"/>
                  </a:lnTo>
                  <a:lnTo>
                    <a:pt x="128" y="580"/>
                  </a:lnTo>
                  <a:lnTo>
                    <a:pt x="155" y="597"/>
                  </a:lnTo>
                  <a:lnTo>
                    <a:pt x="183" y="614"/>
                  </a:lnTo>
                  <a:lnTo>
                    <a:pt x="214" y="628"/>
                  </a:lnTo>
                  <a:lnTo>
                    <a:pt x="246" y="639"/>
                  </a:lnTo>
                  <a:lnTo>
                    <a:pt x="280" y="646"/>
                  </a:lnTo>
                  <a:lnTo>
                    <a:pt x="314" y="652"/>
                  </a:lnTo>
                  <a:lnTo>
                    <a:pt x="350" y="654"/>
                  </a:lnTo>
                  <a:lnTo>
                    <a:pt x="386" y="652"/>
                  </a:lnTo>
                  <a:lnTo>
                    <a:pt x="420" y="646"/>
                  </a:lnTo>
                  <a:lnTo>
                    <a:pt x="455" y="639"/>
                  </a:lnTo>
                  <a:lnTo>
                    <a:pt x="486" y="628"/>
                  </a:lnTo>
                  <a:lnTo>
                    <a:pt x="517" y="614"/>
                  </a:lnTo>
                  <a:lnTo>
                    <a:pt x="546" y="597"/>
                  </a:lnTo>
                  <a:lnTo>
                    <a:pt x="572" y="580"/>
                  </a:lnTo>
                  <a:lnTo>
                    <a:pt x="598" y="558"/>
                  </a:lnTo>
                  <a:lnTo>
                    <a:pt x="620" y="535"/>
                  </a:lnTo>
                  <a:lnTo>
                    <a:pt x="641" y="510"/>
                  </a:lnTo>
                  <a:lnTo>
                    <a:pt x="659" y="483"/>
                  </a:lnTo>
                  <a:lnTo>
                    <a:pt x="672" y="454"/>
                  </a:lnTo>
                  <a:lnTo>
                    <a:pt x="684" y="425"/>
                  </a:lnTo>
                  <a:lnTo>
                    <a:pt x="693" y="393"/>
                  </a:lnTo>
                  <a:lnTo>
                    <a:pt x="699" y="361"/>
                  </a:lnTo>
                  <a:lnTo>
                    <a:pt x="701" y="328"/>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21" name="Line 337"/>
            <p:cNvSpPr>
              <a:spLocks noChangeShapeType="1"/>
            </p:cNvSpPr>
            <p:nvPr/>
          </p:nvSpPr>
          <p:spPr bwMode="auto">
            <a:xfrm>
              <a:off x="5610225" y="3263901"/>
              <a:ext cx="168275" cy="1588"/>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22" name="Line 337"/>
            <p:cNvSpPr>
              <a:spLocks noChangeShapeType="1"/>
            </p:cNvSpPr>
            <p:nvPr/>
          </p:nvSpPr>
          <p:spPr bwMode="auto">
            <a:xfrm>
              <a:off x="4932040" y="3283396"/>
              <a:ext cx="168275" cy="1588"/>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sp>
        <p:nvSpPr>
          <p:cNvPr id="323" name="Line 269"/>
          <p:cNvSpPr>
            <a:spLocks noChangeShapeType="1"/>
          </p:cNvSpPr>
          <p:nvPr/>
        </p:nvSpPr>
        <p:spPr bwMode="auto">
          <a:xfrm>
            <a:off x="755576" y="2367788"/>
            <a:ext cx="7882012" cy="1588"/>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24" name="Can 1023"/>
          <p:cNvSpPr/>
          <p:nvPr/>
        </p:nvSpPr>
        <p:spPr>
          <a:xfrm>
            <a:off x="1497430" y="5361051"/>
            <a:ext cx="144016" cy="576064"/>
          </a:xfrm>
          <a:prstGeom prst="can">
            <a:avLst>
              <a:gd name="adj" fmla="val 67832"/>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BE" sz="1800">
              <a:solidFill>
                <a:prstClr val="white"/>
              </a:solidFill>
            </a:endParaRPr>
          </a:p>
        </p:txBody>
      </p:sp>
      <p:sp>
        <p:nvSpPr>
          <p:cNvPr id="325" name="Cloud Callout 1024"/>
          <p:cNvSpPr/>
          <p:nvPr/>
        </p:nvSpPr>
        <p:spPr>
          <a:xfrm>
            <a:off x="1619672" y="5033672"/>
            <a:ext cx="648072" cy="288032"/>
          </a:xfrm>
          <a:prstGeom prst="cloudCallout">
            <a:avLst>
              <a:gd name="adj1" fmla="val -57227"/>
              <a:gd name="adj2" fmla="val 78877"/>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BE" sz="1800">
              <a:solidFill>
                <a:prstClr val="white"/>
              </a:solidFill>
            </a:endParaRPr>
          </a:p>
        </p:txBody>
      </p:sp>
      <p:sp>
        <p:nvSpPr>
          <p:cNvPr id="326" name="TextBox 1025"/>
          <p:cNvSpPr txBox="1"/>
          <p:nvPr/>
        </p:nvSpPr>
        <p:spPr>
          <a:xfrm>
            <a:off x="2240388" y="5393712"/>
            <a:ext cx="576064" cy="338554"/>
          </a:xfrm>
          <a:prstGeom prst="rect">
            <a:avLst/>
          </a:prstGeom>
          <a:noFill/>
        </p:spPr>
        <p:txBody>
          <a:bodyPr wrap="square" rtlCol="0">
            <a:spAutoFit/>
          </a:bodyPr>
          <a:lstStyle/>
          <a:p>
            <a:pPr fontAlgn="auto">
              <a:spcBef>
                <a:spcPts val="0"/>
              </a:spcBef>
              <a:spcAft>
                <a:spcPts val="0"/>
              </a:spcAft>
            </a:pPr>
            <a:r>
              <a:rPr lang="fr-BE" sz="800" dirty="0" smtClean="0">
                <a:solidFill>
                  <a:prstClr val="black"/>
                </a:solidFill>
                <a:latin typeface="Calibri"/>
              </a:rPr>
              <a:t>Cab. </a:t>
            </a:r>
            <a:r>
              <a:rPr lang="fr-BE" sz="800" dirty="0" err="1" smtClean="0">
                <a:solidFill>
                  <a:prstClr val="black"/>
                </a:solidFill>
                <a:latin typeface="Calibri"/>
              </a:rPr>
              <a:t>Disp</a:t>
            </a:r>
            <a:r>
              <a:rPr lang="fr-BE" sz="800" dirty="0" smtClean="0">
                <a:solidFill>
                  <a:prstClr val="black"/>
                </a:solidFill>
                <a:latin typeface="Calibri"/>
              </a:rPr>
              <a:t>.</a:t>
            </a:r>
            <a:endParaRPr lang="fr-BE" sz="800" dirty="0">
              <a:solidFill>
                <a:prstClr val="black"/>
              </a:solidFill>
              <a:latin typeface="Calibri"/>
            </a:endParaRPr>
          </a:p>
        </p:txBody>
      </p:sp>
      <p:grpSp>
        <p:nvGrpSpPr>
          <p:cNvPr id="327" name="Group 436"/>
          <p:cNvGrpSpPr/>
          <p:nvPr/>
        </p:nvGrpSpPr>
        <p:grpSpPr>
          <a:xfrm>
            <a:off x="2123733" y="6233261"/>
            <a:ext cx="360040" cy="285180"/>
            <a:chOff x="5137151" y="6323013"/>
            <a:chExt cx="333375" cy="357188"/>
          </a:xfrm>
        </p:grpSpPr>
        <p:sp>
          <p:nvSpPr>
            <p:cNvPr id="328" name="Freeform 47"/>
            <p:cNvSpPr>
              <a:spLocks/>
            </p:cNvSpPr>
            <p:nvPr/>
          </p:nvSpPr>
          <p:spPr bwMode="auto">
            <a:xfrm>
              <a:off x="5138738" y="6323013"/>
              <a:ext cx="328613" cy="190500"/>
            </a:xfrm>
            <a:custGeom>
              <a:avLst/>
              <a:gdLst/>
              <a:ahLst/>
              <a:cxnLst>
                <a:cxn ang="0">
                  <a:pos x="0" y="200"/>
                </a:cxn>
                <a:cxn ang="0">
                  <a:pos x="255" y="360"/>
                </a:cxn>
                <a:cxn ang="0">
                  <a:pos x="622" y="168"/>
                </a:cxn>
                <a:cxn ang="0">
                  <a:pos x="336" y="0"/>
                </a:cxn>
                <a:cxn ang="0">
                  <a:pos x="0" y="200"/>
                </a:cxn>
              </a:cxnLst>
              <a:rect l="0" t="0" r="r" b="b"/>
              <a:pathLst>
                <a:path w="622" h="360">
                  <a:moveTo>
                    <a:pt x="0" y="200"/>
                  </a:moveTo>
                  <a:lnTo>
                    <a:pt x="255" y="360"/>
                  </a:lnTo>
                  <a:lnTo>
                    <a:pt x="622" y="168"/>
                  </a:lnTo>
                  <a:lnTo>
                    <a:pt x="336" y="0"/>
                  </a:lnTo>
                  <a:lnTo>
                    <a:pt x="0" y="200"/>
                  </a:lnTo>
                  <a:close/>
                </a:path>
              </a:pathLst>
            </a:custGeom>
            <a:solidFill>
              <a:srgbClr val="F2F2F2"/>
            </a:solidFill>
            <a:ln w="9525">
              <a:solidFill>
                <a:schemeClr val="tx1"/>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29" name="Freeform 48"/>
            <p:cNvSpPr>
              <a:spLocks/>
            </p:cNvSpPr>
            <p:nvPr/>
          </p:nvSpPr>
          <p:spPr bwMode="auto">
            <a:xfrm>
              <a:off x="5138738" y="6323013"/>
              <a:ext cx="328613" cy="190500"/>
            </a:xfrm>
            <a:custGeom>
              <a:avLst/>
              <a:gdLst/>
              <a:ahLst/>
              <a:cxnLst>
                <a:cxn ang="0">
                  <a:pos x="0" y="200"/>
                </a:cxn>
                <a:cxn ang="0">
                  <a:pos x="255" y="360"/>
                </a:cxn>
                <a:cxn ang="0">
                  <a:pos x="622" y="168"/>
                </a:cxn>
                <a:cxn ang="0">
                  <a:pos x="336" y="0"/>
                </a:cxn>
                <a:cxn ang="0">
                  <a:pos x="0" y="200"/>
                </a:cxn>
              </a:cxnLst>
              <a:rect l="0" t="0" r="r" b="b"/>
              <a:pathLst>
                <a:path w="622" h="360">
                  <a:moveTo>
                    <a:pt x="0" y="200"/>
                  </a:moveTo>
                  <a:lnTo>
                    <a:pt x="255" y="360"/>
                  </a:lnTo>
                  <a:lnTo>
                    <a:pt x="622" y="168"/>
                  </a:lnTo>
                  <a:lnTo>
                    <a:pt x="336" y="0"/>
                  </a:lnTo>
                  <a:lnTo>
                    <a:pt x="0" y="200"/>
                  </a:lnTo>
                  <a:close/>
                </a:path>
              </a:pathLst>
            </a:cu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30" name="Line 49"/>
            <p:cNvSpPr>
              <a:spLocks noChangeShapeType="1"/>
            </p:cNvSpPr>
            <p:nvPr/>
          </p:nvSpPr>
          <p:spPr bwMode="auto">
            <a:xfrm flipV="1">
              <a:off x="5273676" y="6513513"/>
              <a:ext cx="1588" cy="166688"/>
            </a:xfrm>
            <a:prstGeom prst="line">
              <a:avLst/>
            </a:pr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31" name="Line 50"/>
            <p:cNvSpPr>
              <a:spLocks noChangeShapeType="1"/>
            </p:cNvSpPr>
            <p:nvPr/>
          </p:nvSpPr>
          <p:spPr bwMode="auto">
            <a:xfrm flipH="1" flipV="1">
              <a:off x="5468938" y="6413501"/>
              <a:ext cx="1588" cy="169863"/>
            </a:xfrm>
            <a:prstGeom prst="line">
              <a:avLst/>
            </a:pr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32" name="Freeform 51"/>
            <p:cNvSpPr>
              <a:spLocks/>
            </p:cNvSpPr>
            <p:nvPr/>
          </p:nvSpPr>
          <p:spPr bwMode="auto">
            <a:xfrm>
              <a:off x="5137151" y="6427788"/>
              <a:ext cx="330200" cy="252413"/>
            </a:xfrm>
            <a:custGeom>
              <a:avLst/>
              <a:gdLst/>
              <a:ahLst/>
              <a:cxnLst>
                <a:cxn ang="0">
                  <a:pos x="0" y="0"/>
                </a:cxn>
                <a:cxn ang="0">
                  <a:pos x="0" y="322"/>
                </a:cxn>
                <a:cxn ang="0">
                  <a:pos x="256" y="477"/>
                </a:cxn>
                <a:cxn ang="0">
                  <a:pos x="623" y="291"/>
                </a:cxn>
              </a:cxnLst>
              <a:rect l="0" t="0" r="r" b="b"/>
              <a:pathLst>
                <a:path w="623" h="477">
                  <a:moveTo>
                    <a:pt x="0" y="0"/>
                  </a:moveTo>
                  <a:lnTo>
                    <a:pt x="0" y="322"/>
                  </a:lnTo>
                  <a:lnTo>
                    <a:pt x="256" y="477"/>
                  </a:lnTo>
                  <a:lnTo>
                    <a:pt x="623" y="291"/>
                  </a:lnTo>
                </a:path>
              </a:pathLst>
            </a:cu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33" name="Freeform 52"/>
            <p:cNvSpPr>
              <a:spLocks/>
            </p:cNvSpPr>
            <p:nvPr/>
          </p:nvSpPr>
          <p:spPr bwMode="auto">
            <a:xfrm>
              <a:off x="5345113" y="6489701"/>
              <a:ext cx="57150" cy="147638"/>
            </a:xfrm>
            <a:custGeom>
              <a:avLst/>
              <a:gdLst/>
              <a:ahLst/>
              <a:cxnLst>
                <a:cxn ang="0">
                  <a:pos x="0" y="279"/>
                </a:cxn>
                <a:cxn ang="0">
                  <a:pos x="0" y="62"/>
                </a:cxn>
                <a:cxn ang="0">
                  <a:pos x="106" y="0"/>
                </a:cxn>
                <a:cxn ang="0">
                  <a:pos x="106" y="236"/>
                </a:cxn>
              </a:cxnLst>
              <a:rect l="0" t="0" r="r" b="b"/>
              <a:pathLst>
                <a:path w="106" h="279">
                  <a:moveTo>
                    <a:pt x="0" y="279"/>
                  </a:moveTo>
                  <a:lnTo>
                    <a:pt x="0" y="62"/>
                  </a:lnTo>
                  <a:lnTo>
                    <a:pt x="106" y="0"/>
                  </a:lnTo>
                  <a:lnTo>
                    <a:pt x="106" y="236"/>
                  </a:lnTo>
                </a:path>
              </a:pathLst>
            </a:cu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sp>
        <p:nvSpPr>
          <p:cNvPr id="334" name="Freeform 248"/>
          <p:cNvSpPr>
            <a:spLocks/>
          </p:cNvSpPr>
          <p:nvPr/>
        </p:nvSpPr>
        <p:spPr bwMode="auto">
          <a:xfrm rot="3246719">
            <a:off x="2252877" y="5969780"/>
            <a:ext cx="144023" cy="288016"/>
          </a:xfrm>
          <a:custGeom>
            <a:avLst/>
            <a:gdLst>
              <a:gd name="connsiteX0" fmla="*/ 0 w 10000"/>
              <a:gd name="connsiteY0" fmla="*/ 7214 h 10984"/>
              <a:gd name="connsiteX1" fmla="*/ 52 w 10000"/>
              <a:gd name="connsiteY1" fmla="*/ 10984 h 10984"/>
              <a:gd name="connsiteX2" fmla="*/ 1544 w 10000"/>
              <a:gd name="connsiteY2" fmla="*/ 10000 h 10984"/>
              <a:gd name="connsiteX3" fmla="*/ 10000 w 10000"/>
              <a:gd name="connsiteY3" fmla="*/ 0 h 10984"/>
              <a:gd name="connsiteX0" fmla="*/ 0 w 12205"/>
              <a:gd name="connsiteY0" fmla="*/ 13422 h 14679"/>
              <a:gd name="connsiteX1" fmla="*/ 2257 w 12205"/>
              <a:gd name="connsiteY1" fmla="*/ 10984 h 14679"/>
              <a:gd name="connsiteX2" fmla="*/ 3749 w 12205"/>
              <a:gd name="connsiteY2" fmla="*/ 10000 h 14679"/>
              <a:gd name="connsiteX3" fmla="*/ 12205 w 12205"/>
              <a:gd name="connsiteY3" fmla="*/ 0 h 14679"/>
              <a:gd name="connsiteX0" fmla="*/ 0 w 12205"/>
              <a:gd name="connsiteY0" fmla="*/ 13422 h 13422"/>
              <a:gd name="connsiteX1" fmla="*/ 3749 w 12205"/>
              <a:gd name="connsiteY1" fmla="*/ 10000 h 13422"/>
              <a:gd name="connsiteX2" fmla="*/ 12205 w 12205"/>
              <a:gd name="connsiteY2" fmla="*/ 0 h 13422"/>
              <a:gd name="connsiteX0" fmla="*/ 0 w 19106"/>
              <a:gd name="connsiteY0" fmla="*/ 13138 h 13138"/>
              <a:gd name="connsiteX1" fmla="*/ 10650 w 19106"/>
              <a:gd name="connsiteY1" fmla="*/ 10000 h 13138"/>
              <a:gd name="connsiteX2" fmla="*/ 19106 w 19106"/>
              <a:gd name="connsiteY2" fmla="*/ 0 h 13138"/>
              <a:gd name="connsiteX0" fmla="*/ 0 w 10650"/>
              <a:gd name="connsiteY0" fmla="*/ 3138 h 12893"/>
              <a:gd name="connsiteX1" fmla="*/ 10650 w 10650"/>
              <a:gd name="connsiteY1" fmla="*/ 0 h 12893"/>
              <a:gd name="connsiteX2" fmla="*/ 1128 w 10650"/>
              <a:gd name="connsiteY2" fmla="*/ 12893 h 12893"/>
              <a:gd name="connsiteX0" fmla="*/ 2034 w 3162"/>
              <a:gd name="connsiteY0" fmla="*/ 713 h 10468"/>
              <a:gd name="connsiteX1" fmla="*/ 2034 w 3162"/>
              <a:gd name="connsiteY1" fmla="*/ 5591 h 10468"/>
              <a:gd name="connsiteX2" fmla="*/ 3162 w 3162"/>
              <a:gd name="connsiteY2" fmla="*/ 10468 h 10468"/>
              <a:gd name="connsiteX0" fmla="*/ 0 w 3567"/>
              <a:gd name="connsiteY0" fmla="*/ 0 h 9319"/>
              <a:gd name="connsiteX1" fmla="*/ 3567 w 3567"/>
              <a:gd name="connsiteY1" fmla="*/ 9319 h 9319"/>
              <a:gd name="connsiteX0" fmla="*/ 0 w 20005"/>
              <a:gd name="connsiteY0" fmla="*/ 0 h 9999"/>
              <a:gd name="connsiteX1" fmla="*/ 20005 w 20005"/>
              <a:gd name="connsiteY1" fmla="*/ 9999 h 9999"/>
              <a:gd name="connsiteX0" fmla="*/ 0 w 10002"/>
              <a:gd name="connsiteY0" fmla="*/ 0 h 10000"/>
              <a:gd name="connsiteX1" fmla="*/ 10002 w 10002"/>
              <a:gd name="connsiteY1" fmla="*/ 10000 h 10000"/>
            </a:gdLst>
            <a:ahLst/>
            <a:cxnLst>
              <a:cxn ang="0">
                <a:pos x="connsiteX0" y="connsiteY0"/>
              </a:cxn>
              <a:cxn ang="0">
                <a:pos x="connsiteX1" y="connsiteY1"/>
              </a:cxn>
            </a:cxnLst>
            <a:rect l="l" t="t" r="r" b="b"/>
            <a:pathLst>
              <a:path w="10002" h="10000">
                <a:moveTo>
                  <a:pt x="0" y="0"/>
                </a:moveTo>
                <a:lnTo>
                  <a:pt x="10002" y="10000"/>
                </a:lnTo>
              </a:path>
            </a:pathLst>
          </a:custGeom>
          <a:noFill/>
          <a:ln w="14288">
            <a:solidFill>
              <a:srgbClr val="3475CD"/>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35" name="Freeform 248"/>
          <p:cNvSpPr>
            <a:spLocks/>
          </p:cNvSpPr>
          <p:nvPr/>
        </p:nvSpPr>
        <p:spPr bwMode="auto">
          <a:xfrm rot="20836020">
            <a:off x="2813209" y="5886684"/>
            <a:ext cx="205214" cy="398649"/>
          </a:xfrm>
          <a:custGeom>
            <a:avLst/>
            <a:gdLst>
              <a:gd name="connsiteX0" fmla="*/ 0 w 10000"/>
              <a:gd name="connsiteY0" fmla="*/ 7214 h 10984"/>
              <a:gd name="connsiteX1" fmla="*/ 52 w 10000"/>
              <a:gd name="connsiteY1" fmla="*/ 10984 h 10984"/>
              <a:gd name="connsiteX2" fmla="*/ 1544 w 10000"/>
              <a:gd name="connsiteY2" fmla="*/ 10000 h 10984"/>
              <a:gd name="connsiteX3" fmla="*/ 10000 w 10000"/>
              <a:gd name="connsiteY3" fmla="*/ 0 h 10984"/>
              <a:gd name="connsiteX0" fmla="*/ 0 w 12205"/>
              <a:gd name="connsiteY0" fmla="*/ 13422 h 14679"/>
              <a:gd name="connsiteX1" fmla="*/ 2257 w 12205"/>
              <a:gd name="connsiteY1" fmla="*/ 10984 h 14679"/>
              <a:gd name="connsiteX2" fmla="*/ 3749 w 12205"/>
              <a:gd name="connsiteY2" fmla="*/ 10000 h 14679"/>
              <a:gd name="connsiteX3" fmla="*/ 12205 w 12205"/>
              <a:gd name="connsiteY3" fmla="*/ 0 h 14679"/>
              <a:gd name="connsiteX0" fmla="*/ 0 w 12205"/>
              <a:gd name="connsiteY0" fmla="*/ 13422 h 13422"/>
              <a:gd name="connsiteX1" fmla="*/ 3749 w 12205"/>
              <a:gd name="connsiteY1" fmla="*/ 10000 h 13422"/>
              <a:gd name="connsiteX2" fmla="*/ 12205 w 12205"/>
              <a:gd name="connsiteY2" fmla="*/ 0 h 13422"/>
              <a:gd name="connsiteX0" fmla="*/ 0 w 19106"/>
              <a:gd name="connsiteY0" fmla="*/ 13138 h 13138"/>
              <a:gd name="connsiteX1" fmla="*/ 10650 w 19106"/>
              <a:gd name="connsiteY1" fmla="*/ 10000 h 13138"/>
              <a:gd name="connsiteX2" fmla="*/ 19106 w 19106"/>
              <a:gd name="connsiteY2" fmla="*/ 0 h 13138"/>
              <a:gd name="connsiteX0" fmla="*/ 0 w 10650"/>
              <a:gd name="connsiteY0" fmla="*/ 3138 h 12893"/>
              <a:gd name="connsiteX1" fmla="*/ 10650 w 10650"/>
              <a:gd name="connsiteY1" fmla="*/ 0 h 12893"/>
              <a:gd name="connsiteX2" fmla="*/ 1128 w 10650"/>
              <a:gd name="connsiteY2" fmla="*/ 12893 h 12893"/>
              <a:gd name="connsiteX0" fmla="*/ 2034 w 3162"/>
              <a:gd name="connsiteY0" fmla="*/ 713 h 10468"/>
              <a:gd name="connsiteX1" fmla="*/ 2034 w 3162"/>
              <a:gd name="connsiteY1" fmla="*/ 5591 h 10468"/>
              <a:gd name="connsiteX2" fmla="*/ 3162 w 3162"/>
              <a:gd name="connsiteY2" fmla="*/ 10468 h 10468"/>
              <a:gd name="connsiteX0" fmla="*/ 0 w 3567"/>
              <a:gd name="connsiteY0" fmla="*/ 0 h 9319"/>
              <a:gd name="connsiteX1" fmla="*/ 3567 w 3567"/>
              <a:gd name="connsiteY1" fmla="*/ 9319 h 9319"/>
              <a:gd name="connsiteX0" fmla="*/ 0 w 20005"/>
              <a:gd name="connsiteY0" fmla="*/ 0 h 9999"/>
              <a:gd name="connsiteX1" fmla="*/ 20005 w 20005"/>
              <a:gd name="connsiteY1" fmla="*/ 9999 h 9999"/>
              <a:gd name="connsiteX0" fmla="*/ 0 w 10002"/>
              <a:gd name="connsiteY0" fmla="*/ 0 h 10000"/>
              <a:gd name="connsiteX1" fmla="*/ 10002 w 10002"/>
              <a:gd name="connsiteY1" fmla="*/ 10000 h 10000"/>
            </a:gdLst>
            <a:ahLst/>
            <a:cxnLst>
              <a:cxn ang="0">
                <a:pos x="connsiteX0" y="connsiteY0"/>
              </a:cxn>
              <a:cxn ang="0">
                <a:pos x="connsiteX1" y="connsiteY1"/>
              </a:cxn>
            </a:cxnLst>
            <a:rect l="l" t="t" r="r" b="b"/>
            <a:pathLst>
              <a:path w="10002" h="10000">
                <a:moveTo>
                  <a:pt x="0" y="0"/>
                </a:moveTo>
                <a:lnTo>
                  <a:pt x="10002" y="10000"/>
                </a:lnTo>
              </a:path>
            </a:pathLst>
          </a:custGeom>
          <a:noFill/>
          <a:ln w="14288">
            <a:solidFill>
              <a:srgbClr val="3475CD"/>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nvGrpSpPr>
          <p:cNvPr id="336" name="Group 444"/>
          <p:cNvGrpSpPr/>
          <p:nvPr/>
        </p:nvGrpSpPr>
        <p:grpSpPr>
          <a:xfrm>
            <a:off x="2987829" y="6161253"/>
            <a:ext cx="360040" cy="285180"/>
            <a:chOff x="5137151" y="6323013"/>
            <a:chExt cx="333375" cy="357188"/>
          </a:xfrm>
        </p:grpSpPr>
        <p:sp>
          <p:nvSpPr>
            <p:cNvPr id="337" name="Freeform 47"/>
            <p:cNvSpPr>
              <a:spLocks/>
            </p:cNvSpPr>
            <p:nvPr/>
          </p:nvSpPr>
          <p:spPr bwMode="auto">
            <a:xfrm>
              <a:off x="5138738" y="6323013"/>
              <a:ext cx="328613" cy="190500"/>
            </a:xfrm>
            <a:custGeom>
              <a:avLst/>
              <a:gdLst/>
              <a:ahLst/>
              <a:cxnLst>
                <a:cxn ang="0">
                  <a:pos x="0" y="200"/>
                </a:cxn>
                <a:cxn ang="0">
                  <a:pos x="255" y="360"/>
                </a:cxn>
                <a:cxn ang="0">
                  <a:pos x="622" y="168"/>
                </a:cxn>
                <a:cxn ang="0">
                  <a:pos x="336" y="0"/>
                </a:cxn>
                <a:cxn ang="0">
                  <a:pos x="0" y="200"/>
                </a:cxn>
              </a:cxnLst>
              <a:rect l="0" t="0" r="r" b="b"/>
              <a:pathLst>
                <a:path w="622" h="360">
                  <a:moveTo>
                    <a:pt x="0" y="200"/>
                  </a:moveTo>
                  <a:lnTo>
                    <a:pt x="255" y="360"/>
                  </a:lnTo>
                  <a:lnTo>
                    <a:pt x="622" y="168"/>
                  </a:lnTo>
                  <a:lnTo>
                    <a:pt x="336" y="0"/>
                  </a:lnTo>
                  <a:lnTo>
                    <a:pt x="0" y="200"/>
                  </a:lnTo>
                  <a:close/>
                </a:path>
              </a:pathLst>
            </a:custGeom>
            <a:solidFill>
              <a:srgbClr val="F2F2F2"/>
            </a:solidFill>
            <a:ln w="9525">
              <a:solidFill>
                <a:schemeClr val="tx1"/>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38" name="Freeform 48"/>
            <p:cNvSpPr>
              <a:spLocks/>
            </p:cNvSpPr>
            <p:nvPr/>
          </p:nvSpPr>
          <p:spPr bwMode="auto">
            <a:xfrm>
              <a:off x="5138738" y="6323013"/>
              <a:ext cx="328613" cy="190500"/>
            </a:xfrm>
            <a:custGeom>
              <a:avLst/>
              <a:gdLst/>
              <a:ahLst/>
              <a:cxnLst>
                <a:cxn ang="0">
                  <a:pos x="0" y="200"/>
                </a:cxn>
                <a:cxn ang="0">
                  <a:pos x="255" y="360"/>
                </a:cxn>
                <a:cxn ang="0">
                  <a:pos x="622" y="168"/>
                </a:cxn>
                <a:cxn ang="0">
                  <a:pos x="336" y="0"/>
                </a:cxn>
                <a:cxn ang="0">
                  <a:pos x="0" y="200"/>
                </a:cxn>
              </a:cxnLst>
              <a:rect l="0" t="0" r="r" b="b"/>
              <a:pathLst>
                <a:path w="622" h="360">
                  <a:moveTo>
                    <a:pt x="0" y="200"/>
                  </a:moveTo>
                  <a:lnTo>
                    <a:pt x="255" y="360"/>
                  </a:lnTo>
                  <a:lnTo>
                    <a:pt x="622" y="168"/>
                  </a:lnTo>
                  <a:lnTo>
                    <a:pt x="336" y="0"/>
                  </a:lnTo>
                  <a:lnTo>
                    <a:pt x="0" y="200"/>
                  </a:lnTo>
                  <a:close/>
                </a:path>
              </a:pathLst>
            </a:cu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39" name="Line 49"/>
            <p:cNvSpPr>
              <a:spLocks noChangeShapeType="1"/>
            </p:cNvSpPr>
            <p:nvPr/>
          </p:nvSpPr>
          <p:spPr bwMode="auto">
            <a:xfrm flipV="1">
              <a:off x="5273676" y="6513513"/>
              <a:ext cx="1588" cy="166688"/>
            </a:xfrm>
            <a:prstGeom prst="line">
              <a:avLst/>
            </a:pr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40" name="Line 50"/>
            <p:cNvSpPr>
              <a:spLocks noChangeShapeType="1"/>
            </p:cNvSpPr>
            <p:nvPr/>
          </p:nvSpPr>
          <p:spPr bwMode="auto">
            <a:xfrm flipH="1" flipV="1">
              <a:off x="5468938" y="6413501"/>
              <a:ext cx="1588" cy="169863"/>
            </a:xfrm>
            <a:prstGeom prst="line">
              <a:avLst/>
            </a:pr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41" name="Freeform 51"/>
            <p:cNvSpPr>
              <a:spLocks/>
            </p:cNvSpPr>
            <p:nvPr/>
          </p:nvSpPr>
          <p:spPr bwMode="auto">
            <a:xfrm>
              <a:off x="5137151" y="6427788"/>
              <a:ext cx="330200" cy="252413"/>
            </a:xfrm>
            <a:custGeom>
              <a:avLst/>
              <a:gdLst/>
              <a:ahLst/>
              <a:cxnLst>
                <a:cxn ang="0">
                  <a:pos x="0" y="0"/>
                </a:cxn>
                <a:cxn ang="0">
                  <a:pos x="0" y="322"/>
                </a:cxn>
                <a:cxn ang="0">
                  <a:pos x="256" y="477"/>
                </a:cxn>
                <a:cxn ang="0">
                  <a:pos x="623" y="291"/>
                </a:cxn>
              </a:cxnLst>
              <a:rect l="0" t="0" r="r" b="b"/>
              <a:pathLst>
                <a:path w="623" h="477">
                  <a:moveTo>
                    <a:pt x="0" y="0"/>
                  </a:moveTo>
                  <a:lnTo>
                    <a:pt x="0" y="322"/>
                  </a:lnTo>
                  <a:lnTo>
                    <a:pt x="256" y="477"/>
                  </a:lnTo>
                  <a:lnTo>
                    <a:pt x="623" y="291"/>
                  </a:lnTo>
                </a:path>
              </a:pathLst>
            </a:cu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42" name="Freeform 52"/>
            <p:cNvSpPr>
              <a:spLocks/>
            </p:cNvSpPr>
            <p:nvPr/>
          </p:nvSpPr>
          <p:spPr bwMode="auto">
            <a:xfrm>
              <a:off x="5345113" y="6489701"/>
              <a:ext cx="57150" cy="147638"/>
            </a:xfrm>
            <a:custGeom>
              <a:avLst/>
              <a:gdLst/>
              <a:ahLst/>
              <a:cxnLst>
                <a:cxn ang="0">
                  <a:pos x="0" y="279"/>
                </a:cxn>
                <a:cxn ang="0">
                  <a:pos x="0" y="62"/>
                </a:cxn>
                <a:cxn ang="0">
                  <a:pos x="106" y="0"/>
                </a:cxn>
                <a:cxn ang="0">
                  <a:pos x="106" y="236"/>
                </a:cxn>
              </a:cxnLst>
              <a:rect l="0" t="0" r="r" b="b"/>
              <a:pathLst>
                <a:path w="106" h="279">
                  <a:moveTo>
                    <a:pt x="0" y="279"/>
                  </a:moveTo>
                  <a:lnTo>
                    <a:pt x="0" y="62"/>
                  </a:lnTo>
                  <a:lnTo>
                    <a:pt x="106" y="0"/>
                  </a:lnTo>
                  <a:lnTo>
                    <a:pt x="106" y="236"/>
                  </a:lnTo>
                </a:path>
              </a:pathLst>
            </a:cu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sp>
        <p:nvSpPr>
          <p:cNvPr id="343" name="Line 269"/>
          <p:cNvSpPr>
            <a:spLocks noChangeShapeType="1"/>
          </p:cNvSpPr>
          <p:nvPr/>
        </p:nvSpPr>
        <p:spPr bwMode="auto">
          <a:xfrm>
            <a:off x="755576" y="3663932"/>
            <a:ext cx="7882012" cy="1588"/>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44" name="Line 269"/>
          <p:cNvSpPr>
            <a:spLocks noChangeShapeType="1"/>
          </p:cNvSpPr>
          <p:nvPr/>
        </p:nvSpPr>
        <p:spPr bwMode="auto">
          <a:xfrm>
            <a:off x="755576" y="2799836"/>
            <a:ext cx="7882012" cy="1588"/>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45" name="Line 269"/>
          <p:cNvSpPr>
            <a:spLocks noChangeShapeType="1"/>
          </p:cNvSpPr>
          <p:nvPr/>
        </p:nvSpPr>
        <p:spPr bwMode="auto">
          <a:xfrm>
            <a:off x="755576" y="3231884"/>
            <a:ext cx="7882012" cy="1588"/>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cxnSp>
        <p:nvCxnSpPr>
          <p:cNvPr id="346" name="Straight Connector 1045"/>
          <p:cNvCxnSpPr/>
          <p:nvPr/>
        </p:nvCxnSpPr>
        <p:spPr>
          <a:xfrm>
            <a:off x="5004050" y="2873432"/>
            <a:ext cx="72008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47" name="Straight Arrow Connector 1046"/>
          <p:cNvCxnSpPr/>
          <p:nvPr/>
        </p:nvCxnSpPr>
        <p:spPr>
          <a:xfrm>
            <a:off x="5724132" y="2873432"/>
            <a:ext cx="2664296" cy="4320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8" name="TextBox 1047"/>
          <p:cNvSpPr txBox="1"/>
          <p:nvPr/>
        </p:nvSpPr>
        <p:spPr>
          <a:xfrm>
            <a:off x="179516" y="2225368"/>
            <a:ext cx="576064" cy="276999"/>
          </a:xfrm>
          <a:prstGeom prst="rect">
            <a:avLst/>
          </a:prstGeom>
          <a:noFill/>
        </p:spPr>
        <p:txBody>
          <a:bodyPr wrap="square" rtlCol="0">
            <a:spAutoFit/>
          </a:bodyPr>
          <a:lstStyle/>
          <a:p>
            <a:pPr fontAlgn="auto">
              <a:spcBef>
                <a:spcPts val="0"/>
              </a:spcBef>
              <a:spcAft>
                <a:spcPts val="0"/>
              </a:spcAft>
            </a:pPr>
            <a:r>
              <a:rPr lang="fr-BE" sz="1200" dirty="0" smtClean="0">
                <a:solidFill>
                  <a:prstClr val="black"/>
                </a:solidFill>
                <a:latin typeface="Calibri"/>
              </a:rPr>
              <a:t>+10%</a:t>
            </a:r>
            <a:endParaRPr lang="fr-BE" sz="1200" dirty="0">
              <a:solidFill>
                <a:prstClr val="black"/>
              </a:solidFill>
              <a:latin typeface="Calibri"/>
            </a:endParaRPr>
          </a:p>
        </p:txBody>
      </p:sp>
      <p:sp>
        <p:nvSpPr>
          <p:cNvPr id="349" name="TextBox 1048"/>
          <p:cNvSpPr txBox="1"/>
          <p:nvPr/>
        </p:nvSpPr>
        <p:spPr>
          <a:xfrm>
            <a:off x="251520" y="3532540"/>
            <a:ext cx="576064" cy="276999"/>
          </a:xfrm>
          <a:prstGeom prst="rect">
            <a:avLst/>
          </a:prstGeom>
          <a:noFill/>
        </p:spPr>
        <p:txBody>
          <a:bodyPr wrap="square" rtlCol="0">
            <a:spAutoFit/>
          </a:bodyPr>
          <a:lstStyle/>
          <a:p>
            <a:pPr fontAlgn="auto">
              <a:spcBef>
                <a:spcPts val="0"/>
              </a:spcBef>
              <a:spcAft>
                <a:spcPts val="0"/>
              </a:spcAft>
            </a:pPr>
            <a:r>
              <a:rPr lang="fr-BE" sz="1200" dirty="0" smtClean="0">
                <a:solidFill>
                  <a:prstClr val="black"/>
                </a:solidFill>
                <a:latin typeface="Calibri"/>
              </a:rPr>
              <a:t>- 10 %</a:t>
            </a:r>
            <a:endParaRPr lang="fr-BE" sz="1200" dirty="0">
              <a:solidFill>
                <a:prstClr val="black"/>
              </a:solidFill>
              <a:latin typeface="Calibri"/>
            </a:endParaRPr>
          </a:p>
        </p:txBody>
      </p:sp>
      <p:sp>
        <p:nvSpPr>
          <p:cNvPr id="350" name="TextBox 1049"/>
          <p:cNvSpPr txBox="1"/>
          <p:nvPr/>
        </p:nvSpPr>
        <p:spPr>
          <a:xfrm>
            <a:off x="251520" y="2668449"/>
            <a:ext cx="576064" cy="276999"/>
          </a:xfrm>
          <a:prstGeom prst="rect">
            <a:avLst/>
          </a:prstGeom>
          <a:noFill/>
        </p:spPr>
        <p:txBody>
          <a:bodyPr wrap="square" rtlCol="0">
            <a:spAutoFit/>
          </a:bodyPr>
          <a:lstStyle/>
          <a:p>
            <a:pPr fontAlgn="auto">
              <a:spcBef>
                <a:spcPts val="0"/>
              </a:spcBef>
              <a:spcAft>
                <a:spcPts val="0"/>
              </a:spcAft>
            </a:pPr>
            <a:r>
              <a:rPr lang="fr-BE" sz="1200" dirty="0" smtClean="0">
                <a:solidFill>
                  <a:prstClr val="black"/>
                </a:solidFill>
                <a:latin typeface="Calibri"/>
              </a:rPr>
              <a:t>+5 %</a:t>
            </a:r>
            <a:endParaRPr lang="fr-BE" sz="1200" dirty="0">
              <a:solidFill>
                <a:prstClr val="black"/>
              </a:solidFill>
              <a:latin typeface="Calibri"/>
            </a:endParaRPr>
          </a:p>
        </p:txBody>
      </p:sp>
      <p:sp>
        <p:nvSpPr>
          <p:cNvPr id="351" name="TextBox 1050"/>
          <p:cNvSpPr txBox="1"/>
          <p:nvPr/>
        </p:nvSpPr>
        <p:spPr>
          <a:xfrm>
            <a:off x="251520" y="3100494"/>
            <a:ext cx="576064" cy="276999"/>
          </a:xfrm>
          <a:prstGeom prst="rect">
            <a:avLst/>
          </a:prstGeom>
          <a:noFill/>
        </p:spPr>
        <p:txBody>
          <a:bodyPr wrap="square" rtlCol="0">
            <a:spAutoFit/>
          </a:bodyPr>
          <a:lstStyle/>
          <a:p>
            <a:pPr fontAlgn="auto">
              <a:spcBef>
                <a:spcPts val="0"/>
              </a:spcBef>
              <a:spcAft>
                <a:spcPts val="0"/>
              </a:spcAft>
            </a:pPr>
            <a:r>
              <a:rPr lang="fr-BE" sz="1200" dirty="0" smtClean="0">
                <a:solidFill>
                  <a:prstClr val="black"/>
                </a:solidFill>
                <a:latin typeface="Calibri"/>
              </a:rPr>
              <a:t>-5 %</a:t>
            </a:r>
            <a:endParaRPr lang="fr-BE" sz="1200" dirty="0">
              <a:solidFill>
                <a:prstClr val="black"/>
              </a:solidFill>
              <a:latin typeface="Calibri"/>
            </a:endParaRPr>
          </a:p>
        </p:txBody>
      </p:sp>
      <p:cxnSp>
        <p:nvCxnSpPr>
          <p:cNvPr id="352" name="Straight Connector 1051"/>
          <p:cNvCxnSpPr/>
          <p:nvPr/>
        </p:nvCxnSpPr>
        <p:spPr>
          <a:xfrm flipV="1">
            <a:off x="2483768" y="2009336"/>
            <a:ext cx="0" cy="3168352"/>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53" name="Straight Connector 1052"/>
          <p:cNvCxnSpPr/>
          <p:nvPr/>
        </p:nvCxnSpPr>
        <p:spPr>
          <a:xfrm flipV="1">
            <a:off x="3779912" y="2009336"/>
            <a:ext cx="0" cy="2232248"/>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54" name="Straight Connector 1053"/>
          <p:cNvCxnSpPr/>
          <p:nvPr/>
        </p:nvCxnSpPr>
        <p:spPr>
          <a:xfrm flipV="1">
            <a:off x="1547664" y="2009336"/>
            <a:ext cx="0" cy="3168352"/>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55" name="Straight Arrow Connector 1054"/>
          <p:cNvCxnSpPr/>
          <p:nvPr/>
        </p:nvCxnSpPr>
        <p:spPr>
          <a:xfrm>
            <a:off x="3779914" y="2873432"/>
            <a:ext cx="122413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6" name="Straight Connector 1055"/>
          <p:cNvCxnSpPr>
            <a:stCxn id="12" idx="1"/>
          </p:cNvCxnSpPr>
          <p:nvPr/>
        </p:nvCxnSpPr>
        <p:spPr>
          <a:xfrm>
            <a:off x="974180" y="3027695"/>
            <a:ext cx="573484" cy="6176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7" name="Straight Connector 1056"/>
          <p:cNvCxnSpPr/>
          <p:nvPr/>
        </p:nvCxnSpPr>
        <p:spPr>
          <a:xfrm>
            <a:off x="1547666" y="3089456"/>
            <a:ext cx="936104" cy="7200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8" name="Straight Connector 1057"/>
          <p:cNvCxnSpPr/>
          <p:nvPr/>
        </p:nvCxnSpPr>
        <p:spPr>
          <a:xfrm flipV="1">
            <a:off x="2483770" y="2873432"/>
            <a:ext cx="1224136" cy="2880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59" name="Picture 4" descr="http://www.tecogen.com/Collateral/Images/English-US/products/UltraDrawing.jpg"/>
          <p:cNvPicPr>
            <a:picLocks noChangeAspect="1" noChangeArrowheads="1"/>
          </p:cNvPicPr>
          <p:nvPr/>
        </p:nvPicPr>
        <p:blipFill>
          <a:blip r:embed="rId7" cstate="print"/>
          <a:srcRect t="16753" r="52619"/>
          <a:stretch>
            <a:fillRect/>
          </a:stretch>
        </p:blipFill>
        <p:spPr bwMode="auto">
          <a:xfrm>
            <a:off x="971602" y="5964950"/>
            <a:ext cx="576064" cy="508882"/>
          </a:xfrm>
          <a:prstGeom prst="rect">
            <a:avLst/>
          </a:prstGeom>
          <a:ln>
            <a:noFill/>
          </a:ln>
          <a:effectLst>
            <a:reflection blurRad="12700" stA="30000" endPos="30000" dist="5000" dir="5400000" sy="-100000" algn="bl" rotWithShape="0"/>
          </a:effectLst>
          <a:scene3d>
            <a:camera prst="isometricOffAxis2Right">
              <a:rot lat="1200000" lon="195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1" name="Picture 1"/>
          <p:cNvPicPr>
            <a:picLocks noChangeAspect="1" noChangeArrowheads="1"/>
          </p:cNvPicPr>
          <p:nvPr/>
        </p:nvPicPr>
        <p:blipFill>
          <a:blip r:embed="rId3" cstate="print"/>
          <a:srcRect/>
          <a:stretch>
            <a:fillRect/>
          </a:stretch>
        </p:blipFill>
        <p:spPr bwMode="auto">
          <a:xfrm>
            <a:off x="2591832" y="6237376"/>
            <a:ext cx="432000" cy="576000"/>
          </a:xfrm>
          <a:prstGeom prst="rect">
            <a:avLst/>
          </a:prstGeom>
          <a:noFill/>
          <a:ln w="9525">
            <a:noFill/>
            <a:miter lim="800000"/>
            <a:headEnd/>
            <a:tailEnd/>
          </a:ln>
        </p:spPr>
      </p:pic>
      <p:pic>
        <p:nvPicPr>
          <p:cNvPr id="362" name="Picture 4" descr="http://www.intermixt.be/SiteCollectionImages/logo_interregies.gif"/>
          <p:cNvPicPr>
            <a:picLocks noChangeAspect="1" noChangeArrowheads="1"/>
          </p:cNvPicPr>
          <p:nvPr/>
        </p:nvPicPr>
        <p:blipFill>
          <a:blip r:embed="rId4" cstate="print"/>
          <a:srcRect/>
          <a:stretch>
            <a:fillRect/>
          </a:stretch>
        </p:blipFill>
        <p:spPr bwMode="auto">
          <a:xfrm>
            <a:off x="3095936" y="6240289"/>
            <a:ext cx="720000" cy="586450"/>
          </a:xfrm>
          <a:prstGeom prst="rect">
            <a:avLst/>
          </a:prstGeom>
          <a:noFill/>
        </p:spPr>
      </p:pic>
      <p:sp>
        <p:nvSpPr>
          <p:cNvPr id="4" name="Espace réservé de la date 3"/>
          <p:cNvSpPr>
            <a:spLocks noGrp="1"/>
          </p:cNvSpPr>
          <p:nvPr>
            <p:ph type="dt" sz="half" idx="10"/>
          </p:nvPr>
        </p:nvSpPr>
        <p:spPr>
          <a:xfrm>
            <a:off x="8151240" y="6572200"/>
            <a:ext cx="957264" cy="457200"/>
          </a:xfrm>
        </p:spPr>
        <p:txBody>
          <a:bodyPr/>
          <a:lstStyle/>
          <a:p>
            <a:r>
              <a:rPr lang="fr-FR" sz="1000" smtClean="0"/>
              <a:t>12/03/2014</a:t>
            </a:r>
            <a:endParaRPr lang="fr-BE" sz="1000" dirty="0"/>
          </a:p>
        </p:txBody>
      </p:sp>
      <p:sp>
        <p:nvSpPr>
          <p:cNvPr id="5" name="Espace réservé du pied de page 4"/>
          <p:cNvSpPr>
            <a:spLocks noGrp="1"/>
          </p:cNvSpPr>
          <p:nvPr>
            <p:ph type="ftr" sz="quarter" idx="11"/>
          </p:nvPr>
        </p:nvSpPr>
        <p:spPr>
          <a:xfrm>
            <a:off x="6822504" y="6572200"/>
            <a:ext cx="1325880" cy="457200"/>
          </a:xfrm>
        </p:spPr>
        <p:txBody>
          <a:bodyPr/>
          <a:lstStyle/>
          <a:p>
            <a:r>
              <a:rPr lang="fr-BE" sz="1000" dirty="0" smtClean="0"/>
              <a:t>REFLEX GT GAD</a:t>
            </a:r>
            <a:endParaRPr lang="fr-BE" sz="1000" dirty="0"/>
          </a:p>
        </p:txBody>
      </p:sp>
      <p:sp>
        <p:nvSpPr>
          <p:cNvPr id="6" name="Espace réservé du numéro de diapositive 5"/>
          <p:cNvSpPr>
            <a:spLocks noGrp="1"/>
          </p:cNvSpPr>
          <p:nvPr>
            <p:ph type="sldNum" sz="quarter" idx="12"/>
          </p:nvPr>
        </p:nvSpPr>
        <p:spPr/>
        <p:txBody>
          <a:bodyPr/>
          <a:lstStyle/>
          <a:p>
            <a:fld id="{F1657470-8DFA-4EC0-8FB2-CBC12D94EFA4}" type="slidenum">
              <a:rPr lang="fr-BE" smtClean="0"/>
              <a:pPr/>
              <a:t>12</a:t>
            </a:fld>
            <a:endParaRPr lang="fr-BE"/>
          </a:p>
        </p:txBody>
      </p:sp>
      <p:pic>
        <p:nvPicPr>
          <p:cNvPr id="7" name="Picture 2"/>
          <p:cNvPicPr>
            <a:picLocks noChangeAspect="1" noChangeArrowheads="1"/>
          </p:cNvPicPr>
          <p:nvPr/>
        </p:nvPicPr>
        <p:blipFill>
          <a:blip r:embed="rId5" cstate="print"/>
          <a:srcRect/>
          <a:stretch>
            <a:fillRect/>
          </a:stretch>
        </p:blipFill>
        <p:spPr bwMode="auto">
          <a:xfrm>
            <a:off x="107504" y="6379892"/>
            <a:ext cx="1057225" cy="478108"/>
          </a:xfrm>
          <a:prstGeom prst="rect">
            <a:avLst/>
          </a:prstGeom>
          <a:noFill/>
          <a:ln w="9525">
            <a:noFill/>
            <a:miter lim="800000"/>
            <a:headEnd/>
            <a:tailEnd/>
          </a:ln>
        </p:spPr>
      </p:pic>
      <p:pic>
        <p:nvPicPr>
          <p:cNvPr id="8" name="Picture 3"/>
          <p:cNvPicPr>
            <a:picLocks noChangeAspect="1" noChangeArrowheads="1"/>
          </p:cNvPicPr>
          <p:nvPr/>
        </p:nvPicPr>
        <p:blipFill>
          <a:blip r:embed="rId6" cstate="print"/>
          <a:srcRect/>
          <a:stretch>
            <a:fillRect/>
          </a:stretch>
        </p:blipFill>
        <p:spPr bwMode="auto">
          <a:xfrm>
            <a:off x="1403648" y="6309320"/>
            <a:ext cx="1028382" cy="508414"/>
          </a:xfrm>
          <a:prstGeom prst="rect">
            <a:avLst/>
          </a:prstGeom>
          <a:noFill/>
          <a:ln w="9525">
            <a:noFill/>
            <a:miter lim="800000"/>
            <a:headEnd/>
            <a:tailEnd/>
          </a:ln>
        </p:spPr>
      </p:pic>
      <p:sp>
        <p:nvSpPr>
          <p:cNvPr id="9" name="ZoneTexte 8"/>
          <p:cNvSpPr txBox="1"/>
          <p:nvPr/>
        </p:nvSpPr>
        <p:spPr>
          <a:xfrm>
            <a:off x="251520" y="836712"/>
            <a:ext cx="8712968" cy="461665"/>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BE" sz="2400" dirty="0" smtClean="0">
                <a:solidFill>
                  <a:schemeClr val="tx1">
                    <a:lumMod val="85000"/>
                    <a:lumOff val="15000"/>
                  </a:schemeClr>
                </a:solidFill>
              </a:rPr>
              <a:t>Congestion : cas SER (3)</a:t>
            </a:r>
            <a:endParaRPr lang="fr-BE" sz="2400" dirty="0">
              <a:solidFill>
                <a:schemeClr val="tx1">
                  <a:lumMod val="85000"/>
                  <a:lumOff val="15000"/>
                </a:schemeClr>
              </a:solidFill>
            </a:endParaRPr>
          </a:p>
        </p:txBody>
      </p:sp>
      <p:sp>
        <p:nvSpPr>
          <p:cNvPr id="10" name="Content Placeholder 1"/>
          <p:cNvSpPr>
            <a:spLocks noGrp="1"/>
          </p:cNvSpPr>
          <p:nvPr>
            <p:ph idx="1"/>
          </p:nvPr>
        </p:nvSpPr>
        <p:spPr>
          <a:xfrm>
            <a:off x="268403" y="1340768"/>
            <a:ext cx="8607206" cy="5184576"/>
          </a:xfrm>
        </p:spPr>
        <p:txBody>
          <a:bodyPr>
            <a:normAutofit/>
          </a:bodyPr>
          <a:lstStyle/>
          <a:p>
            <a:pPr>
              <a:lnSpc>
                <a:spcPct val="80000"/>
              </a:lnSpc>
              <a:buFont typeface="Wingdings" panose="05000000000000000000" pitchFamily="2" charset="2"/>
              <a:buChar char="§"/>
            </a:pPr>
            <a:r>
              <a:rPr lang="fr-FR" sz="1800" dirty="0"/>
              <a:t>Plan de tension MT-BT vers 8h00</a:t>
            </a:r>
          </a:p>
          <a:p>
            <a:pPr marL="486451" lvl="1" indent="0">
              <a:lnSpc>
                <a:spcPct val="80000"/>
              </a:lnSpc>
              <a:buNone/>
            </a:pPr>
            <a:r>
              <a:rPr lang="fr-FR" sz="1600" dirty="0" smtClean="0"/>
              <a:t>	(</a:t>
            </a:r>
            <a:r>
              <a:rPr lang="fr-FR" sz="1600" dirty="0"/>
              <a:t>illustration éolienne @½ </a:t>
            </a:r>
            <a:r>
              <a:rPr lang="fr-FR" sz="1600" dirty="0" err="1"/>
              <a:t>Pmax</a:t>
            </a:r>
            <a:r>
              <a:rPr lang="fr-FR" sz="1600" dirty="0"/>
              <a:t>, cogénération @ </a:t>
            </a:r>
            <a:r>
              <a:rPr lang="fr-FR" sz="1600" dirty="0" err="1" smtClean="0"/>
              <a:t>Pmax</a:t>
            </a:r>
            <a:endParaRPr lang="fr-FR" sz="1600" dirty="0"/>
          </a:p>
        </p:txBody>
      </p:sp>
      <p:sp>
        <p:nvSpPr>
          <p:cNvPr id="11" name="Rectangle 342"/>
          <p:cNvSpPr>
            <a:spLocks noChangeArrowheads="1"/>
          </p:cNvSpPr>
          <p:nvPr/>
        </p:nvSpPr>
        <p:spPr bwMode="auto">
          <a:xfrm>
            <a:off x="5743579" y="2205362"/>
            <a:ext cx="2998787" cy="1644650"/>
          </a:xfrm>
          <a:prstGeom prst="rect">
            <a:avLst/>
          </a:prstGeom>
          <a:solidFill>
            <a:schemeClr val="bg1">
              <a:lumMod val="85000"/>
            </a:schemeClr>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2" name="Rectangle 381"/>
          <p:cNvSpPr>
            <a:spLocks noChangeArrowheads="1"/>
          </p:cNvSpPr>
          <p:nvPr/>
        </p:nvSpPr>
        <p:spPr bwMode="auto">
          <a:xfrm>
            <a:off x="974180" y="2205362"/>
            <a:ext cx="4029868" cy="1644650"/>
          </a:xfrm>
          <a:prstGeom prst="rect">
            <a:avLst/>
          </a:prstGeom>
          <a:solidFill>
            <a:schemeClr val="bg1">
              <a:lumMod val="75000"/>
            </a:schemeClr>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3" name="TextBox 382"/>
          <p:cNvSpPr txBox="1"/>
          <p:nvPr/>
        </p:nvSpPr>
        <p:spPr>
          <a:xfrm>
            <a:off x="35496" y="1952510"/>
            <a:ext cx="894153" cy="369332"/>
          </a:xfrm>
          <a:prstGeom prst="rect">
            <a:avLst/>
          </a:prstGeom>
          <a:solidFill>
            <a:schemeClr val="bg1"/>
          </a:solidFill>
        </p:spPr>
        <p:txBody>
          <a:bodyPr wrap="square" rtlCol="0">
            <a:spAutoFit/>
          </a:bodyPr>
          <a:lstStyle/>
          <a:p>
            <a:pPr fontAlgn="auto">
              <a:spcBef>
                <a:spcPts val="0"/>
              </a:spcBef>
              <a:spcAft>
                <a:spcPts val="0"/>
              </a:spcAft>
            </a:pPr>
            <a:r>
              <a:rPr lang="fr-BE" sz="1800" dirty="0" smtClean="0">
                <a:solidFill>
                  <a:prstClr val="black"/>
                </a:solidFill>
                <a:latin typeface="Calibri"/>
              </a:rPr>
              <a:t>150 kV</a:t>
            </a:r>
            <a:endParaRPr lang="fr-BE" sz="1800" dirty="0">
              <a:solidFill>
                <a:prstClr val="black"/>
              </a:solidFill>
              <a:latin typeface="Calibri"/>
            </a:endParaRPr>
          </a:p>
        </p:txBody>
      </p:sp>
      <p:sp>
        <p:nvSpPr>
          <p:cNvPr id="14" name="TextBox 383"/>
          <p:cNvSpPr txBox="1"/>
          <p:nvPr/>
        </p:nvSpPr>
        <p:spPr>
          <a:xfrm>
            <a:off x="2511611" y="1916832"/>
            <a:ext cx="894153" cy="369332"/>
          </a:xfrm>
          <a:prstGeom prst="rect">
            <a:avLst/>
          </a:prstGeom>
          <a:noFill/>
        </p:spPr>
        <p:txBody>
          <a:bodyPr wrap="square" rtlCol="0">
            <a:spAutoFit/>
          </a:bodyPr>
          <a:lstStyle/>
          <a:p>
            <a:pPr fontAlgn="auto">
              <a:spcBef>
                <a:spcPts val="0"/>
              </a:spcBef>
              <a:spcAft>
                <a:spcPts val="0"/>
              </a:spcAft>
            </a:pPr>
            <a:r>
              <a:rPr lang="fr-BE" sz="1800" dirty="0" smtClean="0">
                <a:solidFill>
                  <a:prstClr val="black"/>
                </a:solidFill>
                <a:latin typeface="Calibri"/>
              </a:rPr>
              <a:t>15 kV</a:t>
            </a:r>
            <a:endParaRPr lang="fr-BE" sz="1800" dirty="0">
              <a:solidFill>
                <a:prstClr val="black"/>
              </a:solidFill>
              <a:latin typeface="Calibri"/>
            </a:endParaRPr>
          </a:p>
        </p:txBody>
      </p:sp>
      <p:sp>
        <p:nvSpPr>
          <p:cNvPr id="15" name="TextBox 384"/>
          <p:cNvSpPr txBox="1"/>
          <p:nvPr/>
        </p:nvSpPr>
        <p:spPr>
          <a:xfrm>
            <a:off x="6846199" y="1916832"/>
            <a:ext cx="894153" cy="369332"/>
          </a:xfrm>
          <a:prstGeom prst="rect">
            <a:avLst/>
          </a:prstGeom>
          <a:noFill/>
        </p:spPr>
        <p:txBody>
          <a:bodyPr wrap="square" rtlCol="0">
            <a:spAutoFit/>
          </a:bodyPr>
          <a:lstStyle/>
          <a:p>
            <a:pPr fontAlgn="auto">
              <a:spcBef>
                <a:spcPts val="0"/>
              </a:spcBef>
              <a:spcAft>
                <a:spcPts val="0"/>
              </a:spcAft>
            </a:pPr>
            <a:r>
              <a:rPr lang="fr-BE" sz="1800" dirty="0" smtClean="0">
                <a:solidFill>
                  <a:prstClr val="black"/>
                </a:solidFill>
                <a:latin typeface="Calibri"/>
              </a:rPr>
              <a:t>400 V</a:t>
            </a:r>
            <a:endParaRPr lang="fr-BE" sz="1800" dirty="0">
              <a:solidFill>
                <a:prstClr val="black"/>
              </a:solidFill>
              <a:latin typeface="Calibri"/>
            </a:endParaRPr>
          </a:p>
        </p:txBody>
      </p:sp>
      <p:grpSp>
        <p:nvGrpSpPr>
          <p:cNvPr id="16" name="Group 346"/>
          <p:cNvGrpSpPr/>
          <p:nvPr/>
        </p:nvGrpSpPr>
        <p:grpSpPr>
          <a:xfrm>
            <a:off x="107504" y="4195952"/>
            <a:ext cx="428625" cy="987425"/>
            <a:chOff x="1858963" y="4535488"/>
            <a:chExt cx="428625" cy="987425"/>
          </a:xfrm>
        </p:grpSpPr>
        <p:sp>
          <p:nvSpPr>
            <p:cNvPr id="17" name="Freeform 5"/>
            <p:cNvSpPr>
              <a:spLocks/>
            </p:cNvSpPr>
            <p:nvPr/>
          </p:nvSpPr>
          <p:spPr bwMode="auto">
            <a:xfrm>
              <a:off x="1858963" y="4535488"/>
              <a:ext cx="328613" cy="987425"/>
            </a:xfrm>
            <a:custGeom>
              <a:avLst/>
              <a:gdLst/>
              <a:ahLst/>
              <a:cxnLst>
                <a:cxn ang="0">
                  <a:pos x="124" y="1864"/>
                </a:cxn>
                <a:cxn ang="0">
                  <a:pos x="310" y="745"/>
                </a:cxn>
                <a:cxn ang="0">
                  <a:pos x="310" y="0"/>
                </a:cxn>
                <a:cxn ang="0">
                  <a:pos x="496" y="0"/>
                </a:cxn>
                <a:cxn ang="0">
                  <a:pos x="496" y="745"/>
                </a:cxn>
                <a:cxn ang="0">
                  <a:pos x="621" y="1864"/>
                </a:cxn>
                <a:cxn ang="0">
                  <a:pos x="186" y="1615"/>
                </a:cxn>
                <a:cxn ang="0">
                  <a:pos x="559" y="1304"/>
                </a:cxn>
                <a:cxn ang="0">
                  <a:pos x="559" y="1304"/>
                </a:cxn>
                <a:cxn ang="0">
                  <a:pos x="403" y="1213"/>
                </a:cxn>
                <a:cxn ang="0">
                  <a:pos x="249" y="1119"/>
                </a:cxn>
                <a:cxn ang="0">
                  <a:pos x="249" y="1119"/>
                </a:cxn>
                <a:cxn ang="0">
                  <a:pos x="496" y="994"/>
                </a:cxn>
                <a:cxn ang="0">
                  <a:pos x="453" y="931"/>
                </a:cxn>
                <a:cxn ang="0">
                  <a:pos x="408" y="867"/>
                </a:cxn>
                <a:cxn ang="0">
                  <a:pos x="360" y="806"/>
                </a:cxn>
                <a:cxn ang="0">
                  <a:pos x="310" y="745"/>
                </a:cxn>
                <a:cxn ang="0">
                  <a:pos x="310" y="745"/>
                </a:cxn>
                <a:cxn ang="0">
                  <a:pos x="358" y="718"/>
                </a:cxn>
                <a:cxn ang="0">
                  <a:pos x="406" y="687"/>
                </a:cxn>
                <a:cxn ang="0">
                  <a:pos x="451" y="656"/>
                </a:cxn>
                <a:cxn ang="0">
                  <a:pos x="496" y="622"/>
                </a:cxn>
                <a:cxn ang="0">
                  <a:pos x="496" y="622"/>
                </a:cxn>
                <a:cxn ang="0">
                  <a:pos x="447" y="561"/>
                </a:cxn>
                <a:cxn ang="0">
                  <a:pos x="399" y="501"/>
                </a:cxn>
                <a:cxn ang="0">
                  <a:pos x="354" y="437"/>
                </a:cxn>
                <a:cxn ang="0">
                  <a:pos x="310" y="373"/>
                </a:cxn>
                <a:cxn ang="0">
                  <a:pos x="310" y="373"/>
                </a:cxn>
                <a:cxn ang="0">
                  <a:pos x="384" y="334"/>
                </a:cxn>
                <a:cxn ang="0">
                  <a:pos x="461" y="299"/>
                </a:cxn>
                <a:cxn ang="0">
                  <a:pos x="540" y="272"/>
                </a:cxn>
                <a:cxn ang="0">
                  <a:pos x="581" y="260"/>
                </a:cxn>
                <a:cxn ang="0">
                  <a:pos x="621" y="249"/>
                </a:cxn>
                <a:cxn ang="0">
                  <a:pos x="621" y="249"/>
                </a:cxn>
                <a:cxn ang="0">
                  <a:pos x="99" y="37"/>
                </a:cxn>
                <a:cxn ang="0">
                  <a:pos x="73" y="63"/>
                </a:cxn>
                <a:cxn ang="0">
                  <a:pos x="47" y="91"/>
                </a:cxn>
                <a:cxn ang="0">
                  <a:pos x="22" y="120"/>
                </a:cxn>
                <a:cxn ang="0">
                  <a:pos x="0" y="149"/>
                </a:cxn>
              </a:cxnLst>
              <a:rect l="0" t="0" r="r" b="b"/>
              <a:pathLst>
                <a:path w="621" h="1864">
                  <a:moveTo>
                    <a:pt x="124" y="1864"/>
                  </a:moveTo>
                  <a:lnTo>
                    <a:pt x="310" y="745"/>
                  </a:lnTo>
                  <a:lnTo>
                    <a:pt x="310" y="0"/>
                  </a:lnTo>
                  <a:lnTo>
                    <a:pt x="496" y="0"/>
                  </a:lnTo>
                  <a:lnTo>
                    <a:pt x="496" y="745"/>
                  </a:lnTo>
                  <a:lnTo>
                    <a:pt x="621" y="1864"/>
                  </a:lnTo>
                  <a:lnTo>
                    <a:pt x="186" y="1615"/>
                  </a:lnTo>
                  <a:lnTo>
                    <a:pt x="559" y="1304"/>
                  </a:lnTo>
                  <a:lnTo>
                    <a:pt x="559" y="1304"/>
                  </a:lnTo>
                  <a:lnTo>
                    <a:pt x="403" y="1213"/>
                  </a:lnTo>
                  <a:lnTo>
                    <a:pt x="249" y="1119"/>
                  </a:lnTo>
                  <a:lnTo>
                    <a:pt x="249" y="1119"/>
                  </a:lnTo>
                  <a:lnTo>
                    <a:pt x="496" y="994"/>
                  </a:lnTo>
                  <a:lnTo>
                    <a:pt x="453" y="931"/>
                  </a:lnTo>
                  <a:lnTo>
                    <a:pt x="408" y="867"/>
                  </a:lnTo>
                  <a:lnTo>
                    <a:pt x="360" y="806"/>
                  </a:lnTo>
                  <a:lnTo>
                    <a:pt x="310" y="745"/>
                  </a:lnTo>
                  <a:lnTo>
                    <a:pt x="310" y="745"/>
                  </a:lnTo>
                  <a:lnTo>
                    <a:pt x="358" y="718"/>
                  </a:lnTo>
                  <a:lnTo>
                    <a:pt x="406" y="687"/>
                  </a:lnTo>
                  <a:lnTo>
                    <a:pt x="451" y="656"/>
                  </a:lnTo>
                  <a:lnTo>
                    <a:pt x="496" y="622"/>
                  </a:lnTo>
                  <a:lnTo>
                    <a:pt x="496" y="622"/>
                  </a:lnTo>
                  <a:lnTo>
                    <a:pt x="447" y="561"/>
                  </a:lnTo>
                  <a:lnTo>
                    <a:pt x="399" y="501"/>
                  </a:lnTo>
                  <a:lnTo>
                    <a:pt x="354" y="437"/>
                  </a:lnTo>
                  <a:lnTo>
                    <a:pt x="310" y="373"/>
                  </a:lnTo>
                  <a:lnTo>
                    <a:pt x="310" y="373"/>
                  </a:lnTo>
                  <a:lnTo>
                    <a:pt x="384" y="334"/>
                  </a:lnTo>
                  <a:lnTo>
                    <a:pt x="461" y="299"/>
                  </a:lnTo>
                  <a:lnTo>
                    <a:pt x="540" y="272"/>
                  </a:lnTo>
                  <a:lnTo>
                    <a:pt x="581" y="260"/>
                  </a:lnTo>
                  <a:lnTo>
                    <a:pt x="621" y="249"/>
                  </a:lnTo>
                  <a:lnTo>
                    <a:pt x="621" y="249"/>
                  </a:lnTo>
                  <a:lnTo>
                    <a:pt x="99" y="37"/>
                  </a:lnTo>
                  <a:lnTo>
                    <a:pt x="73" y="63"/>
                  </a:lnTo>
                  <a:lnTo>
                    <a:pt x="47" y="91"/>
                  </a:lnTo>
                  <a:lnTo>
                    <a:pt x="22" y="120"/>
                  </a:lnTo>
                  <a:lnTo>
                    <a:pt x="0" y="149"/>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8" name="Freeform 6"/>
            <p:cNvSpPr>
              <a:spLocks/>
            </p:cNvSpPr>
            <p:nvPr/>
          </p:nvSpPr>
          <p:spPr bwMode="auto">
            <a:xfrm>
              <a:off x="1957388" y="4535488"/>
              <a:ext cx="330200" cy="987425"/>
            </a:xfrm>
            <a:custGeom>
              <a:avLst/>
              <a:gdLst/>
              <a:ahLst/>
              <a:cxnLst>
                <a:cxn ang="0">
                  <a:pos x="497" y="1864"/>
                </a:cxn>
                <a:cxn ang="0">
                  <a:pos x="310" y="745"/>
                </a:cxn>
                <a:cxn ang="0">
                  <a:pos x="310" y="0"/>
                </a:cxn>
                <a:cxn ang="0">
                  <a:pos x="124" y="0"/>
                </a:cxn>
                <a:cxn ang="0">
                  <a:pos x="124" y="745"/>
                </a:cxn>
                <a:cxn ang="0">
                  <a:pos x="0" y="1864"/>
                </a:cxn>
                <a:cxn ang="0">
                  <a:pos x="435" y="1615"/>
                </a:cxn>
                <a:cxn ang="0">
                  <a:pos x="63" y="1304"/>
                </a:cxn>
                <a:cxn ang="0">
                  <a:pos x="63" y="1304"/>
                </a:cxn>
                <a:cxn ang="0">
                  <a:pos x="219" y="1213"/>
                </a:cxn>
                <a:cxn ang="0">
                  <a:pos x="373" y="1119"/>
                </a:cxn>
                <a:cxn ang="0">
                  <a:pos x="373" y="1119"/>
                </a:cxn>
                <a:cxn ang="0">
                  <a:pos x="124" y="994"/>
                </a:cxn>
                <a:cxn ang="0">
                  <a:pos x="168" y="931"/>
                </a:cxn>
                <a:cxn ang="0">
                  <a:pos x="213" y="867"/>
                </a:cxn>
                <a:cxn ang="0">
                  <a:pos x="261" y="806"/>
                </a:cxn>
                <a:cxn ang="0">
                  <a:pos x="310" y="745"/>
                </a:cxn>
                <a:cxn ang="0">
                  <a:pos x="310" y="745"/>
                </a:cxn>
                <a:cxn ang="0">
                  <a:pos x="262" y="718"/>
                </a:cxn>
                <a:cxn ang="0">
                  <a:pos x="216" y="687"/>
                </a:cxn>
                <a:cxn ang="0">
                  <a:pos x="169" y="656"/>
                </a:cxn>
                <a:cxn ang="0">
                  <a:pos x="124" y="622"/>
                </a:cxn>
                <a:cxn ang="0">
                  <a:pos x="124" y="622"/>
                </a:cxn>
                <a:cxn ang="0">
                  <a:pos x="174" y="561"/>
                </a:cxn>
                <a:cxn ang="0">
                  <a:pos x="222" y="501"/>
                </a:cxn>
                <a:cxn ang="0">
                  <a:pos x="267" y="437"/>
                </a:cxn>
                <a:cxn ang="0">
                  <a:pos x="310" y="373"/>
                </a:cxn>
                <a:cxn ang="0">
                  <a:pos x="310" y="373"/>
                </a:cxn>
                <a:cxn ang="0">
                  <a:pos x="236" y="334"/>
                </a:cxn>
                <a:cxn ang="0">
                  <a:pos x="160" y="299"/>
                </a:cxn>
                <a:cxn ang="0">
                  <a:pos x="80" y="272"/>
                </a:cxn>
                <a:cxn ang="0">
                  <a:pos x="41" y="260"/>
                </a:cxn>
                <a:cxn ang="0">
                  <a:pos x="0" y="249"/>
                </a:cxn>
                <a:cxn ang="0">
                  <a:pos x="0" y="249"/>
                </a:cxn>
                <a:cxn ang="0">
                  <a:pos x="521" y="37"/>
                </a:cxn>
                <a:cxn ang="0">
                  <a:pos x="549" y="63"/>
                </a:cxn>
                <a:cxn ang="0">
                  <a:pos x="575" y="91"/>
                </a:cxn>
                <a:cxn ang="0">
                  <a:pos x="598" y="120"/>
                </a:cxn>
                <a:cxn ang="0">
                  <a:pos x="622" y="149"/>
                </a:cxn>
              </a:cxnLst>
              <a:rect l="0" t="0" r="r" b="b"/>
              <a:pathLst>
                <a:path w="622" h="1864">
                  <a:moveTo>
                    <a:pt x="497" y="1864"/>
                  </a:moveTo>
                  <a:lnTo>
                    <a:pt x="310" y="745"/>
                  </a:lnTo>
                  <a:lnTo>
                    <a:pt x="310" y="0"/>
                  </a:lnTo>
                  <a:lnTo>
                    <a:pt x="124" y="0"/>
                  </a:lnTo>
                  <a:lnTo>
                    <a:pt x="124" y="745"/>
                  </a:lnTo>
                  <a:lnTo>
                    <a:pt x="0" y="1864"/>
                  </a:lnTo>
                  <a:lnTo>
                    <a:pt x="435" y="1615"/>
                  </a:lnTo>
                  <a:lnTo>
                    <a:pt x="63" y="1304"/>
                  </a:lnTo>
                  <a:lnTo>
                    <a:pt x="63" y="1304"/>
                  </a:lnTo>
                  <a:lnTo>
                    <a:pt x="219" y="1213"/>
                  </a:lnTo>
                  <a:lnTo>
                    <a:pt x="373" y="1119"/>
                  </a:lnTo>
                  <a:lnTo>
                    <a:pt x="373" y="1119"/>
                  </a:lnTo>
                  <a:lnTo>
                    <a:pt x="124" y="994"/>
                  </a:lnTo>
                  <a:lnTo>
                    <a:pt x="168" y="931"/>
                  </a:lnTo>
                  <a:lnTo>
                    <a:pt x="213" y="867"/>
                  </a:lnTo>
                  <a:lnTo>
                    <a:pt x="261" y="806"/>
                  </a:lnTo>
                  <a:lnTo>
                    <a:pt x="310" y="745"/>
                  </a:lnTo>
                  <a:lnTo>
                    <a:pt x="310" y="745"/>
                  </a:lnTo>
                  <a:lnTo>
                    <a:pt x="262" y="718"/>
                  </a:lnTo>
                  <a:lnTo>
                    <a:pt x="216" y="687"/>
                  </a:lnTo>
                  <a:lnTo>
                    <a:pt x="169" y="656"/>
                  </a:lnTo>
                  <a:lnTo>
                    <a:pt x="124" y="622"/>
                  </a:lnTo>
                  <a:lnTo>
                    <a:pt x="124" y="622"/>
                  </a:lnTo>
                  <a:lnTo>
                    <a:pt x="174" y="561"/>
                  </a:lnTo>
                  <a:lnTo>
                    <a:pt x="222" y="501"/>
                  </a:lnTo>
                  <a:lnTo>
                    <a:pt x="267" y="437"/>
                  </a:lnTo>
                  <a:lnTo>
                    <a:pt x="310" y="373"/>
                  </a:lnTo>
                  <a:lnTo>
                    <a:pt x="310" y="373"/>
                  </a:lnTo>
                  <a:lnTo>
                    <a:pt x="236" y="334"/>
                  </a:lnTo>
                  <a:lnTo>
                    <a:pt x="160" y="299"/>
                  </a:lnTo>
                  <a:lnTo>
                    <a:pt x="80" y="272"/>
                  </a:lnTo>
                  <a:lnTo>
                    <a:pt x="41" y="260"/>
                  </a:lnTo>
                  <a:lnTo>
                    <a:pt x="0" y="249"/>
                  </a:lnTo>
                  <a:lnTo>
                    <a:pt x="0" y="249"/>
                  </a:lnTo>
                  <a:lnTo>
                    <a:pt x="521" y="37"/>
                  </a:lnTo>
                  <a:lnTo>
                    <a:pt x="549" y="63"/>
                  </a:lnTo>
                  <a:lnTo>
                    <a:pt x="575" y="91"/>
                  </a:lnTo>
                  <a:lnTo>
                    <a:pt x="598" y="120"/>
                  </a:lnTo>
                  <a:lnTo>
                    <a:pt x="622" y="149"/>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9" name="Line 7"/>
            <p:cNvSpPr>
              <a:spLocks noChangeShapeType="1"/>
            </p:cNvSpPr>
            <p:nvPr/>
          </p:nvSpPr>
          <p:spPr bwMode="auto">
            <a:xfrm flipH="1">
              <a:off x="1911351" y="4556126"/>
              <a:ext cx="322263" cy="1588"/>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sp>
        <p:nvSpPr>
          <p:cNvPr id="20" name="Freeform 8"/>
          <p:cNvSpPr>
            <a:spLocks/>
          </p:cNvSpPr>
          <p:nvPr/>
        </p:nvSpPr>
        <p:spPr bwMode="auto">
          <a:xfrm>
            <a:off x="3556004" y="5277032"/>
            <a:ext cx="352425" cy="209550"/>
          </a:xfrm>
          <a:custGeom>
            <a:avLst/>
            <a:gdLst/>
            <a:ahLst/>
            <a:cxnLst>
              <a:cxn ang="0">
                <a:pos x="304" y="0"/>
              </a:cxn>
              <a:cxn ang="0">
                <a:pos x="24" y="147"/>
              </a:cxn>
              <a:cxn ang="0">
                <a:pos x="13" y="158"/>
              </a:cxn>
              <a:cxn ang="0">
                <a:pos x="4" y="174"/>
              </a:cxn>
              <a:cxn ang="0">
                <a:pos x="0" y="190"/>
              </a:cxn>
              <a:cxn ang="0">
                <a:pos x="0" y="207"/>
              </a:cxn>
              <a:cxn ang="0">
                <a:pos x="310" y="394"/>
              </a:cxn>
              <a:cxn ang="0">
                <a:pos x="310" y="394"/>
              </a:cxn>
              <a:cxn ang="0">
                <a:pos x="342" y="396"/>
              </a:cxn>
              <a:cxn ang="0">
                <a:pos x="372" y="394"/>
              </a:cxn>
              <a:cxn ang="0">
                <a:pos x="372" y="394"/>
              </a:cxn>
              <a:cxn ang="0">
                <a:pos x="657" y="245"/>
              </a:cxn>
              <a:cxn ang="0">
                <a:pos x="663" y="232"/>
              </a:cxn>
              <a:cxn ang="0">
                <a:pos x="666" y="219"/>
              </a:cxn>
              <a:cxn ang="0">
                <a:pos x="666" y="206"/>
              </a:cxn>
              <a:cxn ang="0">
                <a:pos x="665" y="193"/>
              </a:cxn>
              <a:cxn ang="0">
                <a:pos x="659" y="180"/>
              </a:cxn>
              <a:cxn ang="0">
                <a:pos x="651" y="168"/>
              </a:cxn>
              <a:cxn ang="0">
                <a:pos x="643" y="158"/>
              </a:cxn>
              <a:cxn ang="0">
                <a:pos x="631" y="151"/>
              </a:cxn>
              <a:cxn ang="0">
                <a:pos x="621" y="145"/>
              </a:cxn>
              <a:cxn ang="0">
                <a:pos x="621" y="147"/>
              </a:cxn>
              <a:cxn ang="0">
                <a:pos x="528" y="95"/>
              </a:cxn>
              <a:cxn ang="0">
                <a:pos x="435" y="44"/>
              </a:cxn>
            </a:cxnLst>
            <a:rect l="0" t="0" r="r" b="b"/>
            <a:pathLst>
              <a:path w="666" h="396">
                <a:moveTo>
                  <a:pt x="304" y="0"/>
                </a:moveTo>
                <a:lnTo>
                  <a:pt x="24" y="147"/>
                </a:lnTo>
                <a:lnTo>
                  <a:pt x="13" y="158"/>
                </a:lnTo>
                <a:lnTo>
                  <a:pt x="4" y="174"/>
                </a:lnTo>
                <a:lnTo>
                  <a:pt x="0" y="190"/>
                </a:lnTo>
                <a:lnTo>
                  <a:pt x="0" y="207"/>
                </a:lnTo>
                <a:lnTo>
                  <a:pt x="310" y="394"/>
                </a:lnTo>
                <a:lnTo>
                  <a:pt x="310" y="394"/>
                </a:lnTo>
                <a:lnTo>
                  <a:pt x="342" y="396"/>
                </a:lnTo>
                <a:lnTo>
                  <a:pt x="372" y="394"/>
                </a:lnTo>
                <a:lnTo>
                  <a:pt x="372" y="394"/>
                </a:lnTo>
                <a:lnTo>
                  <a:pt x="657" y="245"/>
                </a:lnTo>
                <a:lnTo>
                  <a:pt x="663" y="232"/>
                </a:lnTo>
                <a:lnTo>
                  <a:pt x="666" y="219"/>
                </a:lnTo>
                <a:lnTo>
                  <a:pt x="666" y="206"/>
                </a:lnTo>
                <a:lnTo>
                  <a:pt x="665" y="193"/>
                </a:lnTo>
                <a:lnTo>
                  <a:pt x="659" y="180"/>
                </a:lnTo>
                <a:lnTo>
                  <a:pt x="651" y="168"/>
                </a:lnTo>
                <a:lnTo>
                  <a:pt x="643" y="158"/>
                </a:lnTo>
                <a:lnTo>
                  <a:pt x="631" y="151"/>
                </a:lnTo>
                <a:lnTo>
                  <a:pt x="621" y="145"/>
                </a:lnTo>
                <a:lnTo>
                  <a:pt x="621" y="147"/>
                </a:lnTo>
                <a:lnTo>
                  <a:pt x="528" y="95"/>
                </a:lnTo>
                <a:lnTo>
                  <a:pt x="435" y="44"/>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1" name="Line 9"/>
          <p:cNvSpPr>
            <a:spLocks noChangeShapeType="1"/>
          </p:cNvSpPr>
          <p:nvPr/>
        </p:nvSpPr>
        <p:spPr bwMode="auto">
          <a:xfrm flipV="1">
            <a:off x="3721101" y="4769032"/>
            <a:ext cx="1588" cy="571500"/>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2" name="Freeform 10"/>
          <p:cNvSpPr>
            <a:spLocks/>
          </p:cNvSpPr>
          <p:nvPr/>
        </p:nvSpPr>
        <p:spPr bwMode="auto">
          <a:xfrm>
            <a:off x="3759204" y="4729352"/>
            <a:ext cx="26988" cy="657225"/>
          </a:xfrm>
          <a:custGeom>
            <a:avLst/>
            <a:gdLst/>
            <a:ahLst/>
            <a:cxnLst>
              <a:cxn ang="0">
                <a:pos x="0" y="1242"/>
              </a:cxn>
              <a:cxn ang="0">
                <a:pos x="13" y="1242"/>
              </a:cxn>
              <a:cxn ang="0">
                <a:pos x="20" y="1242"/>
              </a:cxn>
              <a:cxn ang="0">
                <a:pos x="26" y="1241"/>
              </a:cxn>
              <a:cxn ang="0">
                <a:pos x="38" y="1235"/>
              </a:cxn>
              <a:cxn ang="0">
                <a:pos x="46" y="1225"/>
              </a:cxn>
              <a:cxn ang="0">
                <a:pos x="51" y="1212"/>
              </a:cxn>
              <a:cxn ang="0">
                <a:pos x="51" y="1206"/>
              </a:cxn>
              <a:cxn ang="0">
                <a:pos x="51" y="1206"/>
              </a:cxn>
              <a:cxn ang="0">
                <a:pos x="19" y="0"/>
              </a:cxn>
            </a:cxnLst>
            <a:rect l="0" t="0" r="r" b="b"/>
            <a:pathLst>
              <a:path w="51" h="1242">
                <a:moveTo>
                  <a:pt x="0" y="1242"/>
                </a:moveTo>
                <a:lnTo>
                  <a:pt x="13" y="1242"/>
                </a:lnTo>
                <a:lnTo>
                  <a:pt x="20" y="1242"/>
                </a:lnTo>
                <a:lnTo>
                  <a:pt x="26" y="1241"/>
                </a:lnTo>
                <a:lnTo>
                  <a:pt x="38" y="1235"/>
                </a:lnTo>
                <a:lnTo>
                  <a:pt x="46" y="1225"/>
                </a:lnTo>
                <a:lnTo>
                  <a:pt x="51" y="1212"/>
                </a:lnTo>
                <a:lnTo>
                  <a:pt x="51" y="1206"/>
                </a:lnTo>
                <a:lnTo>
                  <a:pt x="51" y="1206"/>
                </a:lnTo>
                <a:lnTo>
                  <a:pt x="19"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3" name="Freeform 11"/>
          <p:cNvSpPr>
            <a:spLocks/>
          </p:cNvSpPr>
          <p:nvPr/>
        </p:nvSpPr>
        <p:spPr bwMode="auto">
          <a:xfrm>
            <a:off x="3638555" y="5329427"/>
            <a:ext cx="114300" cy="66675"/>
          </a:xfrm>
          <a:custGeom>
            <a:avLst/>
            <a:gdLst/>
            <a:ahLst/>
            <a:cxnLst>
              <a:cxn ang="0">
                <a:pos x="218" y="78"/>
              </a:cxn>
              <a:cxn ang="0">
                <a:pos x="125" y="127"/>
              </a:cxn>
              <a:cxn ang="0">
                <a:pos x="0" y="48"/>
              </a:cxn>
              <a:cxn ang="0">
                <a:pos x="97" y="0"/>
              </a:cxn>
              <a:cxn ang="0">
                <a:pos x="218" y="78"/>
              </a:cxn>
            </a:cxnLst>
            <a:rect l="0" t="0" r="r" b="b"/>
            <a:pathLst>
              <a:path w="218" h="127">
                <a:moveTo>
                  <a:pt x="218" y="78"/>
                </a:moveTo>
                <a:lnTo>
                  <a:pt x="125" y="127"/>
                </a:lnTo>
                <a:lnTo>
                  <a:pt x="0" y="48"/>
                </a:lnTo>
                <a:lnTo>
                  <a:pt x="97" y="0"/>
                </a:lnTo>
                <a:lnTo>
                  <a:pt x="218" y="7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4" name="Freeform 12"/>
          <p:cNvSpPr>
            <a:spLocks/>
          </p:cNvSpPr>
          <p:nvPr/>
        </p:nvSpPr>
        <p:spPr bwMode="auto">
          <a:xfrm>
            <a:off x="3638555" y="5329427"/>
            <a:ext cx="114300" cy="66675"/>
          </a:xfrm>
          <a:custGeom>
            <a:avLst/>
            <a:gdLst/>
            <a:ahLst/>
            <a:cxnLst>
              <a:cxn ang="0">
                <a:pos x="218" y="78"/>
              </a:cxn>
              <a:cxn ang="0">
                <a:pos x="125" y="127"/>
              </a:cxn>
              <a:cxn ang="0">
                <a:pos x="0" y="48"/>
              </a:cxn>
              <a:cxn ang="0">
                <a:pos x="97" y="0"/>
              </a:cxn>
              <a:cxn ang="0">
                <a:pos x="218" y="78"/>
              </a:cxn>
            </a:cxnLst>
            <a:rect l="0" t="0" r="r" b="b"/>
            <a:pathLst>
              <a:path w="218" h="127">
                <a:moveTo>
                  <a:pt x="218" y="78"/>
                </a:moveTo>
                <a:lnTo>
                  <a:pt x="125" y="127"/>
                </a:lnTo>
                <a:lnTo>
                  <a:pt x="0" y="48"/>
                </a:lnTo>
                <a:lnTo>
                  <a:pt x="97" y="0"/>
                </a:lnTo>
                <a:lnTo>
                  <a:pt x="218" y="78"/>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5" name="Freeform 13"/>
          <p:cNvSpPr>
            <a:spLocks/>
          </p:cNvSpPr>
          <p:nvPr/>
        </p:nvSpPr>
        <p:spPr bwMode="auto">
          <a:xfrm>
            <a:off x="3703638" y="5373877"/>
            <a:ext cx="52388" cy="73025"/>
          </a:xfrm>
          <a:custGeom>
            <a:avLst/>
            <a:gdLst/>
            <a:ahLst/>
            <a:cxnLst>
              <a:cxn ang="0">
                <a:pos x="0" y="37"/>
              </a:cxn>
              <a:cxn ang="0">
                <a:pos x="0" y="137"/>
              </a:cxn>
              <a:cxn ang="0">
                <a:pos x="99" y="87"/>
              </a:cxn>
              <a:cxn ang="0">
                <a:pos x="99" y="0"/>
              </a:cxn>
            </a:cxnLst>
            <a:rect l="0" t="0" r="r" b="b"/>
            <a:pathLst>
              <a:path w="99" h="137">
                <a:moveTo>
                  <a:pt x="0" y="37"/>
                </a:moveTo>
                <a:lnTo>
                  <a:pt x="0" y="137"/>
                </a:lnTo>
                <a:lnTo>
                  <a:pt x="99" y="87"/>
                </a:lnTo>
                <a:lnTo>
                  <a:pt x="99"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6" name="Freeform 14"/>
          <p:cNvSpPr>
            <a:spLocks/>
          </p:cNvSpPr>
          <p:nvPr/>
        </p:nvSpPr>
        <p:spPr bwMode="auto">
          <a:xfrm>
            <a:off x="3636963" y="5354827"/>
            <a:ext cx="63500" cy="87313"/>
          </a:xfrm>
          <a:custGeom>
            <a:avLst/>
            <a:gdLst/>
            <a:ahLst/>
            <a:cxnLst>
              <a:cxn ang="0">
                <a:pos x="3" y="0"/>
              </a:cxn>
              <a:cxn ang="0">
                <a:pos x="0" y="95"/>
              </a:cxn>
              <a:cxn ang="0">
                <a:pos x="122" y="166"/>
              </a:cxn>
            </a:cxnLst>
            <a:rect l="0" t="0" r="r" b="b"/>
            <a:pathLst>
              <a:path w="122" h="166">
                <a:moveTo>
                  <a:pt x="3" y="0"/>
                </a:moveTo>
                <a:lnTo>
                  <a:pt x="0" y="95"/>
                </a:lnTo>
                <a:lnTo>
                  <a:pt x="122" y="166"/>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7" name="Freeform 15"/>
          <p:cNvSpPr>
            <a:spLocks/>
          </p:cNvSpPr>
          <p:nvPr/>
        </p:nvSpPr>
        <p:spPr bwMode="auto">
          <a:xfrm>
            <a:off x="3578230" y="4680132"/>
            <a:ext cx="193675" cy="204788"/>
          </a:xfrm>
          <a:custGeom>
            <a:avLst/>
            <a:gdLst/>
            <a:ahLst/>
            <a:cxnLst>
              <a:cxn ang="0">
                <a:pos x="361" y="0"/>
              </a:cxn>
              <a:cxn ang="0">
                <a:pos x="366" y="71"/>
              </a:cxn>
              <a:cxn ang="0">
                <a:pos x="0" y="385"/>
              </a:cxn>
              <a:cxn ang="0">
                <a:pos x="0" y="323"/>
              </a:cxn>
              <a:cxn ang="0">
                <a:pos x="361" y="0"/>
              </a:cxn>
            </a:cxnLst>
            <a:rect l="0" t="0" r="r" b="b"/>
            <a:pathLst>
              <a:path w="366" h="385">
                <a:moveTo>
                  <a:pt x="361" y="0"/>
                </a:moveTo>
                <a:lnTo>
                  <a:pt x="366" y="71"/>
                </a:lnTo>
                <a:lnTo>
                  <a:pt x="0" y="385"/>
                </a:lnTo>
                <a:lnTo>
                  <a:pt x="0" y="323"/>
                </a:lnTo>
                <a:lnTo>
                  <a:pt x="361"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8" name="Freeform 16"/>
          <p:cNvSpPr>
            <a:spLocks/>
          </p:cNvSpPr>
          <p:nvPr/>
        </p:nvSpPr>
        <p:spPr bwMode="auto">
          <a:xfrm>
            <a:off x="3578230" y="4680132"/>
            <a:ext cx="193675" cy="204788"/>
          </a:xfrm>
          <a:custGeom>
            <a:avLst/>
            <a:gdLst/>
            <a:ahLst/>
            <a:cxnLst>
              <a:cxn ang="0">
                <a:pos x="361" y="0"/>
              </a:cxn>
              <a:cxn ang="0">
                <a:pos x="366" y="71"/>
              </a:cxn>
              <a:cxn ang="0">
                <a:pos x="0" y="385"/>
              </a:cxn>
              <a:cxn ang="0">
                <a:pos x="0" y="323"/>
              </a:cxn>
              <a:cxn ang="0">
                <a:pos x="361" y="0"/>
              </a:cxn>
            </a:cxnLst>
            <a:rect l="0" t="0" r="r" b="b"/>
            <a:pathLst>
              <a:path w="366" h="385">
                <a:moveTo>
                  <a:pt x="361" y="0"/>
                </a:moveTo>
                <a:lnTo>
                  <a:pt x="366" y="71"/>
                </a:lnTo>
                <a:lnTo>
                  <a:pt x="0" y="385"/>
                </a:lnTo>
                <a:lnTo>
                  <a:pt x="0" y="323"/>
                </a:lnTo>
                <a:lnTo>
                  <a:pt x="361" y="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9" name="Freeform 17"/>
          <p:cNvSpPr>
            <a:spLocks/>
          </p:cNvSpPr>
          <p:nvPr/>
        </p:nvSpPr>
        <p:spPr bwMode="auto">
          <a:xfrm>
            <a:off x="3802063" y="4640452"/>
            <a:ext cx="198438" cy="85725"/>
          </a:xfrm>
          <a:custGeom>
            <a:avLst/>
            <a:gdLst/>
            <a:ahLst/>
            <a:cxnLst>
              <a:cxn ang="0">
                <a:pos x="0" y="76"/>
              </a:cxn>
              <a:cxn ang="0">
                <a:pos x="342" y="163"/>
              </a:cxn>
              <a:cxn ang="0">
                <a:pos x="373" y="125"/>
              </a:cxn>
              <a:cxn ang="0">
                <a:pos x="31" y="0"/>
              </a:cxn>
              <a:cxn ang="0">
                <a:pos x="0" y="76"/>
              </a:cxn>
            </a:cxnLst>
            <a:rect l="0" t="0" r="r" b="b"/>
            <a:pathLst>
              <a:path w="373" h="163">
                <a:moveTo>
                  <a:pt x="0" y="76"/>
                </a:moveTo>
                <a:lnTo>
                  <a:pt x="342" y="163"/>
                </a:lnTo>
                <a:lnTo>
                  <a:pt x="373" y="125"/>
                </a:lnTo>
                <a:lnTo>
                  <a:pt x="31" y="0"/>
                </a:lnTo>
                <a:lnTo>
                  <a:pt x="0" y="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0" name="Freeform 18"/>
          <p:cNvSpPr>
            <a:spLocks/>
          </p:cNvSpPr>
          <p:nvPr/>
        </p:nvSpPr>
        <p:spPr bwMode="auto">
          <a:xfrm>
            <a:off x="3802063" y="4640452"/>
            <a:ext cx="198438" cy="85725"/>
          </a:xfrm>
          <a:custGeom>
            <a:avLst/>
            <a:gdLst/>
            <a:ahLst/>
            <a:cxnLst>
              <a:cxn ang="0">
                <a:pos x="0" y="76"/>
              </a:cxn>
              <a:cxn ang="0">
                <a:pos x="342" y="163"/>
              </a:cxn>
              <a:cxn ang="0">
                <a:pos x="373" y="125"/>
              </a:cxn>
              <a:cxn ang="0">
                <a:pos x="31" y="0"/>
              </a:cxn>
              <a:cxn ang="0">
                <a:pos x="0" y="76"/>
              </a:cxn>
            </a:cxnLst>
            <a:rect l="0" t="0" r="r" b="b"/>
            <a:pathLst>
              <a:path w="373" h="163">
                <a:moveTo>
                  <a:pt x="0" y="76"/>
                </a:moveTo>
                <a:lnTo>
                  <a:pt x="342" y="163"/>
                </a:lnTo>
                <a:lnTo>
                  <a:pt x="373" y="125"/>
                </a:lnTo>
                <a:lnTo>
                  <a:pt x="31" y="0"/>
                </a:lnTo>
                <a:lnTo>
                  <a:pt x="0" y="76"/>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1" name="Line 19"/>
          <p:cNvSpPr>
            <a:spLocks noChangeShapeType="1"/>
          </p:cNvSpPr>
          <p:nvPr/>
        </p:nvSpPr>
        <p:spPr bwMode="auto">
          <a:xfrm flipH="1" flipV="1">
            <a:off x="3700463" y="4584890"/>
            <a:ext cx="79375" cy="47625"/>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2" name="Freeform 20"/>
          <p:cNvSpPr>
            <a:spLocks/>
          </p:cNvSpPr>
          <p:nvPr/>
        </p:nvSpPr>
        <p:spPr bwMode="auto">
          <a:xfrm>
            <a:off x="3657601" y="4584890"/>
            <a:ext cx="76200" cy="112713"/>
          </a:xfrm>
          <a:custGeom>
            <a:avLst/>
            <a:gdLst/>
            <a:ahLst/>
            <a:cxnLst>
              <a:cxn ang="0">
                <a:pos x="142" y="214"/>
              </a:cxn>
              <a:cxn ang="0">
                <a:pos x="6" y="137"/>
              </a:cxn>
              <a:cxn ang="0">
                <a:pos x="0" y="50"/>
              </a:cxn>
              <a:cxn ang="0">
                <a:pos x="74" y="0"/>
              </a:cxn>
            </a:cxnLst>
            <a:rect l="0" t="0" r="r" b="b"/>
            <a:pathLst>
              <a:path w="142" h="214">
                <a:moveTo>
                  <a:pt x="142" y="214"/>
                </a:moveTo>
                <a:lnTo>
                  <a:pt x="6" y="137"/>
                </a:lnTo>
                <a:lnTo>
                  <a:pt x="0" y="50"/>
                </a:lnTo>
                <a:lnTo>
                  <a:pt x="74"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3" name="Freeform 21"/>
          <p:cNvSpPr>
            <a:spLocks/>
          </p:cNvSpPr>
          <p:nvPr/>
        </p:nvSpPr>
        <p:spPr bwMode="auto">
          <a:xfrm>
            <a:off x="3735392" y="4632515"/>
            <a:ext cx="36513" cy="66675"/>
          </a:xfrm>
          <a:custGeom>
            <a:avLst/>
            <a:gdLst/>
            <a:ahLst/>
            <a:cxnLst>
              <a:cxn ang="0">
                <a:pos x="71" y="0"/>
              </a:cxn>
              <a:cxn ang="0">
                <a:pos x="9" y="30"/>
              </a:cxn>
              <a:cxn ang="0">
                <a:pos x="0" y="124"/>
              </a:cxn>
            </a:cxnLst>
            <a:rect l="0" t="0" r="r" b="b"/>
            <a:pathLst>
              <a:path w="71" h="124">
                <a:moveTo>
                  <a:pt x="71" y="0"/>
                </a:moveTo>
                <a:lnTo>
                  <a:pt x="9" y="30"/>
                </a:lnTo>
                <a:lnTo>
                  <a:pt x="0" y="124"/>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4" name="Freeform 22"/>
          <p:cNvSpPr>
            <a:spLocks/>
          </p:cNvSpPr>
          <p:nvPr/>
        </p:nvSpPr>
        <p:spPr bwMode="auto">
          <a:xfrm>
            <a:off x="3760788" y="4646794"/>
            <a:ext cx="50800" cy="50800"/>
          </a:xfrm>
          <a:custGeom>
            <a:avLst/>
            <a:gdLst/>
            <a:ahLst/>
            <a:cxnLst>
              <a:cxn ang="0">
                <a:pos x="0" y="68"/>
              </a:cxn>
              <a:cxn ang="0">
                <a:pos x="35" y="86"/>
              </a:cxn>
              <a:cxn ang="0">
                <a:pos x="46" y="94"/>
              </a:cxn>
              <a:cxn ang="0">
                <a:pos x="61" y="97"/>
              </a:cxn>
              <a:cxn ang="0">
                <a:pos x="74" y="92"/>
              </a:cxn>
              <a:cxn ang="0">
                <a:pos x="85" y="85"/>
              </a:cxn>
              <a:cxn ang="0">
                <a:pos x="93" y="72"/>
              </a:cxn>
              <a:cxn ang="0">
                <a:pos x="96" y="59"/>
              </a:cxn>
              <a:cxn ang="0">
                <a:pos x="93" y="44"/>
              </a:cxn>
              <a:cxn ang="0">
                <a:pos x="84" y="33"/>
              </a:cxn>
              <a:cxn ang="0">
                <a:pos x="75" y="27"/>
              </a:cxn>
              <a:cxn ang="0">
                <a:pos x="65" y="24"/>
              </a:cxn>
              <a:cxn ang="0">
                <a:pos x="46" y="14"/>
              </a:cxn>
              <a:cxn ang="0">
                <a:pos x="32" y="0"/>
              </a:cxn>
            </a:cxnLst>
            <a:rect l="0" t="0" r="r" b="b"/>
            <a:pathLst>
              <a:path w="96" h="97">
                <a:moveTo>
                  <a:pt x="0" y="68"/>
                </a:moveTo>
                <a:lnTo>
                  <a:pt x="35" y="86"/>
                </a:lnTo>
                <a:lnTo>
                  <a:pt x="46" y="94"/>
                </a:lnTo>
                <a:lnTo>
                  <a:pt x="61" y="97"/>
                </a:lnTo>
                <a:lnTo>
                  <a:pt x="74" y="92"/>
                </a:lnTo>
                <a:lnTo>
                  <a:pt x="85" y="85"/>
                </a:lnTo>
                <a:lnTo>
                  <a:pt x="93" y="72"/>
                </a:lnTo>
                <a:lnTo>
                  <a:pt x="96" y="59"/>
                </a:lnTo>
                <a:lnTo>
                  <a:pt x="93" y="44"/>
                </a:lnTo>
                <a:lnTo>
                  <a:pt x="84" y="33"/>
                </a:lnTo>
                <a:lnTo>
                  <a:pt x="75" y="27"/>
                </a:lnTo>
                <a:lnTo>
                  <a:pt x="65" y="24"/>
                </a:lnTo>
                <a:lnTo>
                  <a:pt x="46" y="14"/>
                </a:lnTo>
                <a:lnTo>
                  <a:pt x="32"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5" name="Freeform 23"/>
          <p:cNvSpPr>
            <a:spLocks/>
          </p:cNvSpPr>
          <p:nvPr/>
        </p:nvSpPr>
        <p:spPr bwMode="auto">
          <a:xfrm>
            <a:off x="3759201" y="4648382"/>
            <a:ext cx="19050" cy="31750"/>
          </a:xfrm>
          <a:custGeom>
            <a:avLst/>
            <a:gdLst/>
            <a:ahLst/>
            <a:cxnLst>
              <a:cxn ang="0">
                <a:pos x="35" y="0"/>
              </a:cxn>
              <a:cxn ang="0">
                <a:pos x="27" y="2"/>
              </a:cxn>
              <a:cxn ang="0">
                <a:pos x="20" y="5"/>
              </a:cxn>
              <a:cxn ang="0">
                <a:pos x="8" y="15"/>
              </a:cxn>
              <a:cxn ang="0">
                <a:pos x="1" y="28"/>
              </a:cxn>
              <a:cxn ang="0">
                <a:pos x="0" y="35"/>
              </a:cxn>
              <a:cxn ang="0">
                <a:pos x="1" y="42"/>
              </a:cxn>
              <a:cxn ang="0">
                <a:pos x="3" y="51"/>
              </a:cxn>
              <a:cxn ang="0">
                <a:pos x="7" y="60"/>
              </a:cxn>
            </a:cxnLst>
            <a:rect l="0" t="0" r="r" b="b"/>
            <a:pathLst>
              <a:path w="35" h="60">
                <a:moveTo>
                  <a:pt x="35" y="0"/>
                </a:moveTo>
                <a:lnTo>
                  <a:pt x="27" y="2"/>
                </a:lnTo>
                <a:lnTo>
                  <a:pt x="20" y="5"/>
                </a:lnTo>
                <a:lnTo>
                  <a:pt x="8" y="15"/>
                </a:lnTo>
                <a:lnTo>
                  <a:pt x="1" y="28"/>
                </a:lnTo>
                <a:lnTo>
                  <a:pt x="0" y="35"/>
                </a:lnTo>
                <a:lnTo>
                  <a:pt x="1" y="42"/>
                </a:lnTo>
                <a:lnTo>
                  <a:pt x="3" y="51"/>
                </a:lnTo>
                <a:lnTo>
                  <a:pt x="7" y="6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6" name="Line 24"/>
          <p:cNvSpPr>
            <a:spLocks noChangeShapeType="1"/>
          </p:cNvSpPr>
          <p:nvPr/>
        </p:nvSpPr>
        <p:spPr bwMode="auto">
          <a:xfrm flipH="1" flipV="1">
            <a:off x="3660777" y="4613465"/>
            <a:ext cx="79375" cy="41275"/>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7" name="Line 25"/>
          <p:cNvSpPr>
            <a:spLocks noChangeShapeType="1"/>
          </p:cNvSpPr>
          <p:nvPr/>
        </p:nvSpPr>
        <p:spPr bwMode="auto">
          <a:xfrm flipV="1">
            <a:off x="3738567" y="4681727"/>
            <a:ext cx="30163" cy="174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8" name="Line 26"/>
          <p:cNvSpPr>
            <a:spLocks noChangeShapeType="1"/>
          </p:cNvSpPr>
          <p:nvPr/>
        </p:nvSpPr>
        <p:spPr bwMode="auto">
          <a:xfrm>
            <a:off x="3781426" y="4635682"/>
            <a:ext cx="1588" cy="12700"/>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9" name="Line 27"/>
          <p:cNvSpPr>
            <a:spLocks noChangeShapeType="1"/>
          </p:cNvSpPr>
          <p:nvPr/>
        </p:nvSpPr>
        <p:spPr bwMode="auto">
          <a:xfrm flipV="1">
            <a:off x="3721101" y="4696007"/>
            <a:ext cx="1588" cy="26988"/>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40" name="Freeform 28"/>
          <p:cNvSpPr>
            <a:spLocks/>
          </p:cNvSpPr>
          <p:nvPr/>
        </p:nvSpPr>
        <p:spPr bwMode="auto">
          <a:xfrm>
            <a:off x="3743330" y="4403915"/>
            <a:ext cx="42863" cy="257175"/>
          </a:xfrm>
          <a:custGeom>
            <a:avLst/>
            <a:gdLst/>
            <a:ahLst/>
            <a:cxnLst>
              <a:cxn ang="0">
                <a:pos x="80" y="485"/>
              </a:cxn>
              <a:cxn ang="0">
                <a:pos x="77" y="32"/>
              </a:cxn>
              <a:cxn ang="0">
                <a:pos x="44" y="0"/>
              </a:cxn>
              <a:cxn ang="0">
                <a:pos x="0" y="436"/>
              </a:cxn>
              <a:cxn ang="0">
                <a:pos x="80" y="485"/>
              </a:cxn>
            </a:cxnLst>
            <a:rect l="0" t="0" r="r" b="b"/>
            <a:pathLst>
              <a:path w="80" h="485">
                <a:moveTo>
                  <a:pt x="80" y="485"/>
                </a:moveTo>
                <a:lnTo>
                  <a:pt x="77" y="32"/>
                </a:lnTo>
                <a:lnTo>
                  <a:pt x="44" y="0"/>
                </a:lnTo>
                <a:lnTo>
                  <a:pt x="0" y="436"/>
                </a:lnTo>
                <a:lnTo>
                  <a:pt x="80" y="48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41" name="Freeform 29"/>
          <p:cNvSpPr>
            <a:spLocks/>
          </p:cNvSpPr>
          <p:nvPr/>
        </p:nvSpPr>
        <p:spPr bwMode="auto">
          <a:xfrm>
            <a:off x="3743330" y="4403915"/>
            <a:ext cx="42863" cy="257175"/>
          </a:xfrm>
          <a:custGeom>
            <a:avLst/>
            <a:gdLst/>
            <a:ahLst/>
            <a:cxnLst>
              <a:cxn ang="0">
                <a:pos x="80" y="485"/>
              </a:cxn>
              <a:cxn ang="0">
                <a:pos x="77" y="32"/>
              </a:cxn>
              <a:cxn ang="0">
                <a:pos x="44" y="0"/>
              </a:cxn>
              <a:cxn ang="0">
                <a:pos x="0" y="436"/>
              </a:cxn>
              <a:cxn ang="0">
                <a:pos x="80" y="485"/>
              </a:cxn>
            </a:cxnLst>
            <a:rect l="0" t="0" r="r" b="b"/>
            <a:pathLst>
              <a:path w="80" h="485">
                <a:moveTo>
                  <a:pt x="80" y="485"/>
                </a:moveTo>
                <a:lnTo>
                  <a:pt x="77" y="32"/>
                </a:lnTo>
                <a:lnTo>
                  <a:pt x="44" y="0"/>
                </a:lnTo>
                <a:lnTo>
                  <a:pt x="0" y="436"/>
                </a:lnTo>
                <a:lnTo>
                  <a:pt x="80" y="485"/>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nvGrpSpPr>
          <p:cNvPr id="42" name="Group 347"/>
          <p:cNvGrpSpPr/>
          <p:nvPr/>
        </p:nvGrpSpPr>
        <p:grpSpPr>
          <a:xfrm>
            <a:off x="813544" y="5237352"/>
            <a:ext cx="446088" cy="512763"/>
            <a:chOff x="2598738" y="5576888"/>
            <a:chExt cx="446088" cy="512763"/>
          </a:xfrm>
        </p:grpSpPr>
        <p:sp>
          <p:nvSpPr>
            <p:cNvPr id="43" name="Freeform 30"/>
            <p:cNvSpPr>
              <a:spLocks/>
            </p:cNvSpPr>
            <p:nvPr/>
          </p:nvSpPr>
          <p:spPr bwMode="auto">
            <a:xfrm>
              <a:off x="2601913" y="5943601"/>
              <a:ext cx="352425" cy="119063"/>
            </a:xfrm>
            <a:custGeom>
              <a:avLst/>
              <a:gdLst/>
              <a:ahLst/>
              <a:cxnLst>
                <a:cxn ang="0">
                  <a:pos x="0" y="0"/>
                </a:cxn>
                <a:cxn ang="0">
                  <a:pos x="410" y="224"/>
                </a:cxn>
                <a:cxn ang="0">
                  <a:pos x="531" y="163"/>
                </a:cxn>
                <a:cxn ang="0">
                  <a:pos x="652" y="100"/>
                </a:cxn>
                <a:cxn ang="0">
                  <a:pos x="652" y="100"/>
                </a:cxn>
                <a:cxn ang="0">
                  <a:pos x="664" y="105"/>
                </a:cxn>
              </a:cxnLst>
              <a:rect l="0" t="0" r="r" b="b"/>
              <a:pathLst>
                <a:path w="664" h="224">
                  <a:moveTo>
                    <a:pt x="0" y="0"/>
                  </a:moveTo>
                  <a:lnTo>
                    <a:pt x="410" y="224"/>
                  </a:lnTo>
                  <a:lnTo>
                    <a:pt x="531" y="163"/>
                  </a:lnTo>
                  <a:lnTo>
                    <a:pt x="652" y="100"/>
                  </a:lnTo>
                  <a:lnTo>
                    <a:pt x="652" y="100"/>
                  </a:lnTo>
                  <a:lnTo>
                    <a:pt x="664" y="105"/>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44" name="Freeform 31"/>
            <p:cNvSpPr>
              <a:spLocks/>
            </p:cNvSpPr>
            <p:nvPr/>
          </p:nvSpPr>
          <p:spPr bwMode="auto">
            <a:xfrm>
              <a:off x="2854326" y="5832476"/>
              <a:ext cx="100013" cy="165100"/>
            </a:xfrm>
            <a:custGeom>
              <a:avLst/>
              <a:gdLst/>
              <a:ahLst/>
              <a:cxnLst>
                <a:cxn ang="0">
                  <a:pos x="187" y="312"/>
                </a:cxn>
                <a:cxn ang="0">
                  <a:pos x="0" y="225"/>
                </a:cxn>
                <a:cxn ang="0">
                  <a:pos x="0" y="0"/>
                </a:cxn>
                <a:cxn ang="0">
                  <a:pos x="187" y="81"/>
                </a:cxn>
                <a:cxn ang="0">
                  <a:pos x="187" y="312"/>
                </a:cxn>
              </a:cxnLst>
              <a:rect l="0" t="0" r="r" b="b"/>
              <a:pathLst>
                <a:path w="187" h="312">
                  <a:moveTo>
                    <a:pt x="187" y="312"/>
                  </a:moveTo>
                  <a:lnTo>
                    <a:pt x="0" y="225"/>
                  </a:lnTo>
                  <a:lnTo>
                    <a:pt x="0" y="0"/>
                  </a:lnTo>
                  <a:lnTo>
                    <a:pt x="187" y="81"/>
                  </a:lnTo>
                  <a:lnTo>
                    <a:pt x="187" y="3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45" name="Freeform 32"/>
            <p:cNvSpPr>
              <a:spLocks/>
            </p:cNvSpPr>
            <p:nvPr/>
          </p:nvSpPr>
          <p:spPr bwMode="auto">
            <a:xfrm>
              <a:off x="2854326" y="5832476"/>
              <a:ext cx="100013" cy="165100"/>
            </a:xfrm>
            <a:custGeom>
              <a:avLst/>
              <a:gdLst/>
              <a:ahLst/>
              <a:cxnLst>
                <a:cxn ang="0">
                  <a:pos x="187" y="312"/>
                </a:cxn>
                <a:cxn ang="0">
                  <a:pos x="0" y="225"/>
                </a:cxn>
                <a:cxn ang="0">
                  <a:pos x="0" y="0"/>
                </a:cxn>
                <a:cxn ang="0">
                  <a:pos x="187" y="81"/>
                </a:cxn>
                <a:cxn ang="0">
                  <a:pos x="187" y="312"/>
                </a:cxn>
              </a:cxnLst>
              <a:rect l="0" t="0" r="r" b="b"/>
              <a:pathLst>
                <a:path w="187" h="312">
                  <a:moveTo>
                    <a:pt x="187" y="312"/>
                  </a:moveTo>
                  <a:lnTo>
                    <a:pt x="0" y="225"/>
                  </a:lnTo>
                  <a:lnTo>
                    <a:pt x="0" y="0"/>
                  </a:lnTo>
                  <a:lnTo>
                    <a:pt x="187" y="81"/>
                  </a:lnTo>
                  <a:lnTo>
                    <a:pt x="187" y="312"/>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46" name="Freeform 33"/>
            <p:cNvSpPr>
              <a:spLocks/>
            </p:cNvSpPr>
            <p:nvPr/>
          </p:nvSpPr>
          <p:spPr bwMode="auto">
            <a:xfrm>
              <a:off x="2657476" y="5749926"/>
              <a:ext cx="165100" cy="273050"/>
            </a:xfrm>
            <a:custGeom>
              <a:avLst/>
              <a:gdLst/>
              <a:ahLst/>
              <a:cxnLst>
                <a:cxn ang="0">
                  <a:pos x="310" y="144"/>
                </a:cxn>
                <a:cxn ang="0">
                  <a:pos x="310" y="516"/>
                </a:cxn>
                <a:cxn ang="0">
                  <a:pos x="0" y="361"/>
                </a:cxn>
                <a:cxn ang="0">
                  <a:pos x="3" y="0"/>
                </a:cxn>
                <a:cxn ang="0">
                  <a:pos x="310" y="144"/>
                </a:cxn>
              </a:cxnLst>
              <a:rect l="0" t="0" r="r" b="b"/>
              <a:pathLst>
                <a:path w="310" h="516">
                  <a:moveTo>
                    <a:pt x="310" y="144"/>
                  </a:moveTo>
                  <a:lnTo>
                    <a:pt x="310" y="516"/>
                  </a:lnTo>
                  <a:lnTo>
                    <a:pt x="0" y="361"/>
                  </a:lnTo>
                  <a:lnTo>
                    <a:pt x="3" y="0"/>
                  </a:lnTo>
                  <a:lnTo>
                    <a:pt x="310" y="14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47" name="Freeform 34"/>
            <p:cNvSpPr>
              <a:spLocks/>
            </p:cNvSpPr>
            <p:nvPr/>
          </p:nvSpPr>
          <p:spPr bwMode="auto">
            <a:xfrm>
              <a:off x="2657476" y="5749926"/>
              <a:ext cx="165100" cy="273050"/>
            </a:xfrm>
            <a:custGeom>
              <a:avLst/>
              <a:gdLst/>
              <a:ahLst/>
              <a:cxnLst>
                <a:cxn ang="0">
                  <a:pos x="310" y="144"/>
                </a:cxn>
                <a:cxn ang="0">
                  <a:pos x="310" y="516"/>
                </a:cxn>
                <a:cxn ang="0">
                  <a:pos x="0" y="361"/>
                </a:cxn>
                <a:cxn ang="0">
                  <a:pos x="3" y="0"/>
                </a:cxn>
                <a:cxn ang="0">
                  <a:pos x="310" y="144"/>
                </a:cxn>
              </a:cxnLst>
              <a:rect l="0" t="0" r="r" b="b"/>
              <a:pathLst>
                <a:path w="310" h="516">
                  <a:moveTo>
                    <a:pt x="310" y="144"/>
                  </a:moveTo>
                  <a:lnTo>
                    <a:pt x="310" y="516"/>
                  </a:lnTo>
                  <a:lnTo>
                    <a:pt x="0" y="361"/>
                  </a:lnTo>
                  <a:lnTo>
                    <a:pt x="3" y="0"/>
                  </a:lnTo>
                  <a:lnTo>
                    <a:pt x="310" y="144"/>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48" name="Freeform 35"/>
            <p:cNvSpPr>
              <a:spLocks/>
            </p:cNvSpPr>
            <p:nvPr/>
          </p:nvSpPr>
          <p:spPr bwMode="auto">
            <a:xfrm>
              <a:off x="2655888" y="5653088"/>
              <a:ext cx="357188" cy="179388"/>
            </a:xfrm>
            <a:custGeom>
              <a:avLst/>
              <a:gdLst/>
              <a:ahLst/>
              <a:cxnLst>
                <a:cxn ang="0">
                  <a:pos x="362" y="0"/>
                </a:cxn>
                <a:cxn ang="0">
                  <a:pos x="675" y="157"/>
                </a:cxn>
                <a:cxn ang="0">
                  <a:pos x="314" y="339"/>
                </a:cxn>
                <a:cxn ang="0">
                  <a:pos x="0" y="187"/>
                </a:cxn>
                <a:cxn ang="0">
                  <a:pos x="362" y="0"/>
                </a:cxn>
              </a:cxnLst>
              <a:rect l="0" t="0" r="r" b="b"/>
              <a:pathLst>
                <a:path w="675" h="339">
                  <a:moveTo>
                    <a:pt x="362" y="0"/>
                  </a:moveTo>
                  <a:lnTo>
                    <a:pt x="675" y="157"/>
                  </a:lnTo>
                  <a:lnTo>
                    <a:pt x="314" y="339"/>
                  </a:lnTo>
                  <a:lnTo>
                    <a:pt x="0" y="187"/>
                  </a:lnTo>
                  <a:lnTo>
                    <a:pt x="36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49" name="Freeform 36"/>
            <p:cNvSpPr>
              <a:spLocks/>
            </p:cNvSpPr>
            <p:nvPr/>
          </p:nvSpPr>
          <p:spPr bwMode="auto">
            <a:xfrm>
              <a:off x="2655888" y="5653088"/>
              <a:ext cx="357188" cy="179388"/>
            </a:xfrm>
            <a:custGeom>
              <a:avLst/>
              <a:gdLst/>
              <a:ahLst/>
              <a:cxnLst>
                <a:cxn ang="0">
                  <a:pos x="362" y="0"/>
                </a:cxn>
                <a:cxn ang="0">
                  <a:pos x="675" y="157"/>
                </a:cxn>
                <a:cxn ang="0">
                  <a:pos x="314" y="339"/>
                </a:cxn>
                <a:cxn ang="0">
                  <a:pos x="0" y="187"/>
                </a:cxn>
                <a:cxn ang="0">
                  <a:pos x="362" y="0"/>
                </a:cxn>
              </a:cxnLst>
              <a:rect l="0" t="0" r="r" b="b"/>
              <a:pathLst>
                <a:path w="675" h="339">
                  <a:moveTo>
                    <a:pt x="362" y="0"/>
                  </a:moveTo>
                  <a:lnTo>
                    <a:pt x="675" y="157"/>
                  </a:lnTo>
                  <a:lnTo>
                    <a:pt x="314" y="339"/>
                  </a:lnTo>
                  <a:lnTo>
                    <a:pt x="0" y="187"/>
                  </a:lnTo>
                  <a:lnTo>
                    <a:pt x="362" y="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50" name="Freeform 37"/>
            <p:cNvSpPr>
              <a:spLocks/>
            </p:cNvSpPr>
            <p:nvPr/>
          </p:nvSpPr>
          <p:spPr bwMode="auto">
            <a:xfrm>
              <a:off x="2598738" y="5913438"/>
              <a:ext cx="217488" cy="174625"/>
            </a:xfrm>
            <a:custGeom>
              <a:avLst/>
              <a:gdLst/>
              <a:ahLst/>
              <a:cxnLst>
                <a:cxn ang="0">
                  <a:pos x="106" y="0"/>
                </a:cxn>
                <a:cxn ang="0">
                  <a:pos x="0" y="51"/>
                </a:cxn>
                <a:cxn ang="0">
                  <a:pos x="0" y="100"/>
                </a:cxn>
                <a:cxn ang="0">
                  <a:pos x="410" y="330"/>
                </a:cxn>
              </a:cxnLst>
              <a:rect l="0" t="0" r="r" b="b"/>
              <a:pathLst>
                <a:path w="410" h="330">
                  <a:moveTo>
                    <a:pt x="106" y="0"/>
                  </a:moveTo>
                  <a:lnTo>
                    <a:pt x="0" y="51"/>
                  </a:lnTo>
                  <a:lnTo>
                    <a:pt x="0" y="100"/>
                  </a:lnTo>
                  <a:lnTo>
                    <a:pt x="410" y="33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51" name="Freeform 38"/>
            <p:cNvSpPr>
              <a:spLocks/>
            </p:cNvSpPr>
            <p:nvPr/>
          </p:nvSpPr>
          <p:spPr bwMode="auto">
            <a:xfrm>
              <a:off x="2954338" y="5838826"/>
              <a:ext cx="90488" cy="153988"/>
            </a:xfrm>
            <a:custGeom>
              <a:avLst/>
              <a:gdLst/>
              <a:ahLst/>
              <a:cxnLst>
                <a:cxn ang="0">
                  <a:pos x="5" y="291"/>
                </a:cxn>
                <a:cxn ang="0">
                  <a:pos x="169" y="215"/>
                </a:cxn>
                <a:cxn ang="0">
                  <a:pos x="166" y="0"/>
                </a:cxn>
                <a:cxn ang="0">
                  <a:pos x="0" y="71"/>
                </a:cxn>
              </a:cxnLst>
              <a:rect l="0" t="0" r="r" b="b"/>
              <a:pathLst>
                <a:path w="169" h="291">
                  <a:moveTo>
                    <a:pt x="5" y="291"/>
                  </a:moveTo>
                  <a:lnTo>
                    <a:pt x="169" y="215"/>
                  </a:lnTo>
                  <a:lnTo>
                    <a:pt x="166" y="0"/>
                  </a:lnTo>
                  <a:lnTo>
                    <a:pt x="0" y="71"/>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52" name="Freeform 39"/>
            <p:cNvSpPr>
              <a:spLocks/>
            </p:cNvSpPr>
            <p:nvPr/>
          </p:nvSpPr>
          <p:spPr bwMode="auto">
            <a:xfrm>
              <a:off x="2857501" y="5786438"/>
              <a:ext cx="179388" cy="49213"/>
            </a:xfrm>
            <a:custGeom>
              <a:avLst/>
              <a:gdLst/>
              <a:ahLst/>
              <a:cxnLst>
                <a:cxn ang="0">
                  <a:pos x="0" y="81"/>
                </a:cxn>
                <a:cxn ang="0">
                  <a:pos x="167" y="0"/>
                </a:cxn>
                <a:cxn ang="0">
                  <a:pos x="339" y="93"/>
                </a:cxn>
              </a:cxnLst>
              <a:rect l="0" t="0" r="r" b="b"/>
              <a:pathLst>
                <a:path w="339" h="93">
                  <a:moveTo>
                    <a:pt x="0" y="81"/>
                  </a:moveTo>
                  <a:lnTo>
                    <a:pt x="167" y="0"/>
                  </a:lnTo>
                  <a:lnTo>
                    <a:pt x="339" y="93"/>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53" name="Line 40"/>
            <p:cNvSpPr>
              <a:spLocks noChangeShapeType="1"/>
            </p:cNvSpPr>
            <p:nvPr/>
          </p:nvSpPr>
          <p:spPr bwMode="auto">
            <a:xfrm flipV="1">
              <a:off x="2828926" y="5980113"/>
              <a:ext cx="74613" cy="428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54" name="Line 41"/>
            <p:cNvSpPr>
              <a:spLocks noChangeShapeType="1"/>
            </p:cNvSpPr>
            <p:nvPr/>
          </p:nvSpPr>
          <p:spPr bwMode="auto">
            <a:xfrm flipV="1">
              <a:off x="2836863" y="5576888"/>
              <a:ext cx="1588" cy="123825"/>
            </a:xfrm>
            <a:prstGeom prst="line">
              <a:avLst/>
            </a:prstGeom>
            <a:noFill/>
            <a:ln w="254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55" name="Line 42"/>
            <p:cNvSpPr>
              <a:spLocks noChangeShapeType="1"/>
            </p:cNvSpPr>
            <p:nvPr/>
          </p:nvSpPr>
          <p:spPr bwMode="auto">
            <a:xfrm flipV="1">
              <a:off x="2781301" y="5616576"/>
              <a:ext cx="1588" cy="107950"/>
            </a:xfrm>
            <a:prstGeom prst="line">
              <a:avLst/>
            </a:prstGeom>
            <a:noFill/>
            <a:ln w="254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56" name="Line 43"/>
            <p:cNvSpPr>
              <a:spLocks noChangeShapeType="1"/>
            </p:cNvSpPr>
            <p:nvPr/>
          </p:nvSpPr>
          <p:spPr bwMode="auto">
            <a:xfrm flipV="1">
              <a:off x="2722563" y="5648326"/>
              <a:ext cx="1588" cy="109538"/>
            </a:xfrm>
            <a:prstGeom prst="line">
              <a:avLst/>
            </a:prstGeom>
            <a:noFill/>
            <a:ln w="254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57" name="Line 44"/>
            <p:cNvSpPr>
              <a:spLocks noChangeShapeType="1"/>
            </p:cNvSpPr>
            <p:nvPr/>
          </p:nvSpPr>
          <p:spPr bwMode="auto">
            <a:xfrm flipV="1">
              <a:off x="3014663" y="5737226"/>
              <a:ext cx="1588" cy="82550"/>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58" name="Freeform 45"/>
            <p:cNvSpPr>
              <a:spLocks/>
            </p:cNvSpPr>
            <p:nvPr/>
          </p:nvSpPr>
          <p:spPr bwMode="auto">
            <a:xfrm>
              <a:off x="2817813" y="5953126"/>
              <a:ext cx="227013" cy="136525"/>
            </a:xfrm>
            <a:custGeom>
              <a:avLst/>
              <a:gdLst/>
              <a:ahLst/>
              <a:cxnLst>
                <a:cxn ang="0">
                  <a:pos x="0" y="259"/>
                </a:cxn>
                <a:cxn ang="0">
                  <a:pos x="428" y="46"/>
                </a:cxn>
                <a:cxn ang="0">
                  <a:pos x="425" y="0"/>
                </a:cxn>
              </a:cxnLst>
              <a:rect l="0" t="0" r="r" b="b"/>
              <a:pathLst>
                <a:path w="428" h="259">
                  <a:moveTo>
                    <a:pt x="0" y="259"/>
                  </a:moveTo>
                  <a:lnTo>
                    <a:pt x="428" y="46"/>
                  </a:lnTo>
                  <a:lnTo>
                    <a:pt x="425"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59" name="Line 46"/>
            <p:cNvSpPr>
              <a:spLocks noChangeShapeType="1"/>
            </p:cNvSpPr>
            <p:nvPr/>
          </p:nvSpPr>
          <p:spPr bwMode="auto">
            <a:xfrm flipV="1">
              <a:off x="2819401" y="6061076"/>
              <a:ext cx="1588" cy="25400"/>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grpSp>
        <p:nvGrpSpPr>
          <p:cNvPr id="60" name="Group 348"/>
          <p:cNvGrpSpPr/>
          <p:nvPr/>
        </p:nvGrpSpPr>
        <p:grpSpPr>
          <a:xfrm>
            <a:off x="2195736" y="5681744"/>
            <a:ext cx="648072" cy="285180"/>
            <a:chOff x="5137151" y="6323013"/>
            <a:chExt cx="333375" cy="357188"/>
          </a:xfrm>
        </p:grpSpPr>
        <p:sp>
          <p:nvSpPr>
            <p:cNvPr id="61" name="Freeform 47"/>
            <p:cNvSpPr>
              <a:spLocks/>
            </p:cNvSpPr>
            <p:nvPr/>
          </p:nvSpPr>
          <p:spPr bwMode="auto">
            <a:xfrm>
              <a:off x="5138738" y="6323013"/>
              <a:ext cx="328613" cy="190500"/>
            </a:xfrm>
            <a:custGeom>
              <a:avLst/>
              <a:gdLst/>
              <a:ahLst/>
              <a:cxnLst>
                <a:cxn ang="0">
                  <a:pos x="0" y="200"/>
                </a:cxn>
                <a:cxn ang="0">
                  <a:pos x="255" y="360"/>
                </a:cxn>
                <a:cxn ang="0">
                  <a:pos x="622" y="168"/>
                </a:cxn>
                <a:cxn ang="0">
                  <a:pos x="336" y="0"/>
                </a:cxn>
                <a:cxn ang="0">
                  <a:pos x="0" y="200"/>
                </a:cxn>
              </a:cxnLst>
              <a:rect l="0" t="0" r="r" b="b"/>
              <a:pathLst>
                <a:path w="622" h="360">
                  <a:moveTo>
                    <a:pt x="0" y="200"/>
                  </a:moveTo>
                  <a:lnTo>
                    <a:pt x="255" y="360"/>
                  </a:lnTo>
                  <a:lnTo>
                    <a:pt x="622" y="168"/>
                  </a:lnTo>
                  <a:lnTo>
                    <a:pt x="336" y="0"/>
                  </a:lnTo>
                  <a:lnTo>
                    <a:pt x="0" y="200"/>
                  </a:ln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62" name="Freeform 48"/>
            <p:cNvSpPr>
              <a:spLocks/>
            </p:cNvSpPr>
            <p:nvPr/>
          </p:nvSpPr>
          <p:spPr bwMode="auto">
            <a:xfrm>
              <a:off x="5138738" y="6323013"/>
              <a:ext cx="328613" cy="190500"/>
            </a:xfrm>
            <a:custGeom>
              <a:avLst/>
              <a:gdLst/>
              <a:ahLst/>
              <a:cxnLst>
                <a:cxn ang="0">
                  <a:pos x="0" y="200"/>
                </a:cxn>
                <a:cxn ang="0">
                  <a:pos x="255" y="360"/>
                </a:cxn>
                <a:cxn ang="0">
                  <a:pos x="622" y="168"/>
                </a:cxn>
                <a:cxn ang="0">
                  <a:pos x="336" y="0"/>
                </a:cxn>
                <a:cxn ang="0">
                  <a:pos x="0" y="200"/>
                </a:cxn>
              </a:cxnLst>
              <a:rect l="0" t="0" r="r" b="b"/>
              <a:pathLst>
                <a:path w="622" h="360">
                  <a:moveTo>
                    <a:pt x="0" y="200"/>
                  </a:moveTo>
                  <a:lnTo>
                    <a:pt x="255" y="360"/>
                  </a:lnTo>
                  <a:lnTo>
                    <a:pt x="622" y="168"/>
                  </a:lnTo>
                  <a:lnTo>
                    <a:pt x="336" y="0"/>
                  </a:lnTo>
                  <a:lnTo>
                    <a:pt x="0" y="20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63" name="Line 49"/>
            <p:cNvSpPr>
              <a:spLocks noChangeShapeType="1"/>
            </p:cNvSpPr>
            <p:nvPr/>
          </p:nvSpPr>
          <p:spPr bwMode="auto">
            <a:xfrm flipV="1">
              <a:off x="5273676" y="6513513"/>
              <a:ext cx="1588" cy="166688"/>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64" name="Line 50"/>
            <p:cNvSpPr>
              <a:spLocks noChangeShapeType="1"/>
            </p:cNvSpPr>
            <p:nvPr/>
          </p:nvSpPr>
          <p:spPr bwMode="auto">
            <a:xfrm flipH="1" flipV="1">
              <a:off x="5468938" y="6413501"/>
              <a:ext cx="1588" cy="1698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65" name="Freeform 51"/>
            <p:cNvSpPr>
              <a:spLocks/>
            </p:cNvSpPr>
            <p:nvPr/>
          </p:nvSpPr>
          <p:spPr bwMode="auto">
            <a:xfrm>
              <a:off x="5137151" y="6427788"/>
              <a:ext cx="330200" cy="252413"/>
            </a:xfrm>
            <a:custGeom>
              <a:avLst/>
              <a:gdLst/>
              <a:ahLst/>
              <a:cxnLst>
                <a:cxn ang="0">
                  <a:pos x="0" y="0"/>
                </a:cxn>
                <a:cxn ang="0">
                  <a:pos x="0" y="322"/>
                </a:cxn>
                <a:cxn ang="0">
                  <a:pos x="256" y="477"/>
                </a:cxn>
                <a:cxn ang="0">
                  <a:pos x="623" y="291"/>
                </a:cxn>
              </a:cxnLst>
              <a:rect l="0" t="0" r="r" b="b"/>
              <a:pathLst>
                <a:path w="623" h="477">
                  <a:moveTo>
                    <a:pt x="0" y="0"/>
                  </a:moveTo>
                  <a:lnTo>
                    <a:pt x="0" y="322"/>
                  </a:lnTo>
                  <a:lnTo>
                    <a:pt x="256" y="477"/>
                  </a:lnTo>
                  <a:lnTo>
                    <a:pt x="623" y="291"/>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66" name="Freeform 52"/>
            <p:cNvSpPr>
              <a:spLocks/>
            </p:cNvSpPr>
            <p:nvPr/>
          </p:nvSpPr>
          <p:spPr bwMode="auto">
            <a:xfrm>
              <a:off x="5345113" y="6489701"/>
              <a:ext cx="57150" cy="147638"/>
            </a:xfrm>
            <a:custGeom>
              <a:avLst/>
              <a:gdLst/>
              <a:ahLst/>
              <a:cxnLst>
                <a:cxn ang="0">
                  <a:pos x="0" y="279"/>
                </a:cxn>
                <a:cxn ang="0">
                  <a:pos x="0" y="62"/>
                </a:cxn>
                <a:cxn ang="0">
                  <a:pos x="106" y="0"/>
                </a:cxn>
                <a:cxn ang="0">
                  <a:pos x="106" y="236"/>
                </a:cxn>
              </a:cxnLst>
              <a:rect l="0" t="0" r="r" b="b"/>
              <a:pathLst>
                <a:path w="106" h="279">
                  <a:moveTo>
                    <a:pt x="0" y="279"/>
                  </a:moveTo>
                  <a:lnTo>
                    <a:pt x="0" y="62"/>
                  </a:lnTo>
                  <a:lnTo>
                    <a:pt x="106" y="0"/>
                  </a:lnTo>
                  <a:lnTo>
                    <a:pt x="106" y="236"/>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sp>
        <p:nvSpPr>
          <p:cNvPr id="67" name="Freeform 53"/>
          <p:cNvSpPr>
            <a:spLocks/>
          </p:cNvSpPr>
          <p:nvPr/>
        </p:nvSpPr>
        <p:spPr bwMode="auto">
          <a:xfrm>
            <a:off x="5922963" y="5462769"/>
            <a:ext cx="114300" cy="139700"/>
          </a:xfrm>
          <a:custGeom>
            <a:avLst/>
            <a:gdLst/>
            <a:ahLst/>
            <a:cxnLst>
              <a:cxn ang="0">
                <a:pos x="217" y="262"/>
              </a:cxn>
              <a:cxn ang="0">
                <a:pos x="217" y="110"/>
              </a:cxn>
              <a:cxn ang="0">
                <a:pos x="0" y="0"/>
              </a:cxn>
              <a:cxn ang="0">
                <a:pos x="0" y="157"/>
              </a:cxn>
              <a:cxn ang="0">
                <a:pos x="217" y="262"/>
              </a:cxn>
            </a:cxnLst>
            <a:rect l="0" t="0" r="r" b="b"/>
            <a:pathLst>
              <a:path w="217" h="262">
                <a:moveTo>
                  <a:pt x="217" y="262"/>
                </a:moveTo>
                <a:lnTo>
                  <a:pt x="217" y="110"/>
                </a:lnTo>
                <a:lnTo>
                  <a:pt x="0" y="0"/>
                </a:lnTo>
                <a:lnTo>
                  <a:pt x="0" y="157"/>
                </a:lnTo>
                <a:lnTo>
                  <a:pt x="217" y="26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68" name="Freeform 54"/>
          <p:cNvSpPr>
            <a:spLocks/>
          </p:cNvSpPr>
          <p:nvPr/>
        </p:nvSpPr>
        <p:spPr bwMode="auto">
          <a:xfrm>
            <a:off x="5922963" y="5462769"/>
            <a:ext cx="114300" cy="139700"/>
          </a:xfrm>
          <a:custGeom>
            <a:avLst/>
            <a:gdLst/>
            <a:ahLst/>
            <a:cxnLst>
              <a:cxn ang="0">
                <a:pos x="217" y="262"/>
              </a:cxn>
              <a:cxn ang="0">
                <a:pos x="217" y="110"/>
              </a:cxn>
              <a:cxn ang="0">
                <a:pos x="0" y="0"/>
              </a:cxn>
              <a:cxn ang="0">
                <a:pos x="0" y="157"/>
              </a:cxn>
              <a:cxn ang="0">
                <a:pos x="217" y="262"/>
              </a:cxn>
            </a:cxnLst>
            <a:rect l="0" t="0" r="r" b="b"/>
            <a:pathLst>
              <a:path w="217" h="262">
                <a:moveTo>
                  <a:pt x="217" y="262"/>
                </a:moveTo>
                <a:lnTo>
                  <a:pt x="217" y="110"/>
                </a:lnTo>
                <a:lnTo>
                  <a:pt x="0" y="0"/>
                </a:lnTo>
                <a:lnTo>
                  <a:pt x="0" y="157"/>
                </a:lnTo>
                <a:lnTo>
                  <a:pt x="217" y="262"/>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69" name="Freeform 55"/>
          <p:cNvSpPr>
            <a:spLocks/>
          </p:cNvSpPr>
          <p:nvPr/>
        </p:nvSpPr>
        <p:spPr bwMode="auto">
          <a:xfrm>
            <a:off x="5910267" y="5391332"/>
            <a:ext cx="366713" cy="211138"/>
          </a:xfrm>
          <a:custGeom>
            <a:avLst/>
            <a:gdLst/>
            <a:ahLst/>
            <a:cxnLst>
              <a:cxn ang="0">
                <a:pos x="0" y="136"/>
              </a:cxn>
              <a:cxn ang="0">
                <a:pos x="127" y="71"/>
              </a:cxn>
              <a:cxn ang="0">
                <a:pos x="246" y="249"/>
              </a:cxn>
              <a:cxn ang="0">
                <a:pos x="693" y="0"/>
              </a:cxn>
              <a:cxn ang="0">
                <a:pos x="687" y="143"/>
              </a:cxn>
              <a:cxn ang="0">
                <a:pos x="242" y="398"/>
              </a:cxn>
            </a:cxnLst>
            <a:rect l="0" t="0" r="r" b="b"/>
            <a:pathLst>
              <a:path w="693" h="398">
                <a:moveTo>
                  <a:pt x="0" y="136"/>
                </a:moveTo>
                <a:lnTo>
                  <a:pt x="127" y="71"/>
                </a:lnTo>
                <a:lnTo>
                  <a:pt x="246" y="249"/>
                </a:lnTo>
                <a:lnTo>
                  <a:pt x="693" y="0"/>
                </a:lnTo>
                <a:lnTo>
                  <a:pt x="687" y="143"/>
                </a:lnTo>
                <a:lnTo>
                  <a:pt x="242" y="398"/>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70" name="Freeform 56"/>
          <p:cNvSpPr>
            <a:spLocks/>
          </p:cNvSpPr>
          <p:nvPr/>
        </p:nvSpPr>
        <p:spPr bwMode="auto">
          <a:xfrm>
            <a:off x="5976942" y="5291327"/>
            <a:ext cx="309563" cy="136525"/>
          </a:xfrm>
          <a:custGeom>
            <a:avLst/>
            <a:gdLst/>
            <a:ahLst/>
            <a:cxnLst>
              <a:cxn ang="0">
                <a:pos x="566" y="187"/>
              </a:cxn>
              <a:cxn ang="0">
                <a:pos x="584" y="177"/>
              </a:cxn>
              <a:cxn ang="0">
                <a:pos x="456" y="0"/>
              </a:cxn>
              <a:cxn ang="0">
                <a:pos x="0" y="258"/>
              </a:cxn>
            </a:cxnLst>
            <a:rect l="0" t="0" r="r" b="b"/>
            <a:pathLst>
              <a:path w="584" h="258">
                <a:moveTo>
                  <a:pt x="566" y="187"/>
                </a:moveTo>
                <a:lnTo>
                  <a:pt x="584" y="177"/>
                </a:lnTo>
                <a:lnTo>
                  <a:pt x="456" y="0"/>
                </a:lnTo>
                <a:lnTo>
                  <a:pt x="0" y="258"/>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71" name="Freeform 57"/>
          <p:cNvSpPr>
            <a:spLocks/>
          </p:cNvSpPr>
          <p:nvPr/>
        </p:nvSpPr>
        <p:spPr bwMode="auto">
          <a:xfrm>
            <a:off x="6069013" y="5305607"/>
            <a:ext cx="44450" cy="46038"/>
          </a:xfrm>
          <a:custGeom>
            <a:avLst/>
            <a:gdLst/>
            <a:ahLst/>
            <a:cxnLst>
              <a:cxn ang="0">
                <a:pos x="47" y="88"/>
              </a:cxn>
              <a:cxn ang="0">
                <a:pos x="41" y="51"/>
              </a:cxn>
              <a:cxn ang="0">
                <a:pos x="85" y="26"/>
              </a:cxn>
              <a:cxn ang="0">
                <a:pos x="35" y="0"/>
              </a:cxn>
              <a:cxn ang="0">
                <a:pos x="0" y="26"/>
              </a:cxn>
              <a:cxn ang="0">
                <a:pos x="47" y="51"/>
              </a:cxn>
            </a:cxnLst>
            <a:rect l="0" t="0" r="r" b="b"/>
            <a:pathLst>
              <a:path w="85" h="88">
                <a:moveTo>
                  <a:pt x="47" y="88"/>
                </a:moveTo>
                <a:lnTo>
                  <a:pt x="41" y="51"/>
                </a:lnTo>
                <a:lnTo>
                  <a:pt x="85" y="26"/>
                </a:lnTo>
                <a:lnTo>
                  <a:pt x="35" y="0"/>
                </a:lnTo>
                <a:lnTo>
                  <a:pt x="0" y="26"/>
                </a:lnTo>
                <a:lnTo>
                  <a:pt x="47" y="51"/>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72" name="Line 58"/>
          <p:cNvSpPr>
            <a:spLocks noChangeShapeType="1"/>
          </p:cNvSpPr>
          <p:nvPr/>
        </p:nvSpPr>
        <p:spPr bwMode="auto">
          <a:xfrm flipH="1" flipV="1">
            <a:off x="6070605" y="5323077"/>
            <a:ext cx="3175" cy="428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73" name="Line 59"/>
          <p:cNvSpPr>
            <a:spLocks noChangeShapeType="1"/>
          </p:cNvSpPr>
          <p:nvPr/>
        </p:nvSpPr>
        <p:spPr bwMode="auto">
          <a:xfrm flipH="1" flipV="1">
            <a:off x="6116638" y="5323069"/>
            <a:ext cx="3175" cy="19050"/>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74" name="Freeform 60"/>
          <p:cNvSpPr>
            <a:spLocks/>
          </p:cNvSpPr>
          <p:nvPr/>
        </p:nvSpPr>
        <p:spPr bwMode="auto">
          <a:xfrm>
            <a:off x="5957888" y="5513569"/>
            <a:ext cx="19050" cy="57150"/>
          </a:xfrm>
          <a:custGeom>
            <a:avLst/>
            <a:gdLst/>
            <a:ahLst/>
            <a:cxnLst>
              <a:cxn ang="0">
                <a:pos x="0" y="87"/>
              </a:cxn>
              <a:cxn ang="0">
                <a:pos x="0" y="0"/>
              </a:cxn>
              <a:cxn ang="0">
                <a:pos x="37" y="22"/>
              </a:cxn>
              <a:cxn ang="0">
                <a:pos x="34" y="109"/>
              </a:cxn>
              <a:cxn ang="0">
                <a:pos x="0" y="87"/>
              </a:cxn>
            </a:cxnLst>
            <a:rect l="0" t="0" r="r" b="b"/>
            <a:pathLst>
              <a:path w="37" h="109">
                <a:moveTo>
                  <a:pt x="0" y="87"/>
                </a:moveTo>
                <a:lnTo>
                  <a:pt x="0" y="0"/>
                </a:lnTo>
                <a:lnTo>
                  <a:pt x="37" y="22"/>
                </a:lnTo>
                <a:lnTo>
                  <a:pt x="34" y="109"/>
                </a:lnTo>
                <a:lnTo>
                  <a:pt x="0" y="87"/>
                </a:lnTo>
                <a:close/>
              </a:path>
            </a:pathLst>
          </a:custGeom>
          <a:solidFill>
            <a:srgbClr val="CC66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75" name="Freeform 61"/>
          <p:cNvSpPr>
            <a:spLocks/>
          </p:cNvSpPr>
          <p:nvPr/>
        </p:nvSpPr>
        <p:spPr bwMode="auto">
          <a:xfrm>
            <a:off x="5957888" y="5513569"/>
            <a:ext cx="19050" cy="57150"/>
          </a:xfrm>
          <a:custGeom>
            <a:avLst/>
            <a:gdLst/>
            <a:ahLst/>
            <a:cxnLst>
              <a:cxn ang="0">
                <a:pos x="0" y="87"/>
              </a:cxn>
              <a:cxn ang="0">
                <a:pos x="0" y="0"/>
              </a:cxn>
              <a:cxn ang="0">
                <a:pos x="37" y="22"/>
              </a:cxn>
              <a:cxn ang="0">
                <a:pos x="34" y="109"/>
              </a:cxn>
              <a:cxn ang="0">
                <a:pos x="0" y="87"/>
              </a:cxn>
            </a:cxnLst>
            <a:rect l="0" t="0" r="r" b="b"/>
            <a:pathLst>
              <a:path w="37" h="109">
                <a:moveTo>
                  <a:pt x="0" y="87"/>
                </a:moveTo>
                <a:lnTo>
                  <a:pt x="0" y="0"/>
                </a:lnTo>
                <a:lnTo>
                  <a:pt x="37" y="22"/>
                </a:lnTo>
                <a:lnTo>
                  <a:pt x="34" y="109"/>
                </a:lnTo>
                <a:lnTo>
                  <a:pt x="0" y="87"/>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76" name="Freeform 62"/>
          <p:cNvSpPr>
            <a:spLocks/>
          </p:cNvSpPr>
          <p:nvPr/>
        </p:nvSpPr>
        <p:spPr bwMode="auto">
          <a:xfrm>
            <a:off x="6056313" y="5486590"/>
            <a:ext cx="92075" cy="79375"/>
          </a:xfrm>
          <a:custGeom>
            <a:avLst/>
            <a:gdLst/>
            <a:ahLst/>
            <a:cxnLst>
              <a:cxn ang="0">
                <a:pos x="3" y="88"/>
              </a:cxn>
              <a:cxn ang="0">
                <a:pos x="0" y="149"/>
              </a:cxn>
              <a:cxn ang="0">
                <a:pos x="174" y="53"/>
              </a:cxn>
              <a:cxn ang="0">
                <a:pos x="171" y="0"/>
              </a:cxn>
              <a:cxn ang="0">
                <a:pos x="3" y="88"/>
              </a:cxn>
            </a:cxnLst>
            <a:rect l="0" t="0" r="r" b="b"/>
            <a:pathLst>
              <a:path w="174" h="149">
                <a:moveTo>
                  <a:pt x="3" y="88"/>
                </a:moveTo>
                <a:lnTo>
                  <a:pt x="0" y="149"/>
                </a:lnTo>
                <a:lnTo>
                  <a:pt x="174" y="53"/>
                </a:lnTo>
                <a:lnTo>
                  <a:pt x="171" y="0"/>
                </a:lnTo>
                <a:lnTo>
                  <a:pt x="3" y="88"/>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77" name="Freeform 63"/>
          <p:cNvSpPr>
            <a:spLocks/>
          </p:cNvSpPr>
          <p:nvPr/>
        </p:nvSpPr>
        <p:spPr bwMode="auto">
          <a:xfrm>
            <a:off x="6056313" y="5486590"/>
            <a:ext cx="92075" cy="79375"/>
          </a:xfrm>
          <a:custGeom>
            <a:avLst/>
            <a:gdLst/>
            <a:ahLst/>
            <a:cxnLst>
              <a:cxn ang="0">
                <a:pos x="3" y="88"/>
              </a:cxn>
              <a:cxn ang="0">
                <a:pos x="0" y="149"/>
              </a:cxn>
              <a:cxn ang="0">
                <a:pos x="174" y="53"/>
              </a:cxn>
              <a:cxn ang="0">
                <a:pos x="171" y="0"/>
              </a:cxn>
              <a:cxn ang="0">
                <a:pos x="3" y="88"/>
              </a:cxn>
            </a:cxnLst>
            <a:rect l="0" t="0" r="r" b="b"/>
            <a:pathLst>
              <a:path w="174" h="149">
                <a:moveTo>
                  <a:pt x="3" y="88"/>
                </a:moveTo>
                <a:lnTo>
                  <a:pt x="0" y="149"/>
                </a:lnTo>
                <a:lnTo>
                  <a:pt x="174" y="53"/>
                </a:lnTo>
                <a:lnTo>
                  <a:pt x="171" y="0"/>
                </a:lnTo>
                <a:lnTo>
                  <a:pt x="3" y="88"/>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78" name="Freeform 64"/>
          <p:cNvSpPr>
            <a:spLocks/>
          </p:cNvSpPr>
          <p:nvPr/>
        </p:nvSpPr>
        <p:spPr bwMode="auto">
          <a:xfrm>
            <a:off x="6167442" y="5427844"/>
            <a:ext cx="92075" cy="77788"/>
          </a:xfrm>
          <a:custGeom>
            <a:avLst/>
            <a:gdLst/>
            <a:ahLst/>
            <a:cxnLst>
              <a:cxn ang="0">
                <a:pos x="3" y="87"/>
              </a:cxn>
              <a:cxn ang="0">
                <a:pos x="0" y="149"/>
              </a:cxn>
              <a:cxn ang="0">
                <a:pos x="175" y="52"/>
              </a:cxn>
              <a:cxn ang="0">
                <a:pos x="172" y="0"/>
              </a:cxn>
              <a:cxn ang="0">
                <a:pos x="3" y="87"/>
              </a:cxn>
            </a:cxnLst>
            <a:rect l="0" t="0" r="r" b="b"/>
            <a:pathLst>
              <a:path w="175" h="149">
                <a:moveTo>
                  <a:pt x="3" y="87"/>
                </a:moveTo>
                <a:lnTo>
                  <a:pt x="0" y="149"/>
                </a:lnTo>
                <a:lnTo>
                  <a:pt x="175" y="52"/>
                </a:lnTo>
                <a:lnTo>
                  <a:pt x="172" y="0"/>
                </a:lnTo>
                <a:lnTo>
                  <a:pt x="3" y="87"/>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79" name="Freeform 65"/>
          <p:cNvSpPr>
            <a:spLocks/>
          </p:cNvSpPr>
          <p:nvPr/>
        </p:nvSpPr>
        <p:spPr bwMode="auto">
          <a:xfrm>
            <a:off x="6167442" y="5427844"/>
            <a:ext cx="92075" cy="77788"/>
          </a:xfrm>
          <a:custGeom>
            <a:avLst/>
            <a:gdLst/>
            <a:ahLst/>
            <a:cxnLst>
              <a:cxn ang="0">
                <a:pos x="3" y="87"/>
              </a:cxn>
              <a:cxn ang="0">
                <a:pos x="0" y="149"/>
              </a:cxn>
              <a:cxn ang="0">
                <a:pos x="175" y="52"/>
              </a:cxn>
              <a:cxn ang="0">
                <a:pos x="172" y="0"/>
              </a:cxn>
              <a:cxn ang="0">
                <a:pos x="3" y="87"/>
              </a:cxn>
            </a:cxnLst>
            <a:rect l="0" t="0" r="r" b="b"/>
            <a:pathLst>
              <a:path w="175" h="149">
                <a:moveTo>
                  <a:pt x="3" y="87"/>
                </a:moveTo>
                <a:lnTo>
                  <a:pt x="0" y="149"/>
                </a:lnTo>
                <a:lnTo>
                  <a:pt x="175" y="52"/>
                </a:lnTo>
                <a:lnTo>
                  <a:pt x="172" y="0"/>
                </a:lnTo>
                <a:lnTo>
                  <a:pt x="3" y="87"/>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80" name="Freeform 66"/>
          <p:cNvSpPr>
            <a:spLocks/>
          </p:cNvSpPr>
          <p:nvPr/>
        </p:nvSpPr>
        <p:spPr bwMode="auto">
          <a:xfrm>
            <a:off x="5227638" y="4954769"/>
            <a:ext cx="196850" cy="166688"/>
          </a:xfrm>
          <a:custGeom>
            <a:avLst/>
            <a:gdLst/>
            <a:ahLst/>
            <a:cxnLst>
              <a:cxn ang="0">
                <a:pos x="205" y="317"/>
              </a:cxn>
              <a:cxn ang="0">
                <a:pos x="373" y="235"/>
              </a:cxn>
              <a:cxn ang="0">
                <a:pos x="367" y="86"/>
              </a:cxn>
              <a:cxn ang="0">
                <a:pos x="205" y="175"/>
              </a:cxn>
              <a:cxn ang="0">
                <a:pos x="106" y="0"/>
              </a:cxn>
              <a:cxn ang="0">
                <a:pos x="0" y="50"/>
              </a:cxn>
              <a:cxn ang="0">
                <a:pos x="211" y="180"/>
              </a:cxn>
              <a:cxn ang="0">
                <a:pos x="205" y="317"/>
              </a:cxn>
            </a:cxnLst>
            <a:rect l="0" t="0" r="r" b="b"/>
            <a:pathLst>
              <a:path w="373" h="317">
                <a:moveTo>
                  <a:pt x="205" y="317"/>
                </a:moveTo>
                <a:lnTo>
                  <a:pt x="373" y="235"/>
                </a:lnTo>
                <a:lnTo>
                  <a:pt x="367" y="86"/>
                </a:lnTo>
                <a:lnTo>
                  <a:pt x="205" y="175"/>
                </a:lnTo>
                <a:lnTo>
                  <a:pt x="106" y="0"/>
                </a:lnTo>
                <a:lnTo>
                  <a:pt x="0" y="50"/>
                </a:lnTo>
                <a:lnTo>
                  <a:pt x="211" y="180"/>
                </a:lnTo>
                <a:lnTo>
                  <a:pt x="205" y="3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81" name="Freeform 67"/>
          <p:cNvSpPr>
            <a:spLocks/>
          </p:cNvSpPr>
          <p:nvPr/>
        </p:nvSpPr>
        <p:spPr bwMode="auto">
          <a:xfrm>
            <a:off x="5227638" y="4954769"/>
            <a:ext cx="196850" cy="166688"/>
          </a:xfrm>
          <a:custGeom>
            <a:avLst/>
            <a:gdLst/>
            <a:ahLst/>
            <a:cxnLst>
              <a:cxn ang="0">
                <a:pos x="205" y="317"/>
              </a:cxn>
              <a:cxn ang="0">
                <a:pos x="373" y="235"/>
              </a:cxn>
              <a:cxn ang="0">
                <a:pos x="367" y="86"/>
              </a:cxn>
              <a:cxn ang="0">
                <a:pos x="205" y="175"/>
              </a:cxn>
              <a:cxn ang="0">
                <a:pos x="106" y="0"/>
              </a:cxn>
              <a:cxn ang="0">
                <a:pos x="0" y="50"/>
              </a:cxn>
              <a:cxn ang="0">
                <a:pos x="211" y="180"/>
              </a:cxn>
              <a:cxn ang="0">
                <a:pos x="205" y="317"/>
              </a:cxn>
            </a:cxnLst>
            <a:rect l="0" t="0" r="r" b="b"/>
            <a:pathLst>
              <a:path w="373" h="317">
                <a:moveTo>
                  <a:pt x="205" y="317"/>
                </a:moveTo>
                <a:lnTo>
                  <a:pt x="373" y="235"/>
                </a:lnTo>
                <a:lnTo>
                  <a:pt x="367" y="86"/>
                </a:lnTo>
                <a:lnTo>
                  <a:pt x="205" y="175"/>
                </a:lnTo>
                <a:lnTo>
                  <a:pt x="106" y="0"/>
                </a:lnTo>
                <a:lnTo>
                  <a:pt x="0" y="50"/>
                </a:lnTo>
                <a:lnTo>
                  <a:pt x="211" y="180"/>
                </a:lnTo>
                <a:lnTo>
                  <a:pt x="205" y="317"/>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82" name="Freeform 68"/>
          <p:cNvSpPr>
            <a:spLocks/>
          </p:cNvSpPr>
          <p:nvPr/>
        </p:nvSpPr>
        <p:spPr bwMode="auto">
          <a:xfrm>
            <a:off x="5230817" y="4983352"/>
            <a:ext cx="104775" cy="142875"/>
          </a:xfrm>
          <a:custGeom>
            <a:avLst/>
            <a:gdLst/>
            <a:ahLst/>
            <a:cxnLst>
              <a:cxn ang="0">
                <a:pos x="0" y="0"/>
              </a:cxn>
              <a:cxn ang="0">
                <a:pos x="0" y="155"/>
              </a:cxn>
              <a:cxn ang="0">
                <a:pos x="199" y="268"/>
              </a:cxn>
            </a:cxnLst>
            <a:rect l="0" t="0" r="r" b="b"/>
            <a:pathLst>
              <a:path w="199" h="268">
                <a:moveTo>
                  <a:pt x="0" y="0"/>
                </a:moveTo>
                <a:lnTo>
                  <a:pt x="0" y="155"/>
                </a:lnTo>
                <a:lnTo>
                  <a:pt x="199" y="268"/>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83" name="Freeform 69"/>
          <p:cNvSpPr>
            <a:spLocks/>
          </p:cNvSpPr>
          <p:nvPr/>
        </p:nvSpPr>
        <p:spPr bwMode="auto">
          <a:xfrm>
            <a:off x="5286376" y="4826190"/>
            <a:ext cx="306388" cy="206375"/>
          </a:xfrm>
          <a:custGeom>
            <a:avLst/>
            <a:gdLst/>
            <a:ahLst/>
            <a:cxnLst>
              <a:cxn ang="0">
                <a:pos x="0" y="242"/>
              </a:cxn>
              <a:cxn ang="0">
                <a:pos x="422" y="0"/>
              </a:cxn>
              <a:cxn ang="0">
                <a:pos x="578" y="285"/>
              </a:cxn>
              <a:cxn ang="0">
                <a:pos x="397" y="391"/>
              </a:cxn>
              <a:cxn ang="0">
                <a:pos x="279" y="224"/>
              </a:cxn>
              <a:cxn ang="0">
                <a:pos x="466" y="118"/>
              </a:cxn>
            </a:cxnLst>
            <a:rect l="0" t="0" r="r" b="b"/>
            <a:pathLst>
              <a:path w="578" h="391">
                <a:moveTo>
                  <a:pt x="0" y="242"/>
                </a:moveTo>
                <a:lnTo>
                  <a:pt x="422" y="0"/>
                </a:lnTo>
                <a:lnTo>
                  <a:pt x="578" y="285"/>
                </a:lnTo>
                <a:lnTo>
                  <a:pt x="397" y="391"/>
                </a:lnTo>
                <a:lnTo>
                  <a:pt x="279" y="224"/>
                </a:lnTo>
                <a:lnTo>
                  <a:pt x="466" y="118"/>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84" name="Freeform 70"/>
          <p:cNvSpPr>
            <a:spLocks/>
          </p:cNvSpPr>
          <p:nvPr/>
        </p:nvSpPr>
        <p:spPr bwMode="auto">
          <a:xfrm>
            <a:off x="5429253" y="5037319"/>
            <a:ext cx="68263" cy="77788"/>
          </a:xfrm>
          <a:custGeom>
            <a:avLst/>
            <a:gdLst/>
            <a:ahLst/>
            <a:cxnLst>
              <a:cxn ang="0">
                <a:pos x="0" y="74"/>
              </a:cxn>
              <a:cxn ang="0">
                <a:pos x="123" y="149"/>
              </a:cxn>
              <a:cxn ang="0">
                <a:pos x="129" y="0"/>
              </a:cxn>
            </a:cxnLst>
            <a:rect l="0" t="0" r="r" b="b"/>
            <a:pathLst>
              <a:path w="129" h="149">
                <a:moveTo>
                  <a:pt x="0" y="74"/>
                </a:moveTo>
                <a:lnTo>
                  <a:pt x="123" y="149"/>
                </a:lnTo>
                <a:lnTo>
                  <a:pt x="129"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85" name="Freeform 71"/>
          <p:cNvSpPr>
            <a:spLocks/>
          </p:cNvSpPr>
          <p:nvPr/>
        </p:nvSpPr>
        <p:spPr bwMode="auto">
          <a:xfrm>
            <a:off x="5497517" y="4983352"/>
            <a:ext cx="92075" cy="131763"/>
          </a:xfrm>
          <a:custGeom>
            <a:avLst/>
            <a:gdLst/>
            <a:ahLst/>
            <a:cxnLst>
              <a:cxn ang="0">
                <a:pos x="175" y="0"/>
              </a:cxn>
              <a:cxn ang="0">
                <a:pos x="175" y="143"/>
              </a:cxn>
              <a:cxn ang="0">
                <a:pos x="0" y="249"/>
              </a:cxn>
            </a:cxnLst>
            <a:rect l="0" t="0" r="r" b="b"/>
            <a:pathLst>
              <a:path w="175" h="249">
                <a:moveTo>
                  <a:pt x="175" y="0"/>
                </a:moveTo>
                <a:lnTo>
                  <a:pt x="175" y="143"/>
                </a:lnTo>
                <a:lnTo>
                  <a:pt x="0" y="249"/>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86" name="Freeform 72"/>
          <p:cNvSpPr>
            <a:spLocks/>
          </p:cNvSpPr>
          <p:nvPr/>
        </p:nvSpPr>
        <p:spPr bwMode="auto">
          <a:xfrm>
            <a:off x="5403855" y="4948419"/>
            <a:ext cx="28575" cy="50800"/>
          </a:xfrm>
          <a:custGeom>
            <a:avLst/>
            <a:gdLst/>
            <a:ahLst/>
            <a:cxnLst>
              <a:cxn ang="0">
                <a:pos x="53" y="0"/>
              </a:cxn>
              <a:cxn ang="0">
                <a:pos x="0" y="30"/>
              </a:cxn>
              <a:cxn ang="0">
                <a:pos x="18" y="64"/>
              </a:cxn>
              <a:cxn ang="0">
                <a:pos x="34" y="98"/>
              </a:cxn>
            </a:cxnLst>
            <a:rect l="0" t="0" r="r" b="b"/>
            <a:pathLst>
              <a:path w="53" h="98">
                <a:moveTo>
                  <a:pt x="53" y="0"/>
                </a:moveTo>
                <a:lnTo>
                  <a:pt x="0" y="30"/>
                </a:lnTo>
                <a:lnTo>
                  <a:pt x="18" y="64"/>
                </a:lnTo>
                <a:lnTo>
                  <a:pt x="34" y="98"/>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87" name="Freeform 73"/>
          <p:cNvSpPr>
            <a:spLocks/>
          </p:cNvSpPr>
          <p:nvPr/>
        </p:nvSpPr>
        <p:spPr bwMode="auto">
          <a:xfrm>
            <a:off x="5249863" y="5023040"/>
            <a:ext cx="65088" cy="61913"/>
          </a:xfrm>
          <a:custGeom>
            <a:avLst/>
            <a:gdLst/>
            <a:ahLst/>
            <a:cxnLst>
              <a:cxn ang="0">
                <a:pos x="3" y="0"/>
              </a:cxn>
              <a:cxn ang="0">
                <a:pos x="0" y="55"/>
              </a:cxn>
              <a:cxn ang="0">
                <a:pos x="118" y="115"/>
              </a:cxn>
              <a:cxn ang="0">
                <a:pos x="123" y="52"/>
              </a:cxn>
              <a:cxn ang="0">
                <a:pos x="3" y="0"/>
              </a:cxn>
            </a:cxnLst>
            <a:rect l="0" t="0" r="r" b="b"/>
            <a:pathLst>
              <a:path w="123" h="115">
                <a:moveTo>
                  <a:pt x="3" y="0"/>
                </a:moveTo>
                <a:lnTo>
                  <a:pt x="0" y="55"/>
                </a:lnTo>
                <a:lnTo>
                  <a:pt x="118" y="115"/>
                </a:lnTo>
                <a:lnTo>
                  <a:pt x="123" y="52"/>
                </a:lnTo>
                <a:lnTo>
                  <a:pt x="3" y="0"/>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88" name="Freeform 74"/>
          <p:cNvSpPr>
            <a:spLocks/>
          </p:cNvSpPr>
          <p:nvPr/>
        </p:nvSpPr>
        <p:spPr bwMode="auto">
          <a:xfrm>
            <a:off x="5249863" y="5023040"/>
            <a:ext cx="65088" cy="61913"/>
          </a:xfrm>
          <a:custGeom>
            <a:avLst/>
            <a:gdLst/>
            <a:ahLst/>
            <a:cxnLst>
              <a:cxn ang="0">
                <a:pos x="3" y="0"/>
              </a:cxn>
              <a:cxn ang="0">
                <a:pos x="0" y="55"/>
              </a:cxn>
              <a:cxn ang="0">
                <a:pos x="118" y="115"/>
              </a:cxn>
              <a:cxn ang="0">
                <a:pos x="123" y="52"/>
              </a:cxn>
              <a:cxn ang="0">
                <a:pos x="3" y="0"/>
              </a:cxn>
            </a:cxnLst>
            <a:rect l="0" t="0" r="r" b="b"/>
            <a:pathLst>
              <a:path w="123" h="115">
                <a:moveTo>
                  <a:pt x="3" y="0"/>
                </a:moveTo>
                <a:lnTo>
                  <a:pt x="0" y="55"/>
                </a:lnTo>
                <a:lnTo>
                  <a:pt x="118" y="115"/>
                </a:lnTo>
                <a:lnTo>
                  <a:pt x="123" y="52"/>
                </a:lnTo>
                <a:lnTo>
                  <a:pt x="3" y="0"/>
                </a:lnTo>
                <a:close/>
              </a:path>
            </a:pathLst>
          </a:cu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89" name="Freeform 75"/>
          <p:cNvSpPr>
            <a:spLocks/>
          </p:cNvSpPr>
          <p:nvPr/>
        </p:nvSpPr>
        <p:spPr bwMode="auto">
          <a:xfrm>
            <a:off x="5511801" y="5019865"/>
            <a:ext cx="60325" cy="68263"/>
          </a:xfrm>
          <a:custGeom>
            <a:avLst/>
            <a:gdLst/>
            <a:ahLst/>
            <a:cxnLst>
              <a:cxn ang="0">
                <a:pos x="0" y="68"/>
              </a:cxn>
              <a:cxn ang="0">
                <a:pos x="4" y="130"/>
              </a:cxn>
              <a:cxn ang="0">
                <a:pos x="115" y="68"/>
              </a:cxn>
              <a:cxn ang="0">
                <a:pos x="112" y="0"/>
              </a:cxn>
              <a:cxn ang="0">
                <a:pos x="0" y="68"/>
              </a:cxn>
            </a:cxnLst>
            <a:rect l="0" t="0" r="r" b="b"/>
            <a:pathLst>
              <a:path w="115" h="130">
                <a:moveTo>
                  <a:pt x="0" y="68"/>
                </a:moveTo>
                <a:lnTo>
                  <a:pt x="4" y="130"/>
                </a:lnTo>
                <a:lnTo>
                  <a:pt x="115" y="68"/>
                </a:lnTo>
                <a:lnTo>
                  <a:pt x="112" y="0"/>
                </a:lnTo>
                <a:lnTo>
                  <a:pt x="0" y="68"/>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90" name="Freeform 76"/>
          <p:cNvSpPr>
            <a:spLocks/>
          </p:cNvSpPr>
          <p:nvPr/>
        </p:nvSpPr>
        <p:spPr bwMode="auto">
          <a:xfrm>
            <a:off x="5511801" y="5019865"/>
            <a:ext cx="60325" cy="68263"/>
          </a:xfrm>
          <a:custGeom>
            <a:avLst/>
            <a:gdLst/>
            <a:ahLst/>
            <a:cxnLst>
              <a:cxn ang="0">
                <a:pos x="0" y="68"/>
              </a:cxn>
              <a:cxn ang="0">
                <a:pos x="4" y="130"/>
              </a:cxn>
              <a:cxn ang="0">
                <a:pos x="115" y="68"/>
              </a:cxn>
              <a:cxn ang="0">
                <a:pos x="112" y="0"/>
              </a:cxn>
              <a:cxn ang="0">
                <a:pos x="0" y="68"/>
              </a:cxn>
            </a:cxnLst>
            <a:rect l="0" t="0" r="r" b="b"/>
            <a:pathLst>
              <a:path w="115" h="130">
                <a:moveTo>
                  <a:pt x="0" y="68"/>
                </a:moveTo>
                <a:lnTo>
                  <a:pt x="4" y="130"/>
                </a:lnTo>
                <a:lnTo>
                  <a:pt x="115" y="68"/>
                </a:lnTo>
                <a:lnTo>
                  <a:pt x="112" y="0"/>
                </a:lnTo>
                <a:lnTo>
                  <a:pt x="0" y="68"/>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91" name="Freeform 77"/>
          <p:cNvSpPr>
            <a:spLocks/>
          </p:cNvSpPr>
          <p:nvPr/>
        </p:nvSpPr>
        <p:spPr bwMode="auto">
          <a:xfrm>
            <a:off x="5375276" y="5043669"/>
            <a:ext cx="20638" cy="58738"/>
          </a:xfrm>
          <a:custGeom>
            <a:avLst/>
            <a:gdLst/>
            <a:ahLst/>
            <a:cxnLst>
              <a:cxn ang="0">
                <a:pos x="8" y="109"/>
              </a:cxn>
              <a:cxn ang="0">
                <a:pos x="0" y="19"/>
              </a:cxn>
              <a:cxn ang="0">
                <a:pos x="32" y="0"/>
              </a:cxn>
              <a:cxn ang="0">
                <a:pos x="38" y="92"/>
              </a:cxn>
              <a:cxn ang="0">
                <a:pos x="8" y="109"/>
              </a:cxn>
            </a:cxnLst>
            <a:rect l="0" t="0" r="r" b="b"/>
            <a:pathLst>
              <a:path w="38" h="109">
                <a:moveTo>
                  <a:pt x="8" y="109"/>
                </a:moveTo>
                <a:lnTo>
                  <a:pt x="0" y="19"/>
                </a:lnTo>
                <a:lnTo>
                  <a:pt x="32" y="0"/>
                </a:lnTo>
                <a:lnTo>
                  <a:pt x="38" y="92"/>
                </a:lnTo>
                <a:lnTo>
                  <a:pt x="8" y="109"/>
                </a:lnTo>
                <a:close/>
              </a:path>
            </a:pathLst>
          </a:custGeom>
          <a:solidFill>
            <a:srgbClr val="CC66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92" name="Freeform 78"/>
          <p:cNvSpPr>
            <a:spLocks/>
          </p:cNvSpPr>
          <p:nvPr/>
        </p:nvSpPr>
        <p:spPr bwMode="auto">
          <a:xfrm>
            <a:off x="5375276" y="5043669"/>
            <a:ext cx="20638" cy="58738"/>
          </a:xfrm>
          <a:custGeom>
            <a:avLst/>
            <a:gdLst/>
            <a:ahLst/>
            <a:cxnLst>
              <a:cxn ang="0">
                <a:pos x="8" y="109"/>
              </a:cxn>
              <a:cxn ang="0">
                <a:pos x="0" y="19"/>
              </a:cxn>
              <a:cxn ang="0">
                <a:pos x="32" y="0"/>
              </a:cxn>
              <a:cxn ang="0">
                <a:pos x="38" y="92"/>
              </a:cxn>
              <a:cxn ang="0">
                <a:pos x="8" y="109"/>
              </a:cxn>
            </a:cxnLst>
            <a:rect l="0" t="0" r="r" b="b"/>
            <a:pathLst>
              <a:path w="38" h="109">
                <a:moveTo>
                  <a:pt x="8" y="109"/>
                </a:moveTo>
                <a:lnTo>
                  <a:pt x="0" y="19"/>
                </a:lnTo>
                <a:lnTo>
                  <a:pt x="32" y="0"/>
                </a:lnTo>
                <a:lnTo>
                  <a:pt x="38" y="92"/>
                </a:lnTo>
                <a:lnTo>
                  <a:pt x="8" y="109"/>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93" name="Freeform 79"/>
          <p:cNvSpPr>
            <a:spLocks/>
          </p:cNvSpPr>
          <p:nvPr/>
        </p:nvSpPr>
        <p:spPr bwMode="auto">
          <a:xfrm>
            <a:off x="5367342" y="4854765"/>
            <a:ext cx="23813" cy="42863"/>
          </a:xfrm>
          <a:custGeom>
            <a:avLst/>
            <a:gdLst/>
            <a:ahLst/>
            <a:cxnLst>
              <a:cxn ang="0">
                <a:pos x="6" y="83"/>
              </a:cxn>
              <a:cxn ang="0">
                <a:pos x="0" y="0"/>
              </a:cxn>
              <a:cxn ang="0">
                <a:pos x="44" y="12"/>
              </a:cxn>
              <a:cxn ang="0">
                <a:pos x="39" y="74"/>
              </a:cxn>
            </a:cxnLst>
            <a:rect l="0" t="0" r="r" b="b"/>
            <a:pathLst>
              <a:path w="44" h="83">
                <a:moveTo>
                  <a:pt x="6" y="83"/>
                </a:moveTo>
                <a:lnTo>
                  <a:pt x="0" y="0"/>
                </a:lnTo>
                <a:lnTo>
                  <a:pt x="44" y="12"/>
                </a:lnTo>
                <a:lnTo>
                  <a:pt x="39" y="74"/>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94" name="Freeform 80"/>
          <p:cNvSpPr>
            <a:spLocks/>
          </p:cNvSpPr>
          <p:nvPr/>
        </p:nvSpPr>
        <p:spPr bwMode="auto">
          <a:xfrm>
            <a:off x="5395913" y="4845240"/>
            <a:ext cx="19050" cy="28575"/>
          </a:xfrm>
          <a:custGeom>
            <a:avLst/>
            <a:gdLst/>
            <a:ahLst/>
            <a:cxnLst>
              <a:cxn ang="0">
                <a:pos x="38" y="53"/>
              </a:cxn>
              <a:cxn ang="0">
                <a:pos x="38" y="0"/>
              </a:cxn>
              <a:cxn ang="0">
                <a:pos x="0" y="25"/>
              </a:cxn>
            </a:cxnLst>
            <a:rect l="0" t="0" r="r" b="b"/>
            <a:pathLst>
              <a:path w="38" h="53">
                <a:moveTo>
                  <a:pt x="38" y="53"/>
                </a:moveTo>
                <a:lnTo>
                  <a:pt x="38" y="0"/>
                </a:lnTo>
                <a:lnTo>
                  <a:pt x="0" y="25"/>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95" name="Freeform 81"/>
          <p:cNvSpPr>
            <a:spLocks/>
          </p:cNvSpPr>
          <p:nvPr/>
        </p:nvSpPr>
        <p:spPr bwMode="auto">
          <a:xfrm>
            <a:off x="5365751" y="4834127"/>
            <a:ext cx="47625" cy="17463"/>
          </a:xfrm>
          <a:custGeom>
            <a:avLst/>
            <a:gdLst/>
            <a:ahLst/>
            <a:cxnLst>
              <a:cxn ang="0">
                <a:pos x="0" y="33"/>
              </a:cxn>
              <a:cxn ang="0">
                <a:pos x="47" y="0"/>
              </a:cxn>
              <a:cxn ang="0">
                <a:pos x="89" y="21"/>
              </a:cxn>
            </a:cxnLst>
            <a:rect l="0" t="0" r="r" b="b"/>
            <a:pathLst>
              <a:path w="89" h="33">
                <a:moveTo>
                  <a:pt x="0" y="33"/>
                </a:moveTo>
                <a:lnTo>
                  <a:pt x="47" y="0"/>
                </a:lnTo>
                <a:lnTo>
                  <a:pt x="89" y="21"/>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96" name="Freeform 82"/>
          <p:cNvSpPr>
            <a:spLocks/>
          </p:cNvSpPr>
          <p:nvPr/>
        </p:nvSpPr>
        <p:spPr bwMode="auto">
          <a:xfrm>
            <a:off x="5461001" y="4913502"/>
            <a:ext cx="114300" cy="104775"/>
          </a:xfrm>
          <a:custGeom>
            <a:avLst/>
            <a:gdLst/>
            <a:ahLst/>
            <a:cxnLst>
              <a:cxn ang="0">
                <a:pos x="0" y="74"/>
              </a:cxn>
              <a:cxn ang="0">
                <a:pos x="76" y="198"/>
              </a:cxn>
              <a:cxn ang="0">
                <a:pos x="216" y="114"/>
              </a:cxn>
              <a:cxn ang="0">
                <a:pos x="134" y="0"/>
              </a:cxn>
              <a:cxn ang="0">
                <a:pos x="0" y="74"/>
              </a:cxn>
            </a:cxnLst>
            <a:rect l="0" t="0" r="r" b="b"/>
            <a:pathLst>
              <a:path w="216" h="198">
                <a:moveTo>
                  <a:pt x="0" y="74"/>
                </a:moveTo>
                <a:lnTo>
                  <a:pt x="76" y="198"/>
                </a:lnTo>
                <a:lnTo>
                  <a:pt x="216" y="114"/>
                </a:lnTo>
                <a:lnTo>
                  <a:pt x="134" y="0"/>
                </a:lnTo>
                <a:lnTo>
                  <a:pt x="0" y="74"/>
                </a:lnTo>
                <a:close/>
              </a:path>
            </a:pathLst>
          </a:custGeom>
          <a:solidFill>
            <a:srgbClr val="507BA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97" name="Freeform 83"/>
          <p:cNvSpPr>
            <a:spLocks/>
          </p:cNvSpPr>
          <p:nvPr/>
        </p:nvSpPr>
        <p:spPr bwMode="auto">
          <a:xfrm>
            <a:off x="5461001" y="4913502"/>
            <a:ext cx="114300" cy="104775"/>
          </a:xfrm>
          <a:custGeom>
            <a:avLst/>
            <a:gdLst/>
            <a:ahLst/>
            <a:cxnLst>
              <a:cxn ang="0">
                <a:pos x="0" y="74"/>
              </a:cxn>
              <a:cxn ang="0">
                <a:pos x="76" y="198"/>
              </a:cxn>
              <a:cxn ang="0">
                <a:pos x="216" y="114"/>
              </a:cxn>
              <a:cxn ang="0">
                <a:pos x="134" y="0"/>
              </a:cxn>
              <a:cxn ang="0">
                <a:pos x="0" y="74"/>
              </a:cxn>
            </a:cxnLst>
            <a:rect l="0" t="0" r="r" b="b"/>
            <a:pathLst>
              <a:path w="216" h="198">
                <a:moveTo>
                  <a:pt x="0" y="74"/>
                </a:moveTo>
                <a:lnTo>
                  <a:pt x="76" y="198"/>
                </a:lnTo>
                <a:lnTo>
                  <a:pt x="216" y="114"/>
                </a:lnTo>
                <a:lnTo>
                  <a:pt x="134" y="0"/>
                </a:lnTo>
                <a:lnTo>
                  <a:pt x="0" y="74"/>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98" name="Freeform 84"/>
          <p:cNvSpPr>
            <a:spLocks noEditPoints="1"/>
          </p:cNvSpPr>
          <p:nvPr/>
        </p:nvSpPr>
        <p:spPr bwMode="auto">
          <a:xfrm>
            <a:off x="5481642" y="4945252"/>
            <a:ext cx="30163" cy="55563"/>
          </a:xfrm>
          <a:custGeom>
            <a:avLst/>
            <a:gdLst/>
            <a:ahLst/>
            <a:cxnLst>
              <a:cxn ang="0">
                <a:pos x="7" y="6"/>
              </a:cxn>
              <a:cxn ang="0">
                <a:pos x="7" y="10"/>
              </a:cxn>
              <a:cxn ang="0">
                <a:pos x="3" y="9"/>
              </a:cxn>
              <a:cxn ang="0">
                <a:pos x="0" y="2"/>
              </a:cxn>
              <a:cxn ang="0">
                <a:pos x="5" y="0"/>
              </a:cxn>
              <a:cxn ang="0">
                <a:pos x="6" y="2"/>
              </a:cxn>
              <a:cxn ang="0">
                <a:pos x="15" y="20"/>
              </a:cxn>
              <a:cxn ang="0">
                <a:pos x="15" y="23"/>
              </a:cxn>
              <a:cxn ang="0">
                <a:pos x="10" y="22"/>
              </a:cxn>
              <a:cxn ang="0">
                <a:pos x="7" y="16"/>
              </a:cxn>
              <a:cxn ang="0">
                <a:pos x="12" y="15"/>
              </a:cxn>
              <a:cxn ang="0">
                <a:pos x="13" y="16"/>
              </a:cxn>
              <a:cxn ang="0">
                <a:pos x="22" y="33"/>
              </a:cxn>
              <a:cxn ang="0">
                <a:pos x="21" y="38"/>
              </a:cxn>
              <a:cxn ang="0">
                <a:pos x="18" y="36"/>
              </a:cxn>
              <a:cxn ang="0">
                <a:pos x="15" y="29"/>
              </a:cxn>
              <a:cxn ang="0">
                <a:pos x="19" y="28"/>
              </a:cxn>
              <a:cxn ang="0">
                <a:pos x="21" y="29"/>
              </a:cxn>
              <a:cxn ang="0">
                <a:pos x="29" y="48"/>
              </a:cxn>
              <a:cxn ang="0">
                <a:pos x="28" y="51"/>
              </a:cxn>
              <a:cxn ang="0">
                <a:pos x="25" y="51"/>
              </a:cxn>
              <a:cxn ang="0">
                <a:pos x="22" y="44"/>
              </a:cxn>
              <a:cxn ang="0">
                <a:pos x="26" y="42"/>
              </a:cxn>
              <a:cxn ang="0">
                <a:pos x="28" y="44"/>
              </a:cxn>
              <a:cxn ang="0">
                <a:pos x="37" y="62"/>
              </a:cxn>
              <a:cxn ang="0">
                <a:pos x="35" y="65"/>
              </a:cxn>
              <a:cxn ang="0">
                <a:pos x="32" y="64"/>
              </a:cxn>
              <a:cxn ang="0">
                <a:pos x="29" y="58"/>
              </a:cxn>
              <a:cxn ang="0">
                <a:pos x="32" y="57"/>
              </a:cxn>
              <a:cxn ang="0">
                <a:pos x="34" y="57"/>
              </a:cxn>
              <a:cxn ang="0">
                <a:pos x="44" y="75"/>
              </a:cxn>
              <a:cxn ang="0">
                <a:pos x="42" y="80"/>
              </a:cxn>
              <a:cxn ang="0">
                <a:pos x="39" y="78"/>
              </a:cxn>
              <a:cxn ang="0">
                <a:pos x="37" y="71"/>
              </a:cxn>
              <a:cxn ang="0">
                <a:pos x="39" y="70"/>
              </a:cxn>
              <a:cxn ang="0">
                <a:pos x="41" y="71"/>
              </a:cxn>
              <a:cxn ang="0">
                <a:pos x="51" y="90"/>
              </a:cxn>
              <a:cxn ang="0">
                <a:pos x="50" y="93"/>
              </a:cxn>
              <a:cxn ang="0">
                <a:pos x="47" y="93"/>
              </a:cxn>
              <a:cxn ang="0">
                <a:pos x="44" y="86"/>
              </a:cxn>
              <a:cxn ang="0">
                <a:pos x="47" y="84"/>
              </a:cxn>
              <a:cxn ang="0">
                <a:pos x="48" y="86"/>
              </a:cxn>
              <a:cxn ang="0">
                <a:pos x="58" y="104"/>
              </a:cxn>
              <a:cxn ang="0">
                <a:pos x="57" y="107"/>
              </a:cxn>
              <a:cxn ang="0">
                <a:pos x="54" y="106"/>
              </a:cxn>
              <a:cxn ang="0">
                <a:pos x="51" y="100"/>
              </a:cxn>
              <a:cxn ang="0">
                <a:pos x="54" y="99"/>
              </a:cxn>
              <a:cxn ang="0">
                <a:pos x="55" y="99"/>
              </a:cxn>
            </a:cxnLst>
            <a:rect l="0" t="0" r="r" b="b"/>
            <a:pathLst>
              <a:path w="58" h="107">
                <a:moveTo>
                  <a:pt x="6" y="2"/>
                </a:moveTo>
                <a:lnTo>
                  <a:pt x="7" y="6"/>
                </a:lnTo>
                <a:lnTo>
                  <a:pt x="9" y="9"/>
                </a:lnTo>
                <a:lnTo>
                  <a:pt x="7" y="10"/>
                </a:lnTo>
                <a:lnTo>
                  <a:pt x="5" y="10"/>
                </a:lnTo>
                <a:lnTo>
                  <a:pt x="3" y="9"/>
                </a:lnTo>
                <a:lnTo>
                  <a:pt x="2" y="4"/>
                </a:lnTo>
                <a:lnTo>
                  <a:pt x="0" y="2"/>
                </a:lnTo>
                <a:lnTo>
                  <a:pt x="2" y="0"/>
                </a:lnTo>
                <a:lnTo>
                  <a:pt x="5" y="0"/>
                </a:lnTo>
                <a:lnTo>
                  <a:pt x="6" y="2"/>
                </a:lnTo>
                <a:lnTo>
                  <a:pt x="6" y="2"/>
                </a:lnTo>
                <a:close/>
                <a:moveTo>
                  <a:pt x="13" y="16"/>
                </a:moveTo>
                <a:lnTo>
                  <a:pt x="15" y="20"/>
                </a:lnTo>
                <a:lnTo>
                  <a:pt x="16" y="22"/>
                </a:lnTo>
                <a:lnTo>
                  <a:pt x="15" y="23"/>
                </a:lnTo>
                <a:lnTo>
                  <a:pt x="12" y="23"/>
                </a:lnTo>
                <a:lnTo>
                  <a:pt x="10" y="22"/>
                </a:lnTo>
                <a:lnTo>
                  <a:pt x="7" y="18"/>
                </a:lnTo>
                <a:lnTo>
                  <a:pt x="7" y="16"/>
                </a:lnTo>
                <a:lnTo>
                  <a:pt x="9" y="15"/>
                </a:lnTo>
                <a:lnTo>
                  <a:pt x="12" y="15"/>
                </a:lnTo>
                <a:lnTo>
                  <a:pt x="13" y="16"/>
                </a:lnTo>
                <a:lnTo>
                  <a:pt x="13" y="16"/>
                </a:lnTo>
                <a:close/>
                <a:moveTo>
                  <a:pt x="21" y="29"/>
                </a:moveTo>
                <a:lnTo>
                  <a:pt x="22" y="33"/>
                </a:lnTo>
                <a:lnTo>
                  <a:pt x="22" y="36"/>
                </a:lnTo>
                <a:lnTo>
                  <a:pt x="21" y="38"/>
                </a:lnTo>
                <a:lnTo>
                  <a:pt x="19" y="38"/>
                </a:lnTo>
                <a:lnTo>
                  <a:pt x="18" y="36"/>
                </a:lnTo>
                <a:lnTo>
                  <a:pt x="15" y="32"/>
                </a:lnTo>
                <a:lnTo>
                  <a:pt x="15" y="29"/>
                </a:lnTo>
                <a:lnTo>
                  <a:pt x="16" y="28"/>
                </a:lnTo>
                <a:lnTo>
                  <a:pt x="19" y="28"/>
                </a:lnTo>
                <a:lnTo>
                  <a:pt x="21" y="29"/>
                </a:lnTo>
                <a:lnTo>
                  <a:pt x="21" y="29"/>
                </a:lnTo>
                <a:close/>
                <a:moveTo>
                  <a:pt x="28" y="44"/>
                </a:moveTo>
                <a:lnTo>
                  <a:pt x="29" y="48"/>
                </a:lnTo>
                <a:lnTo>
                  <a:pt x="29" y="49"/>
                </a:lnTo>
                <a:lnTo>
                  <a:pt x="28" y="51"/>
                </a:lnTo>
                <a:lnTo>
                  <a:pt x="26" y="52"/>
                </a:lnTo>
                <a:lnTo>
                  <a:pt x="25" y="51"/>
                </a:lnTo>
                <a:lnTo>
                  <a:pt x="22" y="45"/>
                </a:lnTo>
                <a:lnTo>
                  <a:pt x="22" y="44"/>
                </a:lnTo>
                <a:lnTo>
                  <a:pt x="23" y="42"/>
                </a:lnTo>
                <a:lnTo>
                  <a:pt x="26" y="42"/>
                </a:lnTo>
                <a:lnTo>
                  <a:pt x="28" y="44"/>
                </a:lnTo>
                <a:lnTo>
                  <a:pt x="28" y="44"/>
                </a:lnTo>
                <a:close/>
                <a:moveTo>
                  <a:pt x="34" y="57"/>
                </a:moveTo>
                <a:lnTo>
                  <a:pt x="37" y="62"/>
                </a:lnTo>
                <a:lnTo>
                  <a:pt x="37" y="64"/>
                </a:lnTo>
                <a:lnTo>
                  <a:pt x="35" y="65"/>
                </a:lnTo>
                <a:lnTo>
                  <a:pt x="34" y="65"/>
                </a:lnTo>
                <a:lnTo>
                  <a:pt x="32" y="64"/>
                </a:lnTo>
                <a:lnTo>
                  <a:pt x="29" y="59"/>
                </a:lnTo>
                <a:lnTo>
                  <a:pt x="29" y="58"/>
                </a:lnTo>
                <a:lnTo>
                  <a:pt x="31" y="57"/>
                </a:lnTo>
                <a:lnTo>
                  <a:pt x="32" y="57"/>
                </a:lnTo>
                <a:lnTo>
                  <a:pt x="34" y="57"/>
                </a:lnTo>
                <a:lnTo>
                  <a:pt x="34" y="57"/>
                </a:lnTo>
                <a:close/>
                <a:moveTo>
                  <a:pt x="41" y="71"/>
                </a:moveTo>
                <a:lnTo>
                  <a:pt x="44" y="75"/>
                </a:lnTo>
                <a:lnTo>
                  <a:pt x="44" y="78"/>
                </a:lnTo>
                <a:lnTo>
                  <a:pt x="42" y="80"/>
                </a:lnTo>
                <a:lnTo>
                  <a:pt x="41" y="80"/>
                </a:lnTo>
                <a:lnTo>
                  <a:pt x="39" y="78"/>
                </a:lnTo>
                <a:lnTo>
                  <a:pt x="37" y="74"/>
                </a:lnTo>
                <a:lnTo>
                  <a:pt x="37" y="71"/>
                </a:lnTo>
                <a:lnTo>
                  <a:pt x="38" y="70"/>
                </a:lnTo>
                <a:lnTo>
                  <a:pt x="39" y="70"/>
                </a:lnTo>
                <a:lnTo>
                  <a:pt x="41" y="71"/>
                </a:lnTo>
                <a:lnTo>
                  <a:pt x="41" y="71"/>
                </a:lnTo>
                <a:close/>
                <a:moveTo>
                  <a:pt x="48" y="86"/>
                </a:moveTo>
                <a:lnTo>
                  <a:pt x="51" y="90"/>
                </a:lnTo>
                <a:lnTo>
                  <a:pt x="51" y="91"/>
                </a:lnTo>
                <a:lnTo>
                  <a:pt x="50" y="93"/>
                </a:lnTo>
                <a:lnTo>
                  <a:pt x="48" y="94"/>
                </a:lnTo>
                <a:lnTo>
                  <a:pt x="47" y="93"/>
                </a:lnTo>
                <a:lnTo>
                  <a:pt x="44" y="87"/>
                </a:lnTo>
                <a:lnTo>
                  <a:pt x="44" y="86"/>
                </a:lnTo>
                <a:lnTo>
                  <a:pt x="45" y="84"/>
                </a:lnTo>
                <a:lnTo>
                  <a:pt x="47" y="84"/>
                </a:lnTo>
                <a:lnTo>
                  <a:pt x="48" y="86"/>
                </a:lnTo>
                <a:lnTo>
                  <a:pt x="48" y="86"/>
                </a:lnTo>
                <a:close/>
                <a:moveTo>
                  <a:pt x="55" y="99"/>
                </a:moveTo>
                <a:lnTo>
                  <a:pt x="58" y="104"/>
                </a:lnTo>
                <a:lnTo>
                  <a:pt x="58" y="106"/>
                </a:lnTo>
                <a:lnTo>
                  <a:pt x="57" y="107"/>
                </a:lnTo>
                <a:lnTo>
                  <a:pt x="55" y="107"/>
                </a:lnTo>
                <a:lnTo>
                  <a:pt x="54" y="106"/>
                </a:lnTo>
                <a:lnTo>
                  <a:pt x="51" y="101"/>
                </a:lnTo>
                <a:lnTo>
                  <a:pt x="51" y="100"/>
                </a:lnTo>
                <a:lnTo>
                  <a:pt x="53" y="99"/>
                </a:lnTo>
                <a:lnTo>
                  <a:pt x="54" y="99"/>
                </a:lnTo>
                <a:lnTo>
                  <a:pt x="55" y="99"/>
                </a:lnTo>
                <a:lnTo>
                  <a:pt x="55" y="9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99" name="Freeform 85"/>
          <p:cNvSpPr>
            <a:spLocks noEditPoints="1"/>
          </p:cNvSpPr>
          <p:nvPr/>
        </p:nvSpPr>
        <p:spPr bwMode="auto">
          <a:xfrm>
            <a:off x="5497513" y="4932544"/>
            <a:ext cx="31750" cy="58738"/>
          </a:xfrm>
          <a:custGeom>
            <a:avLst/>
            <a:gdLst/>
            <a:ahLst/>
            <a:cxnLst>
              <a:cxn ang="0">
                <a:pos x="7" y="8"/>
              </a:cxn>
              <a:cxn ang="0">
                <a:pos x="6" y="11"/>
              </a:cxn>
              <a:cxn ang="0">
                <a:pos x="3" y="9"/>
              </a:cxn>
              <a:cxn ang="0">
                <a:pos x="0" y="3"/>
              </a:cxn>
              <a:cxn ang="0">
                <a:pos x="3" y="0"/>
              </a:cxn>
              <a:cxn ang="0">
                <a:pos x="4" y="2"/>
              </a:cxn>
              <a:cxn ang="0">
                <a:pos x="14" y="21"/>
              </a:cxn>
              <a:cxn ang="0">
                <a:pos x="13" y="25"/>
              </a:cxn>
              <a:cxn ang="0">
                <a:pos x="10" y="24"/>
              </a:cxn>
              <a:cxn ang="0">
                <a:pos x="7" y="16"/>
              </a:cxn>
              <a:cxn ang="0">
                <a:pos x="10" y="15"/>
              </a:cxn>
              <a:cxn ang="0">
                <a:pos x="11" y="16"/>
              </a:cxn>
              <a:cxn ang="0">
                <a:pos x="22" y="35"/>
              </a:cxn>
              <a:cxn ang="0">
                <a:pos x="20" y="38"/>
              </a:cxn>
              <a:cxn ang="0">
                <a:pos x="16" y="37"/>
              </a:cxn>
              <a:cxn ang="0">
                <a:pos x="14" y="31"/>
              </a:cxn>
              <a:cxn ang="0">
                <a:pos x="17" y="29"/>
              </a:cxn>
              <a:cxn ang="0">
                <a:pos x="19" y="31"/>
              </a:cxn>
              <a:cxn ang="0">
                <a:pos x="29" y="48"/>
              </a:cxn>
              <a:cxn ang="0">
                <a:pos x="27" y="53"/>
              </a:cxn>
              <a:cxn ang="0">
                <a:pos x="23" y="51"/>
              </a:cxn>
              <a:cxn ang="0">
                <a:pos x="22" y="45"/>
              </a:cxn>
              <a:cxn ang="0">
                <a:pos x="24" y="42"/>
              </a:cxn>
              <a:cxn ang="0">
                <a:pos x="26" y="44"/>
              </a:cxn>
              <a:cxn ang="0">
                <a:pos x="36" y="63"/>
              </a:cxn>
              <a:cxn ang="0">
                <a:pos x="35" y="67"/>
              </a:cxn>
              <a:cxn ang="0">
                <a:pos x="30" y="66"/>
              </a:cxn>
              <a:cxn ang="0">
                <a:pos x="29" y="58"/>
              </a:cxn>
              <a:cxn ang="0">
                <a:pos x="32" y="57"/>
              </a:cxn>
              <a:cxn ang="0">
                <a:pos x="33" y="58"/>
              </a:cxn>
              <a:cxn ang="0">
                <a:pos x="42" y="77"/>
              </a:cxn>
              <a:cxn ang="0">
                <a:pos x="42" y="80"/>
              </a:cxn>
              <a:cxn ang="0">
                <a:pos x="38" y="79"/>
              </a:cxn>
              <a:cxn ang="0">
                <a:pos x="36" y="73"/>
              </a:cxn>
              <a:cxn ang="0">
                <a:pos x="39" y="71"/>
              </a:cxn>
              <a:cxn ang="0">
                <a:pos x="40" y="73"/>
              </a:cxn>
              <a:cxn ang="0">
                <a:pos x="49" y="90"/>
              </a:cxn>
              <a:cxn ang="0">
                <a:pos x="49" y="95"/>
              </a:cxn>
              <a:cxn ang="0">
                <a:pos x="45" y="93"/>
              </a:cxn>
              <a:cxn ang="0">
                <a:pos x="42" y="86"/>
              </a:cxn>
              <a:cxn ang="0">
                <a:pos x="46" y="84"/>
              </a:cxn>
              <a:cxn ang="0">
                <a:pos x="48" y="86"/>
              </a:cxn>
              <a:cxn ang="0">
                <a:pos x="56" y="105"/>
              </a:cxn>
              <a:cxn ang="0">
                <a:pos x="56" y="109"/>
              </a:cxn>
              <a:cxn ang="0">
                <a:pos x="52" y="108"/>
              </a:cxn>
              <a:cxn ang="0">
                <a:pos x="49" y="100"/>
              </a:cxn>
              <a:cxn ang="0">
                <a:pos x="54" y="99"/>
              </a:cxn>
              <a:cxn ang="0">
                <a:pos x="55" y="100"/>
              </a:cxn>
            </a:cxnLst>
            <a:rect l="0" t="0" r="r" b="b"/>
            <a:pathLst>
              <a:path w="58" h="109">
                <a:moveTo>
                  <a:pt x="4" y="2"/>
                </a:moveTo>
                <a:lnTo>
                  <a:pt x="7" y="8"/>
                </a:lnTo>
                <a:lnTo>
                  <a:pt x="7" y="9"/>
                </a:lnTo>
                <a:lnTo>
                  <a:pt x="6" y="11"/>
                </a:lnTo>
                <a:lnTo>
                  <a:pt x="4" y="11"/>
                </a:lnTo>
                <a:lnTo>
                  <a:pt x="3" y="9"/>
                </a:lnTo>
                <a:lnTo>
                  <a:pt x="0" y="5"/>
                </a:lnTo>
                <a:lnTo>
                  <a:pt x="0" y="3"/>
                </a:lnTo>
                <a:lnTo>
                  <a:pt x="1" y="2"/>
                </a:lnTo>
                <a:lnTo>
                  <a:pt x="3" y="0"/>
                </a:lnTo>
                <a:lnTo>
                  <a:pt x="4" y="2"/>
                </a:lnTo>
                <a:lnTo>
                  <a:pt x="4" y="2"/>
                </a:lnTo>
                <a:close/>
                <a:moveTo>
                  <a:pt x="11" y="16"/>
                </a:moveTo>
                <a:lnTo>
                  <a:pt x="14" y="21"/>
                </a:lnTo>
                <a:lnTo>
                  <a:pt x="14" y="24"/>
                </a:lnTo>
                <a:lnTo>
                  <a:pt x="13" y="25"/>
                </a:lnTo>
                <a:lnTo>
                  <a:pt x="11" y="25"/>
                </a:lnTo>
                <a:lnTo>
                  <a:pt x="10" y="24"/>
                </a:lnTo>
                <a:lnTo>
                  <a:pt x="7" y="19"/>
                </a:lnTo>
                <a:lnTo>
                  <a:pt x="7" y="16"/>
                </a:lnTo>
                <a:lnTo>
                  <a:pt x="8" y="15"/>
                </a:lnTo>
                <a:lnTo>
                  <a:pt x="10" y="15"/>
                </a:lnTo>
                <a:lnTo>
                  <a:pt x="11" y="16"/>
                </a:lnTo>
                <a:lnTo>
                  <a:pt x="11" y="16"/>
                </a:lnTo>
                <a:close/>
                <a:moveTo>
                  <a:pt x="19" y="31"/>
                </a:moveTo>
                <a:lnTo>
                  <a:pt x="22" y="35"/>
                </a:lnTo>
                <a:lnTo>
                  <a:pt x="22" y="37"/>
                </a:lnTo>
                <a:lnTo>
                  <a:pt x="20" y="38"/>
                </a:lnTo>
                <a:lnTo>
                  <a:pt x="19" y="38"/>
                </a:lnTo>
                <a:lnTo>
                  <a:pt x="16" y="37"/>
                </a:lnTo>
                <a:lnTo>
                  <a:pt x="14" y="32"/>
                </a:lnTo>
                <a:lnTo>
                  <a:pt x="14" y="31"/>
                </a:lnTo>
                <a:lnTo>
                  <a:pt x="16" y="29"/>
                </a:lnTo>
                <a:lnTo>
                  <a:pt x="17" y="29"/>
                </a:lnTo>
                <a:lnTo>
                  <a:pt x="19" y="31"/>
                </a:lnTo>
                <a:lnTo>
                  <a:pt x="19" y="31"/>
                </a:lnTo>
                <a:close/>
                <a:moveTo>
                  <a:pt x="26" y="44"/>
                </a:moveTo>
                <a:lnTo>
                  <a:pt x="29" y="48"/>
                </a:lnTo>
                <a:lnTo>
                  <a:pt x="29" y="51"/>
                </a:lnTo>
                <a:lnTo>
                  <a:pt x="27" y="53"/>
                </a:lnTo>
                <a:lnTo>
                  <a:pt x="24" y="53"/>
                </a:lnTo>
                <a:lnTo>
                  <a:pt x="23" y="51"/>
                </a:lnTo>
                <a:lnTo>
                  <a:pt x="22" y="47"/>
                </a:lnTo>
                <a:lnTo>
                  <a:pt x="22" y="45"/>
                </a:lnTo>
                <a:lnTo>
                  <a:pt x="23" y="42"/>
                </a:lnTo>
                <a:lnTo>
                  <a:pt x="24" y="42"/>
                </a:lnTo>
                <a:lnTo>
                  <a:pt x="26" y="44"/>
                </a:lnTo>
                <a:lnTo>
                  <a:pt x="26" y="44"/>
                </a:lnTo>
                <a:close/>
                <a:moveTo>
                  <a:pt x="33" y="58"/>
                </a:moveTo>
                <a:lnTo>
                  <a:pt x="36" y="63"/>
                </a:lnTo>
                <a:lnTo>
                  <a:pt x="36" y="66"/>
                </a:lnTo>
                <a:lnTo>
                  <a:pt x="35" y="67"/>
                </a:lnTo>
                <a:lnTo>
                  <a:pt x="32" y="67"/>
                </a:lnTo>
                <a:lnTo>
                  <a:pt x="30" y="66"/>
                </a:lnTo>
                <a:lnTo>
                  <a:pt x="29" y="61"/>
                </a:lnTo>
                <a:lnTo>
                  <a:pt x="29" y="58"/>
                </a:lnTo>
                <a:lnTo>
                  <a:pt x="29" y="57"/>
                </a:lnTo>
                <a:lnTo>
                  <a:pt x="32" y="57"/>
                </a:lnTo>
                <a:lnTo>
                  <a:pt x="33" y="58"/>
                </a:lnTo>
                <a:lnTo>
                  <a:pt x="33" y="58"/>
                </a:lnTo>
                <a:close/>
                <a:moveTo>
                  <a:pt x="40" y="73"/>
                </a:moveTo>
                <a:lnTo>
                  <a:pt x="42" y="77"/>
                </a:lnTo>
                <a:lnTo>
                  <a:pt x="43" y="79"/>
                </a:lnTo>
                <a:lnTo>
                  <a:pt x="42" y="80"/>
                </a:lnTo>
                <a:lnTo>
                  <a:pt x="39" y="80"/>
                </a:lnTo>
                <a:lnTo>
                  <a:pt x="38" y="79"/>
                </a:lnTo>
                <a:lnTo>
                  <a:pt x="36" y="74"/>
                </a:lnTo>
                <a:lnTo>
                  <a:pt x="36" y="73"/>
                </a:lnTo>
                <a:lnTo>
                  <a:pt x="36" y="71"/>
                </a:lnTo>
                <a:lnTo>
                  <a:pt x="39" y="71"/>
                </a:lnTo>
                <a:lnTo>
                  <a:pt x="40" y="73"/>
                </a:lnTo>
                <a:lnTo>
                  <a:pt x="40" y="73"/>
                </a:lnTo>
                <a:close/>
                <a:moveTo>
                  <a:pt x="48" y="86"/>
                </a:moveTo>
                <a:lnTo>
                  <a:pt x="49" y="90"/>
                </a:lnTo>
                <a:lnTo>
                  <a:pt x="51" y="93"/>
                </a:lnTo>
                <a:lnTo>
                  <a:pt x="49" y="95"/>
                </a:lnTo>
                <a:lnTo>
                  <a:pt x="46" y="95"/>
                </a:lnTo>
                <a:lnTo>
                  <a:pt x="45" y="93"/>
                </a:lnTo>
                <a:lnTo>
                  <a:pt x="43" y="89"/>
                </a:lnTo>
                <a:lnTo>
                  <a:pt x="42" y="86"/>
                </a:lnTo>
                <a:lnTo>
                  <a:pt x="43" y="84"/>
                </a:lnTo>
                <a:lnTo>
                  <a:pt x="46" y="84"/>
                </a:lnTo>
                <a:lnTo>
                  <a:pt x="48" y="86"/>
                </a:lnTo>
                <a:lnTo>
                  <a:pt x="48" y="86"/>
                </a:lnTo>
                <a:close/>
                <a:moveTo>
                  <a:pt x="55" y="100"/>
                </a:moveTo>
                <a:lnTo>
                  <a:pt x="56" y="105"/>
                </a:lnTo>
                <a:lnTo>
                  <a:pt x="58" y="108"/>
                </a:lnTo>
                <a:lnTo>
                  <a:pt x="56" y="109"/>
                </a:lnTo>
                <a:lnTo>
                  <a:pt x="54" y="109"/>
                </a:lnTo>
                <a:lnTo>
                  <a:pt x="52" y="108"/>
                </a:lnTo>
                <a:lnTo>
                  <a:pt x="51" y="103"/>
                </a:lnTo>
                <a:lnTo>
                  <a:pt x="49" y="100"/>
                </a:lnTo>
                <a:lnTo>
                  <a:pt x="51" y="99"/>
                </a:lnTo>
                <a:lnTo>
                  <a:pt x="54" y="99"/>
                </a:lnTo>
                <a:lnTo>
                  <a:pt x="55" y="100"/>
                </a:lnTo>
                <a:lnTo>
                  <a:pt x="55" y="10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00" name="Freeform 86"/>
          <p:cNvSpPr>
            <a:spLocks noEditPoints="1"/>
          </p:cNvSpPr>
          <p:nvPr/>
        </p:nvSpPr>
        <p:spPr bwMode="auto">
          <a:xfrm>
            <a:off x="5513388" y="4923027"/>
            <a:ext cx="31750" cy="55563"/>
          </a:xfrm>
          <a:custGeom>
            <a:avLst/>
            <a:gdLst/>
            <a:ahLst/>
            <a:cxnLst>
              <a:cxn ang="0">
                <a:pos x="8" y="6"/>
              </a:cxn>
              <a:cxn ang="0">
                <a:pos x="6" y="9"/>
              </a:cxn>
              <a:cxn ang="0">
                <a:pos x="3" y="9"/>
              </a:cxn>
              <a:cxn ang="0">
                <a:pos x="0" y="2"/>
              </a:cxn>
              <a:cxn ang="0">
                <a:pos x="5" y="2"/>
              </a:cxn>
              <a:cxn ang="0">
                <a:pos x="12" y="15"/>
              </a:cxn>
              <a:cxn ang="0">
                <a:pos x="15" y="22"/>
              </a:cxn>
              <a:cxn ang="0">
                <a:pos x="12" y="23"/>
              </a:cxn>
              <a:cxn ang="0">
                <a:pos x="8" y="18"/>
              </a:cxn>
              <a:cxn ang="0">
                <a:pos x="9" y="15"/>
              </a:cxn>
              <a:cxn ang="0">
                <a:pos x="12" y="15"/>
              </a:cxn>
              <a:cxn ang="0">
                <a:pos x="19" y="29"/>
              </a:cxn>
              <a:cxn ang="0">
                <a:pos x="22" y="36"/>
              </a:cxn>
              <a:cxn ang="0">
                <a:pos x="19" y="38"/>
              </a:cxn>
              <a:cxn ang="0">
                <a:pos x="15" y="32"/>
              </a:cxn>
              <a:cxn ang="0">
                <a:pos x="16" y="28"/>
              </a:cxn>
              <a:cxn ang="0">
                <a:pos x="19" y="29"/>
              </a:cxn>
              <a:cxn ang="0">
                <a:pos x="26" y="44"/>
              </a:cxn>
              <a:cxn ang="0">
                <a:pos x="29" y="49"/>
              </a:cxn>
              <a:cxn ang="0">
                <a:pos x="25" y="52"/>
              </a:cxn>
              <a:cxn ang="0">
                <a:pos x="22" y="45"/>
              </a:cxn>
              <a:cxn ang="0">
                <a:pos x="24" y="42"/>
              </a:cxn>
              <a:cxn ang="0">
                <a:pos x="26" y="44"/>
              </a:cxn>
              <a:cxn ang="0">
                <a:pos x="34" y="57"/>
              </a:cxn>
              <a:cxn ang="0">
                <a:pos x="37" y="64"/>
              </a:cxn>
              <a:cxn ang="0">
                <a:pos x="32" y="65"/>
              </a:cxn>
              <a:cxn ang="0">
                <a:pos x="29" y="60"/>
              </a:cxn>
              <a:cxn ang="0">
                <a:pos x="31" y="57"/>
              </a:cxn>
              <a:cxn ang="0">
                <a:pos x="34" y="57"/>
              </a:cxn>
              <a:cxn ang="0">
                <a:pos x="41" y="71"/>
              </a:cxn>
              <a:cxn ang="0">
                <a:pos x="44" y="78"/>
              </a:cxn>
              <a:cxn ang="0">
                <a:pos x="40" y="80"/>
              </a:cxn>
              <a:cxn ang="0">
                <a:pos x="37" y="74"/>
              </a:cxn>
              <a:cxn ang="0">
                <a:pos x="37" y="70"/>
              </a:cxn>
              <a:cxn ang="0">
                <a:pos x="41" y="71"/>
              </a:cxn>
              <a:cxn ang="0">
                <a:pos x="48" y="86"/>
              </a:cxn>
              <a:cxn ang="0">
                <a:pos x="51" y="91"/>
              </a:cxn>
              <a:cxn ang="0">
                <a:pos x="47" y="94"/>
              </a:cxn>
              <a:cxn ang="0">
                <a:pos x="44" y="87"/>
              </a:cxn>
              <a:cxn ang="0">
                <a:pos x="44" y="84"/>
              </a:cxn>
              <a:cxn ang="0">
                <a:pos x="48" y="86"/>
              </a:cxn>
              <a:cxn ang="0">
                <a:pos x="56" y="99"/>
              </a:cxn>
              <a:cxn ang="0">
                <a:pos x="58" y="106"/>
              </a:cxn>
              <a:cxn ang="0">
                <a:pos x="54" y="107"/>
              </a:cxn>
              <a:cxn ang="0">
                <a:pos x="51" y="101"/>
              </a:cxn>
              <a:cxn ang="0">
                <a:pos x="51" y="99"/>
              </a:cxn>
              <a:cxn ang="0">
                <a:pos x="56" y="99"/>
              </a:cxn>
            </a:cxnLst>
            <a:rect l="0" t="0" r="r" b="b"/>
            <a:pathLst>
              <a:path w="58" h="107">
                <a:moveTo>
                  <a:pt x="5" y="2"/>
                </a:moveTo>
                <a:lnTo>
                  <a:pt x="8" y="6"/>
                </a:lnTo>
                <a:lnTo>
                  <a:pt x="8" y="7"/>
                </a:lnTo>
                <a:lnTo>
                  <a:pt x="6" y="9"/>
                </a:lnTo>
                <a:lnTo>
                  <a:pt x="5" y="10"/>
                </a:lnTo>
                <a:lnTo>
                  <a:pt x="3" y="9"/>
                </a:lnTo>
                <a:lnTo>
                  <a:pt x="0" y="3"/>
                </a:lnTo>
                <a:lnTo>
                  <a:pt x="0" y="2"/>
                </a:lnTo>
                <a:lnTo>
                  <a:pt x="2" y="0"/>
                </a:lnTo>
                <a:lnTo>
                  <a:pt x="5" y="2"/>
                </a:lnTo>
                <a:lnTo>
                  <a:pt x="5" y="2"/>
                </a:lnTo>
                <a:close/>
                <a:moveTo>
                  <a:pt x="12" y="15"/>
                </a:moveTo>
                <a:lnTo>
                  <a:pt x="15" y="20"/>
                </a:lnTo>
                <a:lnTo>
                  <a:pt x="15" y="22"/>
                </a:lnTo>
                <a:lnTo>
                  <a:pt x="13" y="23"/>
                </a:lnTo>
                <a:lnTo>
                  <a:pt x="12" y="23"/>
                </a:lnTo>
                <a:lnTo>
                  <a:pt x="10" y="22"/>
                </a:lnTo>
                <a:lnTo>
                  <a:pt x="8" y="18"/>
                </a:lnTo>
                <a:lnTo>
                  <a:pt x="8" y="16"/>
                </a:lnTo>
                <a:lnTo>
                  <a:pt x="9" y="15"/>
                </a:lnTo>
                <a:lnTo>
                  <a:pt x="10" y="15"/>
                </a:lnTo>
                <a:lnTo>
                  <a:pt x="12" y="15"/>
                </a:lnTo>
                <a:lnTo>
                  <a:pt x="12" y="15"/>
                </a:lnTo>
                <a:close/>
                <a:moveTo>
                  <a:pt x="19" y="29"/>
                </a:moveTo>
                <a:lnTo>
                  <a:pt x="22" y="33"/>
                </a:lnTo>
                <a:lnTo>
                  <a:pt x="22" y="36"/>
                </a:lnTo>
                <a:lnTo>
                  <a:pt x="21" y="38"/>
                </a:lnTo>
                <a:lnTo>
                  <a:pt x="19" y="38"/>
                </a:lnTo>
                <a:lnTo>
                  <a:pt x="16" y="36"/>
                </a:lnTo>
                <a:lnTo>
                  <a:pt x="15" y="32"/>
                </a:lnTo>
                <a:lnTo>
                  <a:pt x="15" y="29"/>
                </a:lnTo>
                <a:lnTo>
                  <a:pt x="16" y="28"/>
                </a:lnTo>
                <a:lnTo>
                  <a:pt x="18" y="28"/>
                </a:lnTo>
                <a:lnTo>
                  <a:pt x="19" y="29"/>
                </a:lnTo>
                <a:lnTo>
                  <a:pt x="19" y="29"/>
                </a:lnTo>
                <a:close/>
                <a:moveTo>
                  <a:pt x="26" y="44"/>
                </a:moveTo>
                <a:lnTo>
                  <a:pt x="29" y="48"/>
                </a:lnTo>
                <a:lnTo>
                  <a:pt x="29" y="49"/>
                </a:lnTo>
                <a:lnTo>
                  <a:pt x="28" y="51"/>
                </a:lnTo>
                <a:lnTo>
                  <a:pt x="25" y="52"/>
                </a:lnTo>
                <a:lnTo>
                  <a:pt x="24" y="51"/>
                </a:lnTo>
                <a:lnTo>
                  <a:pt x="22" y="45"/>
                </a:lnTo>
                <a:lnTo>
                  <a:pt x="22" y="44"/>
                </a:lnTo>
                <a:lnTo>
                  <a:pt x="24" y="42"/>
                </a:lnTo>
                <a:lnTo>
                  <a:pt x="25" y="42"/>
                </a:lnTo>
                <a:lnTo>
                  <a:pt x="26" y="44"/>
                </a:lnTo>
                <a:lnTo>
                  <a:pt x="26" y="44"/>
                </a:lnTo>
                <a:close/>
                <a:moveTo>
                  <a:pt x="34" y="57"/>
                </a:moveTo>
                <a:lnTo>
                  <a:pt x="37" y="62"/>
                </a:lnTo>
                <a:lnTo>
                  <a:pt x="37" y="64"/>
                </a:lnTo>
                <a:lnTo>
                  <a:pt x="35" y="65"/>
                </a:lnTo>
                <a:lnTo>
                  <a:pt x="32" y="65"/>
                </a:lnTo>
                <a:lnTo>
                  <a:pt x="31" y="64"/>
                </a:lnTo>
                <a:lnTo>
                  <a:pt x="29" y="60"/>
                </a:lnTo>
                <a:lnTo>
                  <a:pt x="29" y="58"/>
                </a:lnTo>
                <a:lnTo>
                  <a:pt x="31" y="57"/>
                </a:lnTo>
                <a:lnTo>
                  <a:pt x="32" y="55"/>
                </a:lnTo>
                <a:lnTo>
                  <a:pt x="34" y="57"/>
                </a:lnTo>
                <a:lnTo>
                  <a:pt x="34" y="57"/>
                </a:lnTo>
                <a:close/>
                <a:moveTo>
                  <a:pt x="41" y="71"/>
                </a:moveTo>
                <a:lnTo>
                  <a:pt x="44" y="75"/>
                </a:lnTo>
                <a:lnTo>
                  <a:pt x="44" y="78"/>
                </a:lnTo>
                <a:lnTo>
                  <a:pt x="42" y="80"/>
                </a:lnTo>
                <a:lnTo>
                  <a:pt x="40" y="80"/>
                </a:lnTo>
                <a:lnTo>
                  <a:pt x="38" y="78"/>
                </a:lnTo>
                <a:lnTo>
                  <a:pt x="37" y="74"/>
                </a:lnTo>
                <a:lnTo>
                  <a:pt x="37" y="71"/>
                </a:lnTo>
                <a:lnTo>
                  <a:pt x="37" y="70"/>
                </a:lnTo>
                <a:lnTo>
                  <a:pt x="40" y="70"/>
                </a:lnTo>
                <a:lnTo>
                  <a:pt x="41" y="71"/>
                </a:lnTo>
                <a:lnTo>
                  <a:pt x="41" y="71"/>
                </a:lnTo>
                <a:close/>
                <a:moveTo>
                  <a:pt x="48" y="86"/>
                </a:moveTo>
                <a:lnTo>
                  <a:pt x="50" y="90"/>
                </a:lnTo>
                <a:lnTo>
                  <a:pt x="51" y="91"/>
                </a:lnTo>
                <a:lnTo>
                  <a:pt x="50" y="93"/>
                </a:lnTo>
                <a:lnTo>
                  <a:pt x="47" y="94"/>
                </a:lnTo>
                <a:lnTo>
                  <a:pt x="45" y="93"/>
                </a:lnTo>
                <a:lnTo>
                  <a:pt x="44" y="87"/>
                </a:lnTo>
                <a:lnTo>
                  <a:pt x="44" y="86"/>
                </a:lnTo>
                <a:lnTo>
                  <a:pt x="44" y="84"/>
                </a:lnTo>
                <a:lnTo>
                  <a:pt x="47" y="84"/>
                </a:lnTo>
                <a:lnTo>
                  <a:pt x="48" y="86"/>
                </a:lnTo>
                <a:lnTo>
                  <a:pt x="48" y="86"/>
                </a:lnTo>
                <a:close/>
                <a:moveTo>
                  <a:pt x="56" y="99"/>
                </a:moveTo>
                <a:lnTo>
                  <a:pt x="57" y="104"/>
                </a:lnTo>
                <a:lnTo>
                  <a:pt x="58" y="106"/>
                </a:lnTo>
                <a:lnTo>
                  <a:pt x="57" y="107"/>
                </a:lnTo>
                <a:lnTo>
                  <a:pt x="54" y="107"/>
                </a:lnTo>
                <a:lnTo>
                  <a:pt x="53" y="106"/>
                </a:lnTo>
                <a:lnTo>
                  <a:pt x="51" y="101"/>
                </a:lnTo>
                <a:lnTo>
                  <a:pt x="50" y="100"/>
                </a:lnTo>
                <a:lnTo>
                  <a:pt x="51" y="99"/>
                </a:lnTo>
                <a:lnTo>
                  <a:pt x="54" y="97"/>
                </a:lnTo>
                <a:lnTo>
                  <a:pt x="56" y="99"/>
                </a:lnTo>
                <a:lnTo>
                  <a:pt x="56" y="9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01" name="Freeform 87"/>
          <p:cNvSpPr>
            <a:spLocks noEditPoints="1"/>
          </p:cNvSpPr>
          <p:nvPr/>
        </p:nvSpPr>
        <p:spPr bwMode="auto">
          <a:xfrm>
            <a:off x="5502280" y="4965890"/>
            <a:ext cx="49213" cy="28575"/>
          </a:xfrm>
          <a:custGeom>
            <a:avLst/>
            <a:gdLst/>
            <a:ahLst/>
            <a:cxnLst>
              <a:cxn ang="0">
                <a:pos x="6" y="45"/>
              </a:cxn>
              <a:cxn ang="0">
                <a:pos x="10" y="46"/>
              </a:cxn>
              <a:cxn ang="0">
                <a:pos x="9" y="49"/>
              </a:cxn>
              <a:cxn ang="0">
                <a:pos x="1" y="52"/>
              </a:cxn>
              <a:cxn ang="0">
                <a:pos x="0" y="49"/>
              </a:cxn>
              <a:cxn ang="0">
                <a:pos x="1" y="46"/>
              </a:cxn>
              <a:cxn ang="0">
                <a:pos x="20" y="37"/>
              </a:cxn>
              <a:cxn ang="0">
                <a:pos x="23" y="39"/>
              </a:cxn>
              <a:cxn ang="0">
                <a:pos x="22" y="42"/>
              </a:cxn>
              <a:cxn ang="0">
                <a:pos x="16" y="45"/>
              </a:cxn>
              <a:cxn ang="0">
                <a:pos x="15" y="39"/>
              </a:cxn>
              <a:cxn ang="0">
                <a:pos x="29" y="32"/>
              </a:cxn>
              <a:cxn ang="0">
                <a:pos x="36" y="30"/>
              </a:cxn>
              <a:cxn ang="0">
                <a:pos x="38" y="33"/>
              </a:cxn>
              <a:cxn ang="0">
                <a:pos x="32" y="37"/>
              </a:cxn>
              <a:cxn ang="0">
                <a:pos x="28" y="36"/>
              </a:cxn>
              <a:cxn ang="0">
                <a:pos x="29" y="32"/>
              </a:cxn>
              <a:cxn ang="0">
                <a:pos x="44" y="24"/>
              </a:cxn>
              <a:cxn ang="0">
                <a:pos x="49" y="23"/>
              </a:cxn>
              <a:cxn ang="0">
                <a:pos x="52" y="26"/>
              </a:cxn>
              <a:cxn ang="0">
                <a:pos x="45" y="30"/>
              </a:cxn>
              <a:cxn ang="0">
                <a:pos x="42" y="29"/>
              </a:cxn>
              <a:cxn ang="0">
                <a:pos x="44" y="24"/>
              </a:cxn>
              <a:cxn ang="0">
                <a:pos x="57" y="17"/>
              </a:cxn>
              <a:cxn ang="0">
                <a:pos x="64" y="16"/>
              </a:cxn>
              <a:cxn ang="0">
                <a:pos x="65" y="18"/>
              </a:cxn>
              <a:cxn ang="0">
                <a:pos x="60" y="23"/>
              </a:cxn>
              <a:cxn ang="0">
                <a:pos x="57" y="21"/>
              </a:cxn>
              <a:cxn ang="0">
                <a:pos x="57" y="17"/>
              </a:cxn>
              <a:cxn ang="0">
                <a:pos x="71" y="10"/>
              </a:cxn>
              <a:cxn ang="0">
                <a:pos x="79" y="8"/>
              </a:cxn>
              <a:cxn ang="0">
                <a:pos x="80" y="11"/>
              </a:cxn>
              <a:cxn ang="0">
                <a:pos x="74" y="16"/>
              </a:cxn>
              <a:cxn ang="0">
                <a:pos x="70" y="11"/>
              </a:cxn>
              <a:cxn ang="0">
                <a:pos x="71" y="10"/>
              </a:cxn>
              <a:cxn ang="0">
                <a:pos x="90" y="1"/>
              </a:cxn>
              <a:cxn ang="0">
                <a:pos x="93" y="1"/>
              </a:cxn>
              <a:cxn ang="0">
                <a:pos x="92" y="5"/>
              </a:cxn>
              <a:cxn ang="0">
                <a:pos x="86" y="8"/>
              </a:cxn>
              <a:cxn ang="0">
                <a:pos x="84" y="4"/>
              </a:cxn>
              <a:cxn ang="0">
                <a:pos x="86" y="3"/>
              </a:cxn>
            </a:cxnLst>
            <a:rect l="0" t="0" r="r" b="b"/>
            <a:pathLst>
              <a:path w="93" h="52">
                <a:moveTo>
                  <a:pt x="1" y="46"/>
                </a:moveTo>
                <a:lnTo>
                  <a:pt x="6" y="45"/>
                </a:lnTo>
                <a:lnTo>
                  <a:pt x="9" y="45"/>
                </a:lnTo>
                <a:lnTo>
                  <a:pt x="10" y="46"/>
                </a:lnTo>
                <a:lnTo>
                  <a:pt x="10" y="47"/>
                </a:lnTo>
                <a:lnTo>
                  <a:pt x="9" y="49"/>
                </a:lnTo>
                <a:lnTo>
                  <a:pt x="4" y="52"/>
                </a:lnTo>
                <a:lnTo>
                  <a:pt x="1" y="52"/>
                </a:lnTo>
                <a:lnTo>
                  <a:pt x="0" y="50"/>
                </a:lnTo>
                <a:lnTo>
                  <a:pt x="0" y="49"/>
                </a:lnTo>
                <a:lnTo>
                  <a:pt x="1" y="46"/>
                </a:lnTo>
                <a:lnTo>
                  <a:pt x="1" y="46"/>
                </a:lnTo>
                <a:close/>
                <a:moveTo>
                  <a:pt x="15" y="39"/>
                </a:moveTo>
                <a:lnTo>
                  <a:pt x="20" y="37"/>
                </a:lnTo>
                <a:lnTo>
                  <a:pt x="22" y="37"/>
                </a:lnTo>
                <a:lnTo>
                  <a:pt x="23" y="39"/>
                </a:lnTo>
                <a:lnTo>
                  <a:pt x="23" y="40"/>
                </a:lnTo>
                <a:lnTo>
                  <a:pt x="22" y="42"/>
                </a:lnTo>
                <a:lnTo>
                  <a:pt x="17" y="45"/>
                </a:lnTo>
                <a:lnTo>
                  <a:pt x="16" y="45"/>
                </a:lnTo>
                <a:lnTo>
                  <a:pt x="15" y="43"/>
                </a:lnTo>
                <a:lnTo>
                  <a:pt x="15" y="39"/>
                </a:lnTo>
                <a:lnTo>
                  <a:pt x="15" y="39"/>
                </a:lnTo>
                <a:close/>
                <a:moveTo>
                  <a:pt x="29" y="32"/>
                </a:moveTo>
                <a:lnTo>
                  <a:pt x="33" y="30"/>
                </a:lnTo>
                <a:lnTo>
                  <a:pt x="36" y="30"/>
                </a:lnTo>
                <a:lnTo>
                  <a:pt x="38" y="30"/>
                </a:lnTo>
                <a:lnTo>
                  <a:pt x="38" y="33"/>
                </a:lnTo>
                <a:lnTo>
                  <a:pt x="36" y="34"/>
                </a:lnTo>
                <a:lnTo>
                  <a:pt x="32" y="37"/>
                </a:lnTo>
                <a:lnTo>
                  <a:pt x="29" y="37"/>
                </a:lnTo>
                <a:lnTo>
                  <a:pt x="28" y="36"/>
                </a:lnTo>
                <a:lnTo>
                  <a:pt x="28" y="33"/>
                </a:lnTo>
                <a:lnTo>
                  <a:pt x="29" y="32"/>
                </a:lnTo>
                <a:lnTo>
                  <a:pt x="29" y="32"/>
                </a:lnTo>
                <a:close/>
                <a:moveTo>
                  <a:pt x="44" y="24"/>
                </a:moveTo>
                <a:lnTo>
                  <a:pt x="48" y="23"/>
                </a:lnTo>
                <a:lnTo>
                  <a:pt x="49" y="23"/>
                </a:lnTo>
                <a:lnTo>
                  <a:pt x="51" y="23"/>
                </a:lnTo>
                <a:lnTo>
                  <a:pt x="52" y="26"/>
                </a:lnTo>
                <a:lnTo>
                  <a:pt x="51" y="27"/>
                </a:lnTo>
                <a:lnTo>
                  <a:pt x="45" y="30"/>
                </a:lnTo>
                <a:lnTo>
                  <a:pt x="44" y="30"/>
                </a:lnTo>
                <a:lnTo>
                  <a:pt x="42" y="29"/>
                </a:lnTo>
                <a:lnTo>
                  <a:pt x="42" y="26"/>
                </a:lnTo>
                <a:lnTo>
                  <a:pt x="44" y="24"/>
                </a:lnTo>
                <a:lnTo>
                  <a:pt x="44" y="24"/>
                </a:lnTo>
                <a:close/>
                <a:moveTo>
                  <a:pt x="57" y="17"/>
                </a:moveTo>
                <a:lnTo>
                  <a:pt x="63" y="16"/>
                </a:lnTo>
                <a:lnTo>
                  <a:pt x="64" y="16"/>
                </a:lnTo>
                <a:lnTo>
                  <a:pt x="65" y="16"/>
                </a:lnTo>
                <a:lnTo>
                  <a:pt x="65" y="18"/>
                </a:lnTo>
                <a:lnTo>
                  <a:pt x="64" y="20"/>
                </a:lnTo>
                <a:lnTo>
                  <a:pt x="60" y="23"/>
                </a:lnTo>
                <a:lnTo>
                  <a:pt x="58" y="23"/>
                </a:lnTo>
                <a:lnTo>
                  <a:pt x="57" y="21"/>
                </a:lnTo>
                <a:lnTo>
                  <a:pt x="55" y="18"/>
                </a:lnTo>
                <a:lnTo>
                  <a:pt x="57" y="17"/>
                </a:lnTo>
                <a:lnTo>
                  <a:pt x="57" y="17"/>
                </a:lnTo>
                <a:close/>
                <a:moveTo>
                  <a:pt x="71" y="10"/>
                </a:moveTo>
                <a:lnTo>
                  <a:pt x="76" y="8"/>
                </a:lnTo>
                <a:lnTo>
                  <a:pt x="79" y="8"/>
                </a:lnTo>
                <a:lnTo>
                  <a:pt x="80" y="8"/>
                </a:lnTo>
                <a:lnTo>
                  <a:pt x="80" y="11"/>
                </a:lnTo>
                <a:lnTo>
                  <a:pt x="79" y="13"/>
                </a:lnTo>
                <a:lnTo>
                  <a:pt x="74" y="16"/>
                </a:lnTo>
                <a:lnTo>
                  <a:pt x="70" y="14"/>
                </a:lnTo>
                <a:lnTo>
                  <a:pt x="70" y="11"/>
                </a:lnTo>
                <a:lnTo>
                  <a:pt x="71" y="10"/>
                </a:lnTo>
                <a:lnTo>
                  <a:pt x="71" y="10"/>
                </a:lnTo>
                <a:close/>
                <a:moveTo>
                  <a:pt x="86" y="3"/>
                </a:moveTo>
                <a:lnTo>
                  <a:pt x="90" y="1"/>
                </a:lnTo>
                <a:lnTo>
                  <a:pt x="92" y="0"/>
                </a:lnTo>
                <a:lnTo>
                  <a:pt x="93" y="1"/>
                </a:lnTo>
                <a:lnTo>
                  <a:pt x="93" y="4"/>
                </a:lnTo>
                <a:lnTo>
                  <a:pt x="92" y="5"/>
                </a:lnTo>
                <a:lnTo>
                  <a:pt x="87" y="7"/>
                </a:lnTo>
                <a:lnTo>
                  <a:pt x="86" y="8"/>
                </a:lnTo>
                <a:lnTo>
                  <a:pt x="84" y="7"/>
                </a:lnTo>
                <a:lnTo>
                  <a:pt x="84" y="4"/>
                </a:lnTo>
                <a:lnTo>
                  <a:pt x="86" y="3"/>
                </a:lnTo>
                <a:lnTo>
                  <a:pt x="86"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02" name="Freeform 88"/>
          <p:cNvSpPr>
            <a:spLocks noEditPoints="1"/>
          </p:cNvSpPr>
          <p:nvPr/>
        </p:nvSpPr>
        <p:spPr bwMode="auto">
          <a:xfrm>
            <a:off x="5492751" y="4951594"/>
            <a:ext cx="50800" cy="26988"/>
          </a:xfrm>
          <a:custGeom>
            <a:avLst/>
            <a:gdLst/>
            <a:ahLst/>
            <a:cxnLst>
              <a:cxn ang="0">
                <a:pos x="7" y="45"/>
              </a:cxn>
              <a:cxn ang="0">
                <a:pos x="10" y="45"/>
              </a:cxn>
              <a:cxn ang="0">
                <a:pos x="4" y="52"/>
              </a:cxn>
              <a:cxn ang="0">
                <a:pos x="1" y="50"/>
              </a:cxn>
              <a:cxn ang="0">
                <a:pos x="1" y="46"/>
              </a:cxn>
              <a:cxn ang="0">
                <a:pos x="16" y="39"/>
              </a:cxn>
              <a:cxn ang="0">
                <a:pos x="23" y="37"/>
              </a:cxn>
              <a:cxn ang="0">
                <a:pos x="25" y="40"/>
              </a:cxn>
              <a:cxn ang="0">
                <a:pos x="19" y="45"/>
              </a:cxn>
              <a:cxn ang="0">
                <a:pos x="15" y="43"/>
              </a:cxn>
              <a:cxn ang="0">
                <a:pos x="16" y="39"/>
              </a:cxn>
              <a:cxn ang="0">
                <a:pos x="35" y="30"/>
              </a:cxn>
              <a:cxn ang="0">
                <a:pos x="38" y="30"/>
              </a:cxn>
              <a:cxn ang="0">
                <a:pos x="36" y="34"/>
              </a:cxn>
              <a:cxn ang="0">
                <a:pos x="29" y="36"/>
              </a:cxn>
              <a:cxn ang="0">
                <a:pos x="31" y="32"/>
              </a:cxn>
              <a:cxn ang="0">
                <a:pos x="44" y="24"/>
              </a:cxn>
              <a:cxn ang="0">
                <a:pos x="51" y="23"/>
              </a:cxn>
              <a:cxn ang="0">
                <a:pos x="52" y="26"/>
              </a:cxn>
              <a:cxn ang="0">
                <a:pos x="47" y="30"/>
              </a:cxn>
              <a:cxn ang="0">
                <a:pos x="42" y="29"/>
              </a:cxn>
              <a:cxn ang="0">
                <a:pos x="44" y="24"/>
              </a:cxn>
              <a:cxn ang="0">
                <a:pos x="58" y="17"/>
              </a:cxn>
              <a:cxn ang="0">
                <a:pos x="64" y="14"/>
              </a:cxn>
              <a:cxn ang="0">
                <a:pos x="67" y="19"/>
              </a:cxn>
              <a:cxn ang="0">
                <a:pos x="60" y="21"/>
              </a:cxn>
              <a:cxn ang="0">
                <a:pos x="57" y="21"/>
              </a:cxn>
              <a:cxn ang="0">
                <a:pos x="58" y="17"/>
              </a:cxn>
              <a:cxn ang="0">
                <a:pos x="71" y="10"/>
              </a:cxn>
              <a:cxn ang="0">
                <a:pos x="79" y="7"/>
              </a:cxn>
              <a:cxn ang="0">
                <a:pos x="80" y="11"/>
              </a:cxn>
              <a:cxn ang="0">
                <a:pos x="74" y="14"/>
              </a:cxn>
              <a:cxn ang="0">
                <a:pos x="71" y="14"/>
              </a:cxn>
              <a:cxn ang="0">
                <a:pos x="71" y="10"/>
              </a:cxn>
              <a:cxn ang="0">
                <a:pos x="86" y="3"/>
              </a:cxn>
              <a:cxn ang="0">
                <a:pos x="93" y="0"/>
              </a:cxn>
              <a:cxn ang="0">
                <a:pos x="95" y="4"/>
              </a:cxn>
              <a:cxn ang="0">
                <a:pos x="89" y="7"/>
              </a:cxn>
              <a:cxn ang="0">
                <a:pos x="84" y="7"/>
              </a:cxn>
              <a:cxn ang="0">
                <a:pos x="86" y="3"/>
              </a:cxn>
            </a:cxnLst>
            <a:rect l="0" t="0" r="r" b="b"/>
            <a:pathLst>
              <a:path w="95" h="52">
                <a:moveTo>
                  <a:pt x="1" y="46"/>
                </a:moveTo>
                <a:lnTo>
                  <a:pt x="7" y="45"/>
                </a:lnTo>
                <a:lnTo>
                  <a:pt x="9" y="45"/>
                </a:lnTo>
                <a:lnTo>
                  <a:pt x="10" y="45"/>
                </a:lnTo>
                <a:lnTo>
                  <a:pt x="9" y="49"/>
                </a:lnTo>
                <a:lnTo>
                  <a:pt x="4" y="52"/>
                </a:lnTo>
                <a:lnTo>
                  <a:pt x="3" y="52"/>
                </a:lnTo>
                <a:lnTo>
                  <a:pt x="1" y="50"/>
                </a:lnTo>
                <a:lnTo>
                  <a:pt x="0" y="47"/>
                </a:lnTo>
                <a:lnTo>
                  <a:pt x="1" y="46"/>
                </a:lnTo>
                <a:lnTo>
                  <a:pt x="1" y="46"/>
                </a:lnTo>
                <a:close/>
                <a:moveTo>
                  <a:pt x="16" y="39"/>
                </a:moveTo>
                <a:lnTo>
                  <a:pt x="20" y="37"/>
                </a:lnTo>
                <a:lnTo>
                  <a:pt x="23" y="37"/>
                </a:lnTo>
                <a:lnTo>
                  <a:pt x="25" y="37"/>
                </a:lnTo>
                <a:lnTo>
                  <a:pt x="25" y="40"/>
                </a:lnTo>
                <a:lnTo>
                  <a:pt x="23" y="42"/>
                </a:lnTo>
                <a:lnTo>
                  <a:pt x="19" y="45"/>
                </a:lnTo>
                <a:lnTo>
                  <a:pt x="16" y="45"/>
                </a:lnTo>
                <a:lnTo>
                  <a:pt x="15" y="43"/>
                </a:lnTo>
                <a:lnTo>
                  <a:pt x="16" y="39"/>
                </a:lnTo>
                <a:lnTo>
                  <a:pt x="16" y="39"/>
                </a:lnTo>
                <a:close/>
                <a:moveTo>
                  <a:pt x="31" y="32"/>
                </a:moveTo>
                <a:lnTo>
                  <a:pt x="35" y="30"/>
                </a:lnTo>
                <a:lnTo>
                  <a:pt x="36" y="30"/>
                </a:lnTo>
                <a:lnTo>
                  <a:pt x="38" y="30"/>
                </a:lnTo>
                <a:lnTo>
                  <a:pt x="38" y="33"/>
                </a:lnTo>
                <a:lnTo>
                  <a:pt x="36" y="34"/>
                </a:lnTo>
                <a:lnTo>
                  <a:pt x="32" y="37"/>
                </a:lnTo>
                <a:lnTo>
                  <a:pt x="29" y="36"/>
                </a:lnTo>
                <a:lnTo>
                  <a:pt x="29" y="33"/>
                </a:lnTo>
                <a:lnTo>
                  <a:pt x="31" y="32"/>
                </a:lnTo>
                <a:lnTo>
                  <a:pt x="31" y="32"/>
                </a:lnTo>
                <a:close/>
                <a:moveTo>
                  <a:pt x="44" y="24"/>
                </a:moveTo>
                <a:lnTo>
                  <a:pt x="48" y="23"/>
                </a:lnTo>
                <a:lnTo>
                  <a:pt x="51" y="23"/>
                </a:lnTo>
                <a:lnTo>
                  <a:pt x="52" y="23"/>
                </a:lnTo>
                <a:lnTo>
                  <a:pt x="52" y="26"/>
                </a:lnTo>
                <a:lnTo>
                  <a:pt x="51" y="27"/>
                </a:lnTo>
                <a:lnTo>
                  <a:pt x="47" y="30"/>
                </a:lnTo>
                <a:lnTo>
                  <a:pt x="44" y="30"/>
                </a:lnTo>
                <a:lnTo>
                  <a:pt x="42" y="29"/>
                </a:lnTo>
                <a:lnTo>
                  <a:pt x="42" y="26"/>
                </a:lnTo>
                <a:lnTo>
                  <a:pt x="44" y="24"/>
                </a:lnTo>
                <a:lnTo>
                  <a:pt x="44" y="24"/>
                </a:lnTo>
                <a:close/>
                <a:moveTo>
                  <a:pt x="58" y="17"/>
                </a:moveTo>
                <a:lnTo>
                  <a:pt x="63" y="16"/>
                </a:lnTo>
                <a:lnTo>
                  <a:pt x="64" y="14"/>
                </a:lnTo>
                <a:lnTo>
                  <a:pt x="65" y="16"/>
                </a:lnTo>
                <a:lnTo>
                  <a:pt x="67" y="19"/>
                </a:lnTo>
                <a:lnTo>
                  <a:pt x="65" y="20"/>
                </a:lnTo>
                <a:lnTo>
                  <a:pt x="60" y="21"/>
                </a:lnTo>
                <a:lnTo>
                  <a:pt x="58" y="23"/>
                </a:lnTo>
                <a:lnTo>
                  <a:pt x="57" y="21"/>
                </a:lnTo>
                <a:lnTo>
                  <a:pt x="57" y="19"/>
                </a:lnTo>
                <a:lnTo>
                  <a:pt x="58" y="17"/>
                </a:lnTo>
                <a:lnTo>
                  <a:pt x="58" y="17"/>
                </a:lnTo>
                <a:close/>
                <a:moveTo>
                  <a:pt x="71" y="10"/>
                </a:moveTo>
                <a:lnTo>
                  <a:pt x="77" y="8"/>
                </a:lnTo>
                <a:lnTo>
                  <a:pt x="79" y="7"/>
                </a:lnTo>
                <a:lnTo>
                  <a:pt x="80" y="8"/>
                </a:lnTo>
                <a:lnTo>
                  <a:pt x="80" y="11"/>
                </a:lnTo>
                <a:lnTo>
                  <a:pt x="79" y="13"/>
                </a:lnTo>
                <a:lnTo>
                  <a:pt x="74" y="14"/>
                </a:lnTo>
                <a:lnTo>
                  <a:pt x="73" y="16"/>
                </a:lnTo>
                <a:lnTo>
                  <a:pt x="71" y="14"/>
                </a:lnTo>
                <a:lnTo>
                  <a:pt x="71" y="11"/>
                </a:lnTo>
                <a:lnTo>
                  <a:pt x="71" y="10"/>
                </a:lnTo>
                <a:lnTo>
                  <a:pt x="71" y="10"/>
                </a:lnTo>
                <a:close/>
                <a:moveTo>
                  <a:pt x="86" y="3"/>
                </a:moveTo>
                <a:lnTo>
                  <a:pt x="90" y="1"/>
                </a:lnTo>
                <a:lnTo>
                  <a:pt x="93" y="0"/>
                </a:lnTo>
                <a:lnTo>
                  <a:pt x="95" y="1"/>
                </a:lnTo>
                <a:lnTo>
                  <a:pt x="95" y="4"/>
                </a:lnTo>
                <a:lnTo>
                  <a:pt x="93" y="6"/>
                </a:lnTo>
                <a:lnTo>
                  <a:pt x="89" y="7"/>
                </a:lnTo>
                <a:lnTo>
                  <a:pt x="86" y="8"/>
                </a:lnTo>
                <a:lnTo>
                  <a:pt x="84" y="7"/>
                </a:lnTo>
                <a:lnTo>
                  <a:pt x="84" y="4"/>
                </a:lnTo>
                <a:lnTo>
                  <a:pt x="86" y="3"/>
                </a:lnTo>
                <a:lnTo>
                  <a:pt x="86"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03" name="Freeform 89"/>
          <p:cNvSpPr>
            <a:spLocks noEditPoints="1"/>
          </p:cNvSpPr>
          <p:nvPr/>
        </p:nvSpPr>
        <p:spPr bwMode="auto">
          <a:xfrm>
            <a:off x="5480051" y="4937315"/>
            <a:ext cx="50800" cy="28575"/>
          </a:xfrm>
          <a:custGeom>
            <a:avLst/>
            <a:gdLst/>
            <a:ahLst/>
            <a:cxnLst>
              <a:cxn ang="0">
                <a:pos x="6" y="45"/>
              </a:cxn>
              <a:cxn ang="0">
                <a:pos x="10" y="45"/>
              </a:cxn>
              <a:cxn ang="0">
                <a:pos x="9" y="49"/>
              </a:cxn>
              <a:cxn ang="0">
                <a:pos x="3" y="52"/>
              </a:cxn>
              <a:cxn ang="0">
                <a:pos x="0" y="48"/>
              </a:cxn>
              <a:cxn ang="0">
                <a:pos x="2" y="46"/>
              </a:cxn>
              <a:cxn ang="0">
                <a:pos x="21" y="38"/>
              </a:cxn>
              <a:cxn ang="0">
                <a:pos x="25" y="38"/>
              </a:cxn>
              <a:cxn ang="0">
                <a:pos x="24" y="42"/>
              </a:cxn>
              <a:cxn ang="0">
                <a:pos x="16" y="45"/>
              </a:cxn>
              <a:cxn ang="0">
                <a:pos x="15" y="41"/>
              </a:cxn>
              <a:cxn ang="0">
                <a:pos x="16" y="39"/>
              </a:cxn>
              <a:cxn ang="0">
                <a:pos x="35" y="29"/>
              </a:cxn>
              <a:cxn ang="0">
                <a:pos x="38" y="31"/>
              </a:cxn>
              <a:cxn ang="0">
                <a:pos x="37" y="35"/>
              </a:cxn>
              <a:cxn ang="0">
                <a:pos x="31" y="38"/>
              </a:cxn>
              <a:cxn ang="0">
                <a:pos x="29" y="33"/>
              </a:cxn>
              <a:cxn ang="0">
                <a:pos x="31" y="32"/>
              </a:cxn>
              <a:cxn ang="0">
                <a:pos x="48" y="22"/>
              </a:cxn>
              <a:cxn ang="0">
                <a:pos x="53" y="23"/>
              </a:cxn>
              <a:cxn ang="0">
                <a:pos x="51" y="28"/>
              </a:cxn>
              <a:cxn ang="0">
                <a:pos x="44" y="31"/>
              </a:cxn>
              <a:cxn ang="0">
                <a:pos x="42" y="26"/>
              </a:cxn>
              <a:cxn ang="0">
                <a:pos x="44" y="25"/>
              </a:cxn>
              <a:cxn ang="0">
                <a:pos x="63" y="15"/>
              </a:cxn>
              <a:cxn ang="0">
                <a:pos x="66" y="16"/>
              </a:cxn>
              <a:cxn ang="0">
                <a:pos x="66" y="20"/>
              </a:cxn>
              <a:cxn ang="0">
                <a:pos x="58" y="23"/>
              </a:cxn>
              <a:cxn ang="0">
                <a:pos x="57" y="19"/>
              </a:cxn>
              <a:cxn ang="0">
                <a:pos x="58" y="17"/>
              </a:cxn>
              <a:cxn ang="0">
                <a:pos x="77" y="7"/>
              </a:cxn>
              <a:cxn ang="0">
                <a:pos x="80" y="9"/>
              </a:cxn>
              <a:cxn ang="0">
                <a:pos x="79" y="13"/>
              </a:cxn>
              <a:cxn ang="0">
                <a:pos x="72" y="15"/>
              </a:cxn>
              <a:cxn ang="0">
                <a:pos x="72" y="10"/>
              </a:cxn>
              <a:cxn ang="0">
                <a:pos x="86" y="3"/>
              </a:cxn>
              <a:cxn ang="0">
                <a:pos x="93" y="0"/>
              </a:cxn>
              <a:cxn ang="0">
                <a:pos x="95" y="4"/>
              </a:cxn>
              <a:cxn ang="0">
                <a:pos x="89" y="7"/>
              </a:cxn>
              <a:cxn ang="0">
                <a:pos x="85" y="6"/>
              </a:cxn>
              <a:cxn ang="0">
                <a:pos x="86" y="3"/>
              </a:cxn>
            </a:cxnLst>
            <a:rect l="0" t="0" r="r" b="b"/>
            <a:pathLst>
              <a:path w="95" h="52">
                <a:moveTo>
                  <a:pt x="2" y="46"/>
                </a:moveTo>
                <a:lnTo>
                  <a:pt x="6" y="45"/>
                </a:lnTo>
                <a:lnTo>
                  <a:pt x="9" y="44"/>
                </a:lnTo>
                <a:lnTo>
                  <a:pt x="10" y="45"/>
                </a:lnTo>
                <a:lnTo>
                  <a:pt x="10" y="48"/>
                </a:lnTo>
                <a:lnTo>
                  <a:pt x="9" y="49"/>
                </a:lnTo>
                <a:lnTo>
                  <a:pt x="5" y="51"/>
                </a:lnTo>
                <a:lnTo>
                  <a:pt x="3" y="52"/>
                </a:lnTo>
                <a:lnTo>
                  <a:pt x="2" y="51"/>
                </a:lnTo>
                <a:lnTo>
                  <a:pt x="0" y="48"/>
                </a:lnTo>
                <a:lnTo>
                  <a:pt x="2" y="46"/>
                </a:lnTo>
                <a:lnTo>
                  <a:pt x="2" y="46"/>
                </a:lnTo>
                <a:close/>
                <a:moveTo>
                  <a:pt x="16" y="39"/>
                </a:moveTo>
                <a:lnTo>
                  <a:pt x="21" y="38"/>
                </a:lnTo>
                <a:lnTo>
                  <a:pt x="24" y="36"/>
                </a:lnTo>
                <a:lnTo>
                  <a:pt x="25" y="38"/>
                </a:lnTo>
                <a:lnTo>
                  <a:pt x="25" y="41"/>
                </a:lnTo>
                <a:lnTo>
                  <a:pt x="24" y="42"/>
                </a:lnTo>
                <a:lnTo>
                  <a:pt x="19" y="44"/>
                </a:lnTo>
                <a:lnTo>
                  <a:pt x="16" y="45"/>
                </a:lnTo>
                <a:lnTo>
                  <a:pt x="15" y="44"/>
                </a:lnTo>
                <a:lnTo>
                  <a:pt x="15" y="41"/>
                </a:lnTo>
                <a:lnTo>
                  <a:pt x="16" y="39"/>
                </a:lnTo>
                <a:lnTo>
                  <a:pt x="16" y="39"/>
                </a:lnTo>
                <a:close/>
                <a:moveTo>
                  <a:pt x="31" y="32"/>
                </a:moveTo>
                <a:lnTo>
                  <a:pt x="35" y="29"/>
                </a:lnTo>
                <a:lnTo>
                  <a:pt x="37" y="29"/>
                </a:lnTo>
                <a:lnTo>
                  <a:pt x="38" y="31"/>
                </a:lnTo>
                <a:lnTo>
                  <a:pt x="38" y="33"/>
                </a:lnTo>
                <a:lnTo>
                  <a:pt x="37" y="35"/>
                </a:lnTo>
                <a:lnTo>
                  <a:pt x="32" y="36"/>
                </a:lnTo>
                <a:lnTo>
                  <a:pt x="31" y="38"/>
                </a:lnTo>
                <a:lnTo>
                  <a:pt x="29" y="36"/>
                </a:lnTo>
                <a:lnTo>
                  <a:pt x="29" y="33"/>
                </a:lnTo>
                <a:lnTo>
                  <a:pt x="31" y="32"/>
                </a:lnTo>
                <a:lnTo>
                  <a:pt x="31" y="32"/>
                </a:lnTo>
                <a:close/>
                <a:moveTo>
                  <a:pt x="44" y="25"/>
                </a:moveTo>
                <a:lnTo>
                  <a:pt x="48" y="22"/>
                </a:lnTo>
                <a:lnTo>
                  <a:pt x="51" y="22"/>
                </a:lnTo>
                <a:lnTo>
                  <a:pt x="53" y="23"/>
                </a:lnTo>
                <a:lnTo>
                  <a:pt x="53" y="26"/>
                </a:lnTo>
                <a:lnTo>
                  <a:pt x="51" y="28"/>
                </a:lnTo>
                <a:lnTo>
                  <a:pt x="47" y="29"/>
                </a:lnTo>
                <a:lnTo>
                  <a:pt x="44" y="31"/>
                </a:lnTo>
                <a:lnTo>
                  <a:pt x="42" y="29"/>
                </a:lnTo>
                <a:lnTo>
                  <a:pt x="42" y="26"/>
                </a:lnTo>
                <a:lnTo>
                  <a:pt x="44" y="25"/>
                </a:lnTo>
                <a:lnTo>
                  <a:pt x="44" y="25"/>
                </a:lnTo>
                <a:close/>
                <a:moveTo>
                  <a:pt x="58" y="17"/>
                </a:moveTo>
                <a:lnTo>
                  <a:pt x="63" y="15"/>
                </a:lnTo>
                <a:lnTo>
                  <a:pt x="64" y="15"/>
                </a:lnTo>
                <a:lnTo>
                  <a:pt x="66" y="16"/>
                </a:lnTo>
                <a:lnTo>
                  <a:pt x="67" y="19"/>
                </a:lnTo>
                <a:lnTo>
                  <a:pt x="66" y="20"/>
                </a:lnTo>
                <a:lnTo>
                  <a:pt x="60" y="22"/>
                </a:lnTo>
                <a:lnTo>
                  <a:pt x="58" y="23"/>
                </a:lnTo>
                <a:lnTo>
                  <a:pt x="57" y="22"/>
                </a:lnTo>
                <a:lnTo>
                  <a:pt x="57" y="19"/>
                </a:lnTo>
                <a:lnTo>
                  <a:pt x="58" y="17"/>
                </a:lnTo>
                <a:lnTo>
                  <a:pt x="58" y="17"/>
                </a:lnTo>
                <a:close/>
                <a:moveTo>
                  <a:pt x="72" y="10"/>
                </a:moveTo>
                <a:lnTo>
                  <a:pt x="77" y="7"/>
                </a:lnTo>
                <a:lnTo>
                  <a:pt x="79" y="7"/>
                </a:lnTo>
                <a:lnTo>
                  <a:pt x="80" y="9"/>
                </a:lnTo>
                <a:lnTo>
                  <a:pt x="80" y="12"/>
                </a:lnTo>
                <a:lnTo>
                  <a:pt x="79" y="13"/>
                </a:lnTo>
                <a:lnTo>
                  <a:pt x="74" y="15"/>
                </a:lnTo>
                <a:lnTo>
                  <a:pt x="72" y="15"/>
                </a:lnTo>
                <a:lnTo>
                  <a:pt x="70" y="12"/>
                </a:lnTo>
                <a:lnTo>
                  <a:pt x="72" y="10"/>
                </a:lnTo>
                <a:lnTo>
                  <a:pt x="72" y="10"/>
                </a:lnTo>
                <a:close/>
                <a:moveTo>
                  <a:pt x="86" y="3"/>
                </a:moveTo>
                <a:lnTo>
                  <a:pt x="90" y="0"/>
                </a:lnTo>
                <a:lnTo>
                  <a:pt x="93" y="0"/>
                </a:lnTo>
                <a:lnTo>
                  <a:pt x="95" y="2"/>
                </a:lnTo>
                <a:lnTo>
                  <a:pt x="95" y="4"/>
                </a:lnTo>
                <a:lnTo>
                  <a:pt x="93" y="6"/>
                </a:lnTo>
                <a:lnTo>
                  <a:pt x="89" y="7"/>
                </a:lnTo>
                <a:lnTo>
                  <a:pt x="86" y="7"/>
                </a:lnTo>
                <a:lnTo>
                  <a:pt x="85" y="6"/>
                </a:lnTo>
                <a:lnTo>
                  <a:pt x="85" y="4"/>
                </a:lnTo>
                <a:lnTo>
                  <a:pt x="86" y="3"/>
                </a:lnTo>
                <a:lnTo>
                  <a:pt x="86"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04" name="Freeform 90"/>
          <p:cNvSpPr>
            <a:spLocks/>
          </p:cNvSpPr>
          <p:nvPr/>
        </p:nvSpPr>
        <p:spPr bwMode="auto">
          <a:xfrm>
            <a:off x="5786438" y="4996044"/>
            <a:ext cx="249238" cy="184150"/>
          </a:xfrm>
          <a:custGeom>
            <a:avLst/>
            <a:gdLst/>
            <a:ahLst/>
            <a:cxnLst>
              <a:cxn ang="0">
                <a:pos x="367" y="350"/>
              </a:cxn>
              <a:cxn ang="0">
                <a:pos x="0" y="165"/>
              </a:cxn>
              <a:cxn ang="0">
                <a:pos x="102" y="0"/>
              </a:cxn>
              <a:cxn ang="0">
                <a:pos x="472" y="192"/>
              </a:cxn>
              <a:cxn ang="0">
                <a:pos x="367" y="350"/>
              </a:cxn>
            </a:cxnLst>
            <a:rect l="0" t="0" r="r" b="b"/>
            <a:pathLst>
              <a:path w="472" h="350">
                <a:moveTo>
                  <a:pt x="367" y="350"/>
                </a:moveTo>
                <a:lnTo>
                  <a:pt x="0" y="165"/>
                </a:lnTo>
                <a:lnTo>
                  <a:pt x="102" y="0"/>
                </a:lnTo>
                <a:lnTo>
                  <a:pt x="472" y="192"/>
                </a:lnTo>
                <a:lnTo>
                  <a:pt x="367" y="35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05" name="Freeform 91"/>
          <p:cNvSpPr>
            <a:spLocks/>
          </p:cNvSpPr>
          <p:nvPr/>
        </p:nvSpPr>
        <p:spPr bwMode="auto">
          <a:xfrm>
            <a:off x="5786438" y="4996044"/>
            <a:ext cx="249238" cy="184150"/>
          </a:xfrm>
          <a:custGeom>
            <a:avLst/>
            <a:gdLst/>
            <a:ahLst/>
            <a:cxnLst>
              <a:cxn ang="0">
                <a:pos x="367" y="350"/>
              </a:cxn>
              <a:cxn ang="0">
                <a:pos x="0" y="165"/>
              </a:cxn>
              <a:cxn ang="0">
                <a:pos x="102" y="0"/>
              </a:cxn>
              <a:cxn ang="0">
                <a:pos x="472" y="192"/>
              </a:cxn>
              <a:cxn ang="0">
                <a:pos x="367" y="350"/>
              </a:cxn>
            </a:cxnLst>
            <a:rect l="0" t="0" r="r" b="b"/>
            <a:pathLst>
              <a:path w="472" h="350">
                <a:moveTo>
                  <a:pt x="367" y="350"/>
                </a:moveTo>
                <a:lnTo>
                  <a:pt x="0" y="165"/>
                </a:lnTo>
                <a:lnTo>
                  <a:pt x="102" y="0"/>
                </a:lnTo>
                <a:lnTo>
                  <a:pt x="472" y="192"/>
                </a:lnTo>
                <a:lnTo>
                  <a:pt x="367" y="35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06" name="Line 92"/>
          <p:cNvSpPr>
            <a:spLocks noChangeShapeType="1"/>
          </p:cNvSpPr>
          <p:nvPr/>
        </p:nvSpPr>
        <p:spPr bwMode="auto">
          <a:xfrm flipH="1" flipV="1">
            <a:off x="6035680" y="5096057"/>
            <a:ext cx="53975" cy="26988"/>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07" name="Line 93"/>
          <p:cNvSpPr>
            <a:spLocks noChangeShapeType="1"/>
          </p:cNvSpPr>
          <p:nvPr/>
        </p:nvSpPr>
        <p:spPr bwMode="auto">
          <a:xfrm flipH="1" flipV="1">
            <a:off x="6075367" y="5118282"/>
            <a:ext cx="3175" cy="82550"/>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08" name="Freeform 94"/>
          <p:cNvSpPr>
            <a:spLocks/>
          </p:cNvSpPr>
          <p:nvPr/>
        </p:nvSpPr>
        <p:spPr bwMode="auto">
          <a:xfrm>
            <a:off x="5984876" y="5118290"/>
            <a:ext cx="92075" cy="130175"/>
          </a:xfrm>
          <a:custGeom>
            <a:avLst/>
            <a:gdLst/>
            <a:ahLst/>
            <a:cxnLst>
              <a:cxn ang="0">
                <a:pos x="174" y="155"/>
              </a:cxn>
              <a:cxn ang="0">
                <a:pos x="0" y="244"/>
              </a:cxn>
              <a:cxn ang="0">
                <a:pos x="0" y="114"/>
              </a:cxn>
              <a:cxn ang="0">
                <a:pos x="174" y="0"/>
              </a:cxn>
            </a:cxnLst>
            <a:rect l="0" t="0" r="r" b="b"/>
            <a:pathLst>
              <a:path w="174" h="244">
                <a:moveTo>
                  <a:pt x="174" y="155"/>
                </a:moveTo>
                <a:lnTo>
                  <a:pt x="0" y="244"/>
                </a:lnTo>
                <a:lnTo>
                  <a:pt x="0" y="114"/>
                </a:lnTo>
                <a:lnTo>
                  <a:pt x="174"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09" name="Line 95"/>
          <p:cNvSpPr>
            <a:spLocks noChangeShapeType="1"/>
          </p:cNvSpPr>
          <p:nvPr/>
        </p:nvSpPr>
        <p:spPr bwMode="auto">
          <a:xfrm>
            <a:off x="5792788" y="5142102"/>
            <a:ext cx="190500" cy="1063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10" name="Line 96"/>
          <p:cNvSpPr>
            <a:spLocks noChangeShapeType="1"/>
          </p:cNvSpPr>
          <p:nvPr/>
        </p:nvSpPr>
        <p:spPr bwMode="auto">
          <a:xfrm>
            <a:off x="5792788" y="5088127"/>
            <a:ext cx="1588" cy="555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11" name="Freeform 97"/>
          <p:cNvSpPr>
            <a:spLocks/>
          </p:cNvSpPr>
          <p:nvPr/>
        </p:nvSpPr>
        <p:spPr bwMode="auto">
          <a:xfrm>
            <a:off x="5862642" y="5146865"/>
            <a:ext cx="22225" cy="42863"/>
          </a:xfrm>
          <a:custGeom>
            <a:avLst/>
            <a:gdLst/>
            <a:ahLst/>
            <a:cxnLst>
              <a:cxn ang="0">
                <a:pos x="0" y="56"/>
              </a:cxn>
              <a:cxn ang="0">
                <a:pos x="6" y="0"/>
              </a:cxn>
              <a:cxn ang="0">
                <a:pos x="44" y="19"/>
              </a:cxn>
              <a:cxn ang="0">
                <a:pos x="35" y="81"/>
              </a:cxn>
              <a:cxn ang="0">
                <a:pos x="0" y="56"/>
              </a:cxn>
            </a:cxnLst>
            <a:rect l="0" t="0" r="r" b="b"/>
            <a:pathLst>
              <a:path w="44" h="81">
                <a:moveTo>
                  <a:pt x="0" y="56"/>
                </a:moveTo>
                <a:lnTo>
                  <a:pt x="6" y="0"/>
                </a:lnTo>
                <a:lnTo>
                  <a:pt x="44" y="19"/>
                </a:lnTo>
                <a:lnTo>
                  <a:pt x="35" y="81"/>
                </a:lnTo>
                <a:lnTo>
                  <a:pt x="0" y="56"/>
                </a:lnTo>
                <a:close/>
              </a:path>
            </a:pathLst>
          </a:custGeom>
          <a:solidFill>
            <a:srgbClr val="CC66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12" name="Freeform 98"/>
          <p:cNvSpPr>
            <a:spLocks/>
          </p:cNvSpPr>
          <p:nvPr/>
        </p:nvSpPr>
        <p:spPr bwMode="auto">
          <a:xfrm>
            <a:off x="5862642" y="5146865"/>
            <a:ext cx="22225" cy="42863"/>
          </a:xfrm>
          <a:custGeom>
            <a:avLst/>
            <a:gdLst/>
            <a:ahLst/>
            <a:cxnLst>
              <a:cxn ang="0">
                <a:pos x="0" y="56"/>
              </a:cxn>
              <a:cxn ang="0">
                <a:pos x="6" y="0"/>
              </a:cxn>
              <a:cxn ang="0">
                <a:pos x="44" y="19"/>
              </a:cxn>
              <a:cxn ang="0">
                <a:pos x="35" y="81"/>
              </a:cxn>
              <a:cxn ang="0">
                <a:pos x="0" y="56"/>
              </a:cxn>
            </a:cxnLst>
            <a:rect l="0" t="0" r="r" b="b"/>
            <a:pathLst>
              <a:path w="44" h="81">
                <a:moveTo>
                  <a:pt x="0" y="56"/>
                </a:moveTo>
                <a:lnTo>
                  <a:pt x="6" y="0"/>
                </a:lnTo>
                <a:lnTo>
                  <a:pt x="44" y="19"/>
                </a:lnTo>
                <a:lnTo>
                  <a:pt x="35" y="81"/>
                </a:lnTo>
                <a:lnTo>
                  <a:pt x="0" y="56"/>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13" name="Freeform 99"/>
          <p:cNvSpPr>
            <a:spLocks/>
          </p:cNvSpPr>
          <p:nvPr/>
        </p:nvSpPr>
        <p:spPr bwMode="auto">
          <a:xfrm>
            <a:off x="5808667" y="5113519"/>
            <a:ext cx="42863" cy="44450"/>
          </a:xfrm>
          <a:custGeom>
            <a:avLst/>
            <a:gdLst/>
            <a:ahLst/>
            <a:cxnLst>
              <a:cxn ang="0">
                <a:pos x="0" y="0"/>
              </a:cxn>
              <a:cxn ang="0">
                <a:pos x="0" y="36"/>
              </a:cxn>
              <a:cxn ang="0">
                <a:pos x="80" y="83"/>
              </a:cxn>
              <a:cxn ang="0">
                <a:pos x="83" y="44"/>
              </a:cxn>
              <a:cxn ang="0">
                <a:pos x="0" y="0"/>
              </a:cxn>
            </a:cxnLst>
            <a:rect l="0" t="0" r="r" b="b"/>
            <a:pathLst>
              <a:path w="83" h="83">
                <a:moveTo>
                  <a:pt x="0" y="0"/>
                </a:moveTo>
                <a:lnTo>
                  <a:pt x="0" y="36"/>
                </a:lnTo>
                <a:lnTo>
                  <a:pt x="80" y="83"/>
                </a:lnTo>
                <a:lnTo>
                  <a:pt x="83" y="44"/>
                </a:lnTo>
                <a:lnTo>
                  <a:pt x="0" y="0"/>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14" name="Freeform 100"/>
          <p:cNvSpPr>
            <a:spLocks/>
          </p:cNvSpPr>
          <p:nvPr/>
        </p:nvSpPr>
        <p:spPr bwMode="auto">
          <a:xfrm>
            <a:off x="5808667" y="5113519"/>
            <a:ext cx="42863" cy="44450"/>
          </a:xfrm>
          <a:custGeom>
            <a:avLst/>
            <a:gdLst/>
            <a:ahLst/>
            <a:cxnLst>
              <a:cxn ang="0">
                <a:pos x="0" y="0"/>
              </a:cxn>
              <a:cxn ang="0">
                <a:pos x="0" y="36"/>
              </a:cxn>
              <a:cxn ang="0">
                <a:pos x="80" y="83"/>
              </a:cxn>
              <a:cxn ang="0">
                <a:pos x="83" y="44"/>
              </a:cxn>
              <a:cxn ang="0">
                <a:pos x="0" y="0"/>
              </a:cxn>
            </a:cxnLst>
            <a:rect l="0" t="0" r="r" b="b"/>
            <a:pathLst>
              <a:path w="83" h="83">
                <a:moveTo>
                  <a:pt x="0" y="0"/>
                </a:moveTo>
                <a:lnTo>
                  <a:pt x="0" y="36"/>
                </a:lnTo>
                <a:lnTo>
                  <a:pt x="80" y="83"/>
                </a:lnTo>
                <a:lnTo>
                  <a:pt x="83" y="44"/>
                </a:lnTo>
                <a:lnTo>
                  <a:pt x="0" y="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15" name="Freeform 101"/>
          <p:cNvSpPr>
            <a:spLocks/>
          </p:cNvSpPr>
          <p:nvPr/>
        </p:nvSpPr>
        <p:spPr bwMode="auto">
          <a:xfrm>
            <a:off x="5908676" y="5167494"/>
            <a:ext cx="44450" cy="44450"/>
          </a:xfrm>
          <a:custGeom>
            <a:avLst/>
            <a:gdLst/>
            <a:ahLst/>
            <a:cxnLst>
              <a:cxn ang="0">
                <a:pos x="0" y="0"/>
              </a:cxn>
              <a:cxn ang="0">
                <a:pos x="0" y="38"/>
              </a:cxn>
              <a:cxn ang="0">
                <a:pos x="81" y="84"/>
              </a:cxn>
              <a:cxn ang="0">
                <a:pos x="84" y="43"/>
              </a:cxn>
              <a:cxn ang="0">
                <a:pos x="0" y="0"/>
              </a:cxn>
            </a:cxnLst>
            <a:rect l="0" t="0" r="r" b="b"/>
            <a:pathLst>
              <a:path w="84" h="84">
                <a:moveTo>
                  <a:pt x="0" y="0"/>
                </a:moveTo>
                <a:lnTo>
                  <a:pt x="0" y="38"/>
                </a:lnTo>
                <a:lnTo>
                  <a:pt x="81" y="84"/>
                </a:lnTo>
                <a:lnTo>
                  <a:pt x="84" y="43"/>
                </a:lnTo>
                <a:lnTo>
                  <a:pt x="0" y="0"/>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16" name="Freeform 102"/>
          <p:cNvSpPr>
            <a:spLocks/>
          </p:cNvSpPr>
          <p:nvPr/>
        </p:nvSpPr>
        <p:spPr bwMode="auto">
          <a:xfrm>
            <a:off x="5908676" y="5167494"/>
            <a:ext cx="44450" cy="44450"/>
          </a:xfrm>
          <a:custGeom>
            <a:avLst/>
            <a:gdLst/>
            <a:ahLst/>
            <a:cxnLst>
              <a:cxn ang="0">
                <a:pos x="0" y="0"/>
              </a:cxn>
              <a:cxn ang="0">
                <a:pos x="0" y="38"/>
              </a:cxn>
              <a:cxn ang="0">
                <a:pos x="81" y="84"/>
              </a:cxn>
              <a:cxn ang="0">
                <a:pos x="84" y="43"/>
              </a:cxn>
              <a:cxn ang="0">
                <a:pos x="0" y="0"/>
              </a:cxn>
            </a:cxnLst>
            <a:rect l="0" t="0" r="r" b="b"/>
            <a:pathLst>
              <a:path w="84" h="84">
                <a:moveTo>
                  <a:pt x="0" y="0"/>
                </a:moveTo>
                <a:lnTo>
                  <a:pt x="0" y="38"/>
                </a:lnTo>
                <a:lnTo>
                  <a:pt x="81" y="84"/>
                </a:lnTo>
                <a:lnTo>
                  <a:pt x="84" y="43"/>
                </a:lnTo>
                <a:lnTo>
                  <a:pt x="0" y="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17" name="Freeform 103"/>
          <p:cNvSpPr>
            <a:spLocks/>
          </p:cNvSpPr>
          <p:nvPr/>
        </p:nvSpPr>
        <p:spPr bwMode="auto">
          <a:xfrm>
            <a:off x="5997576" y="5156390"/>
            <a:ext cx="68263" cy="61913"/>
          </a:xfrm>
          <a:custGeom>
            <a:avLst/>
            <a:gdLst/>
            <a:ahLst/>
            <a:cxnLst>
              <a:cxn ang="0">
                <a:pos x="0" y="65"/>
              </a:cxn>
              <a:cxn ang="0">
                <a:pos x="0" y="118"/>
              </a:cxn>
              <a:cxn ang="0">
                <a:pos x="128" y="56"/>
              </a:cxn>
              <a:cxn ang="0">
                <a:pos x="125" y="0"/>
              </a:cxn>
              <a:cxn ang="0">
                <a:pos x="0" y="65"/>
              </a:cxn>
            </a:cxnLst>
            <a:rect l="0" t="0" r="r" b="b"/>
            <a:pathLst>
              <a:path w="128" h="118">
                <a:moveTo>
                  <a:pt x="0" y="65"/>
                </a:moveTo>
                <a:lnTo>
                  <a:pt x="0" y="118"/>
                </a:lnTo>
                <a:lnTo>
                  <a:pt x="128" y="56"/>
                </a:lnTo>
                <a:lnTo>
                  <a:pt x="125" y="0"/>
                </a:lnTo>
                <a:lnTo>
                  <a:pt x="0" y="65"/>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18" name="Freeform 104"/>
          <p:cNvSpPr>
            <a:spLocks/>
          </p:cNvSpPr>
          <p:nvPr/>
        </p:nvSpPr>
        <p:spPr bwMode="auto">
          <a:xfrm>
            <a:off x="5997576" y="5156390"/>
            <a:ext cx="68263" cy="61913"/>
          </a:xfrm>
          <a:custGeom>
            <a:avLst/>
            <a:gdLst/>
            <a:ahLst/>
            <a:cxnLst>
              <a:cxn ang="0">
                <a:pos x="0" y="65"/>
              </a:cxn>
              <a:cxn ang="0">
                <a:pos x="0" y="118"/>
              </a:cxn>
              <a:cxn ang="0">
                <a:pos x="128" y="56"/>
              </a:cxn>
              <a:cxn ang="0">
                <a:pos x="125" y="0"/>
              </a:cxn>
              <a:cxn ang="0">
                <a:pos x="0" y="65"/>
              </a:cxn>
            </a:cxnLst>
            <a:rect l="0" t="0" r="r" b="b"/>
            <a:pathLst>
              <a:path w="128" h="118">
                <a:moveTo>
                  <a:pt x="0" y="65"/>
                </a:moveTo>
                <a:lnTo>
                  <a:pt x="0" y="118"/>
                </a:lnTo>
                <a:lnTo>
                  <a:pt x="128" y="56"/>
                </a:lnTo>
                <a:lnTo>
                  <a:pt x="125" y="0"/>
                </a:lnTo>
                <a:lnTo>
                  <a:pt x="0" y="65"/>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19" name="Freeform 105"/>
          <p:cNvSpPr>
            <a:spLocks/>
          </p:cNvSpPr>
          <p:nvPr/>
        </p:nvSpPr>
        <p:spPr bwMode="auto">
          <a:xfrm>
            <a:off x="5921376" y="5008744"/>
            <a:ext cx="20638" cy="33338"/>
          </a:xfrm>
          <a:custGeom>
            <a:avLst/>
            <a:gdLst/>
            <a:ahLst/>
            <a:cxnLst>
              <a:cxn ang="0">
                <a:pos x="38" y="63"/>
              </a:cxn>
              <a:cxn ang="0">
                <a:pos x="38" y="22"/>
              </a:cxn>
              <a:cxn ang="0">
                <a:pos x="0" y="0"/>
              </a:cxn>
            </a:cxnLst>
            <a:rect l="0" t="0" r="r" b="b"/>
            <a:pathLst>
              <a:path w="38" h="63">
                <a:moveTo>
                  <a:pt x="38" y="63"/>
                </a:moveTo>
                <a:lnTo>
                  <a:pt x="38" y="22"/>
                </a:lnTo>
                <a:lnTo>
                  <a:pt x="0"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20" name="Line 106"/>
          <p:cNvSpPr>
            <a:spLocks noChangeShapeType="1"/>
          </p:cNvSpPr>
          <p:nvPr/>
        </p:nvSpPr>
        <p:spPr bwMode="auto">
          <a:xfrm flipH="1">
            <a:off x="5942013" y="5011919"/>
            <a:ext cx="15875" cy="7938"/>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21" name="Line 107"/>
          <p:cNvSpPr>
            <a:spLocks noChangeShapeType="1"/>
          </p:cNvSpPr>
          <p:nvPr/>
        </p:nvSpPr>
        <p:spPr bwMode="auto">
          <a:xfrm>
            <a:off x="5938838" y="4999219"/>
            <a:ext cx="20638" cy="12700"/>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22" name="Freeform 108"/>
          <p:cNvSpPr>
            <a:spLocks/>
          </p:cNvSpPr>
          <p:nvPr/>
        </p:nvSpPr>
        <p:spPr bwMode="auto">
          <a:xfrm>
            <a:off x="5918201" y="4997632"/>
            <a:ext cx="20638" cy="33338"/>
          </a:xfrm>
          <a:custGeom>
            <a:avLst/>
            <a:gdLst/>
            <a:ahLst/>
            <a:cxnLst>
              <a:cxn ang="0">
                <a:pos x="0" y="63"/>
              </a:cxn>
              <a:cxn ang="0">
                <a:pos x="3" y="16"/>
              </a:cxn>
              <a:cxn ang="0">
                <a:pos x="39" y="0"/>
              </a:cxn>
            </a:cxnLst>
            <a:rect l="0" t="0" r="r" b="b"/>
            <a:pathLst>
              <a:path w="39" h="63">
                <a:moveTo>
                  <a:pt x="0" y="63"/>
                </a:moveTo>
                <a:lnTo>
                  <a:pt x="3" y="16"/>
                </a:lnTo>
                <a:lnTo>
                  <a:pt x="39"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23" name="Line 109"/>
          <p:cNvSpPr>
            <a:spLocks noChangeShapeType="1"/>
          </p:cNvSpPr>
          <p:nvPr/>
        </p:nvSpPr>
        <p:spPr bwMode="auto">
          <a:xfrm flipH="1">
            <a:off x="5959476" y="5016690"/>
            <a:ext cx="1588" cy="3651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24" name="Freeform 110"/>
          <p:cNvSpPr>
            <a:spLocks/>
          </p:cNvSpPr>
          <p:nvPr/>
        </p:nvSpPr>
        <p:spPr bwMode="auto">
          <a:xfrm>
            <a:off x="6797676" y="4970652"/>
            <a:ext cx="196850" cy="168275"/>
          </a:xfrm>
          <a:custGeom>
            <a:avLst/>
            <a:gdLst/>
            <a:ahLst/>
            <a:cxnLst>
              <a:cxn ang="0">
                <a:pos x="204" y="317"/>
              </a:cxn>
              <a:cxn ang="0">
                <a:pos x="373" y="236"/>
              </a:cxn>
              <a:cxn ang="0">
                <a:pos x="366" y="87"/>
              </a:cxn>
              <a:cxn ang="0">
                <a:pos x="204" y="174"/>
              </a:cxn>
              <a:cxn ang="0">
                <a:pos x="105" y="0"/>
              </a:cxn>
              <a:cxn ang="0">
                <a:pos x="0" y="50"/>
              </a:cxn>
              <a:cxn ang="0">
                <a:pos x="211" y="180"/>
              </a:cxn>
              <a:cxn ang="0">
                <a:pos x="204" y="317"/>
              </a:cxn>
            </a:cxnLst>
            <a:rect l="0" t="0" r="r" b="b"/>
            <a:pathLst>
              <a:path w="373" h="317">
                <a:moveTo>
                  <a:pt x="204" y="317"/>
                </a:moveTo>
                <a:lnTo>
                  <a:pt x="373" y="236"/>
                </a:lnTo>
                <a:lnTo>
                  <a:pt x="366" y="87"/>
                </a:lnTo>
                <a:lnTo>
                  <a:pt x="204" y="174"/>
                </a:lnTo>
                <a:lnTo>
                  <a:pt x="105" y="0"/>
                </a:lnTo>
                <a:lnTo>
                  <a:pt x="0" y="50"/>
                </a:lnTo>
                <a:lnTo>
                  <a:pt x="211" y="180"/>
                </a:lnTo>
                <a:lnTo>
                  <a:pt x="204" y="3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25" name="Freeform 111"/>
          <p:cNvSpPr>
            <a:spLocks/>
          </p:cNvSpPr>
          <p:nvPr/>
        </p:nvSpPr>
        <p:spPr bwMode="auto">
          <a:xfrm>
            <a:off x="6797676" y="4970652"/>
            <a:ext cx="196850" cy="168275"/>
          </a:xfrm>
          <a:custGeom>
            <a:avLst/>
            <a:gdLst/>
            <a:ahLst/>
            <a:cxnLst>
              <a:cxn ang="0">
                <a:pos x="204" y="317"/>
              </a:cxn>
              <a:cxn ang="0">
                <a:pos x="373" y="236"/>
              </a:cxn>
              <a:cxn ang="0">
                <a:pos x="366" y="87"/>
              </a:cxn>
              <a:cxn ang="0">
                <a:pos x="204" y="174"/>
              </a:cxn>
              <a:cxn ang="0">
                <a:pos x="105" y="0"/>
              </a:cxn>
              <a:cxn ang="0">
                <a:pos x="0" y="50"/>
              </a:cxn>
              <a:cxn ang="0">
                <a:pos x="211" y="180"/>
              </a:cxn>
              <a:cxn ang="0">
                <a:pos x="204" y="317"/>
              </a:cxn>
            </a:cxnLst>
            <a:rect l="0" t="0" r="r" b="b"/>
            <a:pathLst>
              <a:path w="373" h="317">
                <a:moveTo>
                  <a:pt x="204" y="317"/>
                </a:moveTo>
                <a:lnTo>
                  <a:pt x="373" y="236"/>
                </a:lnTo>
                <a:lnTo>
                  <a:pt x="366" y="87"/>
                </a:lnTo>
                <a:lnTo>
                  <a:pt x="204" y="174"/>
                </a:lnTo>
                <a:lnTo>
                  <a:pt x="105" y="0"/>
                </a:lnTo>
                <a:lnTo>
                  <a:pt x="0" y="50"/>
                </a:lnTo>
                <a:lnTo>
                  <a:pt x="211" y="180"/>
                </a:lnTo>
                <a:lnTo>
                  <a:pt x="204" y="317"/>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26" name="Freeform 112"/>
          <p:cNvSpPr>
            <a:spLocks/>
          </p:cNvSpPr>
          <p:nvPr/>
        </p:nvSpPr>
        <p:spPr bwMode="auto">
          <a:xfrm>
            <a:off x="6800851" y="4999227"/>
            <a:ext cx="104775" cy="142875"/>
          </a:xfrm>
          <a:custGeom>
            <a:avLst/>
            <a:gdLst/>
            <a:ahLst/>
            <a:cxnLst>
              <a:cxn ang="0">
                <a:pos x="0" y="0"/>
              </a:cxn>
              <a:cxn ang="0">
                <a:pos x="0" y="157"/>
              </a:cxn>
              <a:cxn ang="0">
                <a:pos x="198" y="268"/>
              </a:cxn>
            </a:cxnLst>
            <a:rect l="0" t="0" r="r" b="b"/>
            <a:pathLst>
              <a:path w="198" h="268">
                <a:moveTo>
                  <a:pt x="0" y="0"/>
                </a:moveTo>
                <a:lnTo>
                  <a:pt x="0" y="157"/>
                </a:lnTo>
                <a:lnTo>
                  <a:pt x="198" y="268"/>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27" name="Freeform 113"/>
          <p:cNvSpPr>
            <a:spLocks/>
          </p:cNvSpPr>
          <p:nvPr/>
        </p:nvSpPr>
        <p:spPr bwMode="auto">
          <a:xfrm>
            <a:off x="6856413" y="4843652"/>
            <a:ext cx="306388" cy="206375"/>
          </a:xfrm>
          <a:custGeom>
            <a:avLst/>
            <a:gdLst/>
            <a:ahLst/>
            <a:cxnLst>
              <a:cxn ang="0">
                <a:pos x="0" y="241"/>
              </a:cxn>
              <a:cxn ang="0">
                <a:pos x="421" y="0"/>
              </a:cxn>
              <a:cxn ang="0">
                <a:pos x="577" y="285"/>
              </a:cxn>
              <a:cxn ang="0">
                <a:pos x="397" y="390"/>
              </a:cxn>
              <a:cxn ang="0">
                <a:pos x="279" y="223"/>
              </a:cxn>
              <a:cxn ang="0">
                <a:pos x="465" y="117"/>
              </a:cxn>
            </a:cxnLst>
            <a:rect l="0" t="0" r="r" b="b"/>
            <a:pathLst>
              <a:path w="577" h="390">
                <a:moveTo>
                  <a:pt x="0" y="241"/>
                </a:moveTo>
                <a:lnTo>
                  <a:pt x="421" y="0"/>
                </a:lnTo>
                <a:lnTo>
                  <a:pt x="577" y="285"/>
                </a:lnTo>
                <a:lnTo>
                  <a:pt x="397" y="390"/>
                </a:lnTo>
                <a:lnTo>
                  <a:pt x="279" y="223"/>
                </a:lnTo>
                <a:lnTo>
                  <a:pt x="465" y="117"/>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28" name="Freeform 114"/>
          <p:cNvSpPr>
            <a:spLocks/>
          </p:cNvSpPr>
          <p:nvPr/>
        </p:nvSpPr>
        <p:spPr bwMode="auto">
          <a:xfrm>
            <a:off x="6997705" y="5053194"/>
            <a:ext cx="69850" cy="77788"/>
          </a:xfrm>
          <a:custGeom>
            <a:avLst/>
            <a:gdLst/>
            <a:ahLst/>
            <a:cxnLst>
              <a:cxn ang="0">
                <a:pos x="0" y="76"/>
              </a:cxn>
              <a:cxn ang="0">
                <a:pos x="125" y="149"/>
              </a:cxn>
              <a:cxn ang="0">
                <a:pos x="131" y="0"/>
              </a:cxn>
            </a:cxnLst>
            <a:rect l="0" t="0" r="r" b="b"/>
            <a:pathLst>
              <a:path w="131" h="149">
                <a:moveTo>
                  <a:pt x="0" y="76"/>
                </a:moveTo>
                <a:lnTo>
                  <a:pt x="125" y="149"/>
                </a:lnTo>
                <a:lnTo>
                  <a:pt x="131"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29" name="Freeform 115"/>
          <p:cNvSpPr>
            <a:spLocks/>
          </p:cNvSpPr>
          <p:nvPr/>
        </p:nvSpPr>
        <p:spPr bwMode="auto">
          <a:xfrm>
            <a:off x="7067551" y="5000815"/>
            <a:ext cx="90488" cy="130175"/>
          </a:xfrm>
          <a:custGeom>
            <a:avLst/>
            <a:gdLst/>
            <a:ahLst/>
            <a:cxnLst>
              <a:cxn ang="0">
                <a:pos x="173" y="0"/>
              </a:cxn>
              <a:cxn ang="0">
                <a:pos x="173" y="142"/>
              </a:cxn>
              <a:cxn ang="0">
                <a:pos x="0" y="247"/>
              </a:cxn>
            </a:cxnLst>
            <a:rect l="0" t="0" r="r" b="b"/>
            <a:pathLst>
              <a:path w="173" h="247">
                <a:moveTo>
                  <a:pt x="173" y="0"/>
                </a:moveTo>
                <a:lnTo>
                  <a:pt x="173" y="142"/>
                </a:lnTo>
                <a:lnTo>
                  <a:pt x="0" y="247"/>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30" name="Freeform 116"/>
          <p:cNvSpPr>
            <a:spLocks/>
          </p:cNvSpPr>
          <p:nvPr/>
        </p:nvSpPr>
        <p:spPr bwMode="auto">
          <a:xfrm>
            <a:off x="6972305" y="4964294"/>
            <a:ext cx="28575" cy="52388"/>
          </a:xfrm>
          <a:custGeom>
            <a:avLst/>
            <a:gdLst/>
            <a:ahLst/>
            <a:cxnLst>
              <a:cxn ang="0">
                <a:pos x="53" y="0"/>
              </a:cxn>
              <a:cxn ang="0">
                <a:pos x="0" y="32"/>
              </a:cxn>
              <a:cxn ang="0">
                <a:pos x="19" y="65"/>
              </a:cxn>
              <a:cxn ang="0">
                <a:pos x="34" y="100"/>
              </a:cxn>
            </a:cxnLst>
            <a:rect l="0" t="0" r="r" b="b"/>
            <a:pathLst>
              <a:path w="53" h="100">
                <a:moveTo>
                  <a:pt x="53" y="0"/>
                </a:moveTo>
                <a:lnTo>
                  <a:pt x="0" y="32"/>
                </a:lnTo>
                <a:lnTo>
                  <a:pt x="19" y="65"/>
                </a:lnTo>
                <a:lnTo>
                  <a:pt x="34" y="10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31" name="Freeform 117"/>
          <p:cNvSpPr>
            <a:spLocks/>
          </p:cNvSpPr>
          <p:nvPr/>
        </p:nvSpPr>
        <p:spPr bwMode="auto">
          <a:xfrm>
            <a:off x="6818317" y="5040502"/>
            <a:ext cx="66675" cy="60325"/>
          </a:xfrm>
          <a:custGeom>
            <a:avLst/>
            <a:gdLst/>
            <a:ahLst/>
            <a:cxnLst>
              <a:cxn ang="0">
                <a:pos x="3" y="0"/>
              </a:cxn>
              <a:cxn ang="0">
                <a:pos x="0" y="56"/>
              </a:cxn>
              <a:cxn ang="0">
                <a:pos x="118" y="114"/>
              </a:cxn>
              <a:cxn ang="0">
                <a:pos x="125" y="52"/>
              </a:cxn>
              <a:cxn ang="0">
                <a:pos x="3" y="0"/>
              </a:cxn>
            </a:cxnLst>
            <a:rect l="0" t="0" r="r" b="b"/>
            <a:pathLst>
              <a:path w="125" h="114">
                <a:moveTo>
                  <a:pt x="3" y="0"/>
                </a:moveTo>
                <a:lnTo>
                  <a:pt x="0" y="56"/>
                </a:lnTo>
                <a:lnTo>
                  <a:pt x="118" y="114"/>
                </a:lnTo>
                <a:lnTo>
                  <a:pt x="125" y="52"/>
                </a:lnTo>
                <a:lnTo>
                  <a:pt x="3" y="0"/>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32" name="Freeform 118"/>
          <p:cNvSpPr>
            <a:spLocks/>
          </p:cNvSpPr>
          <p:nvPr/>
        </p:nvSpPr>
        <p:spPr bwMode="auto">
          <a:xfrm>
            <a:off x="6818317" y="5040502"/>
            <a:ext cx="66675" cy="60325"/>
          </a:xfrm>
          <a:custGeom>
            <a:avLst/>
            <a:gdLst/>
            <a:ahLst/>
            <a:cxnLst>
              <a:cxn ang="0">
                <a:pos x="3" y="0"/>
              </a:cxn>
              <a:cxn ang="0">
                <a:pos x="0" y="56"/>
              </a:cxn>
              <a:cxn ang="0">
                <a:pos x="118" y="114"/>
              </a:cxn>
              <a:cxn ang="0">
                <a:pos x="125" y="52"/>
              </a:cxn>
              <a:cxn ang="0">
                <a:pos x="3" y="0"/>
              </a:cxn>
            </a:cxnLst>
            <a:rect l="0" t="0" r="r" b="b"/>
            <a:pathLst>
              <a:path w="125" h="114">
                <a:moveTo>
                  <a:pt x="3" y="0"/>
                </a:moveTo>
                <a:lnTo>
                  <a:pt x="0" y="56"/>
                </a:lnTo>
                <a:lnTo>
                  <a:pt x="118" y="114"/>
                </a:lnTo>
                <a:lnTo>
                  <a:pt x="125" y="52"/>
                </a:lnTo>
                <a:lnTo>
                  <a:pt x="3" y="0"/>
                </a:lnTo>
                <a:close/>
              </a:path>
            </a:pathLst>
          </a:cu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33" name="Freeform 119"/>
          <p:cNvSpPr>
            <a:spLocks/>
          </p:cNvSpPr>
          <p:nvPr/>
        </p:nvSpPr>
        <p:spPr bwMode="auto">
          <a:xfrm>
            <a:off x="7081842" y="5037327"/>
            <a:ext cx="60325" cy="68263"/>
          </a:xfrm>
          <a:custGeom>
            <a:avLst/>
            <a:gdLst/>
            <a:ahLst/>
            <a:cxnLst>
              <a:cxn ang="0">
                <a:pos x="0" y="68"/>
              </a:cxn>
              <a:cxn ang="0">
                <a:pos x="3" y="130"/>
              </a:cxn>
              <a:cxn ang="0">
                <a:pos x="115" y="68"/>
              </a:cxn>
              <a:cxn ang="0">
                <a:pos x="112" y="0"/>
              </a:cxn>
              <a:cxn ang="0">
                <a:pos x="0" y="68"/>
              </a:cxn>
            </a:cxnLst>
            <a:rect l="0" t="0" r="r" b="b"/>
            <a:pathLst>
              <a:path w="115" h="130">
                <a:moveTo>
                  <a:pt x="0" y="68"/>
                </a:moveTo>
                <a:lnTo>
                  <a:pt x="3" y="130"/>
                </a:lnTo>
                <a:lnTo>
                  <a:pt x="115" y="68"/>
                </a:lnTo>
                <a:lnTo>
                  <a:pt x="112" y="0"/>
                </a:lnTo>
                <a:lnTo>
                  <a:pt x="0" y="68"/>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34" name="Freeform 120"/>
          <p:cNvSpPr>
            <a:spLocks/>
          </p:cNvSpPr>
          <p:nvPr/>
        </p:nvSpPr>
        <p:spPr bwMode="auto">
          <a:xfrm>
            <a:off x="7081842" y="5037327"/>
            <a:ext cx="60325" cy="68263"/>
          </a:xfrm>
          <a:custGeom>
            <a:avLst/>
            <a:gdLst/>
            <a:ahLst/>
            <a:cxnLst>
              <a:cxn ang="0">
                <a:pos x="0" y="68"/>
              </a:cxn>
              <a:cxn ang="0">
                <a:pos x="3" y="130"/>
              </a:cxn>
              <a:cxn ang="0">
                <a:pos x="115" y="68"/>
              </a:cxn>
              <a:cxn ang="0">
                <a:pos x="112" y="0"/>
              </a:cxn>
              <a:cxn ang="0">
                <a:pos x="0" y="68"/>
              </a:cxn>
            </a:cxnLst>
            <a:rect l="0" t="0" r="r" b="b"/>
            <a:pathLst>
              <a:path w="115" h="130">
                <a:moveTo>
                  <a:pt x="0" y="68"/>
                </a:moveTo>
                <a:lnTo>
                  <a:pt x="3" y="130"/>
                </a:lnTo>
                <a:lnTo>
                  <a:pt x="115" y="68"/>
                </a:lnTo>
                <a:lnTo>
                  <a:pt x="112" y="0"/>
                </a:lnTo>
                <a:lnTo>
                  <a:pt x="0" y="68"/>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35" name="Freeform 121"/>
          <p:cNvSpPr>
            <a:spLocks/>
          </p:cNvSpPr>
          <p:nvPr/>
        </p:nvSpPr>
        <p:spPr bwMode="auto">
          <a:xfrm>
            <a:off x="6945313" y="5061132"/>
            <a:ext cx="19050" cy="57150"/>
          </a:xfrm>
          <a:custGeom>
            <a:avLst/>
            <a:gdLst/>
            <a:ahLst/>
            <a:cxnLst>
              <a:cxn ang="0">
                <a:pos x="6" y="109"/>
              </a:cxn>
              <a:cxn ang="0">
                <a:pos x="0" y="19"/>
              </a:cxn>
              <a:cxn ang="0">
                <a:pos x="30" y="0"/>
              </a:cxn>
              <a:cxn ang="0">
                <a:pos x="36" y="90"/>
              </a:cxn>
              <a:cxn ang="0">
                <a:pos x="6" y="109"/>
              </a:cxn>
            </a:cxnLst>
            <a:rect l="0" t="0" r="r" b="b"/>
            <a:pathLst>
              <a:path w="36" h="109">
                <a:moveTo>
                  <a:pt x="6" y="109"/>
                </a:moveTo>
                <a:lnTo>
                  <a:pt x="0" y="19"/>
                </a:lnTo>
                <a:lnTo>
                  <a:pt x="30" y="0"/>
                </a:lnTo>
                <a:lnTo>
                  <a:pt x="36" y="90"/>
                </a:lnTo>
                <a:lnTo>
                  <a:pt x="6" y="109"/>
                </a:lnTo>
                <a:close/>
              </a:path>
            </a:pathLst>
          </a:custGeom>
          <a:solidFill>
            <a:srgbClr val="CC66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36" name="Freeform 122"/>
          <p:cNvSpPr>
            <a:spLocks/>
          </p:cNvSpPr>
          <p:nvPr/>
        </p:nvSpPr>
        <p:spPr bwMode="auto">
          <a:xfrm>
            <a:off x="6945313" y="5061132"/>
            <a:ext cx="19050" cy="57150"/>
          </a:xfrm>
          <a:custGeom>
            <a:avLst/>
            <a:gdLst/>
            <a:ahLst/>
            <a:cxnLst>
              <a:cxn ang="0">
                <a:pos x="6" y="109"/>
              </a:cxn>
              <a:cxn ang="0">
                <a:pos x="0" y="19"/>
              </a:cxn>
              <a:cxn ang="0">
                <a:pos x="30" y="0"/>
              </a:cxn>
              <a:cxn ang="0">
                <a:pos x="36" y="90"/>
              </a:cxn>
              <a:cxn ang="0">
                <a:pos x="6" y="109"/>
              </a:cxn>
            </a:cxnLst>
            <a:rect l="0" t="0" r="r" b="b"/>
            <a:pathLst>
              <a:path w="36" h="109">
                <a:moveTo>
                  <a:pt x="6" y="109"/>
                </a:moveTo>
                <a:lnTo>
                  <a:pt x="0" y="19"/>
                </a:lnTo>
                <a:lnTo>
                  <a:pt x="30" y="0"/>
                </a:lnTo>
                <a:lnTo>
                  <a:pt x="36" y="90"/>
                </a:lnTo>
                <a:lnTo>
                  <a:pt x="6" y="109"/>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37" name="Freeform 123"/>
          <p:cNvSpPr>
            <a:spLocks/>
          </p:cNvSpPr>
          <p:nvPr/>
        </p:nvSpPr>
        <p:spPr bwMode="auto">
          <a:xfrm>
            <a:off x="6937380" y="4870632"/>
            <a:ext cx="22225" cy="44450"/>
          </a:xfrm>
          <a:custGeom>
            <a:avLst/>
            <a:gdLst/>
            <a:ahLst/>
            <a:cxnLst>
              <a:cxn ang="0">
                <a:pos x="6" y="84"/>
              </a:cxn>
              <a:cxn ang="0">
                <a:pos x="0" y="0"/>
              </a:cxn>
              <a:cxn ang="0">
                <a:pos x="43" y="13"/>
              </a:cxn>
              <a:cxn ang="0">
                <a:pos x="41" y="74"/>
              </a:cxn>
            </a:cxnLst>
            <a:rect l="0" t="0" r="r" b="b"/>
            <a:pathLst>
              <a:path w="43" h="84">
                <a:moveTo>
                  <a:pt x="6" y="84"/>
                </a:moveTo>
                <a:lnTo>
                  <a:pt x="0" y="0"/>
                </a:lnTo>
                <a:lnTo>
                  <a:pt x="43" y="13"/>
                </a:lnTo>
                <a:lnTo>
                  <a:pt x="41" y="74"/>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38" name="Freeform 124"/>
          <p:cNvSpPr>
            <a:spLocks/>
          </p:cNvSpPr>
          <p:nvPr/>
        </p:nvSpPr>
        <p:spPr bwMode="auto">
          <a:xfrm>
            <a:off x="6964363" y="4862694"/>
            <a:ext cx="20638" cy="26988"/>
          </a:xfrm>
          <a:custGeom>
            <a:avLst/>
            <a:gdLst/>
            <a:ahLst/>
            <a:cxnLst>
              <a:cxn ang="0">
                <a:pos x="38" y="53"/>
              </a:cxn>
              <a:cxn ang="0">
                <a:pos x="38" y="0"/>
              </a:cxn>
              <a:cxn ang="0">
                <a:pos x="0" y="24"/>
              </a:cxn>
            </a:cxnLst>
            <a:rect l="0" t="0" r="r" b="b"/>
            <a:pathLst>
              <a:path w="38" h="53">
                <a:moveTo>
                  <a:pt x="38" y="53"/>
                </a:moveTo>
                <a:lnTo>
                  <a:pt x="38" y="0"/>
                </a:lnTo>
                <a:lnTo>
                  <a:pt x="0" y="24"/>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39" name="Freeform 125"/>
          <p:cNvSpPr>
            <a:spLocks/>
          </p:cNvSpPr>
          <p:nvPr/>
        </p:nvSpPr>
        <p:spPr bwMode="auto">
          <a:xfrm>
            <a:off x="6935792" y="4849994"/>
            <a:ext cx="47625" cy="19050"/>
          </a:xfrm>
          <a:custGeom>
            <a:avLst/>
            <a:gdLst/>
            <a:ahLst/>
            <a:cxnLst>
              <a:cxn ang="0">
                <a:pos x="0" y="35"/>
              </a:cxn>
              <a:cxn ang="0">
                <a:pos x="46" y="0"/>
              </a:cxn>
              <a:cxn ang="0">
                <a:pos x="90" y="22"/>
              </a:cxn>
            </a:cxnLst>
            <a:rect l="0" t="0" r="r" b="b"/>
            <a:pathLst>
              <a:path w="90" h="35">
                <a:moveTo>
                  <a:pt x="0" y="35"/>
                </a:moveTo>
                <a:lnTo>
                  <a:pt x="46" y="0"/>
                </a:lnTo>
                <a:lnTo>
                  <a:pt x="90" y="22"/>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40" name="Freeform 126"/>
          <p:cNvSpPr>
            <a:spLocks/>
          </p:cNvSpPr>
          <p:nvPr/>
        </p:nvSpPr>
        <p:spPr bwMode="auto">
          <a:xfrm>
            <a:off x="6810376" y="5429440"/>
            <a:ext cx="90488" cy="119063"/>
          </a:xfrm>
          <a:custGeom>
            <a:avLst/>
            <a:gdLst/>
            <a:ahLst/>
            <a:cxnLst>
              <a:cxn ang="0">
                <a:pos x="6" y="135"/>
              </a:cxn>
              <a:cxn ang="0">
                <a:pos x="168" y="227"/>
              </a:cxn>
              <a:cxn ang="0">
                <a:pos x="170" y="91"/>
              </a:cxn>
              <a:cxn ang="0">
                <a:pos x="0" y="0"/>
              </a:cxn>
              <a:cxn ang="0">
                <a:pos x="6" y="135"/>
              </a:cxn>
            </a:cxnLst>
            <a:rect l="0" t="0" r="r" b="b"/>
            <a:pathLst>
              <a:path w="170" h="227">
                <a:moveTo>
                  <a:pt x="6" y="135"/>
                </a:moveTo>
                <a:lnTo>
                  <a:pt x="168" y="227"/>
                </a:lnTo>
                <a:lnTo>
                  <a:pt x="170" y="91"/>
                </a:lnTo>
                <a:lnTo>
                  <a:pt x="0" y="0"/>
                </a:lnTo>
                <a:lnTo>
                  <a:pt x="6" y="1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41" name="Freeform 127"/>
          <p:cNvSpPr>
            <a:spLocks/>
          </p:cNvSpPr>
          <p:nvPr/>
        </p:nvSpPr>
        <p:spPr bwMode="auto">
          <a:xfrm>
            <a:off x="6810376" y="5429440"/>
            <a:ext cx="90488" cy="119063"/>
          </a:xfrm>
          <a:custGeom>
            <a:avLst/>
            <a:gdLst/>
            <a:ahLst/>
            <a:cxnLst>
              <a:cxn ang="0">
                <a:pos x="6" y="135"/>
              </a:cxn>
              <a:cxn ang="0">
                <a:pos x="168" y="227"/>
              </a:cxn>
              <a:cxn ang="0">
                <a:pos x="170" y="91"/>
              </a:cxn>
              <a:cxn ang="0">
                <a:pos x="0" y="0"/>
              </a:cxn>
              <a:cxn ang="0">
                <a:pos x="6" y="135"/>
              </a:cxn>
            </a:cxnLst>
            <a:rect l="0" t="0" r="r" b="b"/>
            <a:pathLst>
              <a:path w="170" h="227">
                <a:moveTo>
                  <a:pt x="6" y="135"/>
                </a:moveTo>
                <a:lnTo>
                  <a:pt x="168" y="227"/>
                </a:lnTo>
                <a:lnTo>
                  <a:pt x="170" y="91"/>
                </a:lnTo>
                <a:lnTo>
                  <a:pt x="0" y="0"/>
                </a:lnTo>
                <a:lnTo>
                  <a:pt x="6" y="135"/>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42" name="Freeform 128"/>
          <p:cNvSpPr>
            <a:spLocks/>
          </p:cNvSpPr>
          <p:nvPr/>
        </p:nvSpPr>
        <p:spPr bwMode="auto">
          <a:xfrm>
            <a:off x="6797676" y="5261165"/>
            <a:ext cx="369888" cy="227013"/>
          </a:xfrm>
          <a:custGeom>
            <a:avLst/>
            <a:gdLst/>
            <a:ahLst/>
            <a:cxnLst>
              <a:cxn ang="0">
                <a:pos x="590" y="255"/>
              </a:cxn>
              <a:cxn ang="0">
                <a:pos x="168" y="0"/>
              </a:cxn>
              <a:cxn ang="0">
                <a:pos x="0" y="305"/>
              </a:cxn>
              <a:cxn ang="0">
                <a:pos x="193" y="410"/>
              </a:cxn>
              <a:cxn ang="0">
                <a:pos x="305" y="231"/>
              </a:cxn>
              <a:cxn ang="0">
                <a:pos x="367" y="267"/>
              </a:cxn>
              <a:cxn ang="0">
                <a:pos x="321" y="329"/>
              </a:cxn>
              <a:cxn ang="0">
                <a:pos x="491" y="429"/>
              </a:cxn>
              <a:cxn ang="0">
                <a:pos x="587" y="255"/>
              </a:cxn>
              <a:cxn ang="0">
                <a:pos x="699" y="299"/>
              </a:cxn>
            </a:cxnLst>
            <a:rect l="0" t="0" r="r" b="b"/>
            <a:pathLst>
              <a:path w="699" h="429">
                <a:moveTo>
                  <a:pt x="590" y="255"/>
                </a:moveTo>
                <a:lnTo>
                  <a:pt x="168" y="0"/>
                </a:lnTo>
                <a:lnTo>
                  <a:pt x="0" y="305"/>
                </a:lnTo>
                <a:lnTo>
                  <a:pt x="193" y="410"/>
                </a:lnTo>
                <a:lnTo>
                  <a:pt x="305" y="231"/>
                </a:lnTo>
                <a:lnTo>
                  <a:pt x="367" y="267"/>
                </a:lnTo>
                <a:lnTo>
                  <a:pt x="321" y="329"/>
                </a:lnTo>
                <a:lnTo>
                  <a:pt x="491" y="429"/>
                </a:lnTo>
                <a:lnTo>
                  <a:pt x="587" y="255"/>
                </a:lnTo>
                <a:lnTo>
                  <a:pt x="699" y="299"/>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43" name="Line 129"/>
          <p:cNvSpPr>
            <a:spLocks noChangeShapeType="1"/>
          </p:cNvSpPr>
          <p:nvPr/>
        </p:nvSpPr>
        <p:spPr bwMode="auto">
          <a:xfrm>
            <a:off x="6854830" y="5327840"/>
            <a:ext cx="100013" cy="555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44" name="Freeform 130"/>
          <p:cNvSpPr>
            <a:spLocks/>
          </p:cNvSpPr>
          <p:nvPr/>
        </p:nvSpPr>
        <p:spPr bwMode="auto">
          <a:xfrm>
            <a:off x="6902451" y="5421502"/>
            <a:ext cx="266700" cy="144463"/>
          </a:xfrm>
          <a:custGeom>
            <a:avLst/>
            <a:gdLst/>
            <a:ahLst/>
            <a:cxnLst>
              <a:cxn ang="0">
                <a:pos x="0" y="244"/>
              </a:cxn>
              <a:cxn ang="0">
                <a:pos x="134" y="182"/>
              </a:cxn>
              <a:cxn ang="0">
                <a:pos x="280" y="273"/>
              </a:cxn>
              <a:cxn ang="0">
                <a:pos x="504" y="170"/>
              </a:cxn>
              <a:cxn ang="0">
                <a:pos x="504" y="0"/>
              </a:cxn>
            </a:cxnLst>
            <a:rect l="0" t="0" r="r" b="b"/>
            <a:pathLst>
              <a:path w="504" h="273">
                <a:moveTo>
                  <a:pt x="0" y="244"/>
                </a:moveTo>
                <a:lnTo>
                  <a:pt x="134" y="182"/>
                </a:lnTo>
                <a:lnTo>
                  <a:pt x="280" y="273"/>
                </a:lnTo>
                <a:lnTo>
                  <a:pt x="504" y="170"/>
                </a:lnTo>
                <a:lnTo>
                  <a:pt x="504"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45" name="Freeform 131"/>
          <p:cNvSpPr>
            <a:spLocks/>
          </p:cNvSpPr>
          <p:nvPr/>
        </p:nvSpPr>
        <p:spPr bwMode="auto">
          <a:xfrm>
            <a:off x="7051680" y="5424677"/>
            <a:ext cx="114300" cy="144463"/>
          </a:xfrm>
          <a:custGeom>
            <a:avLst/>
            <a:gdLst/>
            <a:ahLst/>
            <a:cxnLst>
              <a:cxn ang="0">
                <a:pos x="214" y="0"/>
              </a:cxn>
              <a:cxn ang="0">
                <a:pos x="9" y="122"/>
              </a:cxn>
              <a:cxn ang="0">
                <a:pos x="0" y="274"/>
              </a:cxn>
            </a:cxnLst>
            <a:rect l="0" t="0" r="r" b="b"/>
            <a:pathLst>
              <a:path w="214" h="274">
                <a:moveTo>
                  <a:pt x="214" y="0"/>
                </a:moveTo>
                <a:lnTo>
                  <a:pt x="9" y="122"/>
                </a:lnTo>
                <a:lnTo>
                  <a:pt x="0" y="274"/>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46" name="Freeform 132"/>
          <p:cNvSpPr>
            <a:spLocks/>
          </p:cNvSpPr>
          <p:nvPr/>
        </p:nvSpPr>
        <p:spPr bwMode="auto">
          <a:xfrm>
            <a:off x="6985004" y="5270690"/>
            <a:ext cx="47625" cy="61913"/>
          </a:xfrm>
          <a:custGeom>
            <a:avLst/>
            <a:gdLst/>
            <a:ahLst/>
            <a:cxnLst>
              <a:cxn ang="0">
                <a:pos x="90" y="116"/>
              </a:cxn>
              <a:cxn ang="0">
                <a:pos x="90" y="29"/>
              </a:cxn>
              <a:cxn ang="0">
                <a:pos x="25" y="40"/>
              </a:cxn>
              <a:cxn ang="0">
                <a:pos x="0" y="16"/>
              </a:cxn>
              <a:cxn ang="0">
                <a:pos x="80" y="0"/>
              </a:cxn>
              <a:cxn ang="0">
                <a:pos x="87" y="26"/>
              </a:cxn>
            </a:cxnLst>
            <a:rect l="0" t="0" r="r" b="b"/>
            <a:pathLst>
              <a:path w="90" h="116">
                <a:moveTo>
                  <a:pt x="90" y="116"/>
                </a:moveTo>
                <a:lnTo>
                  <a:pt x="90" y="29"/>
                </a:lnTo>
                <a:lnTo>
                  <a:pt x="25" y="40"/>
                </a:lnTo>
                <a:lnTo>
                  <a:pt x="0" y="16"/>
                </a:lnTo>
                <a:lnTo>
                  <a:pt x="80" y="0"/>
                </a:lnTo>
                <a:lnTo>
                  <a:pt x="87" y="26"/>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47" name="Line 133"/>
          <p:cNvSpPr>
            <a:spLocks noChangeShapeType="1"/>
          </p:cNvSpPr>
          <p:nvPr/>
        </p:nvSpPr>
        <p:spPr bwMode="auto">
          <a:xfrm flipV="1">
            <a:off x="6999288" y="5294494"/>
            <a:ext cx="1588" cy="31750"/>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48" name="Line 134"/>
          <p:cNvSpPr>
            <a:spLocks noChangeShapeType="1"/>
          </p:cNvSpPr>
          <p:nvPr/>
        </p:nvSpPr>
        <p:spPr bwMode="auto">
          <a:xfrm flipV="1">
            <a:off x="6978655" y="5283390"/>
            <a:ext cx="3175" cy="28575"/>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49" name="Line 135"/>
          <p:cNvSpPr>
            <a:spLocks noChangeShapeType="1"/>
          </p:cNvSpPr>
          <p:nvPr/>
        </p:nvSpPr>
        <p:spPr bwMode="auto">
          <a:xfrm flipH="1" flipV="1">
            <a:off x="7034213" y="5332602"/>
            <a:ext cx="138113" cy="8731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50" name="Freeform 136"/>
          <p:cNvSpPr>
            <a:spLocks/>
          </p:cNvSpPr>
          <p:nvPr/>
        </p:nvSpPr>
        <p:spPr bwMode="auto">
          <a:xfrm>
            <a:off x="6889751" y="5259569"/>
            <a:ext cx="84138" cy="39688"/>
          </a:xfrm>
          <a:custGeom>
            <a:avLst/>
            <a:gdLst/>
            <a:ahLst/>
            <a:cxnLst>
              <a:cxn ang="0">
                <a:pos x="161" y="75"/>
              </a:cxn>
              <a:cxn ang="0">
                <a:pos x="133" y="59"/>
              </a:cxn>
              <a:cxn ang="0">
                <a:pos x="0" y="0"/>
              </a:cxn>
            </a:cxnLst>
            <a:rect l="0" t="0" r="r" b="b"/>
            <a:pathLst>
              <a:path w="161" h="75">
                <a:moveTo>
                  <a:pt x="161" y="75"/>
                </a:moveTo>
                <a:lnTo>
                  <a:pt x="133" y="59"/>
                </a:lnTo>
                <a:lnTo>
                  <a:pt x="0"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51" name="Freeform 137"/>
          <p:cNvSpPr>
            <a:spLocks/>
          </p:cNvSpPr>
          <p:nvPr/>
        </p:nvSpPr>
        <p:spPr bwMode="auto">
          <a:xfrm>
            <a:off x="6935792" y="5478652"/>
            <a:ext cx="22225" cy="47625"/>
          </a:xfrm>
          <a:custGeom>
            <a:avLst/>
            <a:gdLst/>
            <a:ahLst/>
            <a:cxnLst>
              <a:cxn ang="0">
                <a:pos x="6" y="90"/>
              </a:cxn>
              <a:cxn ang="0">
                <a:pos x="0" y="9"/>
              </a:cxn>
              <a:cxn ang="0">
                <a:pos x="36" y="0"/>
              </a:cxn>
              <a:cxn ang="0">
                <a:pos x="44" y="90"/>
              </a:cxn>
              <a:cxn ang="0">
                <a:pos x="6" y="90"/>
              </a:cxn>
            </a:cxnLst>
            <a:rect l="0" t="0" r="r" b="b"/>
            <a:pathLst>
              <a:path w="44" h="90">
                <a:moveTo>
                  <a:pt x="6" y="90"/>
                </a:moveTo>
                <a:lnTo>
                  <a:pt x="0" y="9"/>
                </a:lnTo>
                <a:lnTo>
                  <a:pt x="36" y="0"/>
                </a:lnTo>
                <a:lnTo>
                  <a:pt x="44" y="90"/>
                </a:lnTo>
                <a:lnTo>
                  <a:pt x="6" y="90"/>
                </a:lnTo>
                <a:close/>
              </a:path>
            </a:pathLst>
          </a:custGeom>
          <a:solidFill>
            <a:srgbClr val="CC66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52" name="Freeform 138"/>
          <p:cNvSpPr>
            <a:spLocks/>
          </p:cNvSpPr>
          <p:nvPr/>
        </p:nvSpPr>
        <p:spPr bwMode="auto">
          <a:xfrm>
            <a:off x="6935792" y="5478652"/>
            <a:ext cx="22225" cy="47625"/>
          </a:xfrm>
          <a:custGeom>
            <a:avLst/>
            <a:gdLst/>
            <a:ahLst/>
            <a:cxnLst>
              <a:cxn ang="0">
                <a:pos x="6" y="90"/>
              </a:cxn>
              <a:cxn ang="0">
                <a:pos x="0" y="9"/>
              </a:cxn>
              <a:cxn ang="0">
                <a:pos x="36" y="0"/>
              </a:cxn>
              <a:cxn ang="0">
                <a:pos x="44" y="90"/>
              </a:cxn>
              <a:cxn ang="0">
                <a:pos x="6" y="90"/>
              </a:cxn>
            </a:cxnLst>
            <a:rect l="0" t="0" r="r" b="b"/>
            <a:pathLst>
              <a:path w="44" h="90">
                <a:moveTo>
                  <a:pt x="6" y="90"/>
                </a:moveTo>
                <a:lnTo>
                  <a:pt x="0" y="9"/>
                </a:lnTo>
                <a:lnTo>
                  <a:pt x="36" y="0"/>
                </a:lnTo>
                <a:lnTo>
                  <a:pt x="44" y="90"/>
                </a:lnTo>
                <a:lnTo>
                  <a:pt x="6" y="9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53" name="Freeform 139"/>
          <p:cNvSpPr>
            <a:spLocks/>
          </p:cNvSpPr>
          <p:nvPr/>
        </p:nvSpPr>
        <p:spPr bwMode="auto">
          <a:xfrm>
            <a:off x="6827842" y="5459602"/>
            <a:ext cx="50800" cy="53975"/>
          </a:xfrm>
          <a:custGeom>
            <a:avLst/>
            <a:gdLst/>
            <a:ahLst/>
            <a:cxnLst>
              <a:cxn ang="0">
                <a:pos x="0" y="0"/>
              </a:cxn>
              <a:cxn ang="0">
                <a:pos x="0" y="54"/>
              </a:cxn>
              <a:cxn ang="0">
                <a:pos x="90" y="100"/>
              </a:cxn>
              <a:cxn ang="0">
                <a:pos x="96" y="47"/>
              </a:cxn>
              <a:cxn ang="0">
                <a:pos x="0" y="0"/>
              </a:cxn>
            </a:cxnLst>
            <a:rect l="0" t="0" r="r" b="b"/>
            <a:pathLst>
              <a:path w="96" h="100">
                <a:moveTo>
                  <a:pt x="0" y="0"/>
                </a:moveTo>
                <a:lnTo>
                  <a:pt x="0" y="54"/>
                </a:lnTo>
                <a:lnTo>
                  <a:pt x="90" y="100"/>
                </a:lnTo>
                <a:lnTo>
                  <a:pt x="96" y="47"/>
                </a:lnTo>
                <a:lnTo>
                  <a:pt x="0" y="0"/>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54" name="Freeform 140"/>
          <p:cNvSpPr>
            <a:spLocks/>
          </p:cNvSpPr>
          <p:nvPr/>
        </p:nvSpPr>
        <p:spPr bwMode="auto">
          <a:xfrm>
            <a:off x="6827842" y="5459602"/>
            <a:ext cx="50800" cy="53975"/>
          </a:xfrm>
          <a:custGeom>
            <a:avLst/>
            <a:gdLst/>
            <a:ahLst/>
            <a:cxnLst>
              <a:cxn ang="0">
                <a:pos x="0" y="0"/>
              </a:cxn>
              <a:cxn ang="0">
                <a:pos x="0" y="54"/>
              </a:cxn>
              <a:cxn ang="0">
                <a:pos x="90" y="100"/>
              </a:cxn>
              <a:cxn ang="0">
                <a:pos x="96" y="47"/>
              </a:cxn>
              <a:cxn ang="0">
                <a:pos x="0" y="0"/>
              </a:cxn>
            </a:cxnLst>
            <a:rect l="0" t="0" r="r" b="b"/>
            <a:pathLst>
              <a:path w="96" h="100">
                <a:moveTo>
                  <a:pt x="0" y="0"/>
                </a:moveTo>
                <a:lnTo>
                  <a:pt x="0" y="54"/>
                </a:lnTo>
                <a:lnTo>
                  <a:pt x="90" y="100"/>
                </a:lnTo>
                <a:lnTo>
                  <a:pt x="96" y="47"/>
                </a:lnTo>
                <a:lnTo>
                  <a:pt x="0" y="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55" name="Freeform 141"/>
          <p:cNvSpPr>
            <a:spLocks/>
          </p:cNvSpPr>
          <p:nvPr/>
        </p:nvSpPr>
        <p:spPr bwMode="auto">
          <a:xfrm>
            <a:off x="6992942" y="5483415"/>
            <a:ext cx="46038" cy="47625"/>
          </a:xfrm>
          <a:custGeom>
            <a:avLst/>
            <a:gdLst/>
            <a:ahLst/>
            <a:cxnLst>
              <a:cxn ang="0">
                <a:pos x="3" y="0"/>
              </a:cxn>
              <a:cxn ang="0">
                <a:pos x="0" y="46"/>
              </a:cxn>
              <a:cxn ang="0">
                <a:pos x="83" y="90"/>
              </a:cxn>
              <a:cxn ang="0">
                <a:pos x="86" y="40"/>
              </a:cxn>
              <a:cxn ang="0">
                <a:pos x="3" y="0"/>
              </a:cxn>
            </a:cxnLst>
            <a:rect l="0" t="0" r="r" b="b"/>
            <a:pathLst>
              <a:path w="86" h="90">
                <a:moveTo>
                  <a:pt x="3" y="0"/>
                </a:moveTo>
                <a:lnTo>
                  <a:pt x="0" y="46"/>
                </a:lnTo>
                <a:lnTo>
                  <a:pt x="83" y="90"/>
                </a:lnTo>
                <a:lnTo>
                  <a:pt x="86" y="40"/>
                </a:lnTo>
                <a:lnTo>
                  <a:pt x="3" y="0"/>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56" name="Freeform 142"/>
          <p:cNvSpPr>
            <a:spLocks/>
          </p:cNvSpPr>
          <p:nvPr/>
        </p:nvSpPr>
        <p:spPr bwMode="auto">
          <a:xfrm>
            <a:off x="6992942" y="5483415"/>
            <a:ext cx="46038" cy="47625"/>
          </a:xfrm>
          <a:custGeom>
            <a:avLst/>
            <a:gdLst/>
            <a:ahLst/>
            <a:cxnLst>
              <a:cxn ang="0">
                <a:pos x="3" y="0"/>
              </a:cxn>
              <a:cxn ang="0">
                <a:pos x="0" y="46"/>
              </a:cxn>
              <a:cxn ang="0">
                <a:pos x="83" y="90"/>
              </a:cxn>
              <a:cxn ang="0">
                <a:pos x="86" y="40"/>
              </a:cxn>
              <a:cxn ang="0">
                <a:pos x="3" y="0"/>
              </a:cxn>
            </a:cxnLst>
            <a:rect l="0" t="0" r="r" b="b"/>
            <a:pathLst>
              <a:path w="86" h="90">
                <a:moveTo>
                  <a:pt x="3" y="0"/>
                </a:moveTo>
                <a:lnTo>
                  <a:pt x="0" y="46"/>
                </a:lnTo>
                <a:lnTo>
                  <a:pt x="83" y="90"/>
                </a:lnTo>
                <a:lnTo>
                  <a:pt x="86" y="40"/>
                </a:lnTo>
                <a:lnTo>
                  <a:pt x="3" y="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57" name="Freeform 143"/>
          <p:cNvSpPr>
            <a:spLocks/>
          </p:cNvSpPr>
          <p:nvPr/>
        </p:nvSpPr>
        <p:spPr bwMode="auto">
          <a:xfrm>
            <a:off x="7072317" y="5465944"/>
            <a:ext cx="79375" cy="69850"/>
          </a:xfrm>
          <a:custGeom>
            <a:avLst/>
            <a:gdLst/>
            <a:ahLst/>
            <a:cxnLst>
              <a:cxn ang="0">
                <a:pos x="0" y="71"/>
              </a:cxn>
              <a:cxn ang="0">
                <a:pos x="0" y="133"/>
              </a:cxn>
              <a:cxn ang="0">
                <a:pos x="150" y="59"/>
              </a:cxn>
              <a:cxn ang="0">
                <a:pos x="150" y="0"/>
              </a:cxn>
              <a:cxn ang="0">
                <a:pos x="0" y="71"/>
              </a:cxn>
            </a:cxnLst>
            <a:rect l="0" t="0" r="r" b="b"/>
            <a:pathLst>
              <a:path w="150" h="133">
                <a:moveTo>
                  <a:pt x="0" y="71"/>
                </a:moveTo>
                <a:lnTo>
                  <a:pt x="0" y="133"/>
                </a:lnTo>
                <a:lnTo>
                  <a:pt x="150" y="59"/>
                </a:lnTo>
                <a:lnTo>
                  <a:pt x="150" y="0"/>
                </a:lnTo>
                <a:lnTo>
                  <a:pt x="0" y="71"/>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58" name="Freeform 144"/>
          <p:cNvSpPr>
            <a:spLocks/>
          </p:cNvSpPr>
          <p:nvPr/>
        </p:nvSpPr>
        <p:spPr bwMode="auto">
          <a:xfrm>
            <a:off x="7072317" y="5465944"/>
            <a:ext cx="79375" cy="69850"/>
          </a:xfrm>
          <a:custGeom>
            <a:avLst/>
            <a:gdLst/>
            <a:ahLst/>
            <a:cxnLst>
              <a:cxn ang="0">
                <a:pos x="0" y="71"/>
              </a:cxn>
              <a:cxn ang="0">
                <a:pos x="0" y="133"/>
              </a:cxn>
              <a:cxn ang="0">
                <a:pos x="150" y="59"/>
              </a:cxn>
              <a:cxn ang="0">
                <a:pos x="150" y="0"/>
              </a:cxn>
              <a:cxn ang="0">
                <a:pos x="0" y="71"/>
              </a:cxn>
            </a:cxnLst>
            <a:rect l="0" t="0" r="r" b="b"/>
            <a:pathLst>
              <a:path w="150" h="133">
                <a:moveTo>
                  <a:pt x="0" y="71"/>
                </a:moveTo>
                <a:lnTo>
                  <a:pt x="0" y="133"/>
                </a:lnTo>
                <a:lnTo>
                  <a:pt x="150" y="59"/>
                </a:lnTo>
                <a:lnTo>
                  <a:pt x="150" y="0"/>
                </a:lnTo>
                <a:lnTo>
                  <a:pt x="0" y="71"/>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59" name="Freeform 145"/>
          <p:cNvSpPr>
            <a:spLocks/>
          </p:cNvSpPr>
          <p:nvPr/>
        </p:nvSpPr>
        <p:spPr bwMode="auto">
          <a:xfrm>
            <a:off x="7224713" y="5127807"/>
            <a:ext cx="249238" cy="184150"/>
          </a:xfrm>
          <a:custGeom>
            <a:avLst/>
            <a:gdLst/>
            <a:ahLst/>
            <a:cxnLst>
              <a:cxn ang="0">
                <a:pos x="367" y="350"/>
              </a:cxn>
              <a:cxn ang="0">
                <a:pos x="0" y="165"/>
              </a:cxn>
              <a:cxn ang="0">
                <a:pos x="102" y="0"/>
              </a:cxn>
              <a:cxn ang="0">
                <a:pos x="471" y="192"/>
              </a:cxn>
              <a:cxn ang="0">
                <a:pos x="367" y="350"/>
              </a:cxn>
            </a:cxnLst>
            <a:rect l="0" t="0" r="r" b="b"/>
            <a:pathLst>
              <a:path w="471" h="350">
                <a:moveTo>
                  <a:pt x="367" y="350"/>
                </a:moveTo>
                <a:lnTo>
                  <a:pt x="0" y="165"/>
                </a:lnTo>
                <a:lnTo>
                  <a:pt x="102" y="0"/>
                </a:lnTo>
                <a:lnTo>
                  <a:pt x="471" y="192"/>
                </a:lnTo>
                <a:lnTo>
                  <a:pt x="367" y="35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60" name="Freeform 146"/>
          <p:cNvSpPr>
            <a:spLocks/>
          </p:cNvSpPr>
          <p:nvPr/>
        </p:nvSpPr>
        <p:spPr bwMode="auto">
          <a:xfrm>
            <a:off x="7224713" y="5127807"/>
            <a:ext cx="249238" cy="184150"/>
          </a:xfrm>
          <a:custGeom>
            <a:avLst/>
            <a:gdLst/>
            <a:ahLst/>
            <a:cxnLst>
              <a:cxn ang="0">
                <a:pos x="367" y="350"/>
              </a:cxn>
              <a:cxn ang="0">
                <a:pos x="0" y="165"/>
              </a:cxn>
              <a:cxn ang="0">
                <a:pos x="102" y="0"/>
              </a:cxn>
              <a:cxn ang="0">
                <a:pos x="471" y="192"/>
              </a:cxn>
              <a:cxn ang="0">
                <a:pos x="367" y="350"/>
              </a:cxn>
            </a:cxnLst>
            <a:rect l="0" t="0" r="r" b="b"/>
            <a:pathLst>
              <a:path w="471" h="350">
                <a:moveTo>
                  <a:pt x="367" y="350"/>
                </a:moveTo>
                <a:lnTo>
                  <a:pt x="0" y="165"/>
                </a:lnTo>
                <a:lnTo>
                  <a:pt x="102" y="0"/>
                </a:lnTo>
                <a:lnTo>
                  <a:pt x="471" y="192"/>
                </a:lnTo>
                <a:lnTo>
                  <a:pt x="367" y="35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61" name="Line 147"/>
          <p:cNvSpPr>
            <a:spLocks noChangeShapeType="1"/>
          </p:cNvSpPr>
          <p:nvPr/>
        </p:nvSpPr>
        <p:spPr bwMode="auto">
          <a:xfrm flipH="1" flipV="1">
            <a:off x="7473951" y="5227819"/>
            <a:ext cx="52388" cy="26988"/>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62" name="Line 148"/>
          <p:cNvSpPr>
            <a:spLocks noChangeShapeType="1"/>
          </p:cNvSpPr>
          <p:nvPr/>
        </p:nvSpPr>
        <p:spPr bwMode="auto">
          <a:xfrm flipH="1" flipV="1">
            <a:off x="7513641" y="5250044"/>
            <a:ext cx="3175" cy="82550"/>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63" name="Freeform 149"/>
          <p:cNvSpPr>
            <a:spLocks/>
          </p:cNvSpPr>
          <p:nvPr/>
        </p:nvSpPr>
        <p:spPr bwMode="auto">
          <a:xfrm>
            <a:off x="7423151" y="5250052"/>
            <a:ext cx="92075" cy="130175"/>
          </a:xfrm>
          <a:custGeom>
            <a:avLst/>
            <a:gdLst/>
            <a:ahLst/>
            <a:cxnLst>
              <a:cxn ang="0">
                <a:pos x="175" y="155"/>
              </a:cxn>
              <a:cxn ang="0">
                <a:pos x="0" y="244"/>
              </a:cxn>
              <a:cxn ang="0">
                <a:pos x="0" y="114"/>
              </a:cxn>
              <a:cxn ang="0">
                <a:pos x="175" y="0"/>
              </a:cxn>
            </a:cxnLst>
            <a:rect l="0" t="0" r="r" b="b"/>
            <a:pathLst>
              <a:path w="175" h="244">
                <a:moveTo>
                  <a:pt x="175" y="155"/>
                </a:moveTo>
                <a:lnTo>
                  <a:pt x="0" y="244"/>
                </a:lnTo>
                <a:lnTo>
                  <a:pt x="0" y="114"/>
                </a:lnTo>
                <a:lnTo>
                  <a:pt x="175"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64" name="Line 150"/>
          <p:cNvSpPr>
            <a:spLocks noChangeShapeType="1"/>
          </p:cNvSpPr>
          <p:nvPr/>
        </p:nvSpPr>
        <p:spPr bwMode="auto">
          <a:xfrm>
            <a:off x="7231067" y="5273865"/>
            <a:ext cx="190500" cy="1063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65" name="Line 151"/>
          <p:cNvSpPr>
            <a:spLocks noChangeShapeType="1"/>
          </p:cNvSpPr>
          <p:nvPr/>
        </p:nvSpPr>
        <p:spPr bwMode="auto">
          <a:xfrm>
            <a:off x="7231063" y="5219890"/>
            <a:ext cx="1588" cy="555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66" name="Freeform 152"/>
          <p:cNvSpPr>
            <a:spLocks/>
          </p:cNvSpPr>
          <p:nvPr/>
        </p:nvSpPr>
        <p:spPr bwMode="auto">
          <a:xfrm>
            <a:off x="7299330" y="5278627"/>
            <a:ext cx="23813" cy="42863"/>
          </a:xfrm>
          <a:custGeom>
            <a:avLst/>
            <a:gdLst/>
            <a:ahLst/>
            <a:cxnLst>
              <a:cxn ang="0">
                <a:pos x="0" y="56"/>
              </a:cxn>
              <a:cxn ang="0">
                <a:pos x="6" y="0"/>
              </a:cxn>
              <a:cxn ang="0">
                <a:pos x="44" y="19"/>
              </a:cxn>
              <a:cxn ang="0">
                <a:pos x="34" y="81"/>
              </a:cxn>
              <a:cxn ang="0">
                <a:pos x="0" y="56"/>
              </a:cxn>
            </a:cxnLst>
            <a:rect l="0" t="0" r="r" b="b"/>
            <a:pathLst>
              <a:path w="44" h="81">
                <a:moveTo>
                  <a:pt x="0" y="56"/>
                </a:moveTo>
                <a:lnTo>
                  <a:pt x="6" y="0"/>
                </a:lnTo>
                <a:lnTo>
                  <a:pt x="44" y="19"/>
                </a:lnTo>
                <a:lnTo>
                  <a:pt x="34" y="81"/>
                </a:lnTo>
                <a:lnTo>
                  <a:pt x="0" y="56"/>
                </a:lnTo>
                <a:close/>
              </a:path>
            </a:pathLst>
          </a:custGeom>
          <a:solidFill>
            <a:srgbClr val="CC66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67" name="Freeform 153"/>
          <p:cNvSpPr>
            <a:spLocks/>
          </p:cNvSpPr>
          <p:nvPr/>
        </p:nvSpPr>
        <p:spPr bwMode="auto">
          <a:xfrm>
            <a:off x="7299330" y="5278627"/>
            <a:ext cx="23813" cy="42863"/>
          </a:xfrm>
          <a:custGeom>
            <a:avLst/>
            <a:gdLst/>
            <a:ahLst/>
            <a:cxnLst>
              <a:cxn ang="0">
                <a:pos x="0" y="56"/>
              </a:cxn>
              <a:cxn ang="0">
                <a:pos x="6" y="0"/>
              </a:cxn>
              <a:cxn ang="0">
                <a:pos x="44" y="19"/>
              </a:cxn>
              <a:cxn ang="0">
                <a:pos x="34" y="81"/>
              </a:cxn>
              <a:cxn ang="0">
                <a:pos x="0" y="56"/>
              </a:cxn>
            </a:cxnLst>
            <a:rect l="0" t="0" r="r" b="b"/>
            <a:pathLst>
              <a:path w="44" h="81">
                <a:moveTo>
                  <a:pt x="0" y="56"/>
                </a:moveTo>
                <a:lnTo>
                  <a:pt x="6" y="0"/>
                </a:lnTo>
                <a:lnTo>
                  <a:pt x="44" y="19"/>
                </a:lnTo>
                <a:lnTo>
                  <a:pt x="34" y="81"/>
                </a:lnTo>
                <a:lnTo>
                  <a:pt x="0" y="56"/>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68" name="Freeform 154"/>
          <p:cNvSpPr>
            <a:spLocks/>
          </p:cNvSpPr>
          <p:nvPr/>
        </p:nvSpPr>
        <p:spPr bwMode="auto">
          <a:xfrm>
            <a:off x="7245351" y="5245282"/>
            <a:ext cx="44450" cy="44450"/>
          </a:xfrm>
          <a:custGeom>
            <a:avLst/>
            <a:gdLst/>
            <a:ahLst/>
            <a:cxnLst>
              <a:cxn ang="0">
                <a:pos x="0" y="0"/>
              </a:cxn>
              <a:cxn ang="0">
                <a:pos x="0" y="37"/>
              </a:cxn>
              <a:cxn ang="0">
                <a:pos x="82" y="84"/>
              </a:cxn>
              <a:cxn ang="0">
                <a:pos x="85" y="43"/>
              </a:cxn>
              <a:cxn ang="0">
                <a:pos x="0" y="0"/>
              </a:cxn>
            </a:cxnLst>
            <a:rect l="0" t="0" r="r" b="b"/>
            <a:pathLst>
              <a:path w="85" h="84">
                <a:moveTo>
                  <a:pt x="0" y="0"/>
                </a:moveTo>
                <a:lnTo>
                  <a:pt x="0" y="37"/>
                </a:lnTo>
                <a:lnTo>
                  <a:pt x="82" y="84"/>
                </a:lnTo>
                <a:lnTo>
                  <a:pt x="85" y="43"/>
                </a:lnTo>
                <a:lnTo>
                  <a:pt x="0" y="0"/>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69" name="Freeform 155"/>
          <p:cNvSpPr>
            <a:spLocks/>
          </p:cNvSpPr>
          <p:nvPr/>
        </p:nvSpPr>
        <p:spPr bwMode="auto">
          <a:xfrm>
            <a:off x="7245351" y="5245282"/>
            <a:ext cx="44450" cy="44450"/>
          </a:xfrm>
          <a:custGeom>
            <a:avLst/>
            <a:gdLst/>
            <a:ahLst/>
            <a:cxnLst>
              <a:cxn ang="0">
                <a:pos x="0" y="0"/>
              </a:cxn>
              <a:cxn ang="0">
                <a:pos x="0" y="37"/>
              </a:cxn>
              <a:cxn ang="0">
                <a:pos x="82" y="84"/>
              </a:cxn>
              <a:cxn ang="0">
                <a:pos x="85" y="43"/>
              </a:cxn>
              <a:cxn ang="0">
                <a:pos x="0" y="0"/>
              </a:cxn>
            </a:cxnLst>
            <a:rect l="0" t="0" r="r" b="b"/>
            <a:pathLst>
              <a:path w="85" h="84">
                <a:moveTo>
                  <a:pt x="0" y="0"/>
                </a:moveTo>
                <a:lnTo>
                  <a:pt x="0" y="37"/>
                </a:lnTo>
                <a:lnTo>
                  <a:pt x="82" y="84"/>
                </a:lnTo>
                <a:lnTo>
                  <a:pt x="85" y="43"/>
                </a:lnTo>
                <a:lnTo>
                  <a:pt x="0" y="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70" name="Freeform 156"/>
          <p:cNvSpPr>
            <a:spLocks/>
          </p:cNvSpPr>
          <p:nvPr/>
        </p:nvSpPr>
        <p:spPr bwMode="auto">
          <a:xfrm>
            <a:off x="7346951" y="5299257"/>
            <a:ext cx="44450" cy="44450"/>
          </a:xfrm>
          <a:custGeom>
            <a:avLst/>
            <a:gdLst/>
            <a:ahLst/>
            <a:cxnLst>
              <a:cxn ang="0">
                <a:pos x="0" y="0"/>
              </a:cxn>
              <a:cxn ang="0">
                <a:pos x="0" y="38"/>
              </a:cxn>
              <a:cxn ang="0">
                <a:pos x="80" y="84"/>
              </a:cxn>
              <a:cxn ang="0">
                <a:pos x="85" y="43"/>
              </a:cxn>
              <a:cxn ang="0">
                <a:pos x="0" y="0"/>
              </a:cxn>
            </a:cxnLst>
            <a:rect l="0" t="0" r="r" b="b"/>
            <a:pathLst>
              <a:path w="85" h="84">
                <a:moveTo>
                  <a:pt x="0" y="0"/>
                </a:moveTo>
                <a:lnTo>
                  <a:pt x="0" y="38"/>
                </a:lnTo>
                <a:lnTo>
                  <a:pt x="80" y="84"/>
                </a:lnTo>
                <a:lnTo>
                  <a:pt x="85" y="43"/>
                </a:lnTo>
                <a:lnTo>
                  <a:pt x="0" y="0"/>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71" name="Freeform 157"/>
          <p:cNvSpPr>
            <a:spLocks/>
          </p:cNvSpPr>
          <p:nvPr/>
        </p:nvSpPr>
        <p:spPr bwMode="auto">
          <a:xfrm>
            <a:off x="7346951" y="5299257"/>
            <a:ext cx="44450" cy="44450"/>
          </a:xfrm>
          <a:custGeom>
            <a:avLst/>
            <a:gdLst/>
            <a:ahLst/>
            <a:cxnLst>
              <a:cxn ang="0">
                <a:pos x="0" y="0"/>
              </a:cxn>
              <a:cxn ang="0">
                <a:pos x="0" y="38"/>
              </a:cxn>
              <a:cxn ang="0">
                <a:pos x="80" y="84"/>
              </a:cxn>
              <a:cxn ang="0">
                <a:pos x="85" y="43"/>
              </a:cxn>
              <a:cxn ang="0">
                <a:pos x="0" y="0"/>
              </a:cxn>
            </a:cxnLst>
            <a:rect l="0" t="0" r="r" b="b"/>
            <a:pathLst>
              <a:path w="85" h="84">
                <a:moveTo>
                  <a:pt x="0" y="0"/>
                </a:moveTo>
                <a:lnTo>
                  <a:pt x="0" y="38"/>
                </a:lnTo>
                <a:lnTo>
                  <a:pt x="80" y="84"/>
                </a:lnTo>
                <a:lnTo>
                  <a:pt x="85" y="43"/>
                </a:lnTo>
                <a:lnTo>
                  <a:pt x="0" y="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72" name="Freeform 158"/>
          <p:cNvSpPr>
            <a:spLocks/>
          </p:cNvSpPr>
          <p:nvPr/>
        </p:nvSpPr>
        <p:spPr bwMode="auto">
          <a:xfrm>
            <a:off x="7435855" y="5288152"/>
            <a:ext cx="68263" cy="61913"/>
          </a:xfrm>
          <a:custGeom>
            <a:avLst/>
            <a:gdLst/>
            <a:ahLst/>
            <a:cxnLst>
              <a:cxn ang="0">
                <a:pos x="0" y="65"/>
              </a:cxn>
              <a:cxn ang="0">
                <a:pos x="0" y="118"/>
              </a:cxn>
              <a:cxn ang="0">
                <a:pos x="128" y="56"/>
              </a:cxn>
              <a:cxn ang="0">
                <a:pos x="124" y="0"/>
              </a:cxn>
              <a:cxn ang="0">
                <a:pos x="0" y="65"/>
              </a:cxn>
            </a:cxnLst>
            <a:rect l="0" t="0" r="r" b="b"/>
            <a:pathLst>
              <a:path w="128" h="118">
                <a:moveTo>
                  <a:pt x="0" y="65"/>
                </a:moveTo>
                <a:lnTo>
                  <a:pt x="0" y="118"/>
                </a:lnTo>
                <a:lnTo>
                  <a:pt x="128" y="56"/>
                </a:lnTo>
                <a:lnTo>
                  <a:pt x="124" y="0"/>
                </a:lnTo>
                <a:lnTo>
                  <a:pt x="0" y="65"/>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73" name="Freeform 159"/>
          <p:cNvSpPr>
            <a:spLocks/>
          </p:cNvSpPr>
          <p:nvPr/>
        </p:nvSpPr>
        <p:spPr bwMode="auto">
          <a:xfrm>
            <a:off x="7435855" y="5288152"/>
            <a:ext cx="68263" cy="61913"/>
          </a:xfrm>
          <a:custGeom>
            <a:avLst/>
            <a:gdLst/>
            <a:ahLst/>
            <a:cxnLst>
              <a:cxn ang="0">
                <a:pos x="0" y="65"/>
              </a:cxn>
              <a:cxn ang="0">
                <a:pos x="0" y="118"/>
              </a:cxn>
              <a:cxn ang="0">
                <a:pos x="128" y="56"/>
              </a:cxn>
              <a:cxn ang="0">
                <a:pos x="124" y="0"/>
              </a:cxn>
              <a:cxn ang="0">
                <a:pos x="0" y="65"/>
              </a:cxn>
            </a:cxnLst>
            <a:rect l="0" t="0" r="r" b="b"/>
            <a:pathLst>
              <a:path w="128" h="118">
                <a:moveTo>
                  <a:pt x="0" y="65"/>
                </a:moveTo>
                <a:lnTo>
                  <a:pt x="0" y="118"/>
                </a:lnTo>
                <a:lnTo>
                  <a:pt x="128" y="56"/>
                </a:lnTo>
                <a:lnTo>
                  <a:pt x="124" y="0"/>
                </a:lnTo>
                <a:lnTo>
                  <a:pt x="0" y="65"/>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74" name="Freeform 160"/>
          <p:cNvSpPr>
            <a:spLocks/>
          </p:cNvSpPr>
          <p:nvPr/>
        </p:nvSpPr>
        <p:spPr bwMode="auto">
          <a:xfrm>
            <a:off x="7359651" y="5140507"/>
            <a:ext cx="19050" cy="33338"/>
          </a:xfrm>
          <a:custGeom>
            <a:avLst/>
            <a:gdLst/>
            <a:ahLst/>
            <a:cxnLst>
              <a:cxn ang="0">
                <a:pos x="36" y="63"/>
              </a:cxn>
              <a:cxn ang="0">
                <a:pos x="36" y="22"/>
              </a:cxn>
              <a:cxn ang="0">
                <a:pos x="0" y="0"/>
              </a:cxn>
            </a:cxnLst>
            <a:rect l="0" t="0" r="r" b="b"/>
            <a:pathLst>
              <a:path w="36" h="63">
                <a:moveTo>
                  <a:pt x="36" y="63"/>
                </a:moveTo>
                <a:lnTo>
                  <a:pt x="36" y="22"/>
                </a:lnTo>
                <a:lnTo>
                  <a:pt x="0"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75" name="Line 161"/>
          <p:cNvSpPr>
            <a:spLocks noChangeShapeType="1"/>
          </p:cNvSpPr>
          <p:nvPr/>
        </p:nvSpPr>
        <p:spPr bwMode="auto">
          <a:xfrm flipH="1">
            <a:off x="7378701" y="5143682"/>
            <a:ext cx="17463" cy="7938"/>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76" name="Line 162"/>
          <p:cNvSpPr>
            <a:spLocks noChangeShapeType="1"/>
          </p:cNvSpPr>
          <p:nvPr/>
        </p:nvSpPr>
        <p:spPr bwMode="auto">
          <a:xfrm>
            <a:off x="7377113" y="5130982"/>
            <a:ext cx="20638" cy="12700"/>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77" name="Freeform 163"/>
          <p:cNvSpPr>
            <a:spLocks/>
          </p:cNvSpPr>
          <p:nvPr/>
        </p:nvSpPr>
        <p:spPr bwMode="auto">
          <a:xfrm>
            <a:off x="7354892" y="5129394"/>
            <a:ext cx="22225" cy="33338"/>
          </a:xfrm>
          <a:custGeom>
            <a:avLst/>
            <a:gdLst/>
            <a:ahLst/>
            <a:cxnLst>
              <a:cxn ang="0">
                <a:pos x="0" y="63"/>
              </a:cxn>
              <a:cxn ang="0">
                <a:pos x="5" y="16"/>
              </a:cxn>
              <a:cxn ang="0">
                <a:pos x="41" y="0"/>
              </a:cxn>
            </a:cxnLst>
            <a:rect l="0" t="0" r="r" b="b"/>
            <a:pathLst>
              <a:path w="41" h="63">
                <a:moveTo>
                  <a:pt x="0" y="63"/>
                </a:moveTo>
                <a:lnTo>
                  <a:pt x="5" y="16"/>
                </a:lnTo>
                <a:lnTo>
                  <a:pt x="41"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78" name="Line 164"/>
          <p:cNvSpPr>
            <a:spLocks noChangeShapeType="1"/>
          </p:cNvSpPr>
          <p:nvPr/>
        </p:nvSpPr>
        <p:spPr bwMode="auto">
          <a:xfrm flipH="1">
            <a:off x="7397751" y="5148452"/>
            <a:ext cx="1588" cy="3651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79" name="Freeform 165"/>
          <p:cNvSpPr>
            <a:spLocks/>
          </p:cNvSpPr>
          <p:nvPr/>
        </p:nvSpPr>
        <p:spPr bwMode="auto">
          <a:xfrm>
            <a:off x="7923213" y="6031094"/>
            <a:ext cx="249238" cy="185738"/>
          </a:xfrm>
          <a:custGeom>
            <a:avLst/>
            <a:gdLst/>
            <a:ahLst/>
            <a:cxnLst>
              <a:cxn ang="0">
                <a:pos x="367" y="350"/>
              </a:cxn>
              <a:cxn ang="0">
                <a:pos x="0" y="164"/>
              </a:cxn>
              <a:cxn ang="0">
                <a:pos x="102" y="0"/>
              </a:cxn>
              <a:cxn ang="0">
                <a:pos x="472" y="193"/>
              </a:cxn>
              <a:cxn ang="0">
                <a:pos x="367" y="350"/>
              </a:cxn>
            </a:cxnLst>
            <a:rect l="0" t="0" r="r" b="b"/>
            <a:pathLst>
              <a:path w="472" h="350">
                <a:moveTo>
                  <a:pt x="367" y="350"/>
                </a:moveTo>
                <a:lnTo>
                  <a:pt x="0" y="164"/>
                </a:lnTo>
                <a:lnTo>
                  <a:pt x="102" y="0"/>
                </a:lnTo>
                <a:lnTo>
                  <a:pt x="472" y="193"/>
                </a:lnTo>
                <a:lnTo>
                  <a:pt x="367" y="35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80" name="Freeform 166"/>
          <p:cNvSpPr>
            <a:spLocks/>
          </p:cNvSpPr>
          <p:nvPr/>
        </p:nvSpPr>
        <p:spPr bwMode="auto">
          <a:xfrm>
            <a:off x="7923213" y="6031094"/>
            <a:ext cx="249238" cy="185738"/>
          </a:xfrm>
          <a:custGeom>
            <a:avLst/>
            <a:gdLst/>
            <a:ahLst/>
            <a:cxnLst>
              <a:cxn ang="0">
                <a:pos x="367" y="350"/>
              </a:cxn>
              <a:cxn ang="0">
                <a:pos x="0" y="164"/>
              </a:cxn>
              <a:cxn ang="0">
                <a:pos x="102" y="0"/>
              </a:cxn>
              <a:cxn ang="0">
                <a:pos x="472" y="193"/>
              </a:cxn>
              <a:cxn ang="0">
                <a:pos x="367" y="350"/>
              </a:cxn>
            </a:cxnLst>
            <a:rect l="0" t="0" r="r" b="b"/>
            <a:pathLst>
              <a:path w="472" h="350">
                <a:moveTo>
                  <a:pt x="367" y="350"/>
                </a:moveTo>
                <a:lnTo>
                  <a:pt x="0" y="164"/>
                </a:lnTo>
                <a:lnTo>
                  <a:pt x="102" y="0"/>
                </a:lnTo>
                <a:lnTo>
                  <a:pt x="472" y="193"/>
                </a:lnTo>
                <a:lnTo>
                  <a:pt x="367" y="35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81" name="Line 167"/>
          <p:cNvSpPr>
            <a:spLocks noChangeShapeType="1"/>
          </p:cNvSpPr>
          <p:nvPr/>
        </p:nvSpPr>
        <p:spPr bwMode="auto">
          <a:xfrm flipH="1" flipV="1">
            <a:off x="8172451" y="6131115"/>
            <a:ext cx="52388" cy="28575"/>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82" name="Line 168"/>
          <p:cNvSpPr>
            <a:spLocks noChangeShapeType="1"/>
          </p:cNvSpPr>
          <p:nvPr/>
        </p:nvSpPr>
        <p:spPr bwMode="auto">
          <a:xfrm flipH="1" flipV="1">
            <a:off x="8212138" y="6154927"/>
            <a:ext cx="3175" cy="809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83" name="Freeform 169"/>
          <p:cNvSpPr>
            <a:spLocks/>
          </p:cNvSpPr>
          <p:nvPr/>
        </p:nvSpPr>
        <p:spPr bwMode="auto">
          <a:xfrm>
            <a:off x="8121655" y="6154919"/>
            <a:ext cx="92075" cy="128588"/>
          </a:xfrm>
          <a:custGeom>
            <a:avLst/>
            <a:gdLst/>
            <a:ahLst/>
            <a:cxnLst>
              <a:cxn ang="0">
                <a:pos x="174" y="155"/>
              </a:cxn>
              <a:cxn ang="0">
                <a:pos x="0" y="245"/>
              </a:cxn>
              <a:cxn ang="0">
                <a:pos x="0" y="114"/>
              </a:cxn>
              <a:cxn ang="0">
                <a:pos x="174" y="0"/>
              </a:cxn>
            </a:cxnLst>
            <a:rect l="0" t="0" r="r" b="b"/>
            <a:pathLst>
              <a:path w="174" h="245">
                <a:moveTo>
                  <a:pt x="174" y="155"/>
                </a:moveTo>
                <a:lnTo>
                  <a:pt x="0" y="245"/>
                </a:lnTo>
                <a:lnTo>
                  <a:pt x="0" y="114"/>
                </a:lnTo>
                <a:lnTo>
                  <a:pt x="174"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84" name="Line 170"/>
          <p:cNvSpPr>
            <a:spLocks noChangeShapeType="1"/>
          </p:cNvSpPr>
          <p:nvPr/>
        </p:nvSpPr>
        <p:spPr bwMode="auto">
          <a:xfrm>
            <a:off x="7929564" y="6177152"/>
            <a:ext cx="190500" cy="1063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85" name="Line 171"/>
          <p:cNvSpPr>
            <a:spLocks noChangeShapeType="1"/>
          </p:cNvSpPr>
          <p:nvPr/>
        </p:nvSpPr>
        <p:spPr bwMode="auto">
          <a:xfrm>
            <a:off x="7929563" y="6124765"/>
            <a:ext cx="1588" cy="53975"/>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86" name="Freeform 172"/>
          <p:cNvSpPr>
            <a:spLocks/>
          </p:cNvSpPr>
          <p:nvPr/>
        </p:nvSpPr>
        <p:spPr bwMode="auto">
          <a:xfrm>
            <a:off x="7997830" y="6181915"/>
            <a:ext cx="23813" cy="42863"/>
          </a:xfrm>
          <a:custGeom>
            <a:avLst/>
            <a:gdLst/>
            <a:ahLst/>
            <a:cxnLst>
              <a:cxn ang="0">
                <a:pos x="0" y="57"/>
              </a:cxn>
              <a:cxn ang="0">
                <a:pos x="6" y="0"/>
              </a:cxn>
              <a:cxn ang="0">
                <a:pos x="44" y="19"/>
              </a:cxn>
              <a:cxn ang="0">
                <a:pos x="33" y="81"/>
              </a:cxn>
              <a:cxn ang="0">
                <a:pos x="0" y="57"/>
              </a:cxn>
            </a:cxnLst>
            <a:rect l="0" t="0" r="r" b="b"/>
            <a:pathLst>
              <a:path w="44" h="81">
                <a:moveTo>
                  <a:pt x="0" y="57"/>
                </a:moveTo>
                <a:lnTo>
                  <a:pt x="6" y="0"/>
                </a:lnTo>
                <a:lnTo>
                  <a:pt x="44" y="19"/>
                </a:lnTo>
                <a:lnTo>
                  <a:pt x="33" y="81"/>
                </a:lnTo>
                <a:lnTo>
                  <a:pt x="0" y="57"/>
                </a:lnTo>
                <a:close/>
              </a:path>
            </a:pathLst>
          </a:custGeom>
          <a:solidFill>
            <a:srgbClr val="CC66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87" name="Freeform 173"/>
          <p:cNvSpPr>
            <a:spLocks/>
          </p:cNvSpPr>
          <p:nvPr/>
        </p:nvSpPr>
        <p:spPr bwMode="auto">
          <a:xfrm>
            <a:off x="7997830" y="6181915"/>
            <a:ext cx="23813" cy="42863"/>
          </a:xfrm>
          <a:custGeom>
            <a:avLst/>
            <a:gdLst/>
            <a:ahLst/>
            <a:cxnLst>
              <a:cxn ang="0">
                <a:pos x="0" y="57"/>
              </a:cxn>
              <a:cxn ang="0">
                <a:pos x="6" y="0"/>
              </a:cxn>
              <a:cxn ang="0">
                <a:pos x="44" y="19"/>
              </a:cxn>
              <a:cxn ang="0">
                <a:pos x="33" y="81"/>
              </a:cxn>
              <a:cxn ang="0">
                <a:pos x="0" y="57"/>
              </a:cxn>
            </a:cxnLst>
            <a:rect l="0" t="0" r="r" b="b"/>
            <a:pathLst>
              <a:path w="44" h="81">
                <a:moveTo>
                  <a:pt x="0" y="57"/>
                </a:moveTo>
                <a:lnTo>
                  <a:pt x="6" y="0"/>
                </a:lnTo>
                <a:lnTo>
                  <a:pt x="44" y="19"/>
                </a:lnTo>
                <a:lnTo>
                  <a:pt x="33" y="81"/>
                </a:lnTo>
                <a:lnTo>
                  <a:pt x="0" y="57"/>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88" name="Freeform 174"/>
          <p:cNvSpPr>
            <a:spLocks/>
          </p:cNvSpPr>
          <p:nvPr/>
        </p:nvSpPr>
        <p:spPr bwMode="auto">
          <a:xfrm>
            <a:off x="7943851" y="6148569"/>
            <a:ext cx="44450" cy="44450"/>
          </a:xfrm>
          <a:custGeom>
            <a:avLst/>
            <a:gdLst/>
            <a:ahLst/>
            <a:cxnLst>
              <a:cxn ang="0">
                <a:pos x="0" y="0"/>
              </a:cxn>
              <a:cxn ang="0">
                <a:pos x="0" y="38"/>
              </a:cxn>
              <a:cxn ang="0">
                <a:pos x="80" y="84"/>
              </a:cxn>
              <a:cxn ang="0">
                <a:pos x="83" y="43"/>
              </a:cxn>
              <a:cxn ang="0">
                <a:pos x="0" y="0"/>
              </a:cxn>
            </a:cxnLst>
            <a:rect l="0" t="0" r="r" b="b"/>
            <a:pathLst>
              <a:path w="83" h="84">
                <a:moveTo>
                  <a:pt x="0" y="0"/>
                </a:moveTo>
                <a:lnTo>
                  <a:pt x="0" y="38"/>
                </a:lnTo>
                <a:lnTo>
                  <a:pt x="80" y="84"/>
                </a:lnTo>
                <a:lnTo>
                  <a:pt x="83" y="43"/>
                </a:lnTo>
                <a:lnTo>
                  <a:pt x="0" y="0"/>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89" name="Freeform 175"/>
          <p:cNvSpPr>
            <a:spLocks/>
          </p:cNvSpPr>
          <p:nvPr/>
        </p:nvSpPr>
        <p:spPr bwMode="auto">
          <a:xfrm>
            <a:off x="7943851" y="6148569"/>
            <a:ext cx="44450" cy="44450"/>
          </a:xfrm>
          <a:custGeom>
            <a:avLst/>
            <a:gdLst/>
            <a:ahLst/>
            <a:cxnLst>
              <a:cxn ang="0">
                <a:pos x="0" y="0"/>
              </a:cxn>
              <a:cxn ang="0">
                <a:pos x="0" y="38"/>
              </a:cxn>
              <a:cxn ang="0">
                <a:pos x="80" y="84"/>
              </a:cxn>
              <a:cxn ang="0">
                <a:pos x="83" y="43"/>
              </a:cxn>
              <a:cxn ang="0">
                <a:pos x="0" y="0"/>
              </a:cxn>
            </a:cxnLst>
            <a:rect l="0" t="0" r="r" b="b"/>
            <a:pathLst>
              <a:path w="83" h="84">
                <a:moveTo>
                  <a:pt x="0" y="0"/>
                </a:moveTo>
                <a:lnTo>
                  <a:pt x="0" y="38"/>
                </a:lnTo>
                <a:lnTo>
                  <a:pt x="80" y="84"/>
                </a:lnTo>
                <a:lnTo>
                  <a:pt x="83" y="43"/>
                </a:lnTo>
                <a:lnTo>
                  <a:pt x="0" y="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90" name="Freeform 176"/>
          <p:cNvSpPr>
            <a:spLocks/>
          </p:cNvSpPr>
          <p:nvPr/>
        </p:nvSpPr>
        <p:spPr bwMode="auto">
          <a:xfrm>
            <a:off x="8045451" y="6202544"/>
            <a:ext cx="44450" cy="44450"/>
          </a:xfrm>
          <a:custGeom>
            <a:avLst/>
            <a:gdLst/>
            <a:ahLst/>
            <a:cxnLst>
              <a:cxn ang="0">
                <a:pos x="0" y="0"/>
              </a:cxn>
              <a:cxn ang="0">
                <a:pos x="0" y="38"/>
              </a:cxn>
              <a:cxn ang="0">
                <a:pos x="80" y="84"/>
              </a:cxn>
              <a:cxn ang="0">
                <a:pos x="84" y="44"/>
              </a:cxn>
              <a:cxn ang="0">
                <a:pos x="0" y="0"/>
              </a:cxn>
            </a:cxnLst>
            <a:rect l="0" t="0" r="r" b="b"/>
            <a:pathLst>
              <a:path w="84" h="84">
                <a:moveTo>
                  <a:pt x="0" y="0"/>
                </a:moveTo>
                <a:lnTo>
                  <a:pt x="0" y="38"/>
                </a:lnTo>
                <a:lnTo>
                  <a:pt x="80" y="84"/>
                </a:lnTo>
                <a:lnTo>
                  <a:pt x="84" y="44"/>
                </a:lnTo>
                <a:lnTo>
                  <a:pt x="0" y="0"/>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91" name="Freeform 177"/>
          <p:cNvSpPr>
            <a:spLocks/>
          </p:cNvSpPr>
          <p:nvPr/>
        </p:nvSpPr>
        <p:spPr bwMode="auto">
          <a:xfrm>
            <a:off x="8045451" y="6202544"/>
            <a:ext cx="44450" cy="44450"/>
          </a:xfrm>
          <a:custGeom>
            <a:avLst/>
            <a:gdLst/>
            <a:ahLst/>
            <a:cxnLst>
              <a:cxn ang="0">
                <a:pos x="0" y="0"/>
              </a:cxn>
              <a:cxn ang="0">
                <a:pos x="0" y="38"/>
              </a:cxn>
              <a:cxn ang="0">
                <a:pos x="80" y="84"/>
              </a:cxn>
              <a:cxn ang="0">
                <a:pos x="84" y="44"/>
              </a:cxn>
              <a:cxn ang="0">
                <a:pos x="0" y="0"/>
              </a:cxn>
            </a:cxnLst>
            <a:rect l="0" t="0" r="r" b="b"/>
            <a:pathLst>
              <a:path w="84" h="84">
                <a:moveTo>
                  <a:pt x="0" y="0"/>
                </a:moveTo>
                <a:lnTo>
                  <a:pt x="0" y="38"/>
                </a:lnTo>
                <a:lnTo>
                  <a:pt x="80" y="84"/>
                </a:lnTo>
                <a:lnTo>
                  <a:pt x="84" y="44"/>
                </a:lnTo>
                <a:lnTo>
                  <a:pt x="0" y="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92" name="Freeform 178"/>
          <p:cNvSpPr>
            <a:spLocks/>
          </p:cNvSpPr>
          <p:nvPr/>
        </p:nvSpPr>
        <p:spPr bwMode="auto">
          <a:xfrm>
            <a:off x="8134353" y="6191432"/>
            <a:ext cx="68263" cy="63500"/>
          </a:xfrm>
          <a:custGeom>
            <a:avLst/>
            <a:gdLst/>
            <a:ahLst/>
            <a:cxnLst>
              <a:cxn ang="0">
                <a:pos x="0" y="65"/>
              </a:cxn>
              <a:cxn ang="0">
                <a:pos x="0" y="119"/>
              </a:cxn>
              <a:cxn ang="0">
                <a:pos x="128" y="56"/>
              </a:cxn>
              <a:cxn ang="0">
                <a:pos x="125" y="0"/>
              </a:cxn>
              <a:cxn ang="0">
                <a:pos x="0" y="65"/>
              </a:cxn>
            </a:cxnLst>
            <a:rect l="0" t="0" r="r" b="b"/>
            <a:pathLst>
              <a:path w="128" h="119">
                <a:moveTo>
                  <a:pt x="0" y="65"/>
                </a:moveTo>
                <a:lnTo>
                  <a:pt x="0" y="119"/>
                </a:lnTo>
                <a:lnTo>
                  <a:pt x="128" y="56"/>
                </a:lnTo>
                <a:lnTo>
                  <a:pt x="125" y="0"/>
                </a:lnTo>
                <a:lnTo>
                  <a:pt x="0" y="65"/>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93" name="Freeform 179"/>
          <p:cNvSpPr>
            <a:spLocks/>
          </p:cNvSpPr>
          <p:nvPr/>
        </p:nvSpPr>
        <p:spPr bwMode="auto">
          <a:xfrm>
            <a:off x="8134353" y="6191432"/>
            <a:ext cx="68263" cy="63500"/>
          </a:xfrm>
          <a:custGeom>
            <a:avLst/>
            <a:gdLst/>
            <a:ahLst/>
            <a:cxnLst>
              <a:cxn ang="0">
                <a:pos x="0" y="65"/>
              </a:cxn>
              <a:cxn ang="0">
                <a:pos x="0" y="119"/>
              </a:cxn>
              <a:cxn ang="0">
                <a:pos x="128" y="56"/>
              </a:cxn>
              <a:cxn ang="0">
                <a:pos x="125" y="0"/>
              </a:cxn>
              <a:cxn ang="0">
                <a:pos x="0" y="65"/>
              </a:cxn>
            </a:cxnLst>
            <a:rect l="0" t="0" r="r" b="b"/>
            <a:pathLst>
              <a:path w="128" h="119">
                <a:moveTo>
                  <a:pt x="0" y="65"/>
                </a:moveTo>
                <a:lnTo>
                  <a:pt x="0" y="119"/>
                </a:lnTo>
                <a:lnTo>
                  <a:pt x="128" y="56"/>
                </a:lnTo>
                <a:lnTo>
                  <a:pt x="125" y="0"/>
                </a:lnTo>
                <a:lnTo>
                  <a:pt x="0" y="65"/>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94" name="Freeform 180"/>
          <p:cNvSpPr>
            <a:spLocks/>
          </p:cNvSpPr>
          <p:nvPr/>
        </p:nvSpPr>
        <p:spPr bwMode="auto">
          <a:xfrm>
            <a:off x="8058151" y="6043794"/>
            <a:ext cx="19050" cy="33338"/>
          </a:xfrm>
          <a:custGeom>
            <a:avLst/>
            <a:gdLst/>
            <a:ahLst/>
            <a:cxnLst>
              <a:cxn ang="0">
                <a:pos x="36" y="62"/>
              </a:cxn>
              <a:cxn ang="0">
                <a:pos x="36" y="21"/>
              </a:cxn>
              <a:cxn ang="0">
                <a:pos x="0" y="0"/>
              </a:cxn>
            </a:cxnLst>
            <a:rect l="0" t="0" r="r" b="b"/>
            <a:pathLst>
              <a:path w="36" h="62">
                <a:moveTo>
                  <a:pt x="36" y="62"/>
                </a:moveTo>
                <a:lnTo>
                  <a:pt x="36" y="21"/>
                </a:lnTo>
                <a:lnTo>
                  <a:pt x="0"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95" name="Line 181"/>
          <p:cNvSpPr>
            <a:spLocks noChangeShapeType="1"/>
          </p:cNvSpPr>
          <p:nvPr/>
        </p:nvSpPr>
        <p:spPr bwMode="auto">
          <a:xfrm flipH="1">
            <a:off x="8077205" y="6046969"/>
            <a:ext cx="15875" cy="7938"/>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96" name="Line 182"/>
          <p:cNvSpPr>
            <a:spLocks noChangeShapeType="1"/>
          </p:cNvSpPr>
          <p:nvPr/>
        </p:nvSpPr>
        <p:spPr bwMode="auto">
          <a:xfrm>
            <a:off x="8075613" y="6035865"/>
            <a:ext cx="19050" cy="1111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97" name="Freeform 183"/>
          <p:cNvSpPr>
            <a:spLocks/>
          </p:cNvSpPr>
          <p:nvPr/>
        </p:nvSpPr>
        <p:spPr bwMode="auto">
          <a:xfrm>
            <a:off x="8054976" y="6034269"/>
            <a:ext cx="20638" cy="33338"/>
          </a:xfrm>
          <a:custGeom>
            <a:avLst/>
            <a:gdLst/>
            <a:ahLst/>
            <a:cxnLst>
              <a:cxn ang="0">
                <a:pos x="0" y="62"/>
              </a:cxn>
              <a:cxn ang="0">
                <a:pos x="3" y="16"/>
              </a:cxn>
              <a:cxn ang="0">
                <a:pos x="40" y="0"/>
              </a:cxn>
            </a:cxnLst>
            <a:rect l="0" t="0" r="r" b="b"/>
            <a:pathLst>
              <a:path w="40" h="62">
                <a:moveTo>
                  <a:pt x="0" y="62"/>
                </a:moveTo>
                <a:lnTo>
                  <a:pt x="3" y="16"/>
                </a:lnTo>
                <a:lnTo>
                  <a:pt x="40"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98" name="Line 184"/>
          <p:cNvSpPr>
            <a:spLocks noChangeShapeType="1"/>
          </p:cNvSpPr>
          <p:nvPr/>
        </p:nvSpPr>
        <p:spPr bwMode="auto">
          <a:xfrm flipH="1">
            <a:off x="8094663" y="6053327"/>
            <a:ext cx="1588" cy="34925"/>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99" name="Freeform 185"/>
          <p:cNvSpPr>
            <a:spLocks/>
          </p:cNvSpPr>
          <p:nvPr/>
        </p:nvSpPr>
        <p:spPr bwMode="auto">
          <a:xfrm>
            <a:off x="7962901" y="6066019"/>
            <a:ext cx="82550" cy="76200"/>
          </a:xfrm>
          <a:custGeom>
            <a:avLst/>
            <a:gdLst/>
            <a:ahLst/>
            <a:cxnLst>
              <a:cxn ang="0">
                <a:pos x="0" y="90"/>
              </a:cxn>
              <a:cxn ang="0">
                <a:pos x="62" y="0"/>
              </a:cxn>
              <a:cxn ang="0">
                <a:pos x="158" y="49"/>
              </a:cxn>
              <a:cxn ang="0">
                <a:pos x="101" y="146"/>
              </a:cxn>
              <a:cxn ang="0">
                <a:pos x="0" y="90"/>
              </a:cxn>
            </a:cxnLst>
            <a:rect l="0" t="0" r="r" b="b"/>
            <a:pathLst>
              <a:path w="158" h="146">
                <a:moveTo>
                  <a:pt x="0" y="90"/>
                </a:moveTo>
                <a:lnTo>
                  <a:pt x="62" y="0"/>
                </a:lnTo>
                <a:lnTo>
                  <a:pt x="158" y="49"/>
                </a:lnTo>
                <a:lnTo>
                  <a:pt x="101" y="146"/>
                </a:lnTo>
                <a:lnTo>
                  <a:pt x="0" y="90"/>
                </a:lnTo>
                <a:close/>
              </a:path>
            </a:pathLst>
          </a:custGeom>
          <a:solidFill>
            <a:srgbClr val="507BA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00" name="Freeform 186"/>
          <p:cNvSpPr>
            <a:spLocks/>
          </p:cNvSpPr>
          <p:nvPr/>
        </p:nvSpPr>
        <p:spPr bwMode="auto">
          <a:xfrm>
            <a:off x="7962901" y="6066019"/>
            <a:ext cx="82550" cy="76200"/>
          </a:xfrm>
          <a:custGeom>
            <a:avLst/>
            <a:gdLst/>
            <a:ahLst/>
            <a:cxnLst>
              <a:cxn ang="0">
                <a:pos x="0" y="90"/>
              </a:cxn>
              <a:cxn ang="0">
                <a:pos x="62" y="0"/>
              </a:cxn>
              <a:cxn ang="0">
                <a:pos x="158" y="49"/>
              </a:cxn>
              <a:cxn ang="0">
                <a:pos x="101" y="146"/>
              </a:cxn>
              <a:cxn ang="0">
                <a:pos x="0" y="90"/>
              </a:cxn>
            </a:cxnLst>
            <a:rect l="0" t="0" r="r" b="b"/>
            <a:pathLst>
              <a:path w="158" h="146">
                <a:moveTo>
                  <a:pt x="0" y="90"/>
                </a:moveTo>
                <a:lnTo>
                  <a:pt x="62" y="0"/>
                </a:lnTo>
                <a:lnTo>
                  <a:pt x="158" y="49"/>
                </a:lnTo>
                <a:lnTo>
                  <a:pt x="101" y="146"/>
                </a:lnTo>
                <a:lnTo>
                  <a:pt x="0" y="9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01" name="Freeform 187"/>
          <p:cNvSpPr>
            <a:spLocks noEditPoints="1"/>
          </p:cNvSpPr>
          <p:nvPr/>
        </p:nvSpPr>
        <p:spPr bwMode="auto">
          <a:xfrm>
            <a:off x="7975605" y="6096182"/>
            <a:ext cx="50800" cy="25400"/>
          </a:xfrm>
          <a:custGeom>
            <a:avLst/>
            <a:gdLst/>
            <a:ahLst/>
            <a:cxnLst>
              <a:cxn ang="0">
                <a:pos x="7" y="3"/>
              </a:cxn>
              <a:cxn ang="0">
                <a:pos x="9" y="6"/>
              </a:cxn>
              <a:cxn ang="0">
                <a:pos x="6" y="8"/>
              </a:cxn>
              <a:cxn ang="0">
                <a:pos x="0" y="3"/>
              </a:cxn>
              <a:cxn ang="0">
                <a:pos x="1" y="0"/>
              </a:cxn>
              <a:cxn ang="0">
                <a:pos x="3" y="0"/>
              </a:cxn>
              <a:cxn ang="0">
                <a:pos x="22" y="9"/>
              </a:cxn>
              <a:cxn ang="0">
                <a:pos x="23" y="14"/>
              </a:cxn>
              <a:cxn ang="0">
                <a:pos x="19" y="15"/>
              </a:cxn>
              <a:cxn ang="0">
                <a:pos x="13" y="11"/>
              </a:cxn>
              <a:cxn ang="0">
                <a:pos x="14" y="8"/>
              </a:cxn>
              <a:cxn ang="0">
                <a:pos x="17" y="8"/>
              </a:cxn>
              <a:cxn ang="0">
                <a:pos x="36" y="16"/>
              </a:cxn>
              <a:cxn ang="0">
                <a:pos x="38" y="21"/>
              </a:cxn>
              <a:cxn ang="0">
                <a:pos x="33" y="21"/>
              </a:cxn>
              <a:cxn ang="0">
                <a:pos x="27" y="18"/>
              </a:cxn>
              <a:cxn ang="0">
                <a:pos x="29" y="15"/>
              </a:cxn>
              <a:cxn ang="0">
                <a:pos x="32" y="15"/>
              </a:cxn>
              <a:cxn ang="0">
                <a:pos x="51" y="24"/>
              </a:cxn>
              <a:cxn ang="0">
                <a:pos x="51" y="27"/>
              </a:cxn>
              <a:cxn ang="0">
                <a:pos x="48" y="28"/>
              </a:cxn>
              <a:cxn ang="0">
                <a:pos x="42" y="25"/>
              </a:cxn>
              <a:cxn ang="0">
                <a:pos x="43" y="21"/>
              </a:cxn>
              <a:cxn ang="0">
                <a:pos x="45" y="21"/>
              </a:cxn>
              <a:cxn ang="0">
                <a:pos x="64" y="31"/>
              </a:cxn>
              <a:cxn ang="0">
                <a:pos x="65" y="34"/>
              </a:cxn>
              <a:cxn ang="0">
                <a:pos x="62" y="35"/>
              </a:cxn>
              <a:cxn ang="0">
                <a:pos x="57" y="31"/>
              </a:cxn>
              <a:cxn ang="0">
                <a:pos x="58" y="28"/>
              </a:cxn>
              <a:cxn ang="0">
                <a:pos x="59" y="28"/>
              </a:cxn>
              <a:cxn ang="0">
                <a:pos x="78" y="37"/>
              </a:cxn>
              <a:cxn ang="0">
                <a:pos x="80" y="41"/>
              </a:cxn>
              <a:cxn ang="0">
                <a:pos x="75" y="42"/>
              </a:cxn>
              <a:cxn ang="0">
                <a:pos x="70" y="38"/>
              </a:cxn>
              <a:cxn ang="0">
                <a:pos x="71" y="35"/>
              </a:cxn>
              <a:cxn ang="0">
                <a:pos x="74" y="35"/>
              </a:cxn>
              <a:cxn ang="0">
                <a:pos x="93" y="44"/>
              </a:cxn>
              <a:cxn ang="0">
                <a:pos x="94" y="48"/>
              </a:cxn>
              <a:cxn ang="0">
                <a:pos x="90" y="48"/>
              </a:cxn>
              <a:cxn ang="0">
                <a:pos x="84" y="45"/>
              </a:cxn>
              <a:cxn ang="0">
                <a:pos x="86" y="42"/>
              </a:cxn>
              <a:cxn ang="0">
                <a:pos x="89" y="42"/>
              </a:cxn>
            </a:cxnLst>
            <a:rect l="0" t="0" r="r" b="b"/>
            <a:pathLst>
              <a:path w="94" h="48">
                <a:moveTo>
                  <a:pt x="3" y="0"/>
                </a:moveTo>
                <a:lnTo>
                  <a:pt x="7" y="3"/>
                </a:lnTo>
                <a:lnTo>
                  <a:pt x="9" y="5"/>
                </a:lnTo>
                <a:lnTo>
                  <a:pt x="9" y="6"/>
                </a:lnTo>
                <a:lnTo>
                  <a:pt x="7" y="8"/>
                </a:lnTo>
                <a:lnTo>
                  <a:pt x="6" y="8"/>
                </a:lnTo>
                <a:lnTo>
                  <a:pt x="0" y="5"/>
                </a:lnTo>
                <a:lnTo>
                  <a:pt x="0" y="3"/>
                </a:lnTo>
                <a:lnTo>
                  <a:pt x="0" y="2"/>
                </a:lnTo>
                <a:lnTo>
                  <a:pt x="1" y="0"/>
                </a:lnTo>
                <a:lnTo>
                  <a:pt x="3" y="0"/>
                </a:lnTo>
                <a:lnTo>
                  <a:pt x="3" y="0"/>
                </a:lnTo>
                <a:close/>
                <a:moveTo>
                  <a:pt x="17" y="8"/>
                </a:moveTo>
                <a:lnTo>
                  <a:pt x="22" y="9"/>
                </a:lnTo>
                <a:lnTo>
                  <a:pt x="23" y="11"/>
                </a:lnTo>
                <a:lnTo>
                  <a:pt x="23" y="14"/>
                </a:lnTo>
                <a:lnTo>
                  <a:pt x="22" y="15"/>
                </a:lnTo>
                <a:lnTo>
                  <a:pt x="19" y="15"/>
                </a:lnTo>
                <a:lnTo>
                  <a:pt x="14" y="12"/>
                </a:lnTo>
                <a:lnTo>
                  <a:pt x="13" y="11"/>
                </a:lnTo>
                <a:lnTo>
                  <a:pt x="13" y="9"/>
                </a:lnTo>
                <a:lnTo>
                  <a:pt x="14" y="8"/>
                </a:lnTo>
                <a:lnTo>
                  <a:pt x="17" y="8"/>
                </a:lnTo>
                <a:lnTo>
                  <a:pt x="17" y="8"/>
                </a:lnTo>
                <a:close/>
                <a:moveTo>
                  <a:pt x="32" y="15"/>
                </a:moveTo>
                <a:lnTo>
                  <a:pt x="36" y="16"/>
                </a:lnTo>
                <a:lnTo>
                  <a:pt x="38" y="18"/>
                </a:lnTo>
                <a:lnTo>
                  <a:pt x="38" y="21"/>
                </a:lnTo>
                <a:lnTo>
                  <a:pt x="36" y="22"/>
                </a:lnTo>
                <a:lnTo>
                  <a:pt x="33" y="21"/>
                </a:lnTo>
                <a:lnTo>
                  <a:pt x="29" y="19"/>
                </a:lnTo>
                <a:lnTo>
                  <a:pt x="27" y="18"/>
                </a:lnTo>
                <a:lnTo>
                  <a:pt x="27" y="15"/>
                </a:lnTo>
                <a:lnTo>
                  <a:pt x="29" y="15"/>
                </a:lnTo>
                <a:lnTo>
                  <a:pt x="32" y="15"/>
                </a:lnTo>
                <a:lnTo>
                  <a:pt x="32" y="15"/>
                </a:lnTo>
                <a:close/>
                <a:moveTo>
                  <a:pt x="45" y="21"/>
                </a:moveTo>
                <a:lnTo>
                  <a:pt x="51" y="24"/>
                </a:lnTo>
                <a:lnTo>
                  <a:pt x="51" y="25"/>
                </a:lnTo>
                <a:lnTo>
                  <a:pt x="51" y="27"/>
                </a:lnTo>
                <a:lnTo>
                  <a:pt x="49" y="28"/>
                </a:lnTo>
                <a:lnTo>
                  <a:pt x="48" y="28"/>
                </a:lnTo>
                <a:lnTo>
                  <a:pt x="43" y="27"/>
                </a:lnTo>
                <a:lnTo>
                  <a:pt x="42" y="25"/>
                </a:lnTo>
                <a:lnTo>
                  <a:pt x="42" y="22"/>
                </a:lnTo>
                <a:lnTo>
                  <a:pt x="43" y="21"/>
                </a:lnTo>
                <a:lnTo>
                  <a:pt x="45" y="21"/>
                </a:lnTo>
                <a:lnTo>
                  <a:pt x="45" y="21"/>
                </a:lnTo>
                <a:close/>
                <a:moveTo>
                  <a:pt x="59" y="28"/>
                </a:moveTo>
                <a:lnTo>
                  <a:pt x="64" y="31"/>
                </a:lnTo>
                <a:lnTo>
                  <a:pt x="65" y="32"/>
                </a:lnTo>
                <a:lnTo>
                  <a:pt x="65" y="34"/>
                </a:lnTo>
                <a:lnTo>
                  <a:pt x="64" y="35"/>
                </a:lnTo>
                <a:lnTo>
                  <a:pt x="62" y="35"/>
                </a:lnTo>
                <a:lnTo>
                  <a:pt x="57" y="32"/>
                </a:lnTo>
                <a:lnTo>
                  <a:pt x="57" y="31"/>
                </a:lnTo>
                <a:lnTo>
                  <a:pt x="57" y="29"/>
                </a:lnTo>
                <a:lnTo>
                  <a:pt x="58" y="28"/>
                </a:lnTo>
                <a:lnTo>
                  <a:pt x="59" y="28"/>
                </a:lnTo>
                <a:lnTo>
                  <a:pt x="59" y="28"/>
                </a:lnTo>
                <a:close/>
                <a:moveTo>
                  <a:pt x="74" y="35"/>
                </a:moveTo>
                <a:lnTo>
                  <a:pt x="78" y="37"/>
                </a:lnTo>
                <a:lnTo>
                  <a:pt x="80" y="38"/>
                </a:lnTo>
                <a:lnTo>
                  <a:pt x="80" y="41"/>
                </a:lnTo>
                <a:lnTo>
                  <a:pt x="78" y="42"/>
                </a:lnTo>
                <a:lnTo>
                  <a:pt x="75" y="42"/>
                </a:lnTo>
                <a:lnTo>
                  <a:pt x="71" y="40"/>
                </a:lnTo>
                <a:lnTo>
                  <a:pt x="70" y="38"/>
                </a:lnTo>
                <a:lnTo>
                  <a:pt x="70" y="37"/>
                </a:lnTo>
                <a:lnTo>
                  <a:pt x="71" y="35"/>
                </a:lnTo>
                <a:lnTo>
                  <a:pt x="74" y="35"/>
                </a:lnTo>
                <a:lnTo>
                  <a:pt x="74" y="35"/>
                </a:lnTo>
                <a:close/>
                <a:moveTo>
                  <a:pt x="89" y="42"/>
                </a:moveTo>
                <a:lnTo>
                  <a:pt x="93" y="44"/>
                </a:lnTo>
                <a:lnTo>
                  <a:pt x="94" y="45"/>
                </a:lnTo>
                <a:lnTo>
                  <a:pt x="94" y="48"/>
                </a:lnTo>
                <a:lnTo>
                  <a:pt x="93" y="48"/>
                </a:lnTo>
                <a:lnTo>
                  <a:pt x="90" y="48"/>
                </a:lnTo>
                <a:lnTo>
                  <a:pt x="86" y="47"/>
                </a:lnTo>
                <a:lnTo>
                  <a:pt x="84" y="45"/>
                </a:lnTo>
                <a:lnTo>
                  <a:pt x="84" y="42"/>
                </a:lnTo>
                <a:lnTo>
                  <a:pt x="86" y="42"/>
                </a:lnTo>
                <a:lnTo>
                  <a:pt x="89" y="42"/>
                </a:lnTo>
                <a:lnTo>
                  <a:pt x="89" y="4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02" name="Freeform 188"/>
          <p:cNvSpPr>
            <a:spLocks noEditPoints="1"/>
          </p:cNvSpPr>
          <p:nvPr/>
        </p:nvSpPr>
        <p:spPr bwMode="auto">
          <a:xfrm>
            <a:off x="7985126" y="6081894"/>
            <a:ext cx="50800" cy="25400"/>
          </a:xfrm>
          <a:custGeom>
            <a:avLst/>
            <a:gdLst/>
            <a:ahLst/>
            <a:cxnLst>
              <a:cxn ang="0">
                <a:pos x="9" y="1"/>
              </a:cxn>
              <a:cxn ang="0">
                <a:pos x="10" y="6"/>
              </a:cxn>
              <a:cxn ang="0">
                <a:pos x="8" y="7"/>
              </a:cxn>
              <a:cxn ang="0">
                <a:pos x="0" y="3"/>
              </a:cxn>
              <a:cxn ang="0">
                <a:pos x="2" y="0"/>
              </a:cxn>
              <a:cxn ang="0">
                <a:pos x="5" y="0"/>
              </a:cxn>
              <a:cxn ang="0">
                <a:pos x="24" y="9"/>
              </a:cxn>
              <a:cxn ang="0">
                <a:pos x="25" y="13"/>
              </a:cxn>
              <a:cxn ang="0">
                <a:pos x="21" y="13"/>
              </a:cxn>
              <a:cxn ang="0">
                <a:pos x="15" y="10"/>
              </a:cxn>
              <a:cxn ang="0">
                <a:pos x="16" y="6"/>
              </a:cxn>
              <a:cxn ang="0">
                <a:pos x="19" y="7"/>
              </a:cxn>
              <a:cxn ang="0">
                <a:pos x="38" y="16"/>
              </a:cxn>
              <a:cxn ang="0">
                <a:pos x="38" y="19"/>
              </a:cxn>
              <a:cxn ang="0">
                <a:pos x="35" y="20"/>
              </a:cxn>
              <a:cxn ang="0">
                <a:pos x="29" y="17"/>
              </a:cxn>
              <a:cxn ang="0">
                <a:pos x="31" y="13"/>
              </a:cxn>
              <a:cxn ang="0">
                <a:pos x="32" y="13"/>
              </a:cxn>
              <a:cxn ang="0">
                <a:pos x="51" y="23"/>
              </a:cxn>
              <a:cxn ang="0">
                <a:pos x="53" y="26"/>
              </a:cxn>
              <a:cxn ang="0">
                <a:pos x="50" y="27"/>
              </a:cxn>
              <a:cxn ang="0">
                <a:pos x="44" y="23"/>
              </a:cxn>
              <a:cxn ang="0">
                <a:pos x="45" y="20"/>
              </a:cxn>
              <a:cxn ang="0">
                <a:pos x="47" y="20"/>
              </a:cxn>
              <a:cxn ang="0">
                <a:pos x="66" y="29"/>
              </a:cxn>
              <a:cxn ang="0">
                <a:pos x="67" y="33"/>
              </a:cxn>
              <a:cxn ang="0">
                <a:pos x="64" y="35"/>
              </a:cxn>
              <a:cxn ang="0">
                <a:pos x="57" y="30"/>
              </a:cxn>
              <a:cxn ang="0">
                <a:pos x="58" y="27"/>
              </a:cxn>
              <a:cxn ang="0">
                <a:pos x="61" y="27"/>
              </a:cxn>
              <a:cxn ang="0">
                <a:pos x="80" y="36"/>
              </a:cxn>
              <a:cxn ang="0">
                <a:pos x="82" y="39"/>
              </a:cxn>
              <a:cxn ang="0">
                <a:pos x="77" y="41"/>
              </a:cxn>
              <a:cxn ang="0">
                <a:pos x="72" y="38"/>
              </a:cxn>
              <a:cxn ang="0">
                <a:pos x="73" y="33"/>
              </a:cxn>
              <a:cxn ang="0">
                <a:pos x="76" y="33"/>
              </a:cxn>
              <a:cxn ang="0">
                <a:pos x="95" y="43"/>
              </a:cxn>
              <a:cxn ang="0">
                <a:pos x="95" y="46"/>
              </a:cxn>
              <a:cxn ang="0">
                <a:pos x="92" y="48"/>
              </a:cxn>
              <a:cxn ang="0">
                <a:pos x="86" y="43"/>
              </a:cxn>
              <a:cxn ang="0">
                <a:pos x="88" y="41"/>
              </a:cxn>
              <a:cxn ang="0">
                <a:pos x="89" y="41"/>
              </a:cxn>
            </a:cxnLst>
            <a:rect l="0" t="0" r="r" b="b"/>
            <a:pathLst>
              <a:path w="96" h="48">
                <a:moveTo>
                  <a:pt x="5" y="0"/>
                </a:moveTo>
                <a:lnTo>
                  <a:pt x="9" y="1"/>
                </a:lnTo>
                <a:lnTo>
                  <a:pt x="10" y="3"/>
                </a:lnTo>
                <a:lnTo>
                  <a:pt x="10" y="6"/>
                </a:lnTo>
                <a:lnTo>
                  <a:pt x="9" y="7"/>
                </a:lnTo>
                <a:lnTo>
                  <a:pt x="8" y="7"/>
                </a:lnTo>
                <a:lnTo>
                  <a:pt x="2" y="4"/>
                </a:lnTo>
                <a:lnTo>
                  <a:pt x="0" y="3"/>
                </a:lnTo>
                <a:lnTo>
                  <a:pt x="0" y="1"/>
                </a:lnTo>
                <a:lnTo>
                  <a:pt x="2" y="0"/>
                </a:lnTo>
                <a:lnTo>
                  <a:pt x="5" y="0"/>
                </a:lnTo>
                <a:lnTo>
                  <a:pt x="5" y="0"/>
                </a:lnTo>
                <a:close/>
                <a:moveTo>
                  <a:pt x="19" y="7"/>
                </a:moveTo>
                <a:lnTo>
                  <a:pt x="24" y="9"/>
                </a:lnTo>
                <a:lnTo>
                  <a:pt x="25" y="10"/>
                </a:lnTo>
                <a:lnTo>
                  <a:pt x="25" y="13"/>
                </a:lnTo>
                <a:lnTo>
                  <a:pt x="24" y="13"/>
                </a:lnTo>
                <a:lnTo>
                  <a:pt x="21" y="13"/>
                </a:lnTo>
                <a:lnTo>
                  <a:pt x="16" y="12"/>
                </a:lnTo>
                <a:lnTo>
                  <a:pt x="15" y="10"/>
                </a:lnTo>
                <a:lnTo>
                  <a:pt x="15" y="7"/>
                </a:lnTo>
                <a:lnTo>
                  <a:pt x="16" y="6"/>
                </a:lnTo>
                <a:lnTo>
                  <a:pt x="19" y="7"/>
                </a:lnTo>
                <a:lnTo>
                  <a:pt x="19" y="7"/>
                </a:lnTo>
                <a:close/>
                <a:moveTo>
                  <a:pt x="32" y="13"/>
                </a:moveTo>
                <a:lnTo>
                  <a:pt x="38" y="16"/>
                </a:lnTo>
                <a:lnTo>
                  <a:pt x="40" y="17"/>
                </a:lnTo>
                <a:lnTo>
                  <a:pt x="38" y="19"/>
                </a:lnTo>
                <a:lnTo>
                  <a:pt x="37" y="20"/>
                </a:lnTo>
                <a:lnTo>
                  <a:pt x="35" y="20"/>
                </a:lnTo>
                <a:lnTo>
                  <a:pt x="31" y="19"/>
                </a:lnTo>
                <a:lnTo>
                  <a:pt x="29" y="17"/>
                </a:lnTo>
                <a:lnTo>
                  <a:pt x="29" y="14"/>
                </a:lnTo>
                <a:lnTo>
                  <a:pt x="31" y="13"/>
                </a:lnTo>
                <a:lnTo>
                  <a:pt x="32" y="13"/>
                </a:lnTo>
                <a:lnTo>
                  <a:pt x="32" y="13"/>
                </a:lnTo>
                <a:close/>
                <a:moveTo>
                  <a:pt x="47" y="20"/>
                </a:moveTo>
                <a:lnTo>
                  <a:pt x="51" y="23"/>
                </a:lnTo>
                <a:lnTo>
                  <a:pt x="53" y="25"/>
                </a:lnTo>
                <a:lnTo>
                  <a:pt x="53" y="26"/>
                </a:lnTo>
                <a:lnTo>
                  <a:pt x="51" y="27"/>
                </a:lnTo>
                <a:lnTo>
                  <a:pt x="50" y="27"/>
                </a:lnTo>
                <a:lnTo>
                  <a:pt x="45" y="25"/>
                </a:lnTo>
                <a:lnTo>
                  <a:pt x="44" y="23"/>
                </a:lnTo>
                <a:lnTo>
                  <a:pt x="44" y="22"/>
                </a:lnTo>
                <a:lnTo>
                  <a:pt x="45" y="20"/>
                </a:lnTo>
                <a:lnTo>
                  <a:pt x="47" y="20"/>
                </a:lnTo>
                <a:lnTo>
                  <a:pt x="47" y="20"/>
                </a:lnTo>
                <a:close/>
                <a:moveTo>
                  <a:pt x="61" y="27"/>
                </a:moveTo>
                <a:lnTo>
                  <a:pt x="66" y="29"/>
                </a:lnTo>
                <a:lnTo>
                  <a:pt x="67" y="30"/>
                </a:lnTo>
                <a:lnTo>
                  <a:pt x="67" y="33"/>
                </a:lnTo>
                <a:lnTo>
                  <a:pt x="66" y="35"/>
                </a:lnTo>
                <a:lnTo>
                  <a:pt x="64" y="35"/>
                </a:lnTo>
                <a:lnTo>
                  <a:pt x="58" y="32"/>
                </a:lnTo>
                <a:lnTo>
                  <a:pt x="57" y="30"/>
                </a:lnTo>
                <a:lnTo>
                  <a:pt x="57" y="29"/>
                </a:lnTo>
                <a:lnTo>
                  <a:pt x="58" y="27"/>
                </a:lnTo>
                <a:lnTo>
                  <a:pt x="61" y="27"/>
                </a:lnTo>
                <a:lnTo>
                  <a:pt x="61" y="27"/>
                </a:lnTo>
                <a:close/>
                <a:moveTo>
                  <a:pt x="76" y="33"/>
                </a:moveTo>
                <a:lnTo>
                  <a:pt x="80" y="36"/>
                </a:lnTo>
                <a:lnTo>
                  <a:pt x="82" y="38"/>
                </a:lnTo>
                <a:lnTo>
                  <a:pt x="82" y="39"/>
                </a:lnTo>
                <a:lnTo>
                  <a:pt x="80" y="41"/>
                </a:lnTo>
                <a:lnTo>
                  <a:pt x="77" y="41"/>
                </a:lnTo>
                <a:lnTo>
                  <a:pt x="73" y="39"/>
                </a:lnTo>
                <a:lnTo>
                  <a:pt x="72" y="38"/>
                </a:lnTo>
                <a:lnTo>
                  <a:pt x="72" y="35"/>
                </a:lnTo>
                <a:lnTo>
                  <a:pt x="73" y="33"/>
                </a:lnTo>
                <a:lnTo>
                  <a:pt x="76" y="33"/>
                </a:lnTo>
                <a:lnTo>
                  <a:pt x="76" y="33"/>
                </a:lnTo>
                <a:close/>
                <a:moveTo>
                  <a:pt x="89" y="41"/>
                </a:moveTo>
                <a:lnTo>
                  <a:pt x="95" y="43"/>
                </a:lnTo>
                <a:lnTo>
                  <a:pt x="96" y="45"/>
                </a:lnTo>
                <a:lnTo>
                  <a:pt x="95" y="46"/>
                </a:lnTo>
                <a:lnTo>
                  <a:pt x="93" y="48"/>
                </a:lnTo>
                <a:lnTo>
                  <a:pt x="92" y="48"/>
                </a:lnTo>
                <a:lnTo>
                  <a:pt x="88" y="45"/>
                </a:lnTo>
                <a:lnTo>
                  <a:pt x="86" y="43"/>
                </a:lnTo>
                <a:lnTo>
                  <a:pt x="86" y="42"/>
                </a:lnTo>
                <a:lnTo>
                  <a:pt x="88" y="41"/>
                </a:lnTo>
                <a:lnTo>
                  <a:pt x="89" y="41"/>
                </a:lnTo>
                <a:lnTo>
                  <a:pt x="89" y="4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03" name="Freeform 189"/>
          <p:cNvSpPr>
            <a:spLocks noEditPoints="1"/>
          </p:cNvSpPr>
          <p:nvPr/>
        </p:nvSpPr>
        <p:spPr bwMode="auto">
          <a:xfrm>
            <a:off x="7981951" y="6080307"/>
            <a:ext cx="25400" cy="39688"/>
          </a:xfrm>
          <a:custGeom>
            <a:avLst/>
            <a:gdLst/>
            <a:ahLst/>
            <a:cxnLst>
              <a:cxn ang="0">
                <a:pos x="3" y="69"/>
              </a:cxn>
              <a:cxn ang="0">
                <a:pos x="8" y="68"/>
              </a:cxn>
              <a:cxn ang="0">
                <a:pos x="8" y="71"/>
              </a:cxn>
              <a:cxn ang="0">
                <a:pos x="3" y="76"/>
              </a:cxn>
              <a:cxn ang="0">
                <a:pos x="0" y="75"/>
              </a:cxn>
              <a:cxn ang="0">
                <a:pos x="0" y="73"/>
              </a:cxn>
              <a:cxn ang="0">
                <a:pos x="12" y="55"/>
              </a:cxn>
              <a:cxn ang="0">
                <a:pos x="15" y="55"/>
              </a:cxn>
              <a:cxn ang="0">
                <a:pos x="16" y="58"/>
              </a:cxn>
              <a:cxn ang="0">
                <a:pos x="12" y="63"/>
              </a:cxn>
              <a:cxn ang="0">
                <a:pos x="9" y="62"/>
              </a:cxn>
              <a:cxn ang="0">
                <a:pos x="9" y="59"/>
              </a:cxn>
              <a:cxn ang="0">
                <a:pos x="19" y="42"/>
              </a:cxn>
              <a:cxn ang="0">
                <a:pos x="24" y="40"/>
              </a:cxn>
              <a:cxn ang="0">
                <a:pos x="24" y="45"/>
              </a:cxn>
              <a:cxn ang="0">
                <a:pos x="19" y="50"/>
              </a:cxn>
              <a:cxn ang="0">
                <a:pos x="16" y="49"/>
              </a:cxn>
              <a:cxn ang="0">
                <a:pos x="16" y="46"/>
              </a:cxn>
              <a:cxn ang="0">
                <a:pos x="28" y="29"/>
              </a:cxn>
              <a:cxn ang="0">
                <a:pos x="31" y="27"/>
              </a:cxn>
              <a:cxn ang="0">
                <a:pos x="32" y="31"/>
              </a:cxn>
              <a:cxn ang="0">
                <a:pos x="28" y="36"/>
              </a:cxn>
              <a:cxn ang="0">
                <a:pos x="25" y="34"/>
              </a:cxn>
              <a:cxn ang="0">
                <a:pos x="25" y="33"/>
              </a:cxn>
              <a:cxn ang="0">
                <a:pos x="35" y="14"/>
              </a:cxn>
              <a:cxn ang="0">
                <a:pos x="40" y="14"/>
              </a:cxn>
              <a:cxn ang="0">
                <a:pos x="40" y="17"/>
              </a:cxn>
              <a:cxn ang="0">
                <a:pos x="37" y="23"/>
              </a:cxn>
              <a:cxn ang="0">
                <a:pos x="32" y="21"/>
              </a:cxn>
              <a:cxn ang="0">
                <a:pos x="32" y="18"/>
              </a:cxn>
              <a:cxn ang="0">
                <a:pos x="44" y="1"/>
              </a:cxn>
              <a:cxn ang="0">
                <a:pos x="47" y="0"/>
              </a:cxn>
              <a:cxn ang="0">
                <a:pos x="48" y="4"/>
              </a:cxn>
              <a:cxn ang="0">
                <a:pos x="44" y="10"/>
              </a:cxn>
              <a:cxn ang="0">
                <a:pos x="41" y="8"/>
              </a:cxn>
              <a:cxn ang="0">
                <a:pos x="41" y="5"/>
              </a:cxn>
            </a:cxnLst>
            <a:rect l="0" t="0" r="r" b="b"/>
            <a:pathLst>
              <a:path w="48" h="76">
                <a:moveTo>
                  <a:pt x="0" y="73"/>
                </a:moveTo>
                <a:lnTo>
                  <a:pt x="3" y="69"/>
                </a:lnTo>
                <a:lnTo>
                  <a:pt x="5" y="68"/>
                </a:lnTo>
                <a:lnTo>
                  <a:pt x="8" y="68"/>
                </a:lnTo>
                <a:lnTo>
                  <a:pt x="8" y="69"/>
                </a:lnTo>
                <a:lnTo>
                  <a:pt x="8" y="71"/>
                </a:lnTo>
                <a:lnTo>
                  <a:pt x="5" y="76"/>
                </a:lnTo>
                <a:lnTo>
                  <a:pt x="3" y="76"/>
                </a:lnTo>
                <a:lnTo>
                  <a:pt x="2" y="76"/>
                </a:lnTo>
                <a:lnTo>
                  <a:pt x="0" y="75"/>
                </a:lnTo>
                <a:lnTo>
                  <a:pt x="0" y="73"/>
                </a:lnTo>
                <a:lnTo>
                  <a:pt x="0" y="73"/>
                </a:lnTo>
                <a:close/>
                <a:moveTo>
                  <a:pt x="9" y="59"/>
                </a:moveTo>
                <a:lnTo>
                  <a:pt x="12" y="55"/>
                </a:lnTo>
                <a:lnTo>
                  <a:pt x="14" y="53"/>
                </a:lnTo>
                <a:lnTo>
                  <a:pt x="15" y="55"/>
                </a:lnTo>
                <a:lnTo>
                  <a:pt x="16" y="56"/>
                </a:lnTo>
                <a:lnTo>
                  <a:pt x="16" y="58"/>
                </a:lnTo>
                <a:lnTo>
                  <a:pt x="14" y="62"/>
                </a:lnTo>
                <a:lnTo>
                  <a:pt x="12" y="63"/>
                </a:lnTo>
                <a:lnTo>
                  <a:pt x="9" y="63"/>
                </a:lnTo>
                <a:lnTo>
                  <a:pt x="9" y="62"/>
                </a:lnTo>
                <a:lnTo>
                  <a:pt x="9" y="59"/>
                </a:lnTo>
                <a:lnTo>
                  <a:pt x="9" y="59"/>
                </a:lnTo>
                <a:close/>
                <a:moveTo>
                  <a:pt x="16" y="46"/>
                </a:moveTo>
                <a:lnTo>
                  <a:pt x="19" y="42"/>
                </a:lnTo>
                <a:lnTo>
                  <a:pt x="21" y="40"/>
                </a:lnTo>
                <a:lnTo>
                  <a:pt x="24" y="40"/>
                </a:lnTo>
                <a:lnTo>
                  <a:pt x="25" y="42"/>
                </a:lnTo>
                <a:lnTo>
                  <a:pt x="24" y="45"/>
                </a:lnTo>
                <a:lnTo>
                  <a:pt x="21" y="49"/>
                </a:lnTo>
                <a:lnTo>
                  <a:pt x="19" y="50"/>
                </a:lnTo>
                <a:lnTo>
                  <a:pt x="18" y="50"/>
                </a:lnTo>
                <a:lnTo>
                  <a:pt x="16" y="49"/>
                </a:lnTo>
                <a:lnTo>
                  <a:pt x="16" y="46"/>
                </a:lnTo>
                <a:lnTo>
                  <a:pt x="16" y="46"/>
                </a:lnTo>
                <a:close/>
                <a:moveTo>
                  <a:pt x="25" y="33"/>
                </a:moveTo>
                <a:lnTo>
                  <a:pt x="28" y="29"/>
                </a:lnTo>
                <a:lnTo>
                  <a:pt x="30" y="27"/>
                </a:lnTo>
                <a:lnTo>
                  <a:pt x="31" y="27"/>
                </a:lnTo>
                <a:lnTo>
                  <a:pt x="32" y="29"/>
                </a:lnTo>
                <a:lnTo>
                  <a:pt x="32" y="31"/>
                </a:lnTo>
                <a:lnTo>
                  <a:pt x="30" y="36"/>
                </a:lnTo>
                <a:lnTo>
                  <a:pt x="28" y="36"/>
                </a:lnTo>
                <a:lnTo>
                  <a:pt x="27" y="36"/>
                </a:lnTo>
                <a:lnTo>
                  <a:pt x="25" y="34"/>
                </a:lnTo>
                <a:lnTo>
                  <a:pt x="25" y="33"/>
                </a:lnTo>
                <a:lnTo>
                  <a:pt x="25" y="33"/>
                </a:lnTo>
                <a:close/>
                <a:moveTo>
                  <a:pt x="32" y="18"/>
                </a:moveTo>
                <a:lnTo>
                  <a:pt x="35" y="14"/>
                </a:lnTo>
                <a:lnTo>
                  <a:pt x="37" y="14"/>
                </a:lnTo>
                <a:lnTo>
                  <a:pt x="40" y="14"/>
                </a:lnTo>
                <a:lnTo>
                  <a:pt x="41" y="16"/>
                </a:lnTo>
                <a:lnTo>
                  <a:pt x="40" y="17"/>
                </a:lnTo>
                <a:lnTo>
                  <a:pt x="38" y="21"/>
                </a:lnTo>
                <a:lnTo>
                  <a:pt x="37" y="23"/>
                </a:lnTo>
                <a:lnTo>
                  <a:pt x="34" y="23"/>
                </a:lnTo>
                <a:lnTo>
                  <a:pt x="32" y="21"/>
                </a:lnTo>
                <a:lnTo>
                  <a:pt x="32" y="18"/>
                </a:lnTo>
                <a:lnTo>
                  <a:pt x="32" y="18"/>
                </a:lnTo>
                <a:close/>
                <a:moveTo>
                  <a:pt x="41" y="5"/>
                </a:moveTo>
                <a:lnTo>
                  <a:pt x="44" y="1"/>
                </a:lnTo>
                <a:lnTo>
                  <a:pt x="46" y="0"/>
                </a:lnTo>
                <a:lnTo>
                  <a:pt x="47" y="0"/>
                </a:lnTo>
                <a:lnTo>
                  <a:pt x="48" y="3"/>
                </a:lnTo>
                <a:lnTo>
                  <a:pt x="48" y="4"/>
                </a:lnTo>
                <a:lnTo>
                  <a:pt x="46" y="8"/>
                </a:lnTo>
                <a:lnTo>
                  <a:pt x="44" y="10"/>
                </a:lnTo>
                <a:lnTo>
                  <a:pt x="43" y="10"/>
                </a:lnTo>
                <a:lnTo>
                  <a:pt x="41" y="8"/>
                </a:lnTo>
                <a:lnTo>
                  <a:pt x="41" y="5"/>
                </a:lnTo>
                <a:lnTo>
                  <a:pt x="41" y="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04" name="Freeform 190"/>
          <p:cNvSpPr>
            <a:spLocks noEditPoints="1"/>
          </p:cNvSpPr>
          <p:nvPr/>
        </p:nvSpPr>
        <p:spPr bwMode="auto">
          <a:xfrm>
            <a:off x="8002588" y="6091427"/>
            <a:ext cx="25400" cy="41275"/>
          </a:xfrm>
          <a:custGeom>
            <a:avLst/>
            <a:gdLst/>
            <a:ahLst/>
            <a:cxnLst>
              <a:cxn ang="0">
                <a:pos x="3" y="70"/>
              </a:cxn>
              <a:cxn ang="0">
                <a:pos x="6" y="68"/>
              </a:cxn>
              <a:cxn ang="0">
                <a:pos x="8" y="71"/>
              </a:cxn>
              <a:cxn ang="0">
                <a:pos x="3" y="77"/>
              </a:cxn>
              <a:cxn ang="0">
                <a:pos x="0" y="76"/>
              </a:cxn>
              <a:cxn ang="0">
                <a:pos x="0" y="74"/>
              </a:cxn>
              <a:cxn ang="0">
                <a:pos x="10" y="55"/>
              </a:cxn>
              <a:cxn ang="0">
                <a:pos x="15" y="55"/>
              </a:cxn>
              <a:cxn ang="0">
                <a:pos x="15" y="58"/>
              </a:cxn>
              <a:cxn ang="0">
                <a:pos x="12" y="64"/>
              </a:cxn>
              <a:cxn ang="0">
                <a:pos x="8" y="63"/>
              </a:cxn>
              <a:cxn ang="0">
                <a:pos x="8" y="60"/>
              </a:cxn>
              <a:cxn ang="0">
                <a:pos x="19" y="42"/>
              </a:cxn>
              <a:cxn ang="0">
                <a:pos x="22" y="41"/>
              </a:cxn>
              <a:cxn ang="0">
                <a:pos x="24" y="45"/>
              </a:cxn>
              <a:cxn ang="0">
                <a:pos x="19" y="51"/>
              </a:cxn>
              <a:cxn ang="0">
                <a:pos x="16" y="50"/>
              </a:cxn>
              <a:cxn ang="0">
                <a:pos x="16" y="47"/>
              </a:cxn>
              <a:cxn ang="0">
                <a:pos x="26" y="29"/>
              </a:cxn>
              <a:cxn ang="0">
                <a:pos x="31" y="28"/>
              </a:cxn>
              <a:cxn ang="0">
                <a:pos x="32" y="32"/>
              </a:cxn>
              <a:cxn ang="0">
                <a:pos x="28" y="38"/>
              </a:cxn>
              <a:cxn ang="0">
                <a:pos x="24" y="35"/>
              </a:cxn>
              <a:cxn ang="0">
                <a:pos x="25" y="34"/>
              </a:cxn>
              <a:cxn ang="0">
                <a:pos x="35" y="15"/>
              </a:cxn>
              <a:cxn ang="0">
                <a:pos x="38" y="15"/>
              </a:cxn>
              <a:cxn ang="0">
                <a:pos x="40" y="18"/>
              </a:cxn>
              <a:cxn ang="0">
                <a:pos x="35" y="24"/>
              </a:cxn>
              <a:cxn ang="0">
                <a:pos x="32" y="22"/>
              </a:cxn>
              <a:cxn ang="0">
                <a:pos x="32" y="19"/>
              </a:cxn>
              <a:cxn ang="0">
                <a:pos x="44" y="2"/>
              </a:cxn>
              <a:cxn ang="0">
                <a:pos x="47" y="0"/>
              </a:cxn>
              <a:cxn ang="0">
                <a:pos x="48" y="5"/>
              </a:cxn>
              <a:cxn ang="0">
                <a:pos x="44" y="10"/>
              </a:cxn>
              <a:cxn ang="0">
                <a:pos x="40" y="9"/>
              </a:cxn>
              <a:cxn ang="0">
                <a:pos x="41" y="6"/>
              </a:cxn>
            </a:cxnLst>
            <a:rect l="0" t="0" r="r" b="b"/>
            <a:pathLst>
              <a:path w="48" h="77">
                <a:moveTo>
                  <a:pt x="0" y="74"/>
                </a:moveTo>
                <a:lnTo>
                  <a:pt x="3" y="70"/>
                </a:lnTo>
                <a:lnTo>
                  <a:pt x="5" y="68"/>
                </a:lnTo>
                <a:lnTo>
                  <a:pt x="6" y="68"/>
                </a:lnTo>
                <a:lnTo>
                  <a:pt x="8" y="70"/>
                </a:lnTo>
                <a:lnTo>
                  <a:pt x="8" y="71"/>
                </a:lnTo>
                <a:lnTo>
                  <a:pt x="5" y="77"/>
                </a:lnTo>
                <a:lnTo>
                  <a:pt x="3" y="77"/>
                </a:lnTo>
                <a:lnTo>
                  <a:pt x="0" y="77"/>
                </a:lnTo>
                <a:lnTo>
                  <a:pt x="0" y="76"/>
                </a:lnTo>
                <a:lnTo>
                  <a:pt x="0" y="74"/>
                </a:lnTo>
                <a:lnTo>
                  <a:pt x="0" y="74"/>
                </a:lnTo>
                <a:close/>
                <a:moveTo>
                  <a:pt x="8" y="60"/>
                </a:moveTo>
                <a:lnTo>
                  <a:pt x="10" y="55"/>
                </a:lnTo>
                <a:lnTo>
                  <a:pt x="12" y="54"/>
                </a:lnTo>
                <a:lnTo>
                  <a:pt x="15" y="55"/>
                </a:lnTo>
                <a:lnTo>
                  <a:pt x="16" y="57"/>
                </a:lnTo>
                <a:lnTo>
                  <a:pt x="15" y="58"/>
                </a:lnTo>
                <a:lnTo>
                  <a:pt x="13" y="63"/>
                </a:lnTo>
                <a:lnTo>
                  <a:pt x="12" y="64"/>
                </a:lnTo>
                <a:lnTo>
                  <a:pt x="9" y="64"/>
                </a:lnTo>
                <a:lnTo>
                  <a:pt x="8" y="63"/>
                </a:lnTo>
                <a:lnTo>
                  <a:pt x="8" y="60"/>
                </a:lnTo>
                <a:lnTo>
                  <a:pt x="8" y="60"/>
                </a:lnTo>
                <a:close/>
                <a:moveTo>
                  <a:pt x="16" y="47"/>
                </a:moveTo>
                <a:lnTo>
                  <a:pt x="19" y="42"/>
                </a:lnTo>
                <a:lnTo>
                  <a:pt x="21" y="41"/>
                </a:lnTo>
                <a:lnTo>
                  <a:pt x="22" y="41"/>
                </a:lnTo>
                <a:lnTo>
                  <a:pt x="24" y="42"/>
                </a:lnTo>
                <a:lnTo>
                  <a:pt x="24" y="45"/>
                </a:lnTo>
                <a:lnTo>
                  <a:pt x="21" y="50"/>
                </a:lnTo>
                <a:lnTo>
                  <a:pt x="19" y="51"/>
                </a:lnTo>
                <a:lnTo>
                  <a:pt x="18" y="51"/>
                </a:lnTo>
                <a:lnTo>
                  <a:pt x="16" y="50"/>
                </a:lnTo>
                <a:lnTo>
                  <a:pt x="16" y="47"/>
                </a:lnTo>
                <a:lnTo>
                  <a:pt x="16" y="47"/>
                </a:lnTo>
                <a:close/>
                <a:moveTo>
                  <a:pt x="25" y="34"/>
                </a:moveTo>
                <a:lnTo>
                  <a:pt x="26" y="29"/>
                </a:lnTo>
                <a:lnTo>
                  <a:pt x="29" y="28"/>
                </a:lnTo>
                <a:lnTo>
                  <a:pt x="31" y="28"/>
                </a:lnTo>
                <a:lnTo>
                  <a:pt x="32" y="29"/>
                </a:lnTo>
                <a:lnTo>
                  <a:pt x="32" y="32"/>
                </a:lnTo>
                <a:lnTo>
                  <a:pt x="29" y="37"/>
                </a:lnTo>
                <a:lnTo>
                  <a:pt x="28" y="38"/>
                </a:lnTo>
                <a:lnTo>
                  <a:pt x="25" y="37"/>
                </a:lnTo>
                <a:lnTo>
                  <a:pt x="24" y="35"/>
                </a:lnTo>
                <a:lnTo>
                  <a:pt x="25" y="34"/>
                </a:lnTo>
                <a:lnTo>
                  <a:pt x="25" y="34"/>
                </a:lnTo>
                <a:close/>
                <a:moveTo>
                  <a:pt x="32" y="19"/>
                </a:moveTo>
                <a:lnTo>
                  <a:pt x="35" y="15"/>
                </a:lnTo>
                <a:lnTo>
                  <a:pt x="37" y="15"/>
                </a:lnTo>
                <a:lnTo>
                  <a:pt x="38" y="15"/>
                </a:lnTo>
                <a:lnTo>
                  <a:pt x="40" y="16"/>
                </a:lnTo>
                <a:lnTo>
                  <a:pt x="40" y="18"/>
                </a:lnTo>
                <a:lnTo>
                  <a:pt x="37" y="22"/>
                </a:lnTo>
                <a:lnTo>
                  <a:pt x="35" y="24"/>
                </a:lnTo>
                <a:lnTo>
                  <a:pt x="34" y="24"/>
                </a:lnTo>
                <a:lnTo>
                  <a:pt x="32" y="22"/>
                </a:lnTo>
                <a:lnTo>
                  <a:pt x="32" y="19"/>
                </a:lnTo>
                <a:lnTo>
                  <a:pt x="32" y="19"/>
                </a:lnTo>
                <a:close/>
                <a:moveTo>
                  <a:pt x="41" y="6"/>
                </a:moveTo>
                <a:lnTo>
                  <a:pt x="44" y="2"/>
                </a:lnTo>
                <a:lnTo>
                  <a:pt x="45" y="0"/>
                </a:lnTo>
                <a:lnTo>
                  <a:pt x="47" y="0"/>
                </a:lnTo>
                <a:lnTo>
                  <a:pt x="48" y="3"/>
                </a:lnTo>
                <a:lnTo>
                  <a:pt x="48" y="5"/>
                </a:lnTo>
                <a:lnTo>
                  <a:pt x="45" y="9"/>
                </a:lnTo>
                <a:lnTo>
                  <a:pt x="44" y="10"/>
                </a:lnTo>
                <a:lnTo>
                  <a:pt x="41" y="10"/>
                </a:lnTo>
                <a:lnTo>
                  <a:pt x="40" y="9"/>
                </a:lnTo>
                <a:lnTo>
                  <a:pt x="41" y="6"/>
                </a:lnTo>
                <a:lnTo>
                  <a:pt x="41" y="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05" name="Freeform 191"/>
          <p:cNvSpPr>
            <a:spLocks/>
          </p:cNvSpPr>
          <p:nvPr/>
        </p:nvSpPr>
        <p:spPr bwMode="auto">
          <a:xfrm>
            <a:off x="8223254" y="5832665"/>
            <a:ext cx="90488" cy="119063"/>
          </a:xfrm>
          <a:custGeom>
            <a:avLst/>
            <a:gdLst/>
            <a:ahLst/>
            <a:cxnLst>
              <a:cxn ang="0">
                <a:pos x="7" y="133"/>
              </a:cxn>
              <a:cxn ang="0">
                <a:pos x="169" y="227"/>
              </a:cxn>
              <a:cxn ang="0">
                <a:pos x="172" y="89"/>
              </a:cxn>
              <a:cxn ang="0">
                <a:pos x="0" y="0"/>
              </a:cxn>
              <a:cxn ang="0">
                <a:pos x="7" y="133"/>
              </a:cxn>
            </a:cxnLst>
            <a:rect l="0" t="0" r="r" b="b"/>
            <a:pathLst>
              <a:path w="172" h="227">
                <a:moveTo>
                  <a:pt x="7" y="133"/>
                </a:moveTo>
                <a:lnTo>
                  <a:pt x="169" y="227"/>
                </a:lnTo>
                <a:lnTo>
                  <a:pt x="172" y="89"/>
                </a:lnTo>
                <a:lnTo>
                  <a:pt x="0" y="0"/>
                </a:lnTo>
                <a:lnTo>
                  <a:pt x="7" y="1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06" name="Freeform 192"/>
          <p:cNvSpPr>
            <a:spLocks/>
          </p:cNvSpPr>
          <p:nvPr/>
        </p:nvSpPr>
        <p:spPr bwMode="auto">
          <a:xfrm>
            <a:off x="8223254" y="5832665"/>
            <a:ext cx="90488" cy="119063"/>
          </a:xfrm>
          <a:custGeom>
            <a:avLst/>
            <a:gdLst/>
            <a:ahLst/>
            <a:cxnLst>
              <a:cxn ang="0">
                <a:pos x="7" y="133"/>
              </a:cxn>
              <a:cxn ang="0">
                <a:pos x="169" y="227"/>
              </a:cxn>
              <a:cxn ang="0">
                <a:pos x="172" y="89"/>
              </a:cxn>
              <a:cxn ang="0">
                <a:pos x="0" y="0"/>
              </a:cxn>
              <a:cxn ang="0">
                <a:pos x="7" y="133"/>
              </a:cxn>
            </a:cxnLst>
            <a:rect l="0" t="0" r="r" b="b"/>
            <a:pathLst>
              <a:path w="172" h="227">
                <a:moveTo>
                  <a:pt x="7" y="133"/>
                </a:moveTo>
                <a:lnTo>
                  <a:pt x="169" y="227"/>
                </a:lnTo>
                <a:lnTo>
                  <a:pt x="172" y="89"/>
                </a:lnTo>
                <a:lnTo>
                  <a:pt x="0" y="0"/>
                </a:lnTo>
                <a:lnTo>
                  <a:pt x="7" y="133"/>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07" name="Freeform 193"/>
          <p:cNvSpPr>
            <a:spLocks/>
          </p:cNvSpPr>
          <p:nvPr/>
        </p:nvSpPr>
        <p:spPr bwMode="auto">
          <a:xfrm>
            <a:off x="8210551" y="5664390"/>
            <a:ext cx="369888" cy="227013"/>
          </a:xfrm>
          <a:custGeom>
            <a:avLst/>
            <a:gdLst/>
            <a:ahLst/>
            <a:cxnLst>
              <a:cxn ang="0">
                <a:pos x="591" y="254"/>
              </a:cxn>
              <a:cxn ang="0">
                <a:pos x="169" y="0"/>
              </a:cxn>
              <a:cxn ang="0">
                <a:pos x="0" y="305"/>
              </a:cxn>
              <a:cxn ang="0">
                <a:pos x="194" y="411"/>
              </a:cxn>
              <a:cxn ang="0">
                <a:pos x="306" y="230"/>
              </a:cxn>
              <a:cxn ang="0">
                <a:pos x="367" y="267"/>
              </a:cxn>
              <a:cxn ang="0">
                <a:pos x="320" y="330"/>
              </a:cxn>
              <a:cxn ang="0">
                <a:pos x="492" y="428"/>
              </a:cxn>
              <a:cxn ang="0">
                <a:pos x="588" y="254"/>
              </a:cxn>
              <a:cxn ang="0">
                <a:pos x="700" y="298"/>
              </a:cxn>
            </a:cxnLst>
            <a:rect l="0" t="0" r="r" b="b"/>
            <a:pathLst>
              <a:path w="700" h="428">
                <a:moveTo>
                  <a:pt x="591" y="254"/>
                </a:moveTo>
                <a:lnTo>
                  <a:pt x="169" y="0"/>
                </a:lnTo>
                <a:lnTo>
                  <a:pt x="0" y="305"/>
                </a:lnTo>
                <a:lnTo>
                  <a:pt x="194" y="411"/>
                </a:lnTo>
                <a:lnTo>
                  <a:pt x="306" y="230"/>
                </a:lnTo>
                <a:lnTo>
                  <a:pt x="367" y="267"/>
                </a:lnTo>
                <a:lnTo>
                  <a:pt x="320" y="330"/>
                </a:lnTo>
                <a:lnTo>
                  <a:pt x="492" y="428"/>
                </a:lnTo>
                <a:lnTo>
                  <a:pt x="588" y="254"/>
                </a:lnTo>
                <a:lnTo>
                  <a:pt x="700" y="298"/>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08" name="Line 194"/>
          <p:cNvSpPr>
            <a:spLocks noChangeShapeType="1"/>
          </p:cNvSpPr>
          <p:nvPr/>
        </p:nvSpPr>
        <p:spPr bwMode="auto">
          <a:xfrm>
            <a:off x="8267705" y="5729469"/>
            <a:ext cx="100013" cy="57150"/>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09" name="Freeform 195"/>
          <p:cNvSpPr>
            <a:spLocks/>
          </p:cNvSpPr>
          <p:nvPr/>
        </p:nvSpPr>
        <p:spPr bwMode="auto">
          <a:xfrm>
            <a:off x="8315328" y="5823140"/>
            <a:ext cx="266700" cy="144463"/>
          </a:xfrm>
          <a:custGeom>
            <a:avLst/>
            <a:gdLst/>
            <a:ahLst/>
            <a:cxnLst>
              <a:cxn ang="0">
                <a:pos x="0" y="246"/>
              </a:cxn>
              <a:cxn ang="0">
                <a:pos x="134" y="184"/>
              </a:cxn>
              <a:cxn ang="0">
                <a:pos x="280" y="273"/>
              </a:cxn>
              <a:cxn ang="0">
                <a:pos x="504" y="170"/>
              </a:cxn>
              <a:cxn ang="0">
                <a:pos x="504" y="0"/>
              </a:cxn>
            </a:cxnLst>
            <a:rect l="0" t="0" r="r" b="b"/>
            <a:pathLst>
              <a:path w="504" h="273">
                <a:moveTo>
                  <a:pt x="0" y="246"/>
                </a:moveTo>
                <a:lnTo>
                  <a:pt x="134" y="184"/>
                </a:lnTo>
                <a:lnTo>
                  <a:pt x="280" y="273"/>
                </a:lnTo>
                <a:lnTo>
                  <a:pt x="504" y="170"/>
                </a:lnTo>
                <a:lnTo>
                  <a:pt x="504"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10" name="Freeform 196"/>
          <p:cNvSpPr>
            <a:spLocks/>
          </p:cNvSpPr>
          <p:nvPr/>
        </p:nvSpPr>
        <p:spPr bwMode="auto">
          <a:xfrm>
            <a:off x="8464551" y="5827902"/>
            <a:ext cx="114300" cy="144463"/>
          </a:xfrm>
          <a:custGeom>
            <a:avLst/>
            <a:gdLst/>
            <a:ahLst/>
            <a:cxnLst>
              <a:cxn ang="0">
                <a:pos x="214" y="0"/>
              </a:cxn>
              <a:cxn ang="0">
                <a:pos x="10" y="120"/>
              </a:cxn>
              <a:cxn ang="0">
                <a:pos x="0" y="274"/>
              </a:cxn>
            </a:cxnLst>
            <a:rect l="0" t="0" r="r" b="b"/>
            <a:pathLst>
              <a:path w="214" h="274">
                <a:moveTo>
                  <a:pt x="214" y="0"/>
                </a:moveTo>
                <a:lnTo>
                  <a:pt x="10" y="120"/>
                </a:lnTo>
                <a:lnTo>
                  <a:pt x="0" y="274"/>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11" name="Freeform 197"/>
          <p:cNvSpPr>
            <a:spLocks/>
          </p:cNvSpPr>
          <p:nvPr/>
        </p:nvSpPr>
        <p:spPr bwMode="auto">
          <a:xfrm>
            <a:off x="8397876" y="5673915"/>
            <a:ext cx="47625" cy="61913"/>
          </a:xfrm>
          <a:custGeom>
            <a:avLst/>
            <a:gdLst/>
            <a:ahLst/>
            <a:cxnLst>
              <a:cxn ang="0">
                <a:pos x="90" y="116"/>
              </a:cxn>
              <a:cxn ang="0">
                <a:pos x="90" y="29"/>
              </a:cxn>
              <a:cxn ang="0">
                <a:pos x="25" y="41"/>
              </a:cxn>
              <a:cxn ang="0">
                <a:pos x="0" y="16"/>
              </a:cxn>
              <a:cxn ang="0">
                <a:pos x="80" y="0"/>
              </a:cxn>
              <a:cxn ang="0">
                <a:pos x="86" y="25"/>
              </a:cxn>
            </a:cxnLst>
            <a:rect l="0" t="0" r="r" b="b"/>
            <a:pathLst>
              <a:path w="90" h="116">
                <a:moveTo>
                  <a:pt x="90" y="116"/>
                </a:moveTo>
                <a:lnTo>
                  <a:pt x="90" y="29"/>
                </a:lnTo>
                <a:lnTo>
                  <a:pt x="25" y="41"/>
                </a:lnTo>
                <a:lnTo>
                  <a:pt x="0" y="16"/>
                </a:lnTo>
                <a:lnTo>
                  <a:pt x="80" y="0"/>
                </a:lnTo>
                <a:lnTo>
                  <a:pt x="86" y="25"/>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12" name="Line 198"/>
          <p:cNvSpPr>
            <a:spLocks noChangeShapeType="1"/>
          </p:cNvSpPr>
          <p:nvPr/>
        </p:nvSpPr>
        <p:spPr bwMode="auto">
          <a:xfrm flipV="1">
            <a:off x="8412163" y="5697727"/>
            <a:ext cx="1588" cy="301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13" name="Line 199"/>
          <p:cNvSpPr>
            <a:spLocks noChangeShapeType="1"/>
          </p:cNvSpPr>
          <p:nvPr/>
        </p:nvSpPr>
        <p:spPr bwMode="auto">
          <a:xfrm flipV="1">
            <a:off x="8393113" y="5685027"/>
            <a:ext cx="1588" cy="301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14" name="Line 200"/>
          <p:cNvSpPr>
            <a:spLocks noChangeShapeType="1"/>
          </p:cNvSpPr>
          <p:nvPr/>
        </p:nvSpPr>
        <p:spPr bwMode="auto">
          <a:xfrm flipH="1" flipV="1">
            <a:off x="8447092" y="5735827"/>
            <a:ext cx="138113" cy="85725"/>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15" name="Freeform 201"/>
          <p:cNvSpPr>
            <a:spLocks/>
          </p:cNvSpPr>
          <p:nvPr/>
        </p:nvSpPr>
        <p:spPr bwMode="auto">
          <a:xfrm>
            <a:off x="8302630" y="5662794"/>
            <a:ext cx="85725" cy="39688"/>
          </a:xfrm>
          <a:custGeom>
            <a:avLst/>
            <a:gdLst/>
            <a:ahLst/>
            <a:cxnLst>
              <a:cxn ang="0">
                <a:pos x="161" y="75"/>
              </a:cxn>
              <a:cxn ang="0">
                <a:pos x="134" y="59"/>
              </a:cxn>
              <a:cxn ang="0">
                <a:pos x="0" y="0"/>
              </a:cxn>
            </a:cxnLst>
            <a:rect l="0" t="0" r="r" b="b"/>
            <a:pathLst>
              <a:path w="161" h="75">
                <a:moveTo>
                  <a:pt x="161" y="75"/>
                </a:moveTo>
                <a:lnTo>
                  <a:pt x="134" y="59"/>
                </a:lnTo>
                <a:lnTo>
                  <a:pt x="0"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16" name="Freeform 202"/>
          <p:cNvSpPr>
            <a:spLocks/>
          </p:cNvSpPr>
          <p:nvPr/>
        </p:nvSpPr>
        <p:spPr bwMode="auto">
          <a:xfrm>
            <a:off x="8348667" y="5881877"/>
            <a:ext cx="23813" cy="47625"/>
          </a:xfrm>
          <a:custGeom>
            <a:avLst/>
            <a:gdLst/>
            <a:ahLst/>
            <a:cxnLst>
              <a:cxn ang="0">
                <a:pos x="6" y="89"/>
              </a:cxn>
              <a:cxn ang="0">
                <a:pos x="0" y="8"/>
              </a:cxn>
              <a:cxn ang="0">
                <a:pos x="36" y="0"/>
              </a:cxn>
              <a:cxn ang="0">
                <a:pos x="44" y="89"/>
              </a:cxn>
              <a:cxn ang="0">
                <a:pos x="6" y="89"/>
              </a:cxn>
            </a:cxnLst>
            <a:rect l="0" t="0" r="r" b="b"/>
            <a:pathLst>
              <a:path w="44" h="89">
                <a:moveTo>
                  <a:pt x="6" y="89"/>
                </a:moveTo>
                <a:lnTo>
                  <a:pt x="0" y="8"/>
                </a:lnTo>
                <a:lnTo>
                  <a:pt x="36" y="0"/>
                </a:lnTo>
                <a:lnTo>
                  <a:pt x="44" y="89"/>
                </a:lnTo>
                <a:lnTo>
                  <a:pt x="6" y="89"/>
                </a:lnTo>
                <a:close/>
              </a:path>
            </a:pathLst>
          </a:custGeom>
          <a:solidFill>
            <a:srgbClr val="CC66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17" name="Freeform 203"/>
          <p:cNvSpPr>
            <a:spLocks/>
          </p:cNvSpPr>
          <p:nvPr/>
        </p:nvSpPr>
        <p:spPr bwMode="auto">
          <a:xfrm>
            <a:off x="8348667" y="5881877"/>
            <a:ext cx="23813" cy="47625"/>
          </a:xfrm>
          <a:custGeom>
            <a:avLst/>
            <a:gdLst/>
            <a:ahLst/>
            <a:cxnLst>
              <a:cxn ang="0">
                <a:pos x="6" y="89"/>
              </a:cxn>
              <a:cxn ang="0">
                <a:pos x="0" y="8"/>
              </a:cxn>
              <a:cxn ang="0">
                <a:pos x="36" y="0"/>
              </a:cxn>
              <a:cxn ang="0">
                <a:pos x="44" y="89"/>
              </a:cxn>
              <a:cxn ang="0">
                <a:pos x="6" y="89"/>
              </a:cxn>
            </a:cxnLst>
            <a:rect l="0" t="0" r="r" b="b"/>
            <a:pathLst>
              <a:path w="44" h="89">
                <a:moveTo>
                  <a:pt x="6" y="89"/>
                </a:moveTo>
                <a:lnTo>
                  <a:pt x="0" y="8"/>
                </a:lnTo>
                <a:lnTo>
                  <a:pt x="36" y="0"/>
                </a:lnTo>
                <a:lnTo>
                  <a:pt x="44" y="89"/>
                </a:lnTo>
                <a:lnTo>
                  <a:pt x="6" y="89"/>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18" name="Freeform 204"/>
          <p:cNvSpPr>
            <a:spLocks/>
          </p:cNvSpPr>
          <p:nvPr/>
        </p:nvSpPr>
        <p:spPr bwMode="auto">
          <a:xfrm>
            <a:off x="8242305" y="5862827"/>
            <a:ext cx="50800" cy="53975"/>
          </a:xfrm>
          <a:custGeom>
            <a:avLst/>
            <a:gdLst/>
            <a:ahLst/>
            <a:cxnLst>
              <a:cxn ang="0">
                <a:pos x="0" y="0"/>
              </a:cxn>
              <a:cxn ang="0">
                <a:pos x="0" y="52"/>
              </a:cxn>
              <a:cxn ang="0">
                <a:pos x="90" y="100"/>
              </a:cxn>
              <a:cxn ang="0">
                <a:pos x="96" y="46"/>
              </a:cxn>
              <a:cxn ang="0">
                <a:pos x="0" y="0"/>
              </a:cxn>
            </a:cxnLst>
            <a:rect l="0" t="0" r="r" b="b"/>
            <a:pathLst>
              <a:path w="96" h="100">
                <a:moveTo>
                  <a:pt x="0" y="0"/>
                </a:moveTo>
                <a:lnTo>
                  <a:pt x="0" y="52"/>
                </a:lnTo>
                <a:lnTo>
                  <a:pt x="90" y="100"/>
                </a:lnTo>
                <a:lnTo>
                  <a:pt x="96" y="46"/>
                </a:lnTo>
                <a:lnTo>
                  <a:pt x="0" y="0"/>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19" name="Freeform 206"/>
          <p:cNvSpPr>
            <a:spLocks/>
          </p:cNvSpPr>
          <p:nvPr/>
        </p:nvSpPr>
        <p:spPr bwMode="auto">
          <a:xfrm>
            <a:off x="8242304" y="5862827"/>
            <a:ext cx="50800" cy="53975"/>
          </a:xfrm>
          <a:custGeom>
            <a:avLst/>
            <a:gdLst/>
            <a:ahLst/>
            <a:cxnLst>
              <a:cxn ang="0">
                <a:pos x="0" y="0"/>
              </a:cxn>
              <a:cxn ang="0">
                <a:pos x="0" y="52"/>
              </a:cxn>
              <a:cxn ang="0">
                <a:pos x="90" y="100"/>
              </a:cxn>
              <a:cxn ang="0">
                <a:pos x="96" y="46"/>
              </a:cxn>
              <a:cxn ang="0">
                <a:pos x="0" y="0"/>
              </a:cxn>
            </a:cxnLst>
            <a:rect l="0" t="0" r="r" b="b"/>
            <a:pathLst>
              <a:path w="96" h="100">
                <a:moveTo>
                  <a:pt x="0" y="0"/>
                </a:moveTo>
                <a:lnTo>
                  <a:pt x="0" y="52"/>
                </a:lnTo>
                <a:lnTo>
                  <a:pt x="90" y="100"/>
                </a:lnTo>
                <a:lnTo>
                  <a:pt x="96" y="46"/>
                </a:lnTo>
                <a:lnTo>
                  <a:pt x="0" y="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20" name="Freeform 207"/>
          <p:cNvSpPr>
            <a:spLocks/>
          </p:cNvSpPr>
          <p:nvPr/>
        </p:nvSpPr>
        <p:spPr bwMode="auto">
          <a:xfrm>
            <a:off x="8405813" y="5886639"/>
            <a:ext cx="46038" cy="47625"/>
          </a:xfrm>
          <a:custGeom>
            <a:avLst/>
            <a:gdLst/>
            <a:ahLst/>
            <a:cxnLst>
              <a:cxn ang="0">
                <a:pos x="3" y="0"/>
              </a:cxn>
              <a:cxn ang="0">
                <a:pos x="0" y="47"/>
              </a:cxn>
              <a:cxn ang="0">
                <a:pos x="84" y="90"/>
              </a:cxn>
              <a:cxn ang="0">
                <a:pos x="87" y="41"/>
              </a:cxn>
              <a:cxn ang="0">
                <a:pos x="3" y="0"/>
              </a:cxn>
            </a:cxnLst>
            <a:rect l="0" t="0" r="r" b="b"/>
            <a:pathLst>
              <a:path w="87" h="90">
                <a:moveTo>
                  <a:pt x="3" y="0"/>
                </a:moveTo>
                <a:lnTo>
                  <a:pt x="0" y="47"/>
                </a:lnTo>
                <a:lnTo>
                  <a:pt x="84" y="90"/>
                </a:lnTo>
                <a:lnTo>
                  <a:pt x="87" y="41"/>
                </a:lnTo>
                <a:lnTo>
                  <a:pt x="3" y="0"/>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21" name="Freeform 208"/>
          <p:cNvSpPr>
            <a:spLocks/>
          </p:cNvSpPr>
          <p:nvPr/>
        </p:nvSpPr>
        <p:spPr bwMode="auto">
          <a:xfrm>
            <a:off x="8405813" y="5886639"/>
            <a:ext cx="46038" cy="47625"/>
          </a:xfrm>
          <a:custGeom>
            <a:avLst/>
            <a:gdLst/>
            <a:ahLst/>
            <a:cxnLst>
              <a:cxn ang="0">
                <a:pos x="3" y="0"/>
              </a:cxn>
              <a:cxn ang="0">
                <a:pos x="0" y="47"/>
              </a:cxn>
              <a:cxn ang="0">
                <a:pos x="84" y="90"/>
              </a:cxn>
              <a:cxn ang="0">
                <a:pos x="87" y="41"/>
              </a:cxn>
              <a:cxn ang="0">
                <a:pos x="3" y="0"/>
              </a:cxn>
            </a:cxnLst>
            <a:rect l="0" t="0" r="r" b="b"/>
            <a:pathLst>
              <a:path w="87" h="90">
                <a:moveTo>
                  <a:pt x="3" y="0"/>
                </a:moveTo>
                <a:lnTo>
                  <a:pt x="0" y="47"/>
                </a:lnTo>
                <a:lnTo>
                  <a:pt x="84" y="90"/>
                </a:lnTo>
                <a:lnTo>
                  <a:pt x="87" y="41"/>
                </a:lnTo>
                <a:lnTo>
                  <a:pt x="3" y="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22" name="Freeform 209"/>
          <p:cNvSpPr>
            <a:spLocks/>
          </p:cNvSpPr>
          <p:nvPr/>
        </p:nvSpPr>
        <p:spPr bwMode="auto">
          <a:xfrm>
            <a:off x="8486775" y="5867581"/>
            <a:ext cx="77788" cy="71438"/>
          </a:xfrm>
          <a:custGeom>
            <a:avLst/>
            <a:gdLst/>
            <a:ahLst/>
            <a:cxnLst>
              <a:cxn ang="0">
                <a:pos x="0" y="72"/>
              </a:cxn>
              <a:cxn ang="0">
                <a:pos x="0" y="134"/>
              </a:cxn>
              <a:cxn ang="0">
                <a:pos x="149" y="59"/>
              </a:cxn>
              <a:cxn ang="0">
                <a:pos x="149" y="0"/>
              </a:cxn>
              <a:cxn ang="0">
                <a:pos x="0" y="72"/>
              </a:cxn>
            </a:cxnLst>
            <a:rect l="0" t="0" r="r" b="b"/>
            <a:pathLst>
              <a:path w="149" h="134">
                <a:moveTo>
                  <a:pt x="0" y="72"/>
                </a:moveTo>
                <a:lnTo>
                  <a:pt x="0" y="134"/>
                </a:lnTo>
                <a:lnTo>
                  <a:pt x="149" y="59"/>
                </a:lnTo>
                <a:lnTo>
                  <a:pt x="149" y="0"/>
                </a:lnTo>
                <a:lnTo>
                  <a:pt x="0" y="72"/>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23" name="Freeform 210"/>
          <p:cNvSpPr>
            <a:spLocks/>
          </p:cNvSpPr>
          <p:nvPr/>
        </p:nvSpPr>
        <p:spPr bwMode="auto">
          <a:xfrm>
            <a:off x="8486775" y="5867581"/>
            <a:ext cx="77788" cy="71438"/>
          </a:xfrm>
          <a:custGeom>
            <a:avLst/>
            <a:gdLst/>
            <a:ahLst/>
            <a:cxnLst>
              <a:cxn ang="0">
                <a:pos x="0" y="72"/>
              </a:cxn>
              <a:cxn ang="0">
                <a:pos x="0" y="134"/>
              </a:cxn>
              <a:cxn ang="0">
                <a:pos x="149" y="59"/>
              </a:cxn>
              <a:cxn ang="0">
                <a:pos x="149" y="0"/>
              </a:cxn>
              <a:cxn ang="0">
                <a:pos x="0" y="72"/>
              </a:cxn>
            </a:cxnLst>
            <a:rect l="0" t="0" r="r" b="b"/>
            <a:pathLst>
              <a:path w="149" h="134">
                <a:moveTo>
                  <a:pt x="0" y="72"/>
                </a:moveTo>
                <a:lnTo>
                  <a:pt x="0" y="134"/>
                </a:lnTo>
                <a:lnTo>
                  <a:pt x="149" y="59"/>
                </a:lnTo>
                <a:lnTo>
                  <a:pt x="149" y="0"/>
                </a:lnTo>
                <a:lnTo>
                  <a:pt x="0" y="72"/>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24" name="Freeform 211"/>
          <p:cNvSpPr>
            <a:spLocks/>
          </p:cNvSpPr>
          <p:nvPr/>
        </p:nvSpPr>
        <p:spPr bwMode="auto">
          <a:xfrm>
            <a:off x="8240713" y="5759631"/>
            <a:ext cx="84138" cy="77788"/>
          </a:xfrm>
          <a:custGeom>
            <a:avLst/>
            <a:gdLst/>
            <a:ahLst/>
            <a:cxnLst>
              <a:cxn ang="0">
                <a:pos x="0" y="90"/>
              </a:cxn>
              <a:cxn ang="0">
                <a:pos x="63" y="0"/>
              </a:cxn>
              <a:cxn ang="0">
                <a:pos x="159" y="50"/>
              </a:cxn>
              <a:cxn ang="0">
                <a:pos x="102" y="147"/>
              </a:cxn>
              <a:cxn ang="0">
                <a:pos x="0" y="90"/>
              </a:cxn>
            </a:cxnLst>
            <a:rect l="0" t="0" r="r" b="b"/>
            <a:pathLst>
              <a:path w="159" h="147">
                <a:moveTo>
                  <a:pt x="0" y="90"/>
                </a:moveTo>
                <a:lnTo>
                  <a:pt x="63" y="0"/>
                </a:lnTo>
                <a:lnTo>
                  <a:pt x="159" y="50"/>
                </a:lnTo>
                <a:lnTo>
                  <a:pt x="102" y="147"/>
                </a:lnTo>
                <a:lnTo>
                  <a:pt x="0" y="90"/>
                </a:lnTo>
                <a:close/>
              </a:path>
            </a:pathLst>
          </a:custGeom>
          <a:solidFill>
            <a:srgbClr val="507BA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25" name="Freeform 212"/>
          <p:cNvSpPr>
            <a:spLocks/>
          </p:cNvSpPr>
          <p:nvPr/>
        </p:nvSpPr>
        <p:spPr bwMode="auto">
          <a:xfrm>
            <a:off x="8240713" y="5759631"/>
            <a:ext cx="84138" cy="77788"/>
          </a:xfrm>
          <a:custGeom>
            <a:avLst/>
            <a:gdLst/>
            <a:ahLst/>
            <a:cxnLst>
              <a:cxn ang="0">
                <a:pos x="0" y="90"/>
              </a:cxn>
              <a:cxn ang="0">
                <a:pos x="63" y="0"/>
              </a:cxn>
              <a:cxn ang="0">
                <a:pos x="159" y="50"/>
              </a:cxn>
              <a:cxn ang="0">
                <a:pos x="102" y="147"/>
              </a:cxn>
              <a:cxn ang="0">
                <a:pos x="0" y="90"/>
              </a:cxn>
            </a:cxnLst>
            <a:rect l="0" t="0" r="r" b="b"/>
            <a:pathLst>
              <a:path w="159" h="147">
                <a:moveTo>
                  <a:pt x="0" y="90"/>
                </a:moveTo>
                <a:lnTo>
                  <a:pt x="63" y="0"/>
                </a:lnTo>
                <a:lnTo>
                  <a:pt x="159" y="50"/>
                </a:lnTo>
                <a:lnTo>
                  <a:pt x="102" y="147"/>
                </a:lnTo>
                <a:lnTo>
                  <a:pt x="0" y="9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26" name="Freeform 213"/>
          <p:cNvSpPr>
            <a:spLocks noEditPoints="1"/>
          </p:cNvSpPr>
          <p:nvPr/>
        </p:nvSpPr>
        <p:spPr bwMode="auto">
          <a:xfrm>
            <a:off x="8253417" y="5791381"/>
            <a:ext cx="50800" cy="25400"/>
          </a:xfrm>
          <a:custGeom>
            <a:avLst/>
            <a:gdLst/>
            <a:ahLst/>
            <a:cxnLst>
              <a:cxn ang="0">
                <a:pos x="9" y="3"/>
              </a:cxn>
              <a:cxn ang="0">
                <a:pos x="10" y="6"/>
              </a:cxn>
              <a:cxn ang="0">
                <a:pos x="7" y="7"/>
              </a:cxn>
              <a:cxn ang="0">
                <a:pos x="0" y="4"/>
              </a:cxn>
              <a:cxn ang="0">
                <a:pos x="1" y="0"/>
              </a:cxn>
              <a:cxn ang="0">
                <a:pos x="4" y="0"/>
              </a:cxn>
              <a:cxn ang="0">
                <a:pos x="23" y="10"/>
              </a:cxn>
              <a:cxn ang="0">
                <a:pos x="25" y="13"/>
              </a:cxn>
              <a:cxn ang="0">
                <a:pos x="20" y="14"/>
              </a:cxn>
              <a:cxn ang="0">
                <a:pos x="15" y="10"/>
              </a:cxn>
              <a:cxn ang="0">
                <a:pos x="16" y="7"/>
              </a:cxn>
              <a:cxn ang="0">
                <a:pos x="19" y="7"/>
              </a:cxn>
              <a:cxn ang="0">
                <a:pos x="38" y="16"/>
              </a:cxn>
              <a:cxn ang="0">
                <a:pos x="38" y="20"/>
              </a:cxn>
              <a:cxn ang="0">
                <a:pos x="35" y="22"/>
              </a:cxn>
              <a:cxn ang="0">
                <a:pos x="29" y="17"/>
              </a:cxn>
              <a:cxn ang="0">
                <a:pos x="31" y="14"/>
              </a:cxn>
              <a:cxn ang="0">
                <a:pos x="32" y="14"/>
              </a:cxn>
              <a:cxn ang="0">
                <a:pos x="51" y="23"/>
              </a:cxn>
              <a:cxn ang="0">
                <a:pos x="52" y="26"/>
              </a:cxn>
              <a:cxn ang="0">
                <a:pos x="49" y="27"/>
              </a:cxn>
              <a:cxn ang="0">
                <a:pos x="44" y="24"/>
              </a:cxn>
              <a:cxn ang="0">
                <a:pos x="45" y="20"/>
              </a:cxn>
              <a:cxn ang="0">
                <a:pos x="47" y="20"/>
              </a:cxn>
              <a:cxn ang="0">
                <a:pos x="65" y="30"/>
              </a:cxn>
              <a:cxn ang="0">
                <a:pos x="67" y="33"/>
              </a:cxn>
              <a:cxn ang="0">
                <a:pos x="64" y="35"/>
              </a:cxn>
              <a:cxn ang="0">
                <a:pos x="57" y="30"/>
              </a:cxn>
              <a:cxn ang="0">
                <a:pos x="58" y="27"/>
              </a:cxn>
              <a:cxn ang="0">
                <a:pos x="61" y="27"/>
              </a:cxn>
              <a:cxn ang="0">
                <a:pos x="80" y="37"/>
              </a:cxn>
              <a:cxn ang="0">
                <a:pos x="81" y="40"/>
              </a:cxn>
              <a:cxn ang="0">
                <a:pos x="77" y="42"/>
              </a:cxn>
              <a:cxn ang="0">
                <a:pos x="71" y="37"/>
              </a:cxn>
              <a:cxn ang="0">
                <a:pos x="73" y="35"/>
              </a:cxn>
              <a:cxn ang="0">
                <a:pos x="76" y="35"/>
              </a:cxn>
              <a:cxn ang="0">
                <a:pos x="95" y="43"/>
              </a:cxn>
              <a:cxn ang="0">
                <a:pos x="95" y="48"/>
              </a:cxn>
              <a:cxn ang="0">
                <a:pos x="92" y="49"/>
              </a:cxn>
              <a:cxn ang="0">
                <a:pos x="86" y="45"/>
              </a:cxn>
              <a:cxn ang="0">
                <a:pos x="87" y="42"/>
              </a:cxn>
              <a:cxn ang="0">
                <a:pos x="89" y="42"/>
              </a:cxn>
            </a:cxnLst>
            <a:rect l="0" t="0" r="r" b="b"/>
            <a:pathLst>
              <a:path w="95" h="49">
                <a:moveTo>
                  <a:pt x="4" y="0"/>
                </a:moveTo>
                <a:lnTo>
                  <a:pt x="9" y="3"/>
                </a:lnTo>
                <a:lnTo>
                  <a:pt x="10" y="4"/>
                </a:lnTo>
                <a:lnTo>
                  <a:pt x="10" y="6"/>
                </a:lnTo>
                <a:lnTo>
                  <a:pt x="9" y="7"/>
                </a:lnTo>
                <a:lnTo>
                  <a:pt x="7" y="7"/>
                </a:lnTo>
                <a:lnTo>
                  <a:pt x="1" y="6"/>
                </a:lnTo>
                <a:lnTo>
                  <a:pt x="0" y="4"/>
                </a:lnTo>
                <a:lnTo>
                  <a:pt x="0" y="1"/>
                </a:lnTo>
                <a:lnTo>
                  <a:pt x="1" y="0"/>
                </a:lnTo>
                <a:lnTo>
                  <a:pt x="4" y="0"/>
                </a:lnTo>
                <a:lnTo>
                  <a:pt x="4" y="0"/>
                </a:lnTo>
                <a:close/>
                <a:moveTo>
                  <a:pt x="19" y="7"/>
                </a:moveTo>
                <a:lnTo>
                  <a:pt x="23" y="10"/>
                </a:lnTo>
                <a:lnTo>
                  <a:pt x="25" y="11"/>
                </a:lnTo>
                <a:lnTo>
                  <a:pt x="25" y="13"/>
                </a:lnTo>
                <a:lnTo>
                  <a:pt x="23" y="14"/>
                </a:lnTo>
                <a:lnTo>
                  <a:pt x="20" y="14"/>
                </a:lnTo>
                <a:lnTo>
                  <a:pt x="16" y="11"/>
                </a:lnTo>
                <a:lnTo>
                  <a:pt x="15" y="10"/>
                </a:lnTo>
                <a:lnTo>
                  <a:pt x="15" y="9"/>
                </a:lnTo>
                <a:lnTo>
                  <a:pt x="16" y="7"/>
                </a:lnTo>
                <a:lnTo>
                  <a:pt x="19" y="7"/>
                </a:lnTo>
                <a:lnTo>
                  <a:pt x="19" y="7"/>
                </a:lnTo>
                <a:close/>
                <a:moveTo>
                  <a:pt x="32" y="14"/>
                </a:moveTo>
                <a:lnTo>
                  <a:pt x="38" y="16"/>
                </a:lnTo>
                <a:lnTo>
                  <a:pt x="38" y="17"/>
                </a:lnTo>
                <a:lnTo>
                  <a:pt x="38" y="20"/>
                </a:lnTo>
                <a:lnTo>
                  <a:pt x="36" y="22"/>
                </a:lnTo>
                <a:lnTo>
                  <a:pt x="35" y="22"/>
                </a:lnTo>
                <a:lnTo>
                  <a:pt x="31" y="19"/>
                </a:lnTo>
                <a:lnTo>
                  <a:pt x="29" y="17"/>
                </a:lnTo>
                <a:lnTo>
                  <a:pt x="29" y="16"/>
                </a:lnTo>
                <a:lnTo>
                  <a:pt x="31" y="14"/>
                </a:lnTo>
                <a:lnTo>
                  <a:pt x="32" y="14"/>
                </a:lnTo>
                <a:lnTo>
                  <a:pt x="32" y="14"/>
                </a:lnTo>
                <a:close/>
                <a:moveTo>
                  <a:pt x="47" y="20"/>
                </a:moveTo>
                <a:lnTo>
                  <a:pt x="51" y="23"/>
                </a:lnTo>
                <a:lnTo>
                  <a:pt x="52" y="24"/>
                </a:lnTo>
                <a:lnTo>
                  <a:pt x="52" y="26"/>
                </a:lnTo>
                <a:lnTo>
                  <a:pt x="51" y="27"/>
                </a:lnTo>
                <a:lnTo>
                  <a:pt x="49" y="27"/>
                </a:lnTo>
                <a:lnTo>
                  <a:pt x="45" y="26"/>
                </a:lnTo>
                <a:lnTo>
                  <a:pt x="44" y="24"/>
                </a:lnTo>
                <a:lnTo>
                  <a:pt x="44" y="22"/>
                </a:lnTo>
                <a:lnTo>
                  <a:pt x="45" y="20"/>
                </a:lnTo>
                <a:lnTo>
                  <a:pt x="47" y="20"/>
                </a:lnTo>
                <a:lnTo>
                  <a:pt x="47" y="20"/>
                </a:lnTo>
                <a:close/>
                <a:moveTo>
                  <a:pt x="61" y="27"/>
                </a:moveTo>
                <a:lnTo>
                  <a:pt x="65" y="30"/>
                </a:lnTo>
                <a:lnTo>
                  <a:pt x="67" y="32"/>
                </a:lnTo>
                <a:lnTo>
                  <a:pt x="67" y="33"/>
                </a:lnTo>
                <a:lnTo>
                  <a:pt x="65" y="35"/>
                </a:lnTo>
                <a:lnTo>
                  <a:pt x="64" y="35"/>
                </a:lnTo>
                <a:lnTo>
                  <a:pt x="58" y="32"/>
                </a:lnTo>
                <a:lnTo>
                  <a:pt x="57" y="30"/>
                </a:lnTo>
                <a:lnTo>
                  <a:pt x="57" y="29"/>
                </a:lnTo>
                <a:lnTo>
                  <a:pt x="58" y="27"/>
                </a:lnTo>
                <a:lnTo>
                  <a:pt x="61" y="27"/>
                </a:lnTo>
                <a:lnTo>
                  <a:pt x="61" y="27"/>
                </a:lnTo>
                <a:close/>
                <a:moveTo>
                  <a:pt x="76" y="35"/>
                </a:moveTo>
                <a:lnTo>
                  <a:pt x="80" y="37"/>
                </a:lnTo>
                <a:lnTo>
                  <a:pt x="81" y="39"/>
                </a:lnTo>
                <a:lnTo>
                  <a:pt x="81" y="40"/>
                </a:lnTo>
                <a:lnTo>
                  <a:pt x="80" y="42"/>
                </a:lnTo>
                <a:lnTo>
                  <a:pt x="77" y="42"/>
                </a:lnTo>
                <a:lnTo>
                  <a:pt x="73" y="39"/>
                </a:lnTo>
                <a:lnTo>
                  <a:pt x="71" y="37"/>
                </a:lnTo>
                <a:lnTo>
                  <a:pt x="71" y="36"/>
                </a:lnTo>
                <a:lnTo>
                  <a:pt x="73" y="35"/>
                </a:lnTo>
                <a:lnTo>
                  <a:pt x="76" y="35"/>
                </a:lnTo>
                <a:lnTo>
                  <a:pt x="76" y="35"/>
                </a:lnTo>
                <a:close/>
                <a:moveTo>
                  <a:pt x="89" y="42"/>
                </a:moveTo>
                <a:lnTo>
                  <a:pt x="95" y="43"/>
                </a:lnTo>
                <a:lnTo>
                  <a:pt x="95" y="45"/>
                </a:lnTo>
                <a:lnTo>
                  <a:pt x="95" y="48"/>
                </a:lnTo>
                <a:lnTo>
                  <a:pt x="93" y="49"/>
                </a:lnTo>
                <a:lnTo>
                  <a:pt x="92" y="49"/>
                </a:lnTo>
                <a:lnTo>
                  <a:pt x="87" y="46"/>
                </a:lnTo>
                <a:lnTo>
                  <a:pt x="86" y="45"/>
                </a:lnTo>
                <a:lnTo>
                  <a:pt x="86" y="43"/>
                </a:lnTo>
                <a:lnTo>
                  <a:pt x="87" y="42"/>
                </a:lnTo>
                <a:lnTo>
                  <a:pt x="89" y="42"/>
                </a:lnTo>
                <a:lnTo>
                  <a:pt x="89" y="4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27" name="Freeform 214"/>
          <p:cNvSpPr>
            <a:spLocks noEditPoints="1"/>
          </p:cNvSpPr>
          <p:nvPr/>
        </p:nvSpPr>
        <p:spPr bwMode="auto">
          <a:xfrm>
            <a:off x="8264526" y="5777094"/>
            <a:ext cx="49213" cy="25400"/>
          </a:xfrm>
          <a:custGeom>
            <a:avLst/>
            <a:gdLst/>
            <a:ahLst/>
            <a:cxnLst>
              <a:cxn ang="0">
                <a:pos x="9" y="3"/>
              </a:cxn>
              <a:cxn ang="0">
                <a:pos x="10" y="6"/>
              </a:cxn>
              <a:cxn ang="0">
                <a:pos x="6" y="8"/>
              </a:cxn>
              <a:cxn ang="0">
                <a:pos x="0" y="3"/>
              </a:cxn>
              <a:cxn ang="0">
                <a:pos x="1" y="0"/>
              </a:cxn>
              <a:cxn ang="0">
                <a:pos x="4" y="0"/>
              </a:cxn>
              <a:cxn ang="0">
                <a:pos x="23" y="9"/>
              </a:cxn>
              <a:cxn ang="0">
                <a:pos x="23" y="13"/>
              </a:cxn>
              <a:cxn ang="0">
                <a:pos x="20" y="15"/>
              </a:cxn>
              <a:cxn ang="0">
                <a:pos x="14" y="10"/>
              </a:cxn>
              <a:cxn ang="0">
                <a:pos x="16" y="8"/>
              </a:cxn>
              <a:cxn ang="0">
                <a:pos x="17" y="8"/>
              </a:cxn>
              <a:cxn ang="0">
                <a:pos x="36" y="16"/>
              </a:cxn>
              <a:cxn ang="0">
                <a:pos x="38" y="19"/>
              </a:cxn>
              <a:cxn ang="0">
                <a:pos x="35" y="21"/>
              </a:cxn>
              <a:cxn ang="0">
                <a:pos x="29" y="18"/>
              </a:cxn>
              <a:cxn ang="0">
                <a:pos x="30" y="13"/>
              </a:cxn>
              <a:cxn ang="0">
                <a:pos x="32" y="13"/>
              </a:cxn>
              <a:cxn ang="0">
                <a:pos x="51" y="24"/>
              </a:cxn>
              <a:cxn ang="0">
                <a:pos x="52" y="26"/>
              </a:cxn>
              <a:cxn ang="0">
                <a:pos x="49" y="28"/>
              </a:cxn>
              <a:cxn ang="0">
                <a:pos x="42" y="24"/>
              </a:cxn>
              <a:cxn ang="0">
                <a:pos x="45" y="21"/>
              </a:cxn>
              <a:cxn ang="0">
                <a:pos x="46" y="21"/>
              </a:cxn>
              <a:cxn ang="0">
                <a:pos x="65" y="29"/>
              </a:cxn>
              <a:cxn ang="0">
                <a:pos x="67" y="34"/>
              </a:cxn>
              <a:cxn ang="0">
                <a:pos x="62" y="35"/>
              </a:cxn>
              <a:cxn ang="0">
                <a:pos x="57" y="31"/>
              </a:cxn>
              <a:cxn ang="0">
                <a:pos x="58" y="28"/>
              </a:cxn>
              <a:cxn ang="0">
                <a:pos x="61" y="28"/>
              </a:cxn>
              <a:cxn ang="0">
                <a:pos x="80" y="37"/>
              </a:cxn>
              <a:cxn ang="0">
                <a:pos x="81" y="41"/>
              </a:cxn>
              <a:cxn ang="0">
                <a:pos x="77" y="41"/>
              </a:cxn>
              <a:cxn ang="0">
                <a:pos x="71" y="38"/>
              </a:cxn>
              <a:cxn ang="0">
                <a:pos x="73" y="35"/>
              </a:cxn>
              <a:cxn ang="0">
                <a:pos x="74" y="35"/>
              </a:cxn>
              <a:cxn ang="0">
                <a:pos x="93" y="44"/>
              </a:cxn>
              <a:cxn ang="0">
                <a:pos x="95" y="47"/>
              </a:cxn>
              <a:cxn ang="0">
                <a:pos x="92" y="48"/>
              </a:cxn>
              <a:cxn ang="0">
                <a:pos x="86" y="45"/>
              </a:cxn>
              <a:cxn ang="0">
                <a:pos x="87" y="41"/>
              </a:cxn>
              <a:cxn ang="0">
                <a:pos x="89" y="41"/>
              </a:cxn>
            </a:cxnLst>
            <a:rect l="0" t="0" r="r" b="b"/>
            <a:pathLst>
              <a:path w="95" h="48">
                <a:moveTo>
                  <a:pt x="4" y="0"/>
                </a:moveTo>
                <a:lnTo>
                  <a:pt x="9" y="3"/>
                </a:lnTo>
                <a:lnTo>
                  <a:pt x="10" y="5"/>
                </a:lnTo>
                <a:lnTo>
                  <a:pt x="10" y="6"/>
                </a:lnTo>
                <a:lnTo>
                  <a:pt x="9" y="8"/>
                </a:lnTo>
                <a:lnTo>
                  <a:pt x="6" y="8"/>
                </a:lnTo>
                <a:lnTo>
                  <a:pt x="1" y="5"/>
                </a:lnTo>
                <a:lnTo>
                  <a:pt x="0" y="3"/>
                </a:lnTo>
                <a:lnTo>
                  <a:pt x="0" y="2"/>
                </a:lnTo>
                <a:lnTo>
                  <a:pt x="1" y="0"/>
                </a:lnTo>
                <a:lnTo>
                  <a:pt x="4" y="0"/>
                </a:lnTo>
                <a:lnTo>
                  <a:pt x="4" y="0"/>
                </a:lnTo>
                <a:close/>
                <a:moveTo>
                  <a:pt x="17" y="8"/>
                </a:moveTo>
                <a:lnTo>
                  <a:pt x="23" y="9"/>
                </a:lnTo>
                <a:lnTo>
                  <a:pt x="25" y="10"/>
                </a:lnTo>
                <a:lnTo>
                  <a:pt x="23" y="13"/>
                </a:lnTo>
                <a:lnTo>
                  <a:pt x="22" y="15"/>
                </a:lnTo>
                <a:lnTo>
                  <a:pt x="20" y="15"/>
                </a:lnTo>
                <a:lnTo>
                  <a:pt x="16" y="12"/>
                </a:lnTo>
                <a:lnTo>
                  <a:pt x="14" y="10"/>
                </a:lnTo>
                <a:lnTo>
                  <a:pt x="14" y="9"/>
                </a:lnTo>
                <a:lnTo>
                  <a:pt x="16" y="8"/>
                </a:lnTo>
                <a:lnTo>
                  <a:pt x="17" y="8"/>
                </a:lnTo>
                <a:lnTo>
                  <a:pt x="17" y="8"/>
                </a:lnTo>
                <a:close/>
                <a:moveTo>
                  <a:pt x="32" y="13"/>
                </a:moveTo>
                <a:lnTo>
                  <a:pt x="36" y="16"/>
                </a:lnTo>
                <a:lnTo>
                  <a:pt x="38" y="18"/>
                </a:lnTo>
                <a:lnTo>
                  <a:pt x="38" y="19"/>
                </a:lnTo>
                <a:lnTo>
                  <a:pt x="36" y="21"/>
                </a:lnTo>
                <a:lnTo>
                  <a:pt x="35" y="21"/>
                </a:lnTo>
                <a:lnTo>
                  <a:pt x="30" y="19"/>
                </a:lnTo>
                <a:lnTo>
                  <a:pt x="29" y="18"/>
                </a:lnTo>
                <a:lnTo>
                  <a:pt x="29" y="15"/>
                </a:lnTo>
                <a:lnTo>
                  <a:pt x="30" y="13"/>
                </a:lnTo>
                <a:lnTo>
                  <a:pt x="32" y="13"/>
                </a:lnTo>
                <a:lnTo>
                  <a:pt x="32" y="13"/>
                </a:lnTo>
                <a:close/>
                <a:moveTo>
                  <a:pt x="46" y="21"/>
                </a:moveTo>
                <a:lnTo>
                  <a:pt x="51" y="24"/>
                </a:lnTo>
                <a:lnTo>
                  <a:pt x="52" y="25"/>
                </a:lnTo>
                <a:lnTo>
                  <a:pt x="52" y="26"/>
                </a:lnTo>
                <a:lnTo>
                  <a:pt x="51" y="28"/>
                </a:lnTo>
                <a:lnTo>
                  <a:pt x="49" y="28"/>
                </a:lnTo>
                <a:lnTo>
                  <a:pt x="44" y="25"/>
                </a:lnTo>
                <a:lnTo>
                  <a:pt x="42" y="24"/>
                </a:lnTo>
                <a:lnTo>
                  <a:pt x="42" y="22"/>
                </a:lnTo>
                <a:lnTo>
                  <a:pt x="45" y="21"/>
                </a:lnTo>
                <a:lnTo>
                  <a:pt x="46" y="21"/>
                </a:lnTo>
                <a:lnTo>
                  <a:pt x="46" y="21"/>
                </a:lnTo>
                <a:close/>
                <a:moveTo>
                  <a:pt x="61" y="28"/>
                </a:moveTo>
                <a:lnTo>
                  <a:pt x="65" y="29"/>
                </a:lnTo>
                <a:lnTo>
                  <a:pt x="67" y="31"/>
                </a:lnTo>
                <a:lnTo>
                  <a:pt x="67" y="34"/>
                </a:lnTo>
                <a:lnTo>
                  <a:pt x="65" y="35"/>
                </a:lnTo>
                <a:lnTo>
                  <a:pt x="62" y="35"/>
                </a:lnTo>
                <a:lnTo>
                  <a:pt x="58" y="32"/>
                </a:lnTo>
                <a:lnTo>
                  <a:pt x="57" y="31"/>
                </a:lnTo>
                <a:lnTo>
                  <a:pt x="57" y="29"/>
                </a:lnTo>
                <a:lnTo>
                  <a:pt x="58" y="28"/>
                </a:lnTo>
                <a:lnTo>
                  <a:pt x="61" y="28"/>
                </a:lnTo>
                <a:lnTo>
                  <a:pt x="61" y="28"/>
                </a:lnTo>
                <a:close/>
                <a:moveTo>
                  <a:pt x="74" y="35"/>
                </a:moveTo>
                <a:lnTo>
                  <a:pt x="80" y="37"/>
                </a:lnTo>
                <a:lnTo>
                  <a:pt x="81" y="38"/>
                </a:lnTo>
                <a:lnTo>
                  <a:pt x="81" y="41"/>
                </a:lnTo>
                <a:lnTo>
                  <a:pt x="80" y="42"/>
                </a:lnTo>
                <a:lnTo>
                  <a:pt x="77" y="41"/>
                </a:lnTo>
                <a:lnTo>
                  <a:pt x="73" y="39"/>
                </a:lnTo>
                <a:lnTo>
                  <a:pt x="71" y="38"/>
                </a:lnTo>
                <a:lnTo>
                  <a:pt x="71" y="35"/>
                </a:lnTo>
                <a:lnTo>
                  <a:pt x="73" y="35"/>
                </a:lnTo>
                <a:lnTo>
                  <a:pt x="74" y="35"/>
                </a:lnTo>
                <a:lnTo>
                  <a:pt x="74" y="35"/>
                </a:lnTo>
                <a:close/>
                <a:moveTo>
                  <a:pt x="89" y="41"/>
                </a:moveTo>
                <a:lnTo>
                  <a:pt x="93" y="44"/>
                </a:lnTo>
                <a:lnTo>
                  <a:pt x="95" y="45"/>
                </a:lnTo>
                <a:lnTo>
                  <a:pt x="95" y="47"/>
                </a:lnTo>
                <a:lnTo>
                  <a:pt x="93" y="48"/>
                </a:lnTo>
                <a:lnTo>
                  <a:pt x="92" y="48"/>
                </a:lnTo>
                <a:lnTo>
                  <a:pt x="87" y="47"/>
                </a:lnTo>
                <a:lnTo>
                  <a:pt x="86" y="45"/>
                </a:lnTo>
                <a:lnTo>
                  <a:pt x="86" y="42"/>
                </a:lnTo>
                <a:lnTo>
                  <a:pt x="87" y="41"/>
                </a:lnTo>
                <a:lnTo>
                  <a:pt x="89" y="41"/>
                </a:lnTo>
                <a:lnTo>
                  <a:pt x="89" y="4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28" name="Freeform 215"/>
          <p:cNvSpPr>
            <a:spLocks noEditPoints="1"/>
          </p:cNvSpPr>
          <p:nvPr/>
        </p:nvSpPr>
        <p:spPr bwMode="auto">
          <a:xfrm>
            <a:off x="8261354" y="5773927"/>
            <a:ext cx="25400" cy="41275"/>
          </a:xfrm>
          <a:custGeom>
            <a:avLst/>
            <a:gdLst/>
            <a:ahLst/>
            <a:cxnLst>
              <a:cxn ang="0">
                <a:pos x="3" y="69"/>
              </a:cxn>
              <a:cxn ang="0">
                <a:pos x="6" y="68"/>
              </a:cxn>
              <a:cxn ang="0">
                <a:pos x="7" y="72"/>
              </a:cxn>
              <a:cxn ang="0">
                <a:pos x="3" y="78"/>
              </a:cxn>
              <a:cxn ang="0">
                <a:pos x="0" y="75"/>
              </a:cxn>
              <a:cxn ang="0">
                <a:pos x="0" y="74"/>
              </a:cxn>
              <a:cxn ang="0">
                <a:pos x="10" y="55"/>
              </a:cxn>
              <a:cxn ang="0">
                <a:pos x="15" y="55"/>
              </a:cxn>
              <a:cxn ang="0">
                <a:pos x="16" y="58"/>
              </a:cxn>
              <a:cxn ang="0">
                <a:pos x="12" y="64"/>
              </a:cxn>
              <a:cxn ang="0">
                <a:pos x="7" y="62"/>
              </a:cxn>
              <a:cxn ang="0">
                <a:pos x="9" y="61"/>
              </a:cxn>
              <a:cxn ang="0">
                <a:pos x="19" y="42"/>
              </a:cxn>
              <a:cxn ang="0">
                <a:pos x="22" y="41"/>
              </a:cxn>
              <a:cxn ang="0">
                <a:pos x="23" y="45"/>
              </a:cxn>
              <a:cxn ang="0">
                <a:pos x="19" y="51"/>
              </a:cxn>
              <a:cxn ang="0">
                <a:pos x="16" y="49"/>
              </a:cxn>
              <a:cxn ang="0">
                <a:pos x="16" y="46"/>
              </a:cxn>
              <a:cxn ang="0">
                <a:pos x="28" y="29"/>
              </a:cxn>
              <a:cxn ang="0">
                <a:pos x="31" y="28"/>
              </a:cxn>
              <a:cxn ang="0">
                <a:pos x="32" y="32"/>
              </a:cxn>
              <a:cxn ang="0">
                <a:pos x="28" y="38"/>
              </a:cxn>
              <a:cxn ang="0">
                <a:pos x="23" y="35"/>
              </a:cxn>
              <a:cxn ang="0">
                <a:pos x="25" y="33"/>
              </a:cxn>
              <a:cxn ang="0">
                <a:pos x="35" y="16"/>
              </a:cxn>
              <a:cxn ang="0">
                <a:pos x="39" y="14"/>
              </a:cxn>
              <a:cxn ang="0">
                <a:pos x="39" y="17"/>
              </a:cxn>
              <a:cxn ang="0">
                <a:pos x="35" y="23"/>
              </a:cxn>
              <a:cxn ang="0">
                <a:pos x="32" y="22"/>
              </a:cxn>
              <a:cxn ang="0">
                <a:pos x="32" y="20"/>
              </a:cxn>
              <a:cxn ang="0">
                <a:pos x="44" y="1"/>
              </a:cxn>
              <a:cxn ang="0">
                <a:pos x="47" y="1"/>
              </a:cxn>
              <a:cxn ang="0">
                <a:pos x="48" y="4"/>
              </a:cxn>
              <a:cxn ang="0">
                <a:pos x="44" y="10"/>
              </a:cxn>
              <a:cxn ang="0">
                <a:pos x="41" y="9"/>
              </a:cxn>
              <a:cxn ang="0">
                <a:pos x="41" y="6"/>
              </a:cxn>
            </a:cxnLst>
            <a:rect l="0" t="0" r="r" b="b"/>
            <a:pathLst>
              <a:path w="48" h="78">
                <a:moveTo>
                  <a:pt x="0" y="74"/>
                </a:moveTo>
                <a:lnTo>
                  <a:pt x="3" y="69"/>
                </a:lnTo>
                <a:lnTo>
                  <a:pt x="4" y="68"/>
                </a:lnTo>
                <a:lnTo>
                  <a:pt x="6" y="68"/>
                </a:lnTo>
                <a:lnTo>
                  <a:pt x="7" y="69"/>
                </a:lnTo>
                <a:lnTo>
                  <a:pt x="7" y="72"/>
                </a:lnTo>
                <a:lnTo>
                  <a:pt x="4" y="77"/>
                </a:lnTo>
                <a:lnTo>
                  <a:pt x="3" y="78"/>
                </a:lnTo>
                <a:lnTo>
                  <a:pt x="2" y="77"/>
                </a:lnTo>
                <a:lnTo>
                  <a:pt x="0" y="75"/>
                </a:lnTo>
                <a:lnTo>
                  <a:pt x="0" y="74"/>
                </a:lnTo>
                <a:lnTo>
                  <a:pt x="0" y="74"/>
                </a:lnTo>
                <a:close/>
                <a:moveTo>
                  <a:pt x="9" y="61"/>
                </a:moveTo>
                <a:lnTo>
                  <a:pt x="10" y="55"/>
                </a:lnTo>
                <a:lnTo>
                  <a:pt x="13" y="55"/>
                </a:lnTo>
                <a:lnTo>
                  <a:pt x="15" y="55"/>
                </a:lnTo>
                <a:lnTo>
                  <a:pt x="16" y="56"/>
                </a:lnTo>
                <a:lnTo>
                  <a:pt x="16" y="58"/>
                </a:lnTo>
                <a:lnTo>
                  <a:pt x="13" y="62"/>
                </a:lnTo>
                <a:lnTo>
                  <a:pt x="12" y="64"/>
                </a:lnTo>
                <a:lnTo>
                  <a:pt x="9" y="64"/>
                </a:lnTo>
                <a:lnTo>
                  <a:pt x="7" y="62"/>
                </a:lnTo>
                <a:lnTo>
                  <a:pt x="9" y="61"/>
                </a:lnTo>
                <a:lnTo>
                  <a:pt x="9" y="61"/>
                </a:lnTo>
                <a:close/>
                <a:moveTo>
                  <a:pt x="16" y="46"/>
                </a:moveTo>
                <a:lnTo>
                  <a:pt x="19" y="42"/>
                </a:lnTo>
                <a:lnTo>
                  <a:pt x="20" y="41"/>
                </a:lnTo>
                <a:lnTo>
                  <a:pt x="22" y="41"/>
                </a:lnTo>
                <a:lnTo>
                  <a:pt x="23" y="43"/>
                </a:lnTo>
                <a:lnTo>
                  <a:pt x="23" y="45"/>
                </a:lnTo>
                <a:lnTo>
                  <a:pt x="20" y="49"/>
                </a:lnTo>
                <a:lnTo>
                  <a:pt x="19" y="51"/>
                </a:lnTo>
                <a:lnTo>
                  <a:pt x="18" y="51"/>
                </a:lnTo>
                <a:lnTo>
                  <a:pt x="16" y="49"/>
                </a:lnTo>
                <a:lnTo>
                  <a:pt x="16" y="46"/>
                </a:lnTo>
                <a:lnTo>
                  <a:pt x="16" y="46"/>
                </a:lnTo>
                <a:close/>
                <a:moveTo>
                  <a:pt x="25" y="33"/>
                </a:moveTo>
                <a:lnTo>
                  <a:pt x="28" y="29"/>
                </a:lnTo>
                <a:lnTo>
                  <a:pt x="29" y="28"/>
                </a:lnTo>
                <a:lnTo>
                  <a:pt x="31" y="28"/>
                </a:lnTo>
                <a:lnTo>
                  <a:pt x="32" y="29"/>
                </a:lnTo>
                <a:lnTo>
                  <a:pt x="32" y="32"/>
                </a:lnTo>
                <a:lnTo>
                  <a:pt x="29" y="36"/>
                </a:lnTo>
                <a:lnTo>
                  <a:pt x="28" y="38"/>
                </a:lnTo>
                <a:lnTo>
                  <a:pt x="25" y="36"/>
                </a:lnTo>
                <a:lnTo>
                  <a:pt x="23" y="35"/>
                </a:lnTo>
                <a:lnTo>
                  <a:pt x="25" y="33"/>
                </a:lnTo>
                <a:lnTo>
                  <a:pt x="25" y="33"/>
                </a:lnTo>
                <a:close/>
                <a:moveTo>
                  <a:pt x="32" y="20"/>
                </a:moveTo>
                <a:lnTo>
                  <a:pt x="35" y="16"/>
                </a:lnTo>
                <a:lnTo>
                  <a:pt x="36" y="14"/>
                </a:lnTo>
                <a:lnTo>
                  <a:pt x="39" y="14"/>
                </a:lnTo>
                <a:lnTo>
                  <a:pt x="39" y="16"/>
                </a:lnTo>
                <a:lnTo>
                  <a:pt x="39" y="17"/>
                </a:lnTo>
                <a:lnTo>
                  <a:pt x="36" y="22"/>
                </a:lnTo>
                <a:lnTo>
                  <a:pt x="35" y="23"/>
                </a:lnTo>
                <a:lnTo>
                  <a:pt x="34" y="23"/>
                </a:lnTo>
                <a:lnTo>
                  <a:pt x="32" y="22"/>
                </a:lnTo>
                <a:lnTo>
                  <a:pt x="32" y="20"/>
                </a:lnTo>
                <a:lnTo>
                  <a:pt x="32" y="20"/>
                </a:lnTo>
                <a:close/>
                <a:moveTo>
                  <a:pt x="41" y="6"/>
                </a:moveTo>
                <a:lnTo>
                  <a:pt x="44" y="1"/>
                </a:lnTo>
                <a:lnTo>
                  <a:pt x="45" y="0"/>
                </a:lnTo>
                <a:lnTo>
                  <a:pt x="47" y="1"/>
                </a:lnTo>
                <a:lnTo>
                  <a:pt x="48" y="3"/>
                </a:lnTo>
                <a:lnTo>
                  <a:pt x="48" y="4"/>
                </a:lnTo>
                <a:lnTo>
                  <a:pt x="45" y="9"/>
                </a:lnTo>
                <a:lnTo>
                  <a:pt x="44" y="10"/>
                </a:lnTo>
                <a:lnTo>
                  <a:pt x="41" y="10"/>
                </a:lnTo>
                <a:lnTo>
                  <a:pt x="41" y="9"/>
                </a:lnTo>
                <a:lnTo>
                  <a:pt x="41" y="6"/>
                </a:lnTo>
                <a:lnTo>
                  <a:pt x="41" y="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29" name="Freeform 216"/>
          <p:cNvSpPr>
            <a:spLocks noEditPoints="1"/>
          </p:cNvSpPr>
          <p:nvPr/>
        </p:nvSpPr>
        <p:spPr bwMode="auto">
          <a:xfrm>
            <a:off x="8280400" y="5786627"/>
            <a:ext cx="25400" cy="41275"/>
          </a:xfrm>
          <a:custGeom>
            <a:avLst/>
            <a:gdLst/>
            <a:ahLst/>
            <a:cxnLst>
              <a:cxn ang="0">
                <a:pos x="5" y="69"/>
              </a:cxn>
              <a:cxn ang="0">
                <a:pos x="8" y="68"/>
              </a:cxn>
              <a:cxn ang="0">
                <a:pos x="9" y="72"/>
              </a:cxn>
              <a:cxn ang="0">
                <a:pos x="5" y="78"/>
              </a:cxn>
              <a:cxn ang="0">
                <a:pos x="0" y="75"/>
              </a:cxn>
              <a:cxn ang="0">
                <a:pos x="2" y="74"/>
              </a:cxn>
              <a:cxn ang="0">
                <a:pos x="12" y="55"/>
              </a:cxn>
              <a:cxn ang="0">
                <a:pos x="16" y="55"/>
              </a:cxn>
              <a:cxn ang="0">
                <a:pos x="16" y="58"/>
              </a:cxn>
              <a:cxn ang="0">
                <a:pos x="12" y="63"/>
              </a:cxn>
              <a:cxn ang="0">
                <a:pos x="9" y="62"/>
              </a:cxn>
              <a:cxn ang="0">
                <a:pos x="9" y="61"/>
              </a:cxn>
              <a:cxn ang="0">
                <a:pos x="21" y="42"/>
              </a:cxn>
              <a:cxn ang="0">
                <a:pos x="24" y="42"/>
              </a:cxn>
              <a:cxn ang="0">
                <a:pos x="25" y="45"/>
              </a:cxn>
              <a:cxn ang="0">
                <a:pos x="21" y="50"/>
              </a:cxn>
              <a:cxn ang="0">
                <a:pos x="18" y="49"/>
              </a:cxn>
              <a:cxn ang="0">
                <a:pos x="18" y="46"/>
              </a:cxn>
              <a:cxn ang="0">
                <a:pos x="28" y="29"/>
              </a:cxn>
              <a:cxn ang="0">
                <a:pos x="32" y="27"/>
              </a:cxn>
              <a:cxn ang="0">
                <a:pos x="32" y="32"/>
              </a:cxn>
              <a:cxn ang="0">
                <a:pos x="28" y="37"/>
              </a:cxn>
              <a:cxn ang="0">
                <a:pos x="25" y="34"/>
              </a:cxn>
              <a:cxn ang="0">
                <a:pos x="25" y="33"/>
              </a:cxn>
              <a:cxn ang="0">
                <a:pos x="37" y="16"/>
              </a:cxn>
              <a:cxn ang="0">
                <a:pos x="40" y="14"/>
              </a:cxn>
              <a:cxn ang="0">
                <a:pos x="41" y="17"/>
              </a:cxn>
              <a:cxn ang="0">
                <a:pos x="37" y="23"/>
              </a:cxn>
              <a:cxn ang="0">
                <a:pos x="34" y="21"/>
              </a:cxn>
              <a:cxn ang="0">
                <a:pos x="34" y="20"/>
              </a:cxn>
              <a:cxn ang="0">
                <a:pos x="44" y="1"/>
              </a:cxn>
              <a:cxn ang="0">
                <a:pos x="48" y="1"/>
              </a:cxn>
              <a:cxn ang="0">
                <a:pos x="48" y="4"/>
              </a:cxn>
              <a:cxn ang="0">
                <a:pos x="46" y="10"/>
              </a:cxn>
              <a:cxn ang="0">
                <a:pos x="41" y="8"/>
              </a:cxn>
              <a:cxn ang="0">
                <a:pos x="41" y="6"/>
              </a:cxn>
            </a:cxnLst>
            <a:rect l="0" t="0" r="r" b="b"/>
            <a:pathLst>
              <a:path w="50" h="78">
                <a:moveTo>
                  <a:pt x="2" y="74"/>
                </a:moveTo>
                <a:lnTo>
                  <a:pt x="5" y="69"/>
                </a:lnTo>
                <a:lnTo>
                  <a:pt x="6" y="68"/>
                </a:lnTo>
                <a:lnTo>
                  <a:pt x="8" y="68"/>
                </a:lnTo>
                <a:lnTo>
                  <a:pt x="9" y="69"/>
                </a:lnTo>
                <a:lnTo>
                  <a:pt x="9" y="72"/>
                </a:lnTo>
                <a:lnTo>
                  <a:pt x="6" y="76"/>
                </a:lnTo>
                <a:lnTo>
                  <a:pt x="5" y="78"/>
                </a:lnTo>
                <a:lnTo>
                  <a:pt x="2" y="76"/>
                </a:lnTo>
                <a:lnTo>
                  <a:pt x="0" y="75"/>
                </a:lnTo>
                <a:lnTo>
                  <a:pt x="2" y="74"/>
                </a:lnTo>
                <a:lnTo>
                  <a:pt x="2" y="74"/>
                </a:lnTo>
                <a:close/>
                <a:moveTo>
                  <a:pt x="9" y="61"/>
                </a:moveTo>
                <a:lnTo>
                  <a:pt x="12" y="55"/>
                </a:lnTo>
                <a:lnTo>
                  <a:pt x="14" y="55"/>
                </a:lnTo>
                <a:lnTo>
                  <a:pt x="16" y="55"/>
                </a:lnTo>
                <a:lnTo>
                  <a:pt x="16" y="56"/>
                </a:lnTo>
                <a:lnTo>
                  <a:pt x="16" y="58"/>
                </a:lnTo>
                <a:lnTo>
                  <a:pt x="14" y="62"/>
                </a:lnTo>
                <a:lnTo>
                  <a:pt x="12" y="63"/>
                </a:lnTo>
                <a:lnTo>
                  <a:pt x="11" y="63"/>
                </a:lnTo>
                <a:lnTo>
                  <a:pt x="9" y="62"/>
                </a:lnTo>
                <a:lnTo>
                  <a:pt x="9" y="61"/>
                </a:lnTo>
                <a:lnTo>
                  <a:pt x="9" y="61"/>
                </a:lnTo>
                <a:close/>
                <a:moveTo>
                  <a:pt x="18" y="46"/>
                </a:moveTo>
                <a:lnTo>
                  <a:pt x="21" y="42"/>
                </a:lnTo>
                <a:lnTo>
                  <a:pt x="22" y="40"/>
                </a:lnTo>
                <a:lnTo>
                  <a:pt x="24" y="42"/>
                </a:lnTo>
                <a:lnTo>
                  <a:pt x="25" y="43"/>
                </a:lnTo>
                <a:lnTo>
                  <a:pt x="25" y="45"/>
                </a:lnTo>
                <a:lnTo>
                  <a:pt x="22" y="49"/>
                </a:lnTo>
                <a:lnTo>
                  <a:pt x="21" y="50"/>
                </a:lnTo>
                <a:lnTo>
                  <a:pt x="18" y="50"/>
                </a:lnTo>
                <a:lnTo>
                  <a:pt x="18" y="49"/>
                </a:lnTo>
                <a:lnTo>
                  <a:pt x="18" y="46"/>
                </a:lnTo>
                <a:lnTo>
                  <a:pt x="18" y="46"/>
                </a:lnTo>
                <a:close/>
                <a:moveTo>
                  <a:pt x="25" y="33"/>
                </a:moveTo>
                <a:lnTo>
                  <a:pt x="28" y="29"/>
                </a:lnTo>
                <a:lnTo>
                  <a:pt x="30" y="27"/>
                </a:lnTo>
                <a:lnTo>
                  <a:pt x="32" y="27"/>
                </a:lnTo>
                <a:lnTo>
                  <a:pt x="34" y="29"/>
                </a:lnTo>
                <a:lnTo>
                  <a:pt x="32" y="32"/>
                </a:lnTo>
                <a:lnTo>
                  <a:pt x="30" y="36"/>
                </a:lnTo>
                <a:lnTo>
                  <a:pt x="28" y="37"/>
                </a:lnTo>
                <a:lnTo>
                  <a:pt x="27" y="36"/>
                </a:lnTo>
                <a:lnTo>
                  <a:pt x="25" y="34"/>
                </a:lnTo>
                <a:lnTo>
                  <a:pt x="25" y="33"/>
                </a:lnTo>
                <a:lnTo>
                  <a:pt x="25" y="33"/>
                </a:lnTo>
                <a:close/>
                <a:moveTo>
                  <a:pt x="34" y="20"/>
                </a:moveTo>
                <a:lnTo>
                  <a:pt x="37" y="16"/>
                </a:lnTo>
                <a:lnTo>
                  <a:pt x="38" y="14"/>
                </a:lnTo>
                <a:lnTo>
                  <a:pt x="40" y="14"/>
                </a:lnTo>
                <a:lnTo>
                  <a:pt x="41" y="16"/>
                </a:lnTo>
                <a:lnTo>
                  <a:pt x="41" y="17"/>
                </a:lnTo>
                <a:lnTo>
                  <a:pt x="38" y="21"/>
                </a:lnTo>
                <a:lnTo>
                  <a:pt x="37" y="23"/>
                </a:lnTo>
                <a:lnTo>
                  <a:pt x="35" y="23"/>
                </a:lnTo>
                <a:lnTo>
                  <a:pt x="34" y="21"/>
                </a:lnTo>
                <a:lnTo>
                  <a:pt x="34" y="20"/>
                </a:lnTo>
                <a:lnTo>
                  <a:pt x="34" y="20"/>
                </a:lnTo>
                <a:close/>
                <a:moveTo>
                  <a:pt x="41" y="6"/>
                </a:moveTo>
                <a:lnTo>
                  <a:pt x="44" y="1"/>
                </a:lnTo>
                <a:lnTo>
                  <a:pt x="46" y="0"/>
                </a:lnTo>
                <a:lnTo>
                  <a:pt x="48" y="1"/>
                </a:lnTo>
                <a:lnTo>
                  <a:pt x="50" y="3"/>
                </a:lnTo>
                <a:lnTo>
                  <a:pt x="48" y="4"/>
                </a:lnTo>
                <a:lnTo>
                  <a:pt x="47" y="8"/>
                </a:lnTo>
                <a:lnTo>
                  <a:pt x="46" y="10"/>
                </a:lnTo>
                <a:lnTo>
                  <a:pt x="43" y="10"/>
                </a:lnTo>
                <a:lnTo>
                  <a:pt x="41" y="8"/>
                </a:lnTo>
                <a:lnTo>
                  <a:pt x="41" y="6"/>
                </a:lnTo>
                <a:lnTo>
                  <a:pt x="41" y="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30" name="Freeform 217"/>
          <p:cNvSpPr>
            <a:spLocks/>
          </p:cNvSpPr>
          <p:nvPr/>
        </p:nvSpPr>
        <p:spPr bwMode="auto">
          <a:xfrm>
            <a:off x="7697788" y="5800914"/>
            <a:ext cx="114300" cy="138113"/>
          </a:xfrm>
          <a:custGeom>
            <a:avLst/>
            <a:gdLst/>
            <a:ahLst/>
            <a:cxnLst>
              <a:cxn ang="0">
                <a:pos x="218" y="262"/>
              </a:cxn>
              <a:cxn ang="0">
                <a:pos x="218" y="110"/>
              </a:cxn>
              <a:cxn ang="0">
                <a:pos x="0" y="0"/>
              </a:cxn>
              <a:cxn ang="0">
                <a:pos x="0" y="157"/>
              </a:cxn>
              <a:cxn ang="0">
                <a:pos x="218" y="262"/>
              </a:cxn>
            </a:cxnLst>
            <a:rect l="0" t="0" r="r" b="b"/>
            <a:pathLst>
              <a:path w="218" h="262">
                <a:moveTo>
                  <a:pt x="218" y="262"/>
                </a:moveTo>
                <a:lnTo>
                  <a:pt x="218" y="110"/>
                </a:lnTo>
                <a:lnTo>
                  <a:pt x="0" y="0"/>
                </a:lnTo>
                <a:lnTo>
                  <a:pt x="0" y="157"/>
                </a:lnTo>
                <a:lnTo>
                  <a:pt x="218" y="26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31" name="Freeform 218"/>
          <p:cNvSpPr>
            <a:spLocks/>
          </p:cNvSpPr>
          <p:nvPr/>
        </p:nvSpPr>
        <p:spPr bwMode="auto">
          <a:xfrm>
            <a:off x="7697788" y="5800914"/>
            <a:ext cx="114300" cy="138113"/>
          </a:xfrm>
          <a:custGeom>
            <a:avLst/>
            <a:gdLst/>
            <a:ahLst/>
            <a:cxnLst>
              <a:cxn ang="0">
                <a:pos x="218" y="262"/>
              </a:cxn>
              <a:cxn ang="0">
                <a:pos x="218" y="110"/>
              </a:cxn>
              <a:cxn ang="0">
                <a:pos x="0" y="0"/>
              </a:cxn>
              <a:cxn ang="0">
                <a:pos x="0" y="157"/>
              </a:cxn>
              <a:cxn ang="0">
                <a:pos x="218" y="262"/>
              </a:cxn>
            </a:cxnLst>
            <a:rect l="0" t="0" r="r" b="b"/>
            <a:pathLst>
              <a:path w="218" h="262">
                <a:moveTo>
                  <a:pt x="218" y="262"/>
                </a:moveTo>
                <a:lnTo>
                  <a:pt x="218" y="110"/>
                </a:lnTo>
                <a:lnTo>
                  <a:pt x="0" y="0"/>
                </a:lnTo>
                <a:lnTo>
                  <a:pt x="0" y="157"/>
                </a:lnTo>
                <a:lnTo>
                  <a:pt x="218" y="262"/>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32" name="Freeform 219"/>
          <p:cNvSpPr>
            <a:spLocks/>
          </p:cNvSpPr>
          <p:nvPr/>
        </p:nvSpPr>
        <p:spPr bwMode="auto">
          <a:xfrm>
            <a:off x="7683500" y="5727881"/>
            <a:ext cx="366713" cy="211138"/>
          </a:xfrm>
          <a:custGeom>
            <a:avLst/>
            <a:gdLst/>
            <a:ahLst/>
            <a:cxnLst>
              <a:cxn ang="0">
                <a:pos x="0" y="136"/>
              </a:cxn>
              <a:cxn ang="0">
                <a:pos x="128" y="71"/>
              </a:cxn>
              <a:cxn ang="0">
                <a:pos x="246" y="249"/>
              </a:cxn>
              <a:cxn ang="0">
                <a:pos x="693" y="0"/>
              </a:cxn>
              <a:cxn ang="0">
                <a:pos x="687" y="143"/>
              </a:cxn>
              <a:cxn ang="0">
                <a:pos x="243" y="398"/>
              </a:cxn>
            </a:cxnLst>
            <a:rect l="0" t="0" r="r" b="b"/>
            <a:pathLst>
              <a:path w="693" h="398">
                <a:moveTo>
                  <a:pt x="0" y="136"/>
                </a:moveTo>
                <a:lnTo>
                  <a:pt x="128" y="71"/>
                </a:lnTo>
                <a:lnTo>
                  <a:pt x="246" y="249"/>
                </a:lnTo>
                <a:lnTo>
                  <a:pt x="693" y="0"/>
                </a:lnTo>
                <a:lnTo>
                  <a:pt x="687" y="143"/>
                </a:lnTo>
                <a:lnTo>
                  <a:pt x="243" y="398"/>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33" name="Freeform 220"/>
          <p:cNvSpPr>
            <a:spLocks/>
          </p:cNvSpPr>
          <p:nvPr/>
        </p:nvSpPr>
        <p:spPr bwMode="auto">
          <a:xfrm>
            <a:off x="7751766" y="5627877"/>
            <a:ext cx="309563" cy="136525"/>
          </a:xfrm>
          <a:custGeom>
            <a:avLst/>
            <a:gdLst/>
            <a:ahLst/>
            <a:cxnLst>
              <a:cxn ang="0">
                <a:pos x="565" y="187"/>
              </a:cxn>
              <a:cxn ang="0">
                <a:pos x="584" y="177"/>
              </a:cxn>
              <a:cxn ang="0">
                <a:pos x="457" y="0"/>
              </a:cxn>
              <a:cxn ang="0">
                <a:pos x="0" y="258"/>
              </a:cxn>
            </a:cxnLst>
            <a:rect l="0" t="0" r="r" b="b"/>
            <a:pathLst>
              <a:path w="584" h="258">
                <a:moveTo>
                  <a:pt x="565" y="187"/>
                </a:moveTo>
                <a:lnTo>
                  <a:pt x="584" y="177"/>
                </a:lnTo>
                <a:lnTo>
                  <a:pt x="457" y="0"/>
                </a:lnTo>
                <a:lnTo>
                  <a:pt x="0" y="258"/>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34" name="Freeform 221"/>
          <p:cNvSpPr>
            <a:spLocks/>
          </p:cNvSpPr>
          <p:nvPr/>
        </p:nvSpPr>
        <p:spPr bwMode="auto">
          <a:xfrm>
            <a:off x="7843838" y="5643744"/>
            <a:ext cx="44450" cy="46038"/>
          </a:xfrm>
          <a:custGeom>
            <a:avLst/>
            <a:gdLst/>
            <a:ahLst/>
            <a:cxnLst>
              <a:cxn ang="0">
                <a:pos x="46" y="87"/>
              </a:cxn>
              <a:cxn ang="0">
                <a:pos x="40" y="50"/>
              </a:cxn>
              <a:cxn ang="0">
                <a:pos x="84" y="25"/>
              </a:cxn>
              <a:cxn ang="0">
                <a:pos x="35" y="0"/>
              </a:cxn>
              <a:cxn ang="0">
                <a:pos x="0" y="25"/>
              </a:cxn>
              <a:cxn ang="0">
                <a:pos x="46" y="50"/>
              </a:cxn>
            </a:cxnLst>
            <a:rect l="0" t="0" r="r" b="b"/>
            <a:pathLst>
              <a:path w="84" h="87">
                <a:moveTo>
                  <a:pt x="46" y="87"/>
                </a:moveTo>
                <a:lnTo>
                  <a:pt x="40" y="50"/>
                </a:lnTo>
                <a:lnTo>
                  <a:pt x="84" y="25"/>
                </a:lnTo>
                <a:lnTo>
                  <a:pt x="35" y="0"/>
                </a:lnTo>
                <a:lnTo>
                  <a:pt x="0" y="25"/>
                </a:lnTo>
                <a:lnTo>
                  <a:pt x="46" y="5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35" name="Line 222"/>
          <p:cNvSpPr>
            <a:spLocks noChangeShapeType="1"/>
          </p:cNvSpPr>
          <p:nvPr/>
        </p:nvSpPr>
        <p:spPr bwMode="auto">
          <a:xfrm flipH="1" flipV="1">
            <a:off x="7845429" y="5659627"/>
            <a:ext cx="3175" cy="428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36" name="Line 223"/>
          <p:cNvSpPr>
            <a:spLocks noChangeShapeType="1"/>
          </p:cNvSpPr>
          <p:nvPr/>
        </p:nvSpPr>
        <p:spPr bwMode="auto">
          <a:xfrm flipH="1" flipV="1">
            <a:off x="7891463" y="5659619"/>
            <a:ext cx="3175" cy="19050"/>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37" name="Freeform 224"/>
          <p:cNvSpPr>
            <a:spLocks/>
          </p:cNvSpPr>
          <p:nvPr/>
        </p:nvSpPr>
        <p:spPr bwMode="auto">
          <a:xfrm>
            <a:off x="7732713" y="5850119"/>
            <a:ext cx="19050" cy="57150"/>
          </a:xfrm>
          <a:custGeom>
            <a:avLst/>
            <a:gdLst/>
            <a:ahLst/>
            <a:cxnLst>
              <a:cxn ang="0">
                <a:pos x="0" y="87"/>
              </a:cxn>
              <a:cxn ang="0">
                <a:pos x="0" y="0"/>
              </a:cxn>
              <a:cxn ang="0">
                <a:pos x="37" y="22"/>
              </a:cxn>
              <a:cxn ang="0">
                <a:pos x="35" y="109"/>
              </a:cxn>
              <a:cxn ang="0">
                <a:pos x="0" y="87"/>
              </a:cxn>
            </a:cxnLst>
            <a:rect l="0" t="0" r="r" b="b"/>
            <a:pathLst>
              <a:path w="37" h="109">
                <a:moveTo>
                  <a:pt x="0" y="87"/>
                </a:moveTo>
                <a:lnTo>
                  <a:pt x="0" y="0"/>
                </a:lnTo>
                <a:lnTo>
                  <a:pt x="37" y="22"/>
                </a:lnTo>
                <a:lnTo>
                  <a:pt x="35" y="109"/>
                </a:lnTo>
                <a:lnTo>
                  <a:pt x="0" y="87"/>
                </a:lnTo>
                <a:close/>
              </a:path>
            </a:pathLst>
          </a:custGeom>
          <a:solidFill>
            <a:srgbClr val="CC66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38" name="Freeform 225"/>
          <p:cNvSpPr>
            <a:spLocks/>
          </p:cNvSpPr>
          <p:nvPr/>
        </p:nvSpPr>
        <p:spPr bwMode="auto">
          <a:xfrm>
            <a:off x="7732713" y="5850119"/>
            <a:ext cx="19050" cy="57150"/>
          </a:xfrm>
          <a:custGeom>
            <a:avLst/>
            <a:gdLst/>
            <a:ahLst/>
            <a:cxnLst>
              <a:cxn ang="0">
                <a:pos x="0" y="87"/>
              </a:cxn>
              <a:cxn ang="0">
                <a:pos x="0" y="0"/>
              </a:cxn>
              <a:cxn ang="0">
                <a:pos x="37" y="22"/>
              </a:cxn>
              <a:cxn ang="0">
                <a:pos x="35" y="109"/>
              </a:cxn>
              <a:cxn ang="0">
                <a:pos x="0" y="87"/>
              </a:cxn>
            </a:cxnLst>
            <a:rect l="0" t="0" r="r" b="b"/>
            <a:pathLst>
              <a:path w="37" h="109">
                <a:moveTo>
                  <a:pt x="0" y="87"/>
                </a:moveTo>
                <a:lnTo>
                  <a:pt x="0" y="0"/>
                </a:lnTo>
                <a:lnTo>
                  <a:pt x="37" y="22"/>
                </a:lnTo>
                <a:lnTo>
                  <a:pt x="35" y="109"/>
                </a:lnTo>
                <a:lnTo>
                  <a:pt x="0" y="87"/>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39" name="Freeform 226"/>
          <p:cNvSpPr>
            <a:spLocks/>
          </p:cNvSpPr>
          <p:nvPr/>
        </p:nvSpPr>
        <p:spPr bwMode="auto">
          <a:xfrm>
            <a:off x="7831138" y="5823139"/>
            <a:ext cx="92075" cy="79375"/>
          </a:xfrm>
          <a:custGeom>
            <a:avLst/>
            <a:gdLst/>
            <a:ahLst/>
            <a:cxnLst>
              <a:cxn ang="0">
                <a:pos x="3" y="88"/>
              </a:cxn>
              <a:cxn ang="0">
                <a:pos x="0" y="149"/>
              </a:cxn>
              <a:cxn ang="0">
                <a:pos x="174" y="53"/>
              </a:cxn>
              <a:cxn ang="0">
                <a:pos x="172" y="0"/>
              </a:cxn>
              <a:cxn ang="0">
                <a:pos x="3" y="88"/>
              </a:cxn>
            </a:cxnLst>
            <a:rect l="0" t="0" r="r" b="b"/>
            <a:pathLst>
              <a:path w="174" h="149">
                <a:moveTo>
                  <a:pt x="3" y="88"/>
                </a:moveTo>
                <a:lnTo>
                  <a:pt x="0" y="149"/>
                </a:lnTo>
                <a:lnTo>
                  <a:pt x="174" y="53"/>
                </a:lnTo>
                <a:lnTo>
                  <a:pt x="172" y="0"/>
                </a:lnTo>
                <a:lnTo>
                  <a:pt x="3" y="88"/>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40" name="Freeform 227"/>
          <p:cNvSpPr>
            <a:spLocks/>
          </p:cNvSpPr>
          <p:nvPr/>
        </p:nvSpPr>
        <p:spPr bwMode="auto">
          <a:xfrm>
            <a:off x="7831138" y="5823139"/>
            <a:ext cx="92075" cy="79375"/>
          </a:xfrm>
          <a:custGeom>
            <a:avLst/>
            <a:gdLst/>
            <a:ahLst/>
            <a:cxnLst>
              <a:cxn ang="0">
                <a:pos x="3" y="88"/>
              </a:cxn>
              <a:cxn ang="0">
                <a:pos x="0" y="149"/>
              </a:cxn>
              <a:cxn ang="0">
                <a:pos x="174" y="53"/>
              </a:cxn>
              <a:cxn ang="0">
                <a:pos x="172" y="0"/>
              </a:cxn>
              <a:cxn ang="0">
                <a:pos x="3" y="88"/>
              </a:cxn>
            </a:cxnLst>
            <a:rect l="0" t="0" r="r" b="b"/>
            <a:pathLst>
              <a:path w="174" h="149">
                <a:moveTo>
                  <a:pt x="3" y="88"/>
                </a:moveTo>
                <a:lnTo>
                  <a:pt x="0" y="149"/>
                </a:lnTo>
                <a:lnTo>
                  <a:pt x="174" y="53"/>
                </a:lnTo>
                <a:lnTo>
                  <a:pt x="172" y="0"/>
                </a:lnTo>
                <a:lnTo>
                  <a:pt x="3" y="88"/>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41" name="Freeform 228"/>
          <p:cNvSpPr>
            <a:spLocks/>
          </p:cNvSpPr>
          <p:nvPr/>
        </p:nvSpPr>
        <p:spPr bwMode="auto">
          <a:xfrm>
            <a:off x="7942267" y="5764402"/>
            <a:ext cx="92075" cy="79375"/>
          </a:xfrm>
          <a:custGeom>
            <a:avLst/>
            <a:gdLst/>
            <a:ahLst/>
            <a:cxnLst>
              <a:cxn ang="0">
                <a:pos x="3" y="87"/>
              </a:cxn>
              <a:cxn ang="0">
                <a:pos x="0" y="149"/>
              </a:cxn>
              <a:cxn ang="0">
                <a:pos x="173" y="52"/>
              </a:cxn>
              <a:cxn ang="0">
                <a:pos x="170" y="0"/>
              </a:cxn>
              <a:cxn ang="0">
                <a:pos x="3" y="87"/>
              </a:cxn>
            </a:cxnLst>
            <a:rect l="0" t="0" r="r" b="b"/>
            <a:pathLst>
              <a:path w="173" h="149">
                <a:moveTo>
                  <a:pt x="3" y="87"/>
                </a:moveTo>
                <a:lnTo>
                  <a:pt x="0" y="149"/>
                </a:lnTo>
                <a:lnTo>
                  <a:pt x="173" y="52"/>
                </a:lnTo>
                <a:lnTo>
                  <a:pt x="170" y="0"/>
                </a:lnTo>
                <a:lnTo>
                  <a:pt x="3" y="87"/>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42" name="Freeform 229"/>
          <p:cNvSpPr>
            <a:spLocks/>
          </p:cNvSpPr>
          <p:nvPr/>
        </p:nvSpPr>
        <p:spPr bwMode="auto">
          <a:xfrm>
            <a:off x="7942267" y="5764402"/>
            <a:ext cx="92075" cy="79375"/>
          </a:xfrm>
          <a:custGeom>
            <a:avLst/>
            <a:gdLst/>
            <a:ahLst/>
            <a:cxnLst>
              <a:cxn ang="0">
                <a:pos x="3" y="87"/>
              </a:cxn>
              <a:cxn ang="0">
                <a:pos x="0" y="149"/>
              </a:cxn>
              <a:cxn ang="0">
                <a:pos x="173" y="52"/>
              </a:cxn>
              <a:cxn ang="0">
                <a:pos x="170" y="0"/>
              </a:cxn>
              <a:cxn ang="0">
                <a:pos x="3" y="87"/>
              </a:cxn>
            </a:cxnLst>
            <a:rect l="0" t="0" r="r" b="b"/>
            <a:pathLst>
              <a:path w="173" h="149">
                <a:moveTo>
                  <a:pt x="3" y="87"/>
                </a:moveTo>
                <a:lnTo>
                  <a:pt x="0" y="149"/>
                </a:lnTo>
                <a:lnTo>
                  <a:pt x="173" y="52"/>
                </a:lnTo>
                <a:lnTo>
                  <a:pt x="170" y="0"/>
                </a:lnTo>
                <a:lnTo>
                  <a:pt x="3" y="87"/>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43" name="Freeform 230"/>
          <p:cNvSpPr>
            <a:spLocks/>
          </p:cNvSpPr>
          <p:nvPr/>
        </p:nvSpPr>
        <p:spPr bwMode="auto">
          <a:xfrm>
            <a:off x="7915275" y="5654864"/>
            <a:ext cx="114300" cy="104775"/>
          </a:xfrm>
          <a:custGeom>
            <a:avLst/>
            <a:gdLst/>
            <a:ahLst/>
            <a:cxnLst>
              <a:cxn ang="0">
                <a:pos x="0" y="74"/>
              </a:cxn>
              <a:cxn ang="0">
                <a:pos x="76" y="198"/>
              </a:cxn>
              <a:cxn ang="0">
                <a:pos x="216" y="115"/>
              </a:cxn>
              <a:cxn ang="0">
                <a:pos x="134" y="0"/>
              </a:cxn>
              <a:cxn ang="0">
                <a:pos x="0" y="74"/>
              </a:cxn>
            </a:cxnLst>
            <a:rect l="0" t="0" r="r" b="b"/>
            <a:pathLst>
              <a:path w="216" h="198">
                <a:moveTo>
                  <a:pt x="0" y="74"/>
                </a:moveTo>
                <a:lnTo>
                  <a:pt x="76" y="198"/>
                </a:lnTo>
                <a:lnTo>
                  <a:pt x="216" y="115"/>
                </a:lnTo>
                <a:lnTo>
                  <a:pt x="134" y="0"/>
                </a:lnTo>
                <a:lnTo>
                  <a:pt x="0" y="74"/>
                </a:lnTo>
                <a:close/>
              </a:path>
            </a:pathLst>
          </a:custGeom>
          <a:solidFill>
            <a:srgbClr val="507BA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44" name="Freeform 231"/>
          <p:cNvSpPr>
            <a:spLocks/>
          </p:cNvSpPr>
          <p:nvPr/>
        </p:nvSpPr>
        <p:spPr bwMode="auto">
          <a:xfrm>
            <a:off x="7915275" y="5654864"/>
            <a:ext cx="114300" cy="104775"/>
          </a:xfrm>
          <a:custGeom>
            <a:avLst/>
            <a:gdLst/>
            <a:ahLst/>
            <a:cxnLst>
              <a:cxn ang="0">
                <a:pos x="0" y="74"/>
              </a:cxn>
              <a:cxn ang="0">
                <a:pos x="76" y="198"/>
              </a:cxn>
              <a:cxn ang="0">
                <a:pos x="216" y="115"/>
              </a:cxn>
              <a:cxn ang="0">
                <a:pos x="134" y="0"/>
              </a:cxn>
              <a:cxn ang="0">
                <a:pos x="0" y="74"/>
              </a:cxn>
            </a:cxnLst>
            <a:rect l="0" t="0" r="r" b="b"/>
            <a:pathLst>
              <a:path w="216" h="198">
                <a:moveTo>
                  <a:pt x="0" y="74"/>
                </a:moveTo>
                <a:lnTo>
                  <a:pt x="76" y="198"/>
                </a:lnTo>
                <a:lnTo>
                  <a:pt x="216" y="115"/>
                </a:lnTo>
                <a:lnTo>
                  <a:pt x="134" y="0"/>
                </a:lnTo>
                <a:lnTo>
                  <a:pt x="0" y="74"/>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45" name="Freeform 232"/>
          <p:cNvSpPr>
            <a:spLocks noEditPoints="1"/>
          </p:cNvSpPr>
          <p:nvPr/>
        </p:nvSpPr>
        <p:spPr bwMode="auto">
          <a:xfrm>
            <a:off x="7935917" y="5686606"/>
            <a:ext cx="30163" cy="57150"/>
          </a:xfrm>
          <a:custGeom>
            <a:avLst/>
            <a:gdLst/>
            <a:ahLst/>
            <a:cxnLst>
              <a:cxn ang="0">
                <a:pos x="7" y="5"/>
              </a:cxn>
              <a:cxn ang="0">
                <a:pos x="7" y="8"/>
              </a:cxn>
              <a:cxn ang="0">
                <a:pos x="3" y="7"/>
              </a:cxn>
              <a:cxn ang="0">
                <a:pos x="0" y="1"/>
              </a:cxn>
              <a:cxn ang="0">
                <a:pos x="5" y="0"/>
              </a:cxn>
              <a:cxn ang="0">
                <a:pos x="6" y="1"/>
              </a:cxn>
              <a:cxn ang="0">
                <a:pos x="15" y="18"/>
              </a:cxn>
              <a:cxn ang="0">
                <a:pos x="13" y="23"/>
              </a:cxn>
              <a:cxn ang="0">
                <a:pos x="10" y="21"/>
              </a:cxn>
              <a:cxn ang="0">
                <a:pos x="7" y="15"/>
              </a:cxn>
              <a:cxn ang="0">
                <a:pos x="12" y="13"/>
              </a:cxn>
              <a:cxn ang="0">
                <a:pos x="13" y="14"/>
              </a:cxn>
              <a:cxn ang="0">
                <a:pos x="22" y="33"/>
              </a:cxn>
              <a:cxn ang="0">
                <a:pos x="21" y="37"/>
              </a:cxn>
              <a:cxn ang="0">
                <a:pos x="18" y="36"/>
              </a:cxn>
              <a:cxn ang="0">
                <a:pos x="15" y="28"/>
              </a:cxn>
              <a:cxn ang="0">
                <a:pos x="19" y="27"/>
              </a:cxn>
              <a:cxn ang="0">
                <a:pos x="21" y="28"/>
              </a:cxn>
              <a:cxn ang="0">
                <a:pos x="29" y="47"/>
              </a:cxn>
              <a:cxn ang="0">
                <a:pos x="28" y="50"/>
              </a:cxn>
              <a:cxn ang="0">
                <a:pos x="25" y="49"/>
              </a:cxn>
              <a:cxn ang="0">
                <a:pos x="22" y="43"/>
              </a:cxn>
              <a:cxn ang="0">
                <a:pos x="25" y="41"/>
              </a:cxn>
              <a:cxn ang="0">
                <a:pos x="26" y="43"/>
              </a:cxn>
              <a:cxn ang="0">
                <a:pos x="37" y="60"/>
              </a:cxn>
              <a:cxn ang="0">
                <a:pos x="35" y="65"/>
              </a:cxn>
              <a:cxn ang="0">
                <a:pos x="32" y="63"/>
              </a:cxn>
              <a:cxn ang="0">
                <a:pos x="29" y="56"/>
              </a:cxn>
              <a:cxn ang="0">
                <a:pos x="32" y="55"/>
              </a:cxn>
              <a:cxn ang="0">
                <a:pos x="34" y="56"/>
              </a:cxn>
              <a:cxn ang="0">
                <a:pos x="44" y="75"/>
              </a:cxn>
              <a:cxn ang="0">
                <a:pos x="42" y="79"/>
              </a:cxn>
              <a:cxn ang="0">
                <a:pos x="39" y="78"/>
              </a:cxn>
              <a:cxn ang="0">
                <a:pos x="37" y="70"/>
              </a:cxn>
              <a:cxn ang="0">
                <a:pos x="39" y="69"/>
              </a:cxn>
              <a:cxn ang="0">
                <a:pos x="41" y="70"/>
              </a:cxn>
              <a:cxn ang="0">
                <a:pos x="51" y="89"/>
              </a:cxn>
              <a:cxn ang="0">
                <a:pos x="50" y="92"/>
              </a:cxn>
              <a:cxn ang="0">
                <a:pos x="47" y="91"/>
              </a:cxn>
              <a:cxn ang="0">
                <a:pos x="44" y="85"/>
              </a:cxn>
              <a:cxn ang="0">
                <a:pos x="47" y="83"/>
              </a:cxn>
              <a:cxn ang="0">
                <a:pos x="48" y="85"/>
              </a:cxn>
              <a:cxn ang="0">
                <a:pos x="58" y="102"/>
              </a:cxn>
              <a:cxn ang="0">
                <a:pos x="57" y="107"/>
              </a:cxn>
              <a:cxn ang="0">
                <a:pos x="54" y="105"/>
              </a:cxn>
              <a:cxn ang="0">
                <a:pos x="51" y="98"/>
              </a:cxn>
              <a:cxn ang="0">
                <a:pos x="54" y="97"/>
              </a:cxn>
              <a:cxn ang="0">
                <a:pos x="55" y="98"/>
              </a:cxn>
            </a:cxnLst>
            <a:rect l="0" t="0" r="r" b="b"/>
            <a:pathLst>
              <a:path w="58" h="107">
                <a:moveTo>
                  <a:pt x="6" y="1"/>
                </a:moveTo>
                <a:lnTo>
                  <a:pt x="7" y="5"/>
                </a:lnTo>
                <a:lnTo>
                  <a:pt x="7" y="7"/>
                </a:lnTo>
                <a:lnTo>
                  <a:pt x="7" y="8"/>
                </a:lnTo>
                <a:lnTo>
                  <a:pt x="5" y="8"/>
                </a:lnTo>
                <a:lnTo>
                  <a:pt x="3" y="7"/>
                </a:lnTo>
                <a:lnTo>
                  <a:pt x="0" y="2"/>
                </a:lnTo>
                <a:lnTo>
                  <a:pt x="0" y="1"/>
                </a:lnTo>
                <a:lnTo>
                  <a:pt x="2" y="0"/>
                </a:lnTo>
                <a:lnTo>
                  <a:pt x="5" y="0"/>
                </a:lnTo>
                <a:lnTo>
                  <a:pt x="6" y="1"/>
                </a:lnTo>
                <a:lnTo>
                  <a:pt x="6" y="1"/>
                </a:lnTo>
                <a:close/>
                <a:moveTo>
                  <a:pt x="13" y="14"/>
                </a:moveTo>
                <a:lnTo>
                  <a:pt x="15" y="18"/>
                </a:lnTo>
                <a:lnTo>
                  <a:pt x="15" y="21"/>
                </a:lnTo>
                <a:lnTo>
                  <a:pt x="13" y="23"/>
                </a:lnTo>
                <a:lnTo>
                  <a:pt x="12" y="23"/>
                </a:lnTo>
                <a:lnTo>
                  <a:pt x="10" y="21"/>
                </a:lnTo>
                <a:lnTo>
                  <a:pt x="7" y="17"/>
                </a:lnTo>
                <a:lnTo>
                  <a:pt x="7" y="15"/>
                </a:lnTo>
                <a:lnTo>
                  <a:pt x="9" y="13"/>
                </a:lnTo>
                <a:lnTo>
                  <a:pt x="12" y="13"/>
                </a:lnTo>
                <a:lnTo>
                  <a:pt x="13" y="14"/>
                </a:lnTo>
                <a:lnTo>
                  <a:pt x="13" y="14"/>
                </a:lnTo>
                <a:close/>
                <a:moveTo>
                  <a:pt x="21" y="28"/>
                </a:moveTo>
                <a:lnTo>
                  <a:pt x="22" y="33"/>
                </a:lnTo>
                <a:lnTo>
                  <a:pt x="22" y="36"/>
                </a:lnTo>
                <a:lnTo>
                  <a:pt x="21" y="37"/>
                </a:lnTo>
                <a:lnTo>
                  <a:pt x="19" y="37"/>
                </a:lnTo>
                <a:lnTo>
                  <a:pt x="18" y="36"/>
                </a:lnTo>
                <a:lnTo>
                  <a:pt x="15" y="31"/>
                </a:lnTo>
                <a:lnTo>
                  <a:pt x="15" y="28"/>
                </a:lnTo>
                <a:lnTo>
                  <a:pt x="16" y="27"/>
                </a:lnTo>
                <a:lnTo>
                  <a:pt x="19" y="27"/>
                </a:lnTo>
                <a:lnTo>
                  <a:pt x="21" y="28"/>
                </a:lnTo>
                <a:lnTo>
                  <a:pt x="21" y="28"/>
                </a:lnTo>
                <a:close/>
                <a:moveTo>
                  <a:pt x="26" y="43"/>
                </a:moveTo>
                <a:lnTo>
                  <a:pt x="29" y="47"/>
                </a:lnTo>
                <a:lnTo>
                  <a:pt x="29" y="49"/>
                </a:lnTo>
                <a:lnTo>
                  <a:pt x="28" y="50"/>
                </a:lnTo>
                <a:lnTo>
                  <a:pt x="26" y="50"/>
                </a:lnTo>
                <a:lnTo>
                  <a:pt x="25" y="49"/>
                </a:lnTo>
                <a:lnTo>
                  <a:pt x="22" y="44"/>
                </a:lnTo>
                <a:lnTo>
                  <a:pt x="22" y="43"/>
                </a:lnTo>
                <a:lnTo>
                  <a:pt x="23" y="41"/>
                </a:lnTo>
                <a:lnTo>
                  <a:pt x="25" y="41"/>
                </a:lnTo>
                <a:lnTo>
                  <a:pt x="26" y="43"/>
                </a:lnTo>
                <a:lnTo>
                  <a:pt x="26" y="43"/>
                </a:lnTo>
                <a:close/>
                <a:moveTo>
                  <a:pt x="34" y="56"/>
                </a:moveTo>
                <a:lnTo>
                  <a:pt x="37" y="60"/>
                </a:lnTo>
                <a:lnTo>
                  <a:pt x="37" y="63"/>
                </a:lnTo>
                <a:lnTo>
                  <a:pt x="35" y="65"/>
                </a:lnTo>
                <a:lnTo>
                  <a:pt x="34" y="65"/>
                </a:lnTo>
                <a:lnTo>
                  <a:pt x="32" y="63"/>
                </a:lnTo>
                <a:lnTo>
                  <a:pt x="29" y="59"/>
                </a:lnTo>
                <a:lnTo>
                  <a:pt x="29" y="56"/>
                </a:lnTo>
                <a:lnTo>
                  <a:pt x="31" y="55"/>
                </a:lnTo>
                <a:lnTo>
                  <a:pt x="32" y="55"/>
                </a:lnTo>
                <a:lnTo>
                  <a:pt x="34" y="56"/>
                </a:lnTo>
                <a:lnTo>
                  <a:pt x="34" y="56"/>
                </a:lnTo>
                <a:close/>
                <a:moveTo>
                  <a:pt x="41" y="70"/>
                </a:moveTo>
                <a:lnTo>
                  <a:pt x="44" y="75"/>
                </a:lnTo>
                <a:lnTo>
                  <a:pt x="44" y="78"/>
                </a:lnTo>
                <a:lnTo>
                  <a:pt x="42" y="79"/>
                </a:lnTo>
                <a:lnTo>
                  <a:pt x="41" y="79"/>
                </a:lnTo>
                <a:lnTo>
                  <a:pt x="39" y="78"/>
                </a:lnTo>
                <a:lnTo>
                  <a:pt x="37" y="73"/>
                </a:lnTo>
                <a:lnTo>
                  <a:pt x="37" y="70"/>
                </a:lnTo>
                <a:lnTo>
                  <a:pt x="38" y="69"/>
                </a:lnTo>
                <a:lnTo>
                  <a:pt x="39" y="69"/>
                </a:lnTo>
                <a:lnTo>
                  <a:pt x="41" y="70"/>
                </a:lnTo>
                <a:lnTo>
                  <a:pt x="41" y="70"/>
                </a:lnTo>
                <a:close/>
                <a:moveTo>
                  <a:pt x="48" y="85"/>
                </a:moveTo>
                <a:lnTo>
                  <a:pt x="51" y="89"/>
                </a:lnTo>
                <a:lnTo>
                  <a:pt x="51" y="91"/>
                </a:lnTo>
                <a:lnTo>
                  <a:pt x="50" y="92"/>
                </a:lnTo>
                <a:lnTo>
                  <a:pt x="48" y="92"/>
                </a:lnTo>
                <a:lnTo>
                  <a:pt x="47" y="91"/>
                </a:lnTo>
                <a:lnTo>
                  <a:pt x="44" y="86"/>
                </a:lnTo>
                <a:lnTo>
                  <a:pt x="44" y="85"/>
                </a:lnTo>
                <a:lnTo>
                  <a:pt x="45" y="83"/>
                </a:lnTo>
                <a:lnTo>
                  <a:pt x="47" y="83"/>
                </a:lnTo>
                <a:lnTo>
                  <a:pt x="48" y="85"/>
                </a:lnTo>
                <a:lnTo>
                  <a:pt x="48" y="85"/>
                </a:lnTo>
                <a:close/>
                <a:moveTo>
                  <a:pt x="55" y="98"/>
                </a:moveTo>
                <a:lnTo>
                  <a:pt x="58" y="102"/>
                </a:lnTo>
                <a:lnTo>
                  <a:pt x="58" y="105"/>
                </a:lnTo>
                <a:lnTo>
                  <a:pt x="57" y="107"/>
                </a:lnTo>
                <a:lnTo>
                  <a:pt x="55" y="107"/>
                </a:lnTo>
                <a:lnTo>
                  <a:pt x="54" y="105"/>
                </a:lnTo>
                <a:lnTo>
                  <a:pt x="51" y="101"/>
                </a:lnTo>
                <a:lnTo>
                  <a:pt x="51" y="98"/>
                </a:lnTo>
                <a:lnTo>
                  <a:pt x="53" y="97"/>
                </a:lnTo>
                <a:lnTo>
                  <a:pt x="54" y="97"/>
                </a:lnTo>
                <a:lnTo>
                  <a:pt x="55" y="98"/>
                </a:lnTo>
                <a:lnTo>
                  <a:pt x="55" y="9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46" name="Freeform 233"/>
          <p:cNvSpPr>
            <a:spLocks noEditPoints="1"/>
          </p:cNvSpPr>
          <p:nvPr/>
        </p:nvSpPr>
        <p:spPr bwMode="auto">
          <a:xfrm>
            <a:off x="7951792" y="5675502"/>
            <a:ext cx="30163" cy="55563"/>
          </a:xfrm>
          <a:custGeom>
            <a:avLst/>
            <a:gdLst/>
            <a:ahLst/>
            <a:cxnLst>
              <a:cxn ang="0">
                <a:pos x="7" y="6"/>
              </a:cxn>
              <a:cxn ang="0">
                <a:pos x="6" y="10"/>
              </a:cxn>
              <a:cxn ang="0">
                <a:pos x="3" y="8"/>
              </a:cxn>
              <a:cxn ang="0">
                <a:pos x="0" y="1"/>
              </a:cxn>
              <a:cxn ang="0">
                <a:pos x="3" y="0"/>
              </a:cxn>
              <a:cxn ang="0">
                <a:pos x="4" y="1"/>
              </a:cxn>
              <a:cxn ang="0">
                <a:pos x="14" y="20"/>
              </a:cxn>
              <a:cxn ang="0">
                <a:pos x="13" y="23"/>
              </a:cxn>
              <a:cxn ang="0">
                <a:pos x="8" y="23"/>
              </a:cxn>
              <a:cxn ang="0">
                <a:pos x="7" y="16"/>
              </a:cxn>
              <a:cxn ang="0">
                <a:pos x="10" y="14"/>
              </a:cxn>
              <a:cxn ang="0">
                <a:pos x="11" y="16"/>
              </a:cxn>
              <a:cxn ang="0">
                <a:pos x="22" y="35"/>
              </a:cxn>
              <a:cxn ang="0">
                <a:pos x="20" y="37"/>
              </a:cxn>
              <a:cxn ang="0">
                <a:pos x="16" y="36"/>
              </a:cxn>
              <a:cxn ang="0">
                <a:pos x="14" y="30"/>
              </a:cxn>
              <a:cxn ang="0">
                <a:pos x="17" y="27"/>
              </a:cxn>
              <a:cxn ang="0">
                <a:pos x="19" y="29"/>
              </a:cxn>
              <a:cxn ang="0">
                <a:pos x="29" y="48"/>
              </a:cxn>
              <a:cxn ang="0">
                <a:pos x="27" y="52"/>
              </a:cxn>
              <a:cxn ang="0">
                <a:pos x="23" y="50"/>
              </a:cxn>
              <a:cxn ang="0">
                <a:pos x="22" y="43"/>
              </a:cxn>
              <a:cxn ang="0">
                <a:pos x="24" y="42"/>
              </a:cxn>
              <a:cxn ang="0">
                <a:pos x="26" y="43"/>
              </a:cxn>
              <a:cxn ang="0">
                <a:pos x="35" y="62"/>
              </a:cxn>
              <a:cxn ang="0">
                <a:pos x="35" y="65"/>
              </a:cxn>
              <a:cxn ang="0">
                <a:pos x="30" y="65"/>
              </a:cxn>
              <a:cxn ang="0">
                <a:pos x="29" y="58"/>
              </a:cxn>
              <a:cxn ang="0">
                <a:pos x="32" y="56"/>
              </a:cxn>
              <a:cxn ang="0">
                <a:pos x="33" y="58"/>
              </a:cxn>
              <a:cxn ang="0">
                <a:pos x="42" y="77"/>
              </a:cxn>
              <a:cxn ang="0">
                <a:pos x="42" y="79"/>
              </a:cxn>
              <a:cxn ang="0">
                <a:pos x="38" y="78"/>
              </a:cxn>
              <a:cxn ang="0">
                <a:pos x="35" y="72"/>
              </a:cxn>
              <a:cxn ang="0">
                <a:pos x="39" y="69"/>
              </a:cxn>
              <a:cxn ang="0">
                <a:pos x="40" y="71"/>
              </a:cxn>
              <a:cxn ang="0">
                <a:pos x="49" y="90"/>
              </a:cxn>
              <a:cxn ang="0">
                <a:pos x="49" y="94"/>
              </a:cxn>
              <a:cxn ang="0">
                <a:pos x="45" y="92"/>
              </a:cxn>
              <a:cxn ang="0">
                <a:pos x="42" y="85"/>
              </a:cxn>
              <a:cxn ang="0">
                <a:pos x="46" y="84"/>
              </a:cxn>
              <a:cxn ang="0">
                <a:pos x="48" y="85"/>
              </a:cxn>
              <a:cxn ang="0">
                <a:pos x="56" y="104"/>
              </a:cxn>
              <a:cxn ang="0">
                <a:pos x="56" y="107"/>
              </a:cxn>
              <a:cxn ang="0">
                <a:pos x="52" y="105"/>
              </a:cxn>
              <a:cxn ang="0">
                <a:pos x="49" y="100"/>
              </a:cxn>
              <a:cxn ang="0">
                <a:pos x="54" y="98"/>
              </a:cxn>
              <a:cxn ang="0">
                <a:pos x="55" y="100"/>
              </a:cxn>
            </a:cxnLst>
            <a:rect l="0" t="0" r="r" b="b"/>
            <a:pathLst>
              <a:path w="56" h="107">
                <a:moveTo>
                  <a:pt x="4" y="1"/>
                </a:moveTo>
                <a:lnTo>
                  <a:pt x="7" y="6"/>
                </a:lnTo>
                <a:lnTo>
                  <a:pt x="7" y="8"/>
                </a:lnTo>
                <a:lnTo>
                  <a:pt x="6" y="10"/>
                </a:lnTo>
                <a:lnTo>
                  <a:pt x="4" y="10"/>
                </a:lnTo>
                <a:lnTo>
                  <a:pt x="3" y="8"/>
                </a:lnTo>
                <a:lnTo>
                  <a:pt x="0" y="4"/>
                </a:lnTo>
                <a:lnTo>
                  <a:pt x="0" y="1"/>
                </a:lnTo>
                <a:lnTo>
                  <a:pt x="1" y="0"/>
                </a:lnTo>
                <a:lnTo>
                  <a:pt x="3" y="0"/>
                </a:lnTo>
                <a:lnTo>
                  <a:pt x="4" y="1"/>
                </a:lnTo>
                <a:lnTo>
                  <a:pt x="4" y="1"/>
                </a:lnTo>
                <a:close/>
                <a:moveTo>
                  <a:pt x="11" y="16"/>
                </a:moveTo>
                <a:lnTo>
                  <a:pt x="14" y="20"/>
                </a:lnTo>
                <a:lnTo>
                  <a:pt x="14" y="22"/>
                </a:lnTo>
                <a:lnTo>
                  <a:pt x="13" y="23"/>
                </a:lnTo>
                <a:lnTo>
                  <a:pt x="10" y="23"/>
                </a:lnTo>
                <a:lnTo>
                  <a:pt x="8" y="23"/>
                </a:lnTo>
                <a:lnTo>
                  <a:pt x="7" y="17"/>
                </a:lnTo>
                <a:lnTo>
                  <a:pt x="7" y="16"/>
                </a:lnTo>
                <a:lnTo>
                  <a:pt x="8" y="14"/>
                </a:lnTo>
                <a:lnTo>
                  <a:pt x="10" y="14"/>
                </a:lnTo>
                <a:lnTo>
                  <a:pt x="11" y="16"/>
                </a:lnTo>
                <a:lnTo>
                  <a:pt x="11" y="16"/>
                </a:lnTo>
                <a:close/>
                <a:moveTo>
                  <a:pt x="19" y="29"/>
                </a:moveTo>
                <a:lnTo>
                  <a:pt x="22" y="35"/>
                </a:lnTo>
                <a:lnTo>
                  <a:pt x="22" y="36"/>
                </a:lnTo>
                <a:lnTo>
                  <a:pt x="20" y="37"/>
                </a:lnTo>
                <a:lnTo>
                  <a:pt x="17" y="37"/>
                </a:lnTo>
                <a:lnTo>
                  <a:pt x="16" y="36"/>
                </a:lnTo>
                <a:lnTo>
                  <a:pt x="14" y="32"/>
                </a:lnTo>
                <a:lnTo>
                  <a:pt x="14" y="30"/>
                </a:lnTo>
                <a:lnTo>
                  <a:pt x="16" y="29"/>
                </a:lnTo>
                <a:lnTo>
                  <a:pt x="17" y="27"/>
                </a:lnTo>
                <a:lnTo>
                  <a:pt x="19" y="29"/>
                </a:lnTo>
                <a:lnTo>
                  <a:pt x="19" y="29"/>
                </a:lnTo>
                <a:close/>
                <a:moveTo>
                  <a:pt x="26" y="43"/>
                </a:moveTo>
                <a:lnTo>
                  <a:pt x="29" y="48"/>
                </a:lnTo>
                <a:lnTo>
                  <a:pt x="29" y="50"/>
                </a:lnTo>
                <a:lnTo>
                  <a:pt x="27" y="52"/>
                </a:lnTo>
                <a:lnTo>
                  <a:pt x="24" y="52"/>
                </a:lnTo>
                <a:lnTo>
                  <a:pt x="23" y="50"/>
                </a:lnTo>
                <a:lnTo>
                  <a:pt x="22" y="46"/>
                </a:lnTo>
                <a:lnTo>
                  <a:pt x="22" y="43"/>
                </a:lnTo>
                <a:lnTo>
                  <a:pt x="22" y="42"/>
                </a:lnTo>
                <a:lnTo>
                  <a:pt x="24" y="42"/>
                </a:lnTo>
                <a:lnTo>
                  <a:pt x="26" y="43"/>
                </a:lnTo>
                <a:lnTo>
                  <a:pt x="26" y="43"/>
                </a:lnTo>
                <a:close/>
                <a:moveTo>
                  <a:pt x="33" y="58"/>
                </a:moveTo>
                <a:lnTo>
                  <a:pt x="35" y="62"/>
                </a:lnTo>
                <a:lnTo>
                  <a:pt x="36" y="63"/>
                </a:lnTo>
                <a:lnTo>
                  <a:pt x="35" y="65"/>
                </a:lnTo>
                <a:lnTo>
                  <a:pt x="32" y="65"/>
                </a:lnTo>
                <a:lnTo>
                  <a:pt x="30" y="65"/>
                </a:lnTo>
                <a:lnTo>
                  <a:pt x="29" y="59"/>
                </a:lnTo>
                <a:lnTo>
                  <a:pt x="29" y="58"/>
                </a:lnTo>
                <a:lnTo>
                  <a:pt x="29" y="56"/>
                </a:lnTo>
                <a:lnTo>
                  <a:pt x="32" y="56"/>
                </a:lnTo>
                <a:lnTo>
                  <a:pt x="33" y="58"/>
                </a:lnTo>
                <a:lnTo>
                  <a:pt x="33" y="58"/>
                </a:lnTo>
                <a:close/>
                <a:moveTo>
                  <a:pt x="40" y="71"/>
                </a:moveTo>
                <a:lnTo>
                  <a:pt x="42" y="77"/>
                </a:lnTo>
                <a:lnTo>
                  <a:pt x="43" y="78"/>
                </a:lnTo>
                <a:lnTo>
                  <a:pt x="42" y="79"/>
                </a:lnTo>
                <a:lnTo>
                  <a:pt x="39" y="79"/>
                </a:lnTo>
                <a:lnTo>
                  <a:pt x="38" y="78"/>
                </a:lnTo>
                <a:lnTo>
                  <a:pt x="36" y="74"/>
                </a:lnTo>
                <a:lnTo>
                  <a:pt x="35" y="72"/>
                </a:lnTo>
                <a:lnTo>
                  <a:pt x="36" y="71"/>
                </a:lnTo>
                <a:lnTo>
                  <a:pt x="39" y="69"/>
                </a:lnTo>
                <a:lnTo>
                  <a:pt x="40" y="71"/>
                </a:lnTo>
                <a:lnTo>
                  <a:pt x="40" y="71"/>
                </a:lnTo>
                <a:close/>
                <a:moveTo>
                  <a:pt x="48" y="85"/>
                </a:moveTo>
                <a:lnTo>
                  <a:pt x="49" y="90"/>
                </a:lnTo>
                <a:lnTo>
                  <a:pt x="49" y="92"/>
                </a:lnTo>
                <a:lnTo>
                  <a:pt x="49" y="94"/>
                </a:lnTo>
                <a:lnTo>
                  <a:pt x="46" y="94"/>
                </a:lnTo>
                <a:lnTo>
                  <a:pt x="45" y="92"/>
                </a:lnTo>
                <a:lnTo>
                  <a:pt x="43" y="88"/>
                </a:lnTo>
                <a:lnTo>
                  <a:pt x="42" y="85"/>
                </a:lnTo>
                <a:lnTo>
                  <a:pt x="43" y="84"/>
                </a:lnTo>
                <a:lnTo>
                  <a:pt x="46" y="84"/>
                </a:lnTo>
                <a:lnTo>
                  <a:pt x="48" y="85"/>
                </a:lnTo>
                <a:lnTo>
                  <a:pt x="48" y="85"/>
                </a:lnTo>
                <a:close/>
                <a:moveTo>
                  <a:pt x="55" y="100"/>
                </a:moveTo>
                <a:lnTo>
                  <a:pt x="56" y="104"/>
                </a:lnTo>
                <a:lnTo>
                  <a:pt x="56" y="105"/>
                </a:lnTo>
                <a:lnTo>
                  <a:pt x="56" y="107"/>
                </a:lnTo>
                <a:lnTo>
                  <a:pt x="54" y="107"/>
                </a:lnTo>
                <a:lnTo>
                  <a:pt x="52" y="105"/>
                </a:lnTo>
                <a:lnTo>
                  <a:pt x="49" y="101"/>
                </a:lnTo>
                <a:lnTo>
                  <a:pt x="49" y="100"/>
                </a:lnTo>
                <a:lnTo>
                  <a:pt x="51" y="98"/>
                </a:lnTo>
                <a:lnTo>
                  <a:pt x="54" y="98"/>
                </a:lnTo>
                <a:lnTo>
                  <a:pt x="55" y="100"/>
                </a:lnTo>
                <a:lnTo>
                  <a:pt x="55" y="10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47" name="Freeform 234"/>
          <p:cNvSpPr>
            <a:spLocks noEditPoints="1"/>
          </p:cNvSpPr>
          <p:nvPr/>
        </p:nvSpPr>
        <p:spPr bwMode="auto">
          <a:xfrm>
            <a:off x="7967667" y="5664381"/>
            <a:ext cx="30163" cy="57150"/>
          </a:xfrm>
          <a:custGeom>
            <a:avLst/>
            <a:gdLst/>
            <a:ahLst/>
            <a:cxnLst>
              <a:cxn ang="0">
                <a:pos x="8" y="5"/>
              </a:cxn>
              <a:cxn ang="0">
                <a:pos x="6" y="8"/>
              </a:cxn>
              <a:cxn ang="0">
                <a:pos x="3" y="7"/>
              </a:cxn>
              <a:cxn ang="0">
                <a:pos x="0" y="1"/>
              </a:cxn>
              <a:cxn ang="0">
                <a:pos x="3" y="0"/>
              </a:cxn>
              <a:cxn ang="0">
                <a:pos x="5" y="0"/>
              </a:cxn>
              <a:cxn ang="0">
                <a:pos x="15" y="18"/>
              </a:cxn>
              <a:cxn ang="0">
                <a:pos x="13" y="23"/>
              </a:cxn>
              <a:cxn ang="0">
                <a:pos x="9" y="21"/>
              </a:cxn>
              <a:cxn ang="0">
                <a:pos x="8" y="14"/>
              </a:cxn>
              <a:cxn ang="0">
                <a:pos x="10" y="13"/>
              </a:cxn>
              <a:cxn ang="0">
                <a:pos x="12" y="14"/>
              </a:cxn>
              <a:cxn ang="0">
                <a:pos x="22" y="33"/>
              </a:cxn>
              <a:cxn ang="0">
                <a:pos x="21" y="36"/>
              </a:cxn>
              <a:cxn ang="0">
                <a:pos x="16" y="36"/>
              </a:cxn>
              <a:cxn ang="0">
                <a:pos x="15" y="28"/>
              </a:cxn>
              <a:cxn ang="0">
                <a:pos x="18" y="27"/>
              </a:cxn>
              <a:cxn ang="0">
                <a:pos x="19" y="28"/>
              </a:cxn>
              <a:cxn ang="0">
                <a:pos x="29" y="47"/>
              </a:cxn>
              <a:cxn ang="0">
                <a:pos x="28" y="50"/>
              </a:cxn>
              <a:cxn ang="0">
                <a:pos x="24" y="49"/>
              </a:cxn>
              <a:cxn ang="0">
                <a:pos x="22" y="43"/>
              </a:cxn>
              <a:cxn ang="0">
                <a:pos x="25" y="42"/>
              </a:cxn>
              <a:cxn ang="0">
                <a:pos x="26" y="42"/>
              </a:cxn>
              <a:cxn ang="0">
                <a:pos x="37" y="60"/>
              </a:cxn>
              <a:cxn ang="0">
                <a:pos x="35" y="65"/>
              </a:cxn>
              <a:cxn ang="0">
                <a:pos x="31" y="63"/>
              </a:cxn>
              <a:cxn ang="0">
                <a:pos x="29" y="56"/>
              </a:cxn>
              <a:cxn ang="0">
                <a:pos x="32" y="55"/>
              </a:cxn>
              <a:cxn ang="0">
                <a:pos x="34" y="56"/>
              </a:cxn>
              <a:cxn ang="0">
                <a:pos x="42" y="75"/>
              </a:cxn>
              <a:cxn ang="0">
                <a:pos x="42" y="78"/>
              </a:cxn>
              <a:cxn ang="0">
                <a:pos x="38" y="78"/>
              </a:cxn>
              <a:cxn ang="0">
                <a:pos x="35" y="70"/>
              </a:cxn>
              <a:cxn ang="0">
                <a:pos x="40" y="69"/>
              </a:cxn>
              <a:cxn ang="0">
                <a:pos x="41" y="70"/>
              </a:cxn>
              <a:cxn ang="0">
                <a:pos x="50" y="89"/>
              </a:cxn>
              <a:cxn ang="0">
                <a:pos x="50" y="92"/>
              </a:cxn>
              <a:cxn ang="0">
                <a:pos x="45" y="91"/>
              </a:cxn>
              <a:cxn ang="0">
                <a:pos x="42" y="85"/>
              </a:cxn>
              <a:cxn ang="0">
                <a:pos x="47" y="83"/>
              </a:cxn>
              <a:cxn ang="0">
                <a:pos x="48" y="83"/>
              </a:cxn>
              <a:cxn ang="0">
                <a:pos x="57" y="102"/>
              </a:cxn>
              <a:cxn ang="0">
                <a:pos x="57" y="107"/>
              </a:cxn>
              <a:cxn ang="0">
                <a:pos x="53" y="105"/>
              </a:cxn>
              <a:cxn ang="0">
                <a:pos x="50" y="98"/>
              </a:cxn>
              <a:cxn ang="0">
                <a:pos x="54" y="97"/>
              </a:cxn>
              <a:cxn ang="0">
                <a:pos x="56" y="98"/>
              </a:cxn>
            </a:cxnLst>
            <a:rect l="0" t="0" r="r" b="b"/>
            <a:pathLst>
              <a:path w="57" h="107">
                <a:moveTo>
                  <a:pt x="5" y="0"/>
                </a:moveTo>
                <a:lnTo>
                  <a:pt x="8" y="5"/>
                </a:lnTo>
                <a:lnTo>
                  <a:pt x="8" y="7"/>
                </a:lnTo>
                <a:lnTo>
                  <a:pt x="6" y="8"/>
                </a:lnTo>
                <a:lnTo>
                  <a:pt x="5" y="8"/>
                </a:lnTo>
                <a:lnTo>
                  <a:pt x="3" y="7"/>
                </a:lnTo>
                <a:lnTo>
                  <a:pt x="0" y="2"/>
                </a:lnTo>
                <a:lnTo>
                  <a:pt x="0" y="1"/>
                </a:lnTo>
                <a:lnTo>
                  <a:pt x="2" y="0"/>
                </a:lnTo>
                <a:lnTo>
                  <a:pt x="3" y="0"/>
                </a:lnTo>
                <a:lnTo>
                  <a:pt x="5" y="0"/>
                </a:lnTo>
                <a:lnTo>
                  <a:pt x="5" y="0"/>
                </a:lnTo>
                <a:close/>
                <a:moveTo>
                  <a:pt x="12" y="14"/>
                </a:moveTo>
                <a:lnTo>
                  <a:pt x="15" y="18"/>
                </a:lnTo>
                <a:lnTo>
                  <a:pt x="15" y="21"/>
                </a:lnTo>
                <a:lnTo>
                  <a:pt x="13" y="23"/>
                </a:lnTo>
                <a:lnTo>
                  <a:pt x="12" y="23"/>
                </a:lnTo>
                <a:lnTo>
                  <a:pt x="9" y="21"/>
                </a:lnTo>
                <a:lnTo>
                  <a:pt x="8" y="17"/>
                </a:lnTo>
                <a:lnTo>
                  <a:pt x="8" y="14"/>
                </a:lnTo>
                <a:lnTo>
                  <a:pt x="9" y="13"/>
                </a:lnTo>
                <a:lnTo>
                  <a:pt x="10" y="13"/>
                </a:lnTo>
                <a:lnTo>
                  <a:pt x="12" y="14"/>
                </a:lnTo>
                <a:lnTo>
                  <a:pt x="12" y="14"/>
                </a:lnTo>
                <a:close/>
                <a:moveTo>
                  <a:pt x="19" y="28"/>
                </a:moveTo>
                <a:lnTo>
                  <a:pt x="22" y="33"/>
                </a:lnTo>
                <a:lnTo>
                  <a:pt x="22" y="34"/>
                </a:lnTo>
                <a:lnTo>
                  <a:pt x="21" y="36"/>
                </a:lnTo>
                <a:lnTo>
                  <a:pt x="18" y="37"/>
                </a:lnTo>
                <a:lnTo>
                  <a:pt x="16" y="36"/>
                </a:lnTo>
                <a:lnTo>
                  <a:pt x="15" y="30"/>
                </a:lnTo>
                <a:lnTo>
                  <a:pt x="15" y="28"/>
                </a:lnTo>
                <a:lnTo>
                  <a:pt x="16" y="27"/>
                </a:lnTo>
                <a:lnTo>
                  <a:pt x="18" y="27"/>
                </a:lnTo>
                <a:lnTo>
                  <a:pt x="19" y="28"/>
                </a:lnTo>
                <a:lnTo>
                  <a:pt x="19" y="28"/>
                </a:lnTo>
                <a:close/>
                <a:moveTo>
                  <a:pt x="26" y="42"/>
                </a:moveTo>
                <a:lnTo>
                  <a:pt x="29" y="47"/>
                </a:lnTo>
                <a:lnTo>
                  <a:pt x="29" y="49"/>
                </a:lnTo>
                <a:lnTo>
                  <a:pt x="28" y="50"/>
                </a:lnTo>
                <a:lnTo>
                  <a:pt x="25" y="50"/>
                </a:lnTo>
                <a:lnTo>
                  <a:pt x="24" y="49"/>
                </a:lnTo>
                <a:lnTo>
                  <a:pt x="22" y="44"/>
                </a:lnTo>
                <a:lnTo>
                  <a:pt x="22" y="43"/>
                </a:lnTo>
                <a:lnTo>
                  <a:pt x="24" y="42"/>
                </a:lnTo>
                <a:lnTo>
                  <a:pt x="25" y="42"/>
                </a:lnTo>
                <a:lnTo>
                  <a:pt x="26" y="42"/>
                </a:lnTo>
                <a:lnTo>
                  <a:pt x="26" y="42"/>
                </a:lnTo>
                <a:close/>
                <a:moveTo>
                  <a:pt x="34" y="56"/>
                </a:moveTo>
                <a:lnTo>
                  <a:pt x="37" y="60"/>
                </a:lnTo>
                <a:lnTo>
                  <a:pt x="37" y="63"/>
                </a:lnTo>
                <a:lnTo>
                  <a:pt x="35" y="65"/>
                </a:lnTo>
                <a:lnTo>
                  <a:pt x="32" y="65"/>
                </a:lnTo>
                <a:lnTo>
                  <a:pt x="31" y="63"/>
                </a:lnTo>
                <a:lnTo>
                  <a:pt x="29" y="59"/>
                </a:lnTo>
                <a:lnTo>
                  <a:pt x="29" y="56"/>
                </a:lnTo>
                <a:lnTo>
                  <a:pt x="29" y="55"/>
                </a:lnTo>
                <a:lnTo>
                  <a:pt x="32" y="55"/>
                </a:lnTo>
                <a:lnTo>
                  <a:pt x="34" y="56"/>
                </a:lnTo>
                <a:lnTo>
                  <a:pt x="34" y="56"/>
                </a:lnTo>
                <a:close/>
                <a:moveTo>
                  <a:pt x="41" y="70"/>
                </a:moveTo>
                <a:lnTo>
                  <a:pt x="42" y="75"/>
                </a:lnTo>
                <a:lnTo>
                  <a:pt x="44" y="76"/>
                </a:lnTo>
                <a:lnTo>
                  <a:pt x="42" y="78"/>
                </a:lnTo>
                <a:lnTo>
                  <a:pt x="40" y="79"/>
                </a:lnTo>
                <a:lnTo>
                  <a:pt x="38" y="78"/>
                </a:lnTo>
                <a:lnTo>
                  <a:pt x="37" y="72"/>
                </a:lnTo>
                <a:lnTo>
                  <a:pt x="35" y="70"/>
                </a:lnTo>
                <a:lnTo>
                  <a:pt x="37" y="69"/>
                </a:lnTo>
                <a:lnTo>
                  <a:pt x="40" y="69"/>
                </a:lnTo>
                <a:lnTo>
                  <a:pt x="41" y="70"/>
                </a:lnTo>
                <a:lnTo>
                  <a:pt x="41" y="70"/>
                </a:lnTo>
                <a:close/>
                <a:moveTo>
                  <a:pt x="48" y="83"/>
                </a:moveTo>
                <a:lnTo>
                  <a:pt x="50" y="89"/>
                </a:lnTo>
                <a:lnTo>
                  <a:pt x="51" y="91"/>
                </a:lnTo>
                <a:lnTo>
                  <a:pt x="50" y="92"/>
                </a:lnTo>
                <a:lnTo>
                  <a:pt x="47" y="92"/>
                </a:lnTo>
                <a:lnTo>
                  <a:pt x="45" y="91"/>
                </a:lnTo>
                <a:lnTo>
                  <a:pt x="44" y="86"/>
                </a:lnTo>
                <a:lnTo>
                  <a:pt x="42" y="85"/>
                </a:lnTo>
                <a:lnTo>
                  <a:pt x="44" y="83"/>
                </a:lnTo>
                <a:lnTo>
                  <a:pt x="47" y="83"/>
                </a:lnTo>
                <a:lnTo>
                  <a:pt x="48" y="83"/>
                </a:lnTo>
                <a:lnTo>
                  <a:pt x="48" y="83"/>
                </a:lnTo>
                <a:close/>
                <a:moveTo>
                  <a:pt x="56" y="98"/>
                </a:moveTo>
                <a:lnTo>
                  <a:pt x="57" y="102"/>
                </a:lnTo>
                <a:lnTo>
                  <a:pt x="57" y="105"/>
                </a:lnTo>
                <a:lnTo>
                  <a:pt x="57" y="107"/>
                </a:lnTo>
                <a:lnTo>
                  <a:pt x="54" y="107"/>
                </a:lnTo>
                <a:lnTo>
                  <a:pt x="53" y="105"/>
                </a:lnTo>
                <a:lnTo>
                  <a:pt x="50" y="101"/>
                </a:lnTo>
                <a:lnTo>
                  <a:pt x="50" y="98"/>
                </a:lnTo>
                <a:lnTo>
                  <a:pt x="51" y="97"/>
                </a:lnTo>
                <a:lnTo>
                  <a:pt x="54" y="97"/>
                </a:lnTo>
                <a:lnTo>
                  <a:pt x="56" y="98"/>
                </a:lnTo>
                <a:lnTo>
                  <a:pt x="56" y="9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48" name="Freeform 235"/>
          <p:cNvSpPr>
            <a:spLocks noEditPoints="1"/>
          </p:cNvSpPr>
          <p:nvPr/>
        </p:nvSpPr>
        <p:spPr bwMode="auto">
          <a:xfrm>
            <a:off x="7956550" y="5707252"/>
            <a:ext cx="49213" cy="28575"/>
          </a:xfrm>
          <a:custGeom>
            <a:avLst/>
            <a:gdLst/>
            <a:ahLst/>
            <a:cxnLst>
              <a:cxn ang="0">
                <a:pos x="6" y="45"/>
              </a:cxn>
              <a:cxn ang="0">
                <a:pos x="9" y="45"/>
              </a:cxn>
              <a:cxn ang="0">
                <a:pos x="9" y="49"/>
              </a:cxn>
              <a:cxn ang="0">
                <a:pos x="1" y="52"/>
              </a:cxn>
              <a:cxn ang="0">
                <a:pos x="0" y="48"/>
              </a:cxn>
              <a:cxn ang="0">
                <a:pos x="1" y="46"/>
              </a:cxn>
              <a:cxn ang="0">
                <a:pos x="20" y="38"/>
              </a:cxn>
              <a:cxn ang="0">
                <a:pos x="23" y="38"/>
              </a:cxn>
              <a:cxn ang="0">
                <a:pos x="22" y="42"/>
              </a:cxn>
              <a:cxn ang="0">
                <a:pos x="16" y="45"/>
              </a:cxn>
              <a:cxn ang="0">
                <a:pos x="15" y="41"/>
              </a:cxn>
              <a:cxn ang="0">
                <a:pos x="15" y="39"/>
              </a:cxn>
              <a:cxn ang="0">
                <a:pos x="33" y="29"/>
              </a:cxn>
              <a:cxn ang="0">
                <a:pos x="38" y="30"/>
              </a:cxn>
              <a:cxn ang="0">
                <a:pos x="36" y="35"/>
              </a:cxn>
              <a:cxn ang="0">
                <a:pos x="29" y="36"/>
              </a:cxn>
              <a:cxn ang="0">
                <a:pos x="28" y="33"/>
              </a:cxn>
              <a:cxn ang="0">
                <a:pos x="29" y="32"/>
              </a:cxn>
              <a:cxn ang="0">
                <a:pos x="48" y="22"/>
              </a:cxn>
              <a:cxn ang="0">
                <a:pos x="51" y="23"/>
              </a:cxn>
              <a:cxn ang="0">
                <a:pos x="51" y="28"/>
              </a:cxn>
              <a:cxn ang="0">
                <a:pos x="44" y="29"/>
              </a:cxn>
              <a:cxn ang="0">
                <a:pos x="42" y="26"/>
              </a:cxn>
              <a:cxn ang="0">
                <a:pos x="44" y="25"/>
              </a:cxn>
              <a:cxn ang="0">
                <a:pos x="61" y="15"/>
              </a:cxn>
              <a:cxn ang="0">
                <a:pos x="65" y="16"/>
              </a:cxn>
              <a:cxn ang="0">
                <a:pos x="64" y="20"/>
              </a:cxn>
              <a:cxn ang="0">
                <a:pos x="58" y="22"/>
              </a:cxn>
              <a:cxn ang="0">
                <a:pos x="55" y="19"/>
              </a:cxn>
              <a:cxn ang="0">
                <a:pos x="57" y="17"/>
              </a:cxn>
              <a:cxn ang="0">
                <a:pos x="76" y="7"/>
              </a:cxn>
              <a:cxn ang="0">
                <a:pos x="79" y="9"/>
              </a:cxn>
              <a:cxn ang="0">
                <a:pos x="79" y="13"/>
              </a:cxn>
              <a:cxn ang="0">
                <a:pos x="71" y="15"/>
              </a:cxn>
              <a:cxn ang="0">
                <a:pos x="70" y="12"/>
              </a:cxn>
              <a:cxn ang="0">
                <a:pos x="71" y="10"/>
              </a:cxn>
              <a:cxn ang="0">
                <a:pos x="90" y="0"/>
              </a:cxn>
              <a:cxn ang="0">
                <a:pos x="93" y="1"/>
              </a:cxn>
              <a:cxn ang="0">
                <a:pos x="92" y="6"/>
              </a:cxn>
              <a:cxn ang="0">
                <a:pos x="86" y="7"/>
              </a:cxn>
              <a:cxn ang="0">
                <a:pos x="84" y="4"/>
              </a:cxn>
              <a:cxn ang="0">
                <a:pos x="84" y="3"/>
              </a:cxn>
            </a:cxnLst>
            <a:rect l="0" t="0" r="r" b="b"/>
            <a:pathLst>
              <a:path w="93" h="52">
                <a:moveTo>
                  <a:pt x="1" y="46"/>
                </a:moveTo>
                <a:lnTo>
                  <a:pt x="6" y="45"/>
                </a:lnTo>
                <a:lnTo>
                  <a:pt x="7" y="43"/>
                </a:lnTo>
                <a:lnTo>
                  <a:pt x="9" y="45"/>
                </a:lnTo>
                <a:lnTo>
                  <a:pt x="10" y="48"/>
                </a:lnTo>
                <a:lnTo>
                  <a:pt x="9" y="49"/>
                </a:lnTo>
                <a:lnTo>
                  <a:pt x="3" y="51"/>
                </a:lnTo>
                <a:lnTo>
                  <a:pt x="1" y="52"/>
                </a:lnTo>
                <a:lnTo>
                  <a:pt x="0" y="51"/>
                </a:lnTo>
                <a:lnTo>
                  <a:pt x="0" y="48"/>
                </a:lnTo>
                <a:lnTo>
                  <a:pt x="1" y="46"/>
                </a:lnTo>
                <a:lnTo>
                  <a:pt x="1" y="46"/>
                </a:lnTo>
                <a:close/>
                <a:moveTo>
                  <a:pt x="15" y="39"/>
                </a:moveTo>
                <a:lnTo>
                  <a:pt x="20" y="38"/>
                </a:lnTo>
                <a:lnTo>
                  <a:pt x="22" y="36"/>
                </a:lnTo>
                <a:lnTo>
                  <a:pt x="23" y="38"/>
                </a:lnTo>
                <a:lnTo>
                  <a:pt x="23" y="41"/>
                </a:lnTo>
                <a:lnTo>
                  <a:pt x="22" y="42"/>
                </a:lnTo>
                <a:lnTo>
                  <a:pt x="17" y="43"/>
                </a:lnTo>
                <a:lnTo>
                  <a:pt x="16" y="45"/>
                </a:lnTo>
                <a:lnTo>
                  <a:pt x="15" y="43"/>
                </a:lnTo>
                <a:lnTo>
                  <a:pt x="15" y="41"/>
                </a:lnTo>
                <a:lnTo>
                  <a:pt x="15" y="39"/>
                </a:lnTo>
                <a:lnTo>
                  <a:pt x="15" y="39"/>
                </a:lnTo>
                <a:close/>
                <a:moveTo>
                  <a:pt x="29" y="32"/>
                </a:moveTo>
                <a:lnTo>
                  <a:pt x="33" y="29"/>
                </a:lnTo>
                <a:lnTo>
                  <a:pt x="36" y="29"/>
                </a:lnTo>
                <a:lnTo>
                  <a:pt x="38" y="30"/>
                </a:lnTo>
                <a:lnTo>
                  <a:pt x="38" y="33"/>
                </a:lnTo>
                <a:lnTo>
                  <a:pt x="36" y="35"/>
                </a:lnTo>
                <a:lnTo>
                  <a:pt x="32" y="36"/>
                </a:lnTo>
                <a:lnTo>
                  <a:pt x="29" y="36"/>
                </a:lnTo>
                <a:lnTo>
                  <a:pt x="28" y="36"/>
                </a:lnTo>
                <a:lnTo>
                  <a:pt x="28" y="33"/>
                </a:lnTo>
                <a:lnTo>
                  <a:pt x="29" y="32"/>
                </a:lnTo>
                <a:lnTo>
                  <a:pt x="29" y="32"/>
                </a:lnTo>
                <a:close/>
                <a:moveTo>
                  <a:pt x="44" y="25"/>
                </a:moveTo>
                <a:lnTo>
                  <a:pt x="48" y="22"/>
                </a:lnTo>
                <a:lnTo>
                  <a:pt x="49" y="22"/>
                </a:lnTo>
                <a:lnTo>
                  <a:pt x="51" y="23"/>
                </a:lnTo>
                <a:lnTo>
                  <a:pt x="51" y="26"/>
                </a:lnTo>
                <a:lnTo>
                  <a:pt x="51" y="28"/>
                </a:lnTo>
                <a:lnTo>
                  <a:pt x="45" y="29"/>
                </a:lnTo>
                <a:lnTo>
                  <a:pt x="44" y="29"/>
                </a:lnTo>
                <a:lnTo>
                  <a:pt x="42" y="29"/>
                </a:lnTo>
                <a:lnTo>
                  <a:pt x="42" y="26"/>
                </a:lnTo>
                <a:lnTo>
                  <a:pt x="44" y="25"/>
                </a:lnTo>
                <a:lnTo>
                  <a:pt x="44" y="25"/>
                </a:lnTo>
                <a:close/>
                <a:moveTo>
                  <a:pt x="57" y="17"/>
                </a:moveTo>
                <a:lnTo>
                  <a:pt x="61" y="15"/>
                </a:lnTo>
                <a:lnTo>
                  <a:pt x="64" y="15"/>
                </a:lnTo>
                <a:lnTo>
                  <a:pt x="65" y="16"/>
                </a:lnTo>
                <a:lnTo>
                  <a:pt x="65" y="19"/>
                </a:lnTo>
                <a:lnTo>
                  <a:pt x="64" y="20"/>
                </a:lnTo>
                <a:lnTo>
                  <a:pt x="60" y="22"/>
                </a:lnTo>
                <a:lnTo>
                  <a:pt x="58" y="22"/>
                </a:lnTo>
                <a:lnTo>
                  <a:pt x="55" y="22"/>
                </a:lnTo>
                <a:lnTo>
                  <a:pt x="55" y="19"/>
                </a:lnTo>
                <a:lnTo>
                  <a:pt x="57" y="17"/>
                </a:lnTo>
                <a:lnTo>
                  <a:pt x="57" y="17"/>
                </a:lnTo>
                <a:close/>
                <a:moveTo>
                  <a:pt x="71" y="10"/>
                </a:moveTo>
                <a:lnTo>
                  <a:pt x="76" y="7"/>
                </a:lnTo>
                <a:lnTo>
                  <a:pt x="77" y="7"/>
                </a:lnTo>
                <a:lnTo>
                  <a:pt x="79" y="9"/>
                </a:lnTo>
                <a:lnTo>
                  <a:pt x="80" y="12"/>
                </a:lnTo>
                <a:lnTo>
                  <a:pt x="79" y="13"/>
                </a:lnTo>
                <a:lnTo>
                  <a:pt x="74" y="15"/>
                </a:lnTo>
                <a:lnTo>
                  <a:pt x="71" y="15"/>
                </a:lnTo>
                <a:lnTo>
                  <a:pt x="70" y="15"/>
                </a:lnTo>
                <a:lnTo>
                  <a:pt x="70" y="12"/>
                </a:lnTo>
                <a:lnTo>
                  <a:pt x="71" y="10"/>
                </a:lnTo>
                <a:lnTo>
                  <a:pt x="71" y="10"/>
                </a:lnTo>
                <a:close/>
                <a:moveTo>
                  <a:pt x="84" y="3"/>
                </a:moveTo>
                <a:lnTo>
                  <a:pt x="90" y="0"/>
                </a:lnTo>
                <a:lnTo>
                  <a:pt x="92" y="0"/>
                </a:lnTo>
                <a:lnTo>
                  <a:pt x="93" y="1"/>
                </a:lnTo>
                <a:lnTo>
                  <a:pt x="93" y="4"/>
                </a:lnTo>
                <a:lnTo>
                  <a:pt x="92" y="6"/>
                </a:lnTo>
                <a:lnTo>
                  <a:pt x="87" y="7"/>
                </a:lnTo>
                <a:lnTo>
                  <a:pt x="86" y="7"/>
                </a:lnTo>
                <a:lnTo>
                  <a:pt x="84" y="6"/>
                </a:lnTo>
                <a:lnTo>
                  <a:pt x="84" y="4"/>
                </a:lnTo>
                <a:lnTo>
                  <a:pt x="84" y="3"/>
                </a:lnTo>
                <a:lnTo>
                  <a:pt x="84"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49" name="Freeform 236"/>
          <p:cNvSpPr>
            <a:spLocks noEditPoints="1"/>
          </p:cNvSpPr>
          <p:nvPr/>
        </p:nvSpPr>
        <p:spPr bwMode="auto">
          <a:xfrm>
            <a:off x="7947025" y="5692956"/>
            <a:ext cx="50800" cy="26988"/>
          </a:xfrm>
          <a:custGeom>
            <a:avLst/>
            <a:gdLst/>
            <a:ahLst/>
            <a:cxnLst>
              <a:cxn ang="0">
                <a:pos x="7" y="44"/>
              </a:cxn>
              <a:cxn ang="0">
                <a:pos x="10" y="45"/>
              </a:cxn>
              <a:cxn ang="0">
                <a:pos x="9" y="49"/>
              </a:cxn>
              <a:cxn ang="0">
                <a:pos x="3" y="51"/>
              </a:cxn>
              <a:cxn ang="0">
                <a:pos x="0" y="48"/>
              </a:cxn>
              <a:cxn ang="0">
                <a:pos x="1" y="46"/>
              </a:cxn>
              <a:cxn ang="0">
                <a:pos x="20" y="36"/>
              </a:cxn>
              <a:cxn ang="0">
                <a:pos x="25" y="38"/>
              </a:cxn>
              <a:cxn ang="0">
                <a:pos x="23" y="42"/>
              </a:cxn>
              <a:cxn ang="0">
                <a:pos x="16" y="44"/>
              </a:cxn>
              <a:cxn ang="0">
                <a:pos x="15" y="41"/>
              </a:cxn>
              <a:cxn ang="0">
                <a:pos x="16" y="39"/>
              </a:cxn>
              <a:cxn ang="0">
                <a:pos x="35" y="29"/>
              </a:cxn>
              <a:cxn ang="0">
                <a:pos x="38" y="30"/>
              </a:cxn>
              <a:cxn ang="0">
                <a:pos x="36" y="35"/>
              </a:cxn>
              <a:cxn ang="0">
                <a:pos x="31" y="36"/>
              </a:cxn>
              <a:cxn ang="0">
                <a:pos x="29" y="33"/>
              </a:cxn>
              <a:cxn ang="0">
                <a:pos x="31" y="32"/>
              </a:cxn>
              <a:cxn ang="0">
                <a:pos x="48" y="22"/>
              </a:cxn>
              <a:cxn ang="0">
                <a:pos x="52" y="23"/>
              </a:cxn>
              <a:cxn ang="0">
                <a:pos x="51" y="28"/>
              </a:cxn>
              <a:cxn ang="0">
                <a:pos x="44" y="29"/>
              </a:cxn>
              <a:cxn ang="0">
                <a:pos x="42" y="26"/>
              </a:cxn>
              <a:cxn ang="0">
                <a:pos x="44" y="25"/>
              </a:cxn>
              <a:cxn ang="0">
                <a:pos x="63" y="15"/>
              </a:cxn>
              <a:cxn ang="0">
                <a:pos x="65" y="16"/>
              </a:cxn>
              <a:cxn ang="0">
                <a:pos x="65" y="20"/>
              </a:cxn>
              <a:cxn ang="0">
                <a:pos x="58" y="22"/>
              </a:cxn>
              <a:cxn ang="0">
                <a:pos x="57" y="19"/>
              </a:cxn>
              <a:cxn ang="0">
                <a:pos x="58" y="17"/>
              </a:cxn>
              <a:cxn ang="0">
                <a:pos x="77" y="7"/>
              </a:cxn>
              <a:cxn ang="0">
                <a:pos x="80" y="9"/>
              </a:cxn>
              <a:cxn ang="0">
                <a:pos x="79" y="13"/>
              </a:cxn>
              <a:cxn ang="0">
                <a:pos x="73" y="15"/>
              </a:cxn>
              <a:cxn ang="0">
                <a:pos x="70" y="12"/>
              </a:cxn>
              <a:cxn ang="0">
                <a:pos x="71" y="10"/>
              </a:cxn>
              <a:cxn ang="0">
                <a:pos x="90" y="0"/>
              </a:cxn>
              <a:cxn ang="0">
                <a:pos x="95" y="2"/>
              </a:cxn>
              <a:cxn ang="0">
                <a:pos x="93" y="4"/>
              </a:cxn>
              <a:cxn ang="0">
                <a:pos x="86" y="7"/>
              </a:cxn>
              <a:cxn ang="0">
                <a:pos x="84" y="4"/>
              </a:cxn>
              <a:cxn ang="0">
                <a:pos x="86" y="3"/>
              </a:cxn>
            </a:cxnLst>
            <a:rect l="0" t="0" r="r" b="b"/>
            <a:pathLst>
              <a:path w="95" h="51">
                <a:moveTo>
                  <a:pt x="1" y="46"/>
                </a:moveTo>
                <a:lnTo>
                  <a:pt x="7" y="44"/>
                </a:lnTo>
                <a:lnTo>
                  <a:pt x="9" y="44"/>
                </a:lnTo>
                <a:lnTo>
                  <a:pt x="10" y="45"/>
                </a:lnTo>
                <a:lnTo>
                  <a:pt x="10" y="48"/>
                </a:lnTo>
                <a:lnTo>
                  <a:pt x="9" y="49"/>
                </a:lnTo>
                <a:lnTo>
                  <a:pt x="4" y="51"/>
                </a:lnTo>
                <a:lnTo>
                  <a:pt x="3" y="51"/>
                </a:lnTo>
                <a:lnTo>
                  <a:pt x="1" y="51"/>
                </a:lnTo>
                <a:lnTo>
                  <a:pt x="0" y="48"/>
                </a:lnTo>
                <a:lnTo>
                  <a:pt x="1" y="46"/>
                </a:lnTo>
                <a:lnTo>
                  <a:pt x="1" y="46"/>
                </a:lnTo>
                <a:close/>
                <a:moveTo>
                  <a:pt x="16" y="39"/>
                </a:moveTo>
                <a:lnTo>
                  <a:pt x="20" y="36"/>
                </a:lnTo>
                <a:lnTo>
                  <a:pt x="23" y="36"/>
                </a:lnTo>
                <a:lnTo>
                  <a:pt x="25" y="38"/>
                </a:lnTo>
                <a:lnTo>
                  <a:pt x="25" y="41"/>
                </a:lnTo>
                <a:lnTo>
                  <a:pt x="23" y="42"/>
                </a:lnTo>
                <a:lnTo>
                  <a:pt x="19" y="44"/>
                </a:lnTo>
                <a:lnTo>
                  <a:pt x="16" y="44"/>
                </a:lnTo>
                <a:lnTo>
                  <a:pt x="15" y="44"/>
                </a:lnTo>
                <a:lnTo>
                  <a:pt x="15" y="41"/>
                </a:lnTo>
                <a:lnTo>
                  <a:pt x="16" y="39"/>
                </a:lnTo>
                <a:lnTo>
                  <a:pt x="16" y="39"/>
                </a:lnTo>
                <a:close/>
                <a:moveTo>
                  <a:pt x="31" y="32"/>
                </a:moveTo>
                <a:lnTo>
                  <a:pt x="35" y="29"/>
                </a:lnTo>
                <a:lnTo>
                  <a:pt x="36" y="29"/>
                </a:lnTo>
                <a:lnTo>
                  <a:pt x="38" y="30"/>
                </a:lnTo>
                <a:lnTo>
                  <a:pt x="38" y="33"/>
                </a:lnTo>
                <a:lnTo>
                  <a:pt x="36" y="35"/>
                </a:lnTo>
                <a:lnTo>
                  <a:pt x="32" y="36"/>
                </a:lnTo>
                <a:lnTo>
                  <a:pt x="31" y="36"/>
                </a:lnTo>
                <a:lnTo>
                  <a:pt x="29" y="36"/>
                </a:lnTo>
                <a:lnTo>
                  <a:pt x="29" y="33"/>
                </a:lnTo>
                <a:lnTo>
                  <a:pt x="31" y="32"/>
                </a:lnTo>
                <a:lnTo>
                  <a:pt x="31" y="32"/>
                </a:lnTo>
                <a:close/>
                <a:moveTo>
                  <a:pt x="44" y="25"/>
                </a:moveTo>
                <a:lnTo>
                  <a:pt x="48" y="22"/>
                </a:lnTo>
                <a:lnTo>
                  <a:pt x="51" y="22"/>
                </a:lnTo>
                <a:lnTo>
                  <a:pt x="52" y="23"/>
                </a:lnTo>
                <a:lnTo>
                  <a:pt x="52" y="26"/>
                </a:lnTo>
                <a:lnTo>
                  <a:pt x="51" y="28"/>
                </a:lnTo>
                <a:lnTo>
                  <a:pt x="47" y="29"/>
                </a:lnTo>
                <a:lnTo>
                  <a:pt x="44" y="29"/>
                </a:lnTo>
                <a:lnTo>
                  <a:pt x="42" y="28"/>
                </a:lnTo>
                <a:lnTo>
                  <a:pt x="42" y="26"/>
                </a:lnTo>
                <a:lnTo>
                  <a:pt x="44" y="25"/>
                </a:lnTo>
                <a:lnTo>
                  <a:pt x="44" y="25"/>
                </a:lnTo>
                <a:close/>
                <a:moveTo>
                  <a:pt x="58" y="17"/>
                </a:moveTo>
                <a:lnTo>
                  <a:pt x="63" y="15"/>
                </a:lnTo>
                <a:lnTo>
                  <a:pt x="64" y="15"/>
                </a:lnTo>
                <a:lnTo>
                  <a:pt x="65" y="16"/>
                </a:lnTo>
                <a:lnTo>
                  <a:pt x="65" y="19"/>
                </a:lnTo>
                <a:lnTo>
                  <a:pt x="65" y="20"/>
                </a:lnTo>
                <a:lnTo>
                  <a:pt x="60" y="22"/>
                </a:lnTo>
                <a:lnTo>
                  <a:pt x="58" y="22"/>
                </a:lnTo>
                <a:lnTo>
                  <a:pt x="57" y="20"/>
                </a:lnTo>
                <a:lnTo>
                  <a:pt x="57" y="19"/>
                </a:lnTo>
                <a:lnTo>
                  <a:pt x="58" y="17"/>
                </a:lnTo>
                <a:lnTo>
                  <a:pt x="58" y="17"/>
                </a:lnTo>
                <a:close/>
                <a:moveTo>
                  <a:pt x="71" y="10"/>
                </a:moveTo>
                <a:lnTo>
                  <a:pt x="77" y="7"/>
                </a:lnTo>
                <a:lnTo>
                  <a:pt x="79" y="7"/>
                </a:lnTo>
                <a:lnTo>
                  <a:pt x="80" y="9"/>
                </a:lnTo>
                <a:lnTo>
                  <a:pt x="80" y="12"/>
                </a:lnTo>
                <a:lnTo>
                  <a:pt x="79" y="13"/>
                </a:lnTo>
                <a:lnTo>
                  <a:pt x="74" y="15"/>
                </a:lnTo>
                <a:lnTo>
                  <a:pt x="73" y="15"/>
                </a:lnTo>
                <a:lnTo>
                  <a:pt x="71" y="13"/>
                </a:lnTo>
                <a:lnTo>
                  <a:pt x="70" y="12"/>
                </a:lnTo>
                <a:lnTo>
                  <a:pt x="71" y="10"/>
                </a:lnTo>
                <a:lnTo>
                  <a:pt x="71" y="10"/>
                </a:lnTo>
                <a:close/>
                <a:moveTo>
                  <a:pt x="86" y="3"/>
                </a:moveTo>
                <a:lnTo>
                  <a:pt x="90" y="0"/>
                </a:lnTo>
                <a:lnTo>
                  <a:pt x="93" y="0"/>
                </a:lnTo>
                <a:lnTo>
                  <a:pt x="95" y="2"/>
                </a:lnTo>
                <a:lnTo>
                  <a:pt x="95" y="3"/>
                </a:lnTo>
                <a:lnTo>
                  <a:pt x="93" y="4"/>
                </a:lnTo>
                <a:lnTo>
                  <a:pt x="89" y="7"/>
                </a:lnTo>
                <a:lnTo>
                  <a:pt x="86" y="7"/>
                </a:lnTo>
                <a:lnTo>
                  <a:pt x="84" y="6"/>
                </a:lnTo>
                <a:lnTo>
                  <a:pt x="84" y="4"/>
                </a:lnTo>
                <a:lnTo>
                  <a:pt x="86" y="3"/>
                </a:lnTo>
                <a:lnTo>
                  <a:pt x="86"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50" name="Freeform 237"/>
          <p:cNvSpPr>
            <a:spLocks noEditPoints="1"/>
          </p:cNvSpPr>
          <p:nvPr/>
        </p:nvSpPr>
        <p:spPr bwMode="auto">
          <a:xfrm>
            <a:off x="7934326" y="5678669"/>
            <a:ext cx="50800" cy="26988"/>
          </a:xfrm>
          <a:custGeom>
            <a:avLst/>
            <a:gdLst/>
            <a:ahLst/>
            <a:cxnLst>
              <a:cxn ang="0">
                <a:pos x="6" y="44"/>
              </a:cxn>
              <a:cxn ang="0">
                <a:pos x="10" y="45"/>
              </a:cxn>
              <a:cxn ang="0">
                <a:pos x="9" y="48"/>
              </a:cxn>
              <a:cxn ang="0">
                <a:pos x="3" y="51"/>
              </a:cxn>
              <a:cxn ang="0">
                <a:pos x="0" y="48"/>
              </a:cxn>
              <a:cxn ang="0">
                <a:pos x="2" y="47"/>
              </a:cxn>
              <a:cxn ang="0">
                <a:pos x="21" y="37"/>
              </a:cxn>
              <a:cxn ang="0">
                <a:pos x="24" y="38"/>
              </a:cxn>
              <a:cxn ang="0">
                <a:pos x="24" y="41"/>
              </a:cxn>
              <a:cxn ang="0">
                <a:pos x="16" y="44"/>
              </a:cxn>
              <a:cxn ang="0">
                <a:pos x="15" y="41"/>
              </a:cxn>
              <a:cxn ang="0">
                <a:pos x="16" y="40"/>
              </a:cxn>
              <a:cxn ang="0">
                <a:pos x="35" y="29"/>
              </a:cxn>
              <a:cxn ang="0">
                <a:pos x="38" y="31"/>
              </a:cxn>
              <a:cxn ang="0">
                <a:pos x="37" y="34"/>
              </a:cxn>
              <a:cxn ang="0">
                <a:pos x="31" y="37"/>
              </a:cxn>
              <a:cxn ang="0">
                <a:pos x="29" y="34"/>
              </a:cxn>
              <a:cxn ang="0">
                <a:pos x="29" y="32"/>
              </a:cxn>
              <a:cxn ang="0">
                <a:pos x="48" y="22"/>
              </a:cxn>
              <a:cxn ang="0">
                <a:pos x="53" y="24"/>
              </a:cxn>
              <a:cxn ang="0">
                <a:pos x="51" y="27"/>
              </a:cxn>
              <a:cxn ang="0">
                <a:pos x="44" y="29"/>
              </a:cxn>
              <a:cxn ang="0">
                <a:pos x="42" y="27"/>
              </a:cxn>
              <a:cxn ang="0">
                <a:pos x="44" y="25"/>
              </a:cxn>
              <a:cxn ang="0">
                <a:pos x="63" y="15"/>
              </a:cxn>
              <a:cxn ang="0">
                <a:pos x="66" y="16"/>
              </a:cxn>
              <a:cxn ang="0">
                <a:pos x="66" y="19"/>
              </a:cxn>
              <a:cxn ang="0">
                <a:pos x="58" y="22"/>
              </a:cxn>
              <a:cxn ang="0">
                <a:pos x="57" y="19"/>
              </a:cxn>
              <a:cxn ang="0">
                <a:pos x="58" y="18"/>
              </a:cxn>
              <a:cxn ang="0">
                <a:pos x="76" y="8"/>
              </a:cxn>
              <a:cxn ang="0">
                <a:pos x="80" y="9"/>
              </a:cxn>
              <a:cxn ang="0">
                <a:pos x="79" y="12"/>
              </a:cxn>
              <a:cxn ang="0">
                <a:pos x="73" y="15"/>
              </a:cxn>
              <a:cxn ang="0">
                <a:pos x="70" y="12"/>
              </a:cxn>
              <a:cxn ang="0">
                <a:pos x="72" y="11"/>
              </a:cxn>
              <a:cxn ang="0">
                <a:pos x="90" y="0"/>
              </a:cxn>
              <a:cxn ang="0">
                <a:pos x="95" y="2"/>
              </a:cxn>
              <a:cxn ang="0">
                <a:pos x="93" y="5"/>
              </a:cxn>
              <a:cxn ang="0">
                <a:pos x="86" y="8"/>
              </a:cxn>
              <a:cxn ang="0">
                <a:pos x="85" y="5"/>
              </a:cxn>
              <a:cxn ang="0">
                <a:pos x="86" y="3"/>
              </a:cxn>
            </a:cxnLst>
            <a:rect l="0" t="0" r="r" b="b"/>
            <a:pathLst>
              <a:path w="95" h="51">
                <a:moveTo>
                  <a:pt x="2" y="47"/>
                </a:moveTo>
                <a:lnTo>
                  <a:pt x="6" y="44"/>
                </a:lnTo>
                <a:lnTo>
                  <a:pt x="9" y="44"/>
                </a:lnTo>
                <a:lnTo>
                  <a:pt x="10" y="45"/>
                </a:lnTo>
                <a:lnTo>
                  <a:pt x="10" y="47"/>
                </a:lnTo>
                <a:lnTo>
                  <a:pt x="9" y="48"/>
                </a:lnTo>
                <a:lnTo>
                  <a:pt x="5" y="51"/>
                </a:lnTo>
                <a:lnTo>
                  <a:pt x="3" y="51"/>
                </a:lnTo>
                <a:lnTo>
                  <a:pt x="0" y="50"/>
                </a:lnTo>
                <a:lnTo>
                  <a:pt x="0" y="48"/>
                </a:lnTo>
                <a:lnTo>
                  <a:pt x="2" y="47"/>
                </a:lnTo>
                <a:lnTo>
                  <a:pt x="2" y="47"/>
                </a:lnTo>
                <a:close/>
                <a:moveTo>
                  <a:pt x="16" y="40"/>
                </a:moveTo>
                <a:lnTo>
                  <a:pt x="21" y="37"/>
                </a:lnTo>
                <a:lnTo>
                  <a:pt x="22" y="37"/>
                </a:lnTo>
                <a:lnTo>
                  <a:pt x="24" y="38"/>
                </a:lnTo>
                <a:lnTo>
                  <a:pt x="25" y="40"/>
                </a:lnTo>
                <a:lnTo>
                  <a:pt x="24" y="41"/>
                </a:lnTo>
                <a:lnTo>
                  <a:pt x="19" y="44"/>
                </a:lnTo>
                <a:lnTo>
                  <a:pt x="16" y="44"/>
                </a:lnTo>
                <a:lnTo>
                  <a:pt x="15" y="42"/>
                </a:lnTo>
                <a:lnTo>
                  <a:pt x="15" y="41"/>
                </a:lnTo>
                <a:lnTo>
                  <a:pt x="16" y="40"/>
                </a:lnTo>
                <a:lnTo>
                  <a:pt x="16" y="40"/>
                </a:lnTo>
                <a:close/>
                <a:moveTo>
                  <a:pt x="29" y="32"/>
                </a:moveTo>
                <a:lnTo>
                  <a:pt x="35" y="29"/>
                </a:lnTo>
                <a:lnTo>
                  <a:pt x="37" y="29"/>
                </a:lnTo>
                <a:lnTo>
                  <a:pt x="38" y="31"/>
                </a:lnTo>
                <a:lnTo>
                  <a:pt x="38" y="32"/>
                </a:lnTo>
                <a:lnTo>
                  <a:pt x="37" y="34"/>
                </a:lnTo>
                <a:lnTo>
                  <a:pt x="32" y="37"/>
                </a:lnTo>
                <a:lnTo>
                  <a:pt x="31" y="37"/>
                </a:lnTo>
                <a:lnTo>
                  <a:pt x="29" y="35"/>
                </a:lnTo>
                <a:lnTo>
                  <a:pt x="29" y="34"/>
                </a:lnTo>
                <a:lnTo>
                  <a:pt x="29" y="32"/>
                </a:lnTo>
                <a:lnTo>
                  <a:pt x="29" y="32"/>
                </a:lnTo>
                <a:close/>
                <a:moveTo>
                  <a:pt x="44" y="25"/>
                </a:moveTo>
                <a:lnTo>
                  <a:pt x="48" y="22"/>
                </a:lnTo>
                <a:lnTo>
                  <a:pt x="51" y="22"/>
                </a:lnTo>
                <a:lnTo>
                  <a:pt x="53" y="24"/>
                </a:lnTo>
                <a:lnTo>
                  <a:pt x="53" y="25"/>
                </a:lnTo>
                <a:lnTo>
                  <a:pt x="51" y="27"/>
                </a:lnTo>
                <a:lnTo>
                  <a:pt x="47" y="29"/>
                </a:lnTo>
                <a:lnTo>
                  <a:pt x="44" y="29"/>
                </a:lnTo>
                <a:lnTo>
                  <a:pt x="42" y="28"/>
                </a:lnTo>
                <a:lnTo>
                  <a:pt x="42" y="27"/>
                </a:lnTo>
                <a:lnTo>
                  <a:pt x="44" y="25"/>
                </a:lnTo>
                <a:lnTo>
                  <a:pt x="44" y="25"/>
                </a:lnTo>
                <a:close/>
                <a:moveTo>
                  <a:pt x="58" y="18"/>
                </a:moveTo>
                <a:lnTo>
                  <a:pt x="63" y="15"/>
                </a:lnTo>
                <a:lnTo>
                  <a:pt x="64" y="15"/>
                </a:lnTo>
                <a:lnTo>
                  <a:pt x="66" y="16"/>
                </a:lnTo>
                <a:lnTo>
                  <a:pt x="66" y="18"/>
                </a:lnTo>
                <a:lnTo>
                  <a:pt x="66" y="19"/>
                </a:lnTo>
                <a:lnTo>
                  <a:pt x="60" y="22"/>
                </a:lnTo>
                <a:lnTo>
                  <a:pt x="58" y="22"/>
                </a:lnTo>
                <a:lnTo>
                  <a:pt x="57" y="21"/>
                </a:lnTo>
                <a:lnTo>
                  <a:pt x="57" y="19"/>
                </a:lnTo>
                <a:lnTo>
                  <a:pt x="58" y="18"/>
                </a:lnTo>
                <a:lnTo>
                  <a:pt x="58" y="18"/>
                </a:lnTo>
                <a:close/>
                <a:moveTo>
                  <a:pt x="72" y="11"/>
                </a:moveTo>
                <a:lnTo>
                  <a:pt x="76" y="8"/>
                </a:lnTo>
                <a:lnTo>
                  <a:pt x="79" y="8"/>
                </a:lnTo>
                <a:lnTo>
                  <a:pt x="80" y="9"/>
                </a:lnTo>
                <a:lnTo>
                  <a:pt x="80" y="11"/>
                </a:lnTo>
                <a:lnTo>
                  <a:pt x="79" y="12"/>
                </a:lnTo>
                <a:lnTo>
                  <a:pt x="74" y="15"/>
                </a:lnTo>
                <a:lnTo>
                  <a:pt x="73" y="15"/>
                </a:lnTo>
                <a:lnTo>
                  <a:pt x="70" y="14"/>
                </a:lnTo>
                <a:lnTo>
                  <a:pt x="70" y="12"/>
                </a:lnTo>
                <a:lnTo>
                  <a:pt x="72" y="11"/>
                </a:lnTo>
                <a:lnTo>
                  <a:pt x="72" y="11"/>
                </a:lnTo>
                <a:close/>
                <a:moveTo>
                  <a:pt x="86" y="3"/>
                </a:moveTo>
                <a:lnTo>
                  <a:pt x="90" y="0"/>
                </a:lnTo>
                <a:lnTo>
                  <a:pt x="93" y="0"/>
                </a:lnTo>
                <a:lnTo>
                  <a:pt x="95" y="2"/>
                </a:lnTo>
                <a:lnTo>
                  <a:pt x="95" y="3"/>
                </a:lnTo>
                <a:lnTo>
                  <a:pt x="93" y="5"/>
                </a:lnTo>
                <a:lnTo>
                  <a:pt x="89" y="8"/>
                </a:lnTo>
                <a:lnTo>
                  <a:pt x="86" y="8"/>
                </a:lnTo>
                <a:lnTo>
                  <a:pt x="85" y="6"/>
                </a:lnTo>
                <a:lnTo>
                  <a:pt x="85" y="5"/>
                </a:lnTo>
                <a:lnTo>
                  <a:pt x="86" y="3"/>
                </a:lnTo>
                <a:lnTo>
                  <a:pt x="86"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51" name="Line 238"/>
          <p:cNvSpPr>
            <a:spLocks noChangeShapeType="1"/>
          </p:cNvSpPr>
          <p:nvPr/>
        </p:nvSpPr>
        <p:spPr bwMode="auto">
          <a:xfrm flipV="1">
            <a:off x="4292600" y="5916794"/>
            <a:ext cx="1588" cy="528638"/>
          </a:xfrm>
          <a:prstGeom prst="line">
            <a:avLst/>
          </a:prstGeom>
          <a:no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52" name="Line 239"/>
          <p:cNvSpPr>
            <a:spLocks noChangeShapeType="1"/>
          </p:cNvSpPr>
          <p:nvPr/>
        </p:nvSpPr>
        <p:spPr bwMode="auto">
          <a:xfrm flipV="1">
            <a:off x="4214817" y="5929494"/>
            <a:ext cx="150813" cy="95250"/>
          </a:xfrm>
          <a:prstGeom prst="line">
            <a:avLst/>
          </a:prstGeom>
          <a:no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53" name="Line 241"/>
          <p:cNvSpPr>
            <a:spLocks noChangeShapeType="1"/>
          </p:cNvSpPr>
          <p:nvPr/>
        </p:nvSpPr>
        <p:spPr bwMode="auto">
          <a:xfrm flipV="1">
            <a:off x="4668842" y="6153331"/>
            <a:ext cx="150813" cy="96838"/>
          </a:xfrm>
          <a:prstGeom prst="line">
            <a:avLst/>
          </a:prstGeom>
          <a:no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nvGrpSpPr>
          <p:cNvPr id="254" name="Group 345"/>
          <p:cNvGrpSpPr/>
          <p:nvPr/>
        </p:nvGrpSpPr>
        <p:grpSpPr>
          <a:xfrm>
            <a:off x="107506" y="4205469"/>
            <a:ext cx="954088" cy="1098550"/>
            <a:chOff x="1866900" y="4545013"/>
            <a:chExt cx="954088" cy="1098550"/>
          </a:xfrm>
        </p:grpSpPr>
        <p:sp>
          <p:nvSpPr>
            <p:cNvPr id="255" name="Freeform 242"/>
            <p:cNvSpPr>
              <a:spLocks/>
            </p:cNvSpPr>
            <p:nvPr/>
          </p:nvSpPr>
          <p:spPr bwMode="auto">
            <a:xfrm>
              <a:off x="2289175" y="4618038"/>
              <a:ext cx="531813" cy="969963"/>
            </a:xfrm>
            <a:custGeom>
              <a:avLst/>
              <a:gdLst/>
              <a:ahLst/>
              <a:cxnLst>
                <a:cxn ang="0">
                  <a:pos x="0" y="0"/>
                </a:cxn>
                <a:cxn ang="0">
                  <a:pos x="2" y="68"/>
                </a:cxn>
                <a:cxn ang="0">
                  <a:pos x="8" y="136"/>
                </a:cxn>
                <a:cxn ang="0">
                  <a:pos x="16" y="204"/>
                </a:cxn>
                <a:cxn ang="0">
                  <a:pos x="26" y="272"/>
                </a:cxn>
                <a:cxn ang="0">
                  <a:pos x="37" y="339"/>
                </a:cxn>
                <a:cxn ang="0">
                  <a:pos x="50" y="405"/>
                </a:cxn>
                <a:cxn ang="0">
                  <a:pos x="66" y="471"/>
                </a:cxn>
                <a:cxn ang="0">
                  <a:pos x="82" y="537"/>
                </a:cxn>
                <a:cxn ang="0">
                  <a:pos x="101" y="601"/>
                </a:cxn>
                <a:cxn ang="0">
                  <a:pos x="123" y="666"/>
                </a:cxn>
                <a:cxn ang="0">
                  <a:pos x="145" y="730"/>
                </a:cxn>
                <a:cxn ang="0">
                  <a:pos x="170" y="792"/>
                </a:cxn>
                <a:cxn ang="0">
                  <a:pos x="196" y="854"/>
                </a:cxn>
                <a:cxn ang="0">
                  <a:pos x="225" y="915"/>
                </a:cxn>
                <a:cxn ang="0">
                  <a:pos x="254" y="976"/>
                </a:cxn>
                <a:cxn ang="0">
                  <a:pos x="286" y="1035"/>
                </a:cxn>
                <a:cxn ang="0">
                  <a:pos x="320" y="1093"/>
                </a:cxn>
                <a:cxn ang="0">
                  <a:pos x="355" y="1151"/>
                </a:cxn>
                <a:cxn ang="0">
                  <a:pos x="391" y="1207"/>
                </a:cxn>
                <a:cxn ang="0">
                  <a:pos x="429" y="1262"/>
                </a:cxn>
                <a:cxn ang="0">
                  <a:pos x="468" y="1317"/>
                </a:cxn>
                <a:cxn ang="0">
                  <a:pos x="510" y="1370"/>
                </a:cxn>
                <a:cxn ang="0">
                  <a:pos x="552" y="1422"/>
                </a:cxn>
                <a:cxn ang="0">
                  <a:pos x="597" y="1474"/>
                </a:cxn>
                <a:cxn ang="0">
                  <a:pos x="643" y="1523"/>
                </a:cxn>
                <a:cxn ang="0">
                  <a:pos x="691" y="1571"/>
                </a:cxn>
                <a:cxn ang="0">
                  <a:pos x="740" y="1619"/>
                </a:cxn>
                <a:cxn ang="0">
                  <a:pos x="790" y="1663"/>
                </a:cxn>
                <a:cxn ang="0">
                  <a:pos x="842" y="1708"/>
                </a:cxn>
                <a:cxn ang="0">
                  <a:pos x="894" y="1750"/>
                </a:cxn>
                <a:cxn ang="0">
                  <a:pos x="950" y="1792"/>
                </a:cxn>
                <a:cxn ang="0">
                  <a:pos x="1005" y="1831"/>
                </a:cxn>
              </a:cxnLst>
              <a:rect l="0" t="0" r="r" b="b"/>
              <a:pathLst>
                <a:path w="1005" h="1831">
                  <a:moveTo>
                    <a:pt x="0" y="0"/>
                  </a:moveTo>
                  <a:lnTo>
                    <a:pt x="2" y="68"/>
                  </a:lnTo>
                  <a:lnTo>
                    <a:pt x="8" y="136"/>
                  </a:lnTo>
                  <a:lnTo>
                    <a:pt x="16" y="204"/>
                  </a:lnTo>
                  <a:lnTo>
                    <a:pt x="26" y="272"/>
                  </a:lnTo>
                  <a:lnTo>
                    <a:pt x="37" y="339"/>
                  </a:lnTo>
                  <a:lnTo>
                    <a:pt x="50" y="405"/>
                  </a:lnTo>
                  <a:lnTo>
                    <a:pt x="66" y="471"/>
                  </a:lnTo>
                  <a:lnTo>
                    <a:pt x="82" y="537"/>
                  </a:lnTo>
                  <a:lnTo>
                    <a:pt x="101" y="601"/>
                  </a:lnTo>
                  <a:lnTo>
                    <a:pt x="123" y="666"/>
                  </a:lnTo>
                  <a:lnTo>
                    <a:pt x="145" y="730"/>
                  </a:lnTo>
                  <a:lnTo>
                    <a:pt x="170" y="792"/>
                  </a:lnTo>
                  <a:lnTo>
                    <a:pt x="196" y="854"/>
                  </a:lnTo>
                  <a:lnTo>
                    <a:pt x="225" y="915"/>
                  </a:lnTo>
                  <a:lnTo>
                    <a:pt x="254" y="976"/>
                  </a:lnTo>
                  <a:lnTo>
                    <a:pt x="286" y="1035"/>
                  </a:lnTo>
                  <a:lnTo>
                    <a:pt x="320" y="1093"/>
                  </a:lnTo>
                  <a:lnTo>
                    <a:pt x="355" y="1151"/>
                  </a:lnTo>
                  <a:lnTo>
                    <a:pt x="391" y="1207"/>
                  </a:lnTo>
                  <a:lnTo>
                    <a:pt x="429" y="1262"/>
                  </a:lnTo>
                  <a:lnTo>
                    <a:pt x="468" y="1317"/>
                  </a:lnTo>
                  <a:lnTo>
                    <a:pt x="510" y="1370"/>
                  </a:lnTo>
                  <a:lnTo>
                    <a:pt x="552" y="1422"/>
                  </a:lnTo>
                  <a:lnTo>
                    <a:pt x="597" y="1474"/>
                  </a:lnTo>
                  <a:lnTo>
                    <a:pt x="643" y="1523"/>
                  </a:lnTo>
                  <a:lnTo>
                    <a:pt x="691" y="1571"/>
                  </a:lnTo>
                  <a:lnTo>
                    <a:pt x="740" y="1619"/>
                  </a:lnTo>
                  <a:lnTo>
                    <a:pt x="790" y="1663"/>
                  </a:lnTo>
                  <a:lnTo>
                    <a:pt x="842" y="1708"/>
                  </a:lnTo>
                  <a:lnTo>
                    <a:pt x="894" y="1750"/>
                  </a:lnTo>
                  <a:lnTo>
                    <a:pt x="950" y="1792"/>
                  </a:lnTo>
                  <a:lnTo>
                    <a:pt x="1005" y="1831"/>
                  </a:lnTo>
                </a:path>
              </a:pathLst>
            </a:custGeom>
            <a:noFill/>
            <a:ln w="793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56" name="Freeform 243"/>
            <p:cNvSpPr>
              <a:spLocks/>
            </p:cNvSpPr>
            <p:nvPr/>
          </p:nvSpPr>
          <p:spPr bwMode="auto">
            <a:xfrm>
              <a:off x="1866900" y="4602163"/>
              <a:ext cx="822325" cy="1041400"/>
            </a:xfrm>
            <a:custGeom>
              <a:avLst/>
              <a:gdLst/>
              <a:ahLst/>
              <a:cxnLst>
                <a:cxn ang="0">
                  <a:pos x="0" y="0"/>
                </a:cxn>
                <a:cxn ang="0">
                  <a:pos x="23" y="77"/>
                </a:cxn>
                <a:cxn ang="0">
                  <a:pos x="48" y="154"/>
                </a:cxn>
                <a:cxn ang="0">
                  <a:pos x="74" y="229"/>
                </a:cxn>
                <a:cxn ang="0">
                  <a:pos x="102" y="304"/>
                </a:cxn>
                <a:cxn ang="0">
                  <a:pos x="132" y="378"/>
                </a:cxn>
                <a:cxn ang="0">
                  <a:pos x="164" y="452"/>
                </a:cxn>
                <a:cxn ang="0">
                  <a:pos x="199" y="524"/>
                </a:cxn>
                <a:cxn ang="0">
                  <a:pos x="234" y="597"/>
                </a:cxn>
                <a:cxn ang="0">
                  <a:pos x="272" y="668"/>
                </a:cxn>
                <a:cxn ang="0">
                  <a:pos x="311" y="739"/>
                </a:cxn>
                <a:cxn ang="0">
                  <a:pos x="353" y="807"/>
                </a:cxn>
                <a:cxn ang="0">
                  <a:pos x="395" y="876"/>
                </a:cxn>
                <a:cxn ang="0">
                  <a:pos x="441" y="943"/>
                </a:cxn>
                <a:cxn ang="0">
                  <a:pos x="486" y="1009"/>
                </a:cxn>
                <a:cxn ang="0">
                  <a:pos x="534" y="1074"/>
                </a:cxn>
                <a:cxn ang="0">
                  <a:pos x="583" y="1138"/>
                </a:cxn>
                <a:cxn ang="0">
                  <a:pos x="634" y="1200"/>
                </a:cxn>
                <a:cxn ang="0">
                  <a:pos x="686" y="1263"/>
                </a:cxn>
                <a:cxn ang="0">
                  <a:pos x="794" y="1381"/>
                </a:cxn>
                <a:cxn ang="0">
                  <a:pos x="851" y="1439"/>
                </a:cxn>
                <a:cxn ang="0">
                  <a:pos x="909" y="1496"/>
                </a:cxn>
                <a:cxn ang="0">
                  <a:pos x="967" y="1549"/>
                </a:cxn>
                <a:cxn ang="0">
                  <a:pos x="1028" y="1603"/>
                </a:cxn>
                <a:cxn ang="0">
                  <a:pos x="1089" y="1655"/>
                </a:cxn>
                <a:cxn ang="0">
                  <a:pos x="1152" y="1704"/>
                </a:cxn>
                <a:cxn ang="0">
                  <a:pos x="1216" y="1753"/>
                </a:cxn>
                <a:cxn ang="0">
                  <a:pos x="1281" y="1800"/>
                </a:cxn>
                <a:cxn ang="0">
                  <a:pos x="1348" y="1845"/>
                </a:cxn>
                <a:cxn ang="0">
                  <a:pos x="1415" y="1888"/>
                </a:cxn>
                <a:cxn ang="0">
                  <a:pos x="1484" y="1930"/>
                </a:cxn>
                <a:cxn ang="0">
                  <a:pos x="1554" y="1969"/>
                </a:cxn>
              </a:cxnLst>
              <a:rect l="0" t="0" r="r" b="b"/>
              <a:pathLst>
                <a:path w="1554" h="1969">
                  <a:moveTo>
                    <a:pt x="0" y="0"/>
                  </a:moveTo>
                  <a:lnTo>
                    <a:pt x="23" y="77"/>
                  </a:lnTo>
                  <a:lnTo>
                    <a:pt x="48" y="154"/>
                  </a:lnTo>
                  <a:lnTo>
                    <a:pt x="74" y="229"/>
                  </a:lnTo>
                  <a:lnTo>
                    <a:pt x="102" y="304"/>
                  </a:lnTo>
                  <a:lnTo>
                    <a:pt x="132" y="378"/>
                  </a:lnTo>
                  <a:lnTo>
                    <a:pt x="164" y="452"/>
                  </a:lnTo>
                  <a:lnTo>
                    <a:pt x="199" y="524"/>
                  </a:lnTo>
                  <a:lnTo>
                    <a:pt x="234" y="597"/>
                  </a:lnTo>
                  <a:lnTo>
                    <a:pt x="272" y="668"/>
                  </a:lnTo>
                  <a:lnTo>
                    <a:pt x="311" y="739"/>
                  </a:lnTo>
                  <a:lnTo>
                    <a:pt x="353" y="807"/>
                  </a:lnTo>
                  <a:lnTo>
                    <a:pt x="395" y="876"/>
                  </a:lnTo>
                  <a:lnTo>
                    <a:pt x="441" y="943"/>
                  </a:lnTo>
                  <a:lnTo>
                    <a:pt x="486" y="1009"/>
                  </a:lnTo>
                  <a:lnTo>
                    <a:pt x="534" y="1074"/>
                  </a:lnTo>
                  <a:lnTo>
                    <a:pt x="583" y="1138"/>
                  </a:lnTo>
                  <a:lnTo>
                    <a:pt x="634" y="1200"/>
                  </a:lnTo>
                  <a:lnTo>
                    <a:pt x="686" y="1263"/>
                  </a:lnTo>
                  <a:lnTo>
                    <a:pt x="794" y="1381"/>
                  </a:lnTo>
                  <a:lnTo>
                    <a:pt x="851" y="1439"/>
                  </a:lnTo>
                  <a:lnTo>
                    <a:pt x="909" y="1496"/>
                  </a:lnTo>
                  <a:lnTo>
                    <a:pt x="967" y="1549"/>
                  </a:lnTo>
                  <a:lnTo>
                    <a:pt x="1028" y="1603"/>
                  </a:lnTo>
                  <a:lnTo>
                    <a:pt x="1089" y="1655"/>
                  </a:lnTo>
                  <a:lnTo>
                    <a:pt x="1152" y="1704"/>
                  </a:lnTo>
                  <a:lnTo>
                    <a:pt x="1216" y="1753"/>
                  </a:lnTo>
                  <a:lnTo>
                    <a:pt x="1281" y="1800"/>
                  </a:lnTo>
                  <a:lnTo>
                    <a:pt x="1348" y="1845"/>
                  </a:lnTo>
                  <a:lnTo>
                    <a:pt x="1415" y="1888"/>
                  </a:lnTo>
                  <a:lnTo>
                    <a:pt x="1484" y="1930"/>
                  </a:lnTo>
                  <a:lnTo>
                    <a:pt x="1554" y="1969"/>
                  </a:lnTo>
                </a:path>
              </a:pathLst>
            </a:custGeom>
            <a:noFill/>
            <a:ln w="793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57" name="Freeform 244"/>
            <p:cNvSpPr>
              <a:spLocks/>
            </p:cNvSpPr>
            <p:nvPr/>
          </p:nvSpPr>
          <p:spPr bwMode="auto">
            <a:xfrm>
              <a:off x="2081213" y="4545013"/>
              <a:ext cx="673100" cy="1076325"/>
            </a:xfrm>
            <a:custGeom>
              <a:avLst/>
              <a:gdLst/>
              <a:ahLst/>
              <a:cxnLst>
                <a:cxn ang="0">
                  <a:pos x="0" y="0"/>
                </a:cxn>
                <a:cxn ang="0">
                  <a:pos x="12" y="76"/>
                </a:cxn>
                <a:cxn ang="0">
                  <a:pos x="26" y="152"/>
                </a:cxn>
                <a:cxn ang="0">
                  <a:pos x="44" y="227"/>
                </a:cxn>
                <a:cxn ang="0">
                  <a:pos x="61" y="302"/>
                </a:cxn>
                <a:cxn ang="0">
                  <a:pos x="82" y="376"/>
                </a:cxn>
                <a:cxn ang="0">
                  <a:pos x="104" y="450"/>
                </a:cxn>
                <a:cxn ang="0">
                  <a:pos x="128" y="522"/>
                </a:cxn>
                <a:cxn ang="0">
                  <a:pos x="154" y="596"/>
                </a:cxn>
                <a:cxn ang="0">
                  <a:pos x="182" y="667"/>
                </a:cxn>
                <a:cxn ang="0">
                  <a:pos x="213" y="738"/>
                </a:cxn>
                <a:cxn ang="0">
                  <a:pos x="243" y="809"/>
                </a:cxn>
                <a:cxn ang="0">
                  <a:pos x="277" y="878"/>
                </a:cxn>
                <a:cxn ang="0">
                  <a:pos x="312" y="948"/>
                </a:cxn>
                <a:cxn ang="0">
                  <a:pos x="349" y="1014"/>
                </a:cxn>
                <a:cxn ang="0">
                  <a:pos x="387" y="1083"/>
                </a:cxn>
                <a:cxn ang="0">
                  <a:pos x="428" y="1148"/>
                </a:cxn>
                <a:cxn ang="0">
                  <a:pos x="469" y="1213"/>
                </a:cxn>
                <a:cxn ang="0">
                  <a:pos x="512" y="1277"/>
                </a:cxn>
                <a:cxn ang="0">
                  <a:pos x="557" y="1340"/>
                </a:cxn>
                <a:cxn ang="0">
                  <a:pos x="604" y="1401"/>
                </a:cxn>
                <a:cxn ang="0">
                  <a:pos x="652" y="1462"/>
                </a:cxn>
                <a:cxn ang="0">
                  <a:pos x="701" y="1521"/>
                </a:cxn>
                <a:cxn ang="0">
                  <a:pos x="752" y="1579"/>
                </a:cxn>
                <a:cxn ang="0">
                  <a:pos x="805" y="1636"/>
                </a:cxn>
                <a:cxn ang="0">
                  <a:pos x="859" y="1691"/>
                </a:cxn>
                <a:cxn ang="0">
                  <a:pos x="914" y="1744"/>
                </a:cxn>
                <a:cxn ang="0">
                  <a:pos x="971" y="1796"/>
                </a:cxn>
                <a:cxn ang="0">
                  <a:pos x="1029" y="1847"/>
                </a:cxn>
                <a:cxn ang="0">
                  <a:pos x="1088" y="1896"/>
                </a:cxn>
                <a:cxn ang="0">
                  <a:pos x="1148" y="1944"/>
                </a:cxn>
                <a:cxn ang="0">
                  <a:pos x="1211" y="1990"/>
                </a:cxn>
                <a:cxn ang="0">
                  <a:pos x="1273" y="2034"/>
                </a:cxn>
              </a:cxnLst>
              <a:rect l="0" t="0" r="r" b="b"/>
              <a:pathLst>
                <a:path w="1273" h="2034">
                  <a:moveTo>
                    <a:pt x="0" y="0"/>
                  </a:moveTo>
                  <a:lnTo>
                    <a:pt x="12" y="76"/>
                  </a:lnTo>
                  <a:lnTo>
                    <a:pt x="26" y="152"/>
                  </a:lnTo>
                  <a:lnTo>
                    <a:pt x="44" y="227"/>
                  </a:lnTo>
                  <a:lnTo>
                    <a:pt x="61" y="302"/>
                  </a:lnTo>
                  <a:lnTo>
                    <a:pt x="82" y="376"/>
                  </a:lnTo>
                  <a:lnTo>
                    <a:pt x="104" y="450"/>
                  </a:lnTo>
                  <a:lnTo>
                    <a:pt x="128" y="522"/>
                  </a:lnTo>
                  <a:lnTo>
                    <a:pt x="154" y="596"/>
                  </a:lnTo>
                  <a:lnTo>
                    <a:pt x="182" y="667"/>
                  </a:lnTo>
                  <a:lnTo>
                    <a:pt x="213" y="738"/>
                  </a:lnTo>
                  <a:lnTo>
                    <a:pt x="243" y="809"/>
                  </a:lnTo>
                  <a:lnTo>
                    <a:pt x="277" y="878"/>
                  </a:lnTo>
                  <a:lnTo>
                    <a:pt x="312" y="948"/>
                  </a:lnTo>
                  <a:lnTo>
                    <a:pt x="349" y="1014"/>
                  </a:lnTo>
                  <a:lnTo>
                    <a:pt x="387" y="1083"/>
                  </a:lnTo>
                  <a:lnTo>
                    <a:pt x="428" y="1148"/>
                  </a:lnTo>
                  <a:lnTo>
                    <a:pt x="469" y="1213"/>
                  </a:lnTo>
                  <a:lnTo>
                    <a:pt x="512" y="1277"/>
                  </a:lnTo>
                  <a:lnTo>
                    <a:pt x="557" y="1340"/>
                  </a:lnTo>
                  <a:lnTo>
                    <a:pt x="604" y="1401"/>
                  </a:lnTo>
                  <a:lnTo>
                    <a:pt x="652" y="1462"/>
                  </a:lnTo>
                  <a:lnTo>
                    <a:pt x="701" y="1521"/>
                  </a:lnTo>
                  <a:lnTo>
                    <a:pt x="752" y="1579"/>
                  </a:lnTo>
                  <a:lnTo>
                    <a:pt x="805" y="1636"/>
                  </a:lnTo>
                  <a:lnTo>
                    <a:pt x="859" y="1691"/>
                  </a:lnTo>
                  <a:lnTo>
                    <a:pt x="914" y="1744"/>
                  </a:lnTo>
                  <a:lnTo>
                    <a:pt x="971" y="1796"/>
                  </a:lnTo>
                  <a:lnTo>
                    <a:pt x="1029" y="1847"/>
                  </a:lnTo>
                  <a:lnTo>
                    <a:pt x="1088" y="1896"/>
                  </a:lnTo>
                  <a:lnTo>
                    <a:pt x="1148" y="1944"/>
                  </a:lnTo>
                  <a:lnTo>
                    <a:pt x="1211" y="1990"/>
                  </a:lnTo>
                  <a:lnTo>
                    <a:pt x="1273" y="2034"/>
                  </a:lnTo>
                </a:path>
              </a:pathLst>
            </a:custGeom>
            <a:noFill/>
            <a:ln w="793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sp>
        <p:nvSpPr>
          <p:cNvPr id="258" name="Freeform 245"/>
          <p:cNvSpPr>
            <a:spLocks/>
          </p:cNvSpPr>
          <p:nvPr/>
        </p:nvSpPr>
        <p:spPr bwMode="auto">
          <a:xfrm>
            <a:off x="3938588" y="5724706"/>
            <a:ext cx="1247775" cy="503238"/>
          </a:xfrm>
          <a:custGeom>
            <a:avLst/>
            <a:gdLst/>
            <a:ahLst/>
            <a:cxnLst>
              <a:cxn ang="0">
                <a:pos x="0" y="0"/>
              </a:cxn>
              <a:cxn ang="0">
                <a:pos x="13" y="55"/>
              </a:cxn>
              <a:cxn ang="0">
                <a:pos x="31" y="109"/>
              </a:cxn>
              <a:cxn ang="0">
                <a:pos x="54" y="160"/>
              </a:cxn>
              <a:cxn ang="0">
                <a:pos x="82" y="207"/>
              </a:cxn>
              <a:cxn ang="0">
                <a:pos x="114" y="252"/>
              </a:cxn>
              <a:cxn ang="0">
                <a:pos x="150" y="293"/>
              </a:cxn>
              <a:cxn ang="0">
                <a:pos x="189" y="330"/>
              </a:cxn>
              <a:cxn ang="0">
                <a:pos x="233" y="362"/>
              </a:cxn>
              <a:cxn ang="0">
                <a:pos x="278" y="391"/>
              </a:cxn>
              <a:cxn ang="0">
                <a:pos x="326" y="416"/>
              </a:cxn>
              <a:cxn ang="0">
                <a:pos x="377" y="435"/>
              </a:cxn>
              <a:cxn ang="0">
                <a:pos x="429" y="451"/>
              </a:cxn>
              <a:cxn ang="0">
                <a:pos x="485" y="459"/>
              </a:cxn>
              <a:cxn ang="0">
                <a:pos x="540" y="464"/>
              </a:cxn>
              <a:cxn ang="0">
                <a:pos x="568" y="464"/>
              </a:cxn>
              <a:cxn ang="0">
                <a:pos x="597" y="462"/>
              </a:cxn>
              <a:cxn ang="0">
                <a:pos x="624" y="459"/>
              </a:cxn>
              <a:cxn ang="0">
                <a:pos x="653" y="455"/>
              </a:cxn>
              <a:cxn ang="0">
                <a:pos x="697" y="445"/>
              </a:cxn>
              <a:cxn ang="0">
                <a:pos x="739" y="433"/>
              </a:cxn>
              <a:cxn ang="0">
                <a:pos x="780" y="416"/>
              </a:cxn>
              <a:cxn ang="0">
                <a:pos x="819" y="397"/>
              </a:cxn>
              <a:cxn ang="0">
                <a:pos x="819" y="397"/>
              </a:cxn>
              <a:cxn ang="0">
                <a:pos x="851" y="453"/>
              </a:cxn>
              <a:cxn ang="0">
                <a:pos x="886" y="506"/>
              </a:cxn>
              <a:cxn ang="0">
                <a:pos x="924" y="555"/>
              </a:cxn>
              <a:cxn ang="0">
                <a:pos x="966" y="601"/>
              </a:cxn>
              <a:cxn ang="0">
                <a:pos x="1011" y="643"/>
              </a:cxn>
              <a:cxn ang="0">
                <a:pos x="1059" y="682"/>
              </a:cxn>
              <a:cxn ang="0">
                <a:pos x="1110" y="717"/>
              </a:cxn>
              <a:cxn ang="0">
                <a:pos x="1163" y="747"/>
              </a:cxn>
              <a:cxn ang="0">
                <a:pos x="1218" y="775"/>
              </a:cxn>
              <a:cxn ang="0">
                <a:pos x="1276" y="798"/>
              </a:cxn>
              <a:cxn ang="0">
                <a:pos x="1334" y="815"/>
              </a:cxn>
              <a:cxn ang="0">
                <a:pos x="1394" y="830"/>
              </a:cxn>
              <a:cxn ang="0">
                <a:pos x="1457" y="839"/>
              </a:cxn>
              <a:cxn ang="0">
                <a:pos x="1519" y="844"/>
              </a:cxn>
              <a:cxn ang="0">
                <a:pos x="1582" y="843"/>
              </a:cxn>
              <a:cxn ang="0">
                <a:pos x="1646" y="839"/>
              </a:cxn>
              <a:cxn ang="0">
                <a:pos x="1686" y="863"/>
              </a:cxn>
              <a:cxn ang="0">
                <a:pos x="1729" y="885"/>
              </a:cxn>
              <a:cxn ang="0">
                <a:pos x="1772" y="904"/>
              </a:cxn>
              <a:cxn ang="0">
                <a:pos x="1816" y="918"/>
              </a:cxn>
              <a:cxn ang="0">
                <a:pos x="1861" y="931"/>
              </a:cxn>
              <a:cxn ang="0">
                <a:pos x="1906" y="941"/>
              </a:cxn>
              <a:cxn ang="0">
                <a:pos x="1953" y="947"/>
              </a:cxn>
              <a:cxn ang="0">
                <a:pos x="1999" y="951"/>
              </a:cxn>
              <a:cxn ang="0">
                <a:pos x="2044" y="951"/>
              </a:cxn>
              <a:cxn ang="0">
                <a:pos x="2091" y="949"/>
              </a:cxn>
              <a:cxn ang="0">
                <a:pos x="2137" y="943"/>
              </a:cxn>
              <a:cxn ang="0">
                <a:pos x="2183" y="934"/>
              </a:cxn>
              <a:cxn ang="0">
                <a:pos x="2229" y="923"/>
              </a:cxn>
              <a:cxn ang="0">
                <a:pos x="2273" y="908"/>
              </a:cxn>
              <a:cxn ang="0">
                <a:pos x="2316" y="891"/>
              </a:cxn>
              <a:cxn ang="0">
                <a:pos x="2360" y="869"/>
              </a:cxn>
            </a:cxnLst>
            <a:rect l="0" t="0" r="r" b="b"/>
            <a:pathLst>
              <a:path w="2360" h="951">
                <a:moveTo>
                  <a:pt x="0" y="0"/>
                </a:moveTo>
                <a:lnTo>
                  <a:pt x="13" y="55"/>
                </a:lnTo>
                <a:lnTo>
                  <a:pt x="31" y="109"/>
                </a:lnTo>
                <a:lnTo>
                  <a:pt x="54" y="160"/>
                </a:lnTo>
                <a:lnTo>
                  <a:pt x="82" y="207"/>
                </a:lnTo>
                <a:lnTo>
                  <a:pt x="114" y="252"/>
                </a:lnTo>
                <a:lnTo>
                  <a:pt x="150" y="293"/>
                </a:lnTo>
                <a:lnTo>
                  <a:pt x="189" y="330"/>
                </a:lnTo>
                <a:lnTo>
                  <a:pt x="233" y="362"/>
                </a:lnTo>
                <a:lnTo>
                  <a:pt x="278" y="391"/>
                </a:lnTo>
                <a:lnTo>
                  <a:pt x="326" y="416"/>
                </a:lnTo>
                <a:lnTo>
                  <a:pt x="377" y="435"/>
                </a:lnTo>
                <a:lnTo>
                  <a:pt x="429" y="451"/>
                </a:lnTo>
                <a:lnTo>
                  <a:pt x="485" y="459"/>
                </a:lnTo>
                <a:lnTo>
                  <a:pt x="540" y="464"/>
                </a:lnTo>
                <a:lnTo>
                  <a:pt x="568" y="464"/>
                </a:lnTo>
                <a:lnTo>
                  <a:pt x="597" y="462"/>
                </a:lnTo>
                <a:lnTo>
                  <a:pt x="624" y="459"/>
                </a:lnTo>
                <a:lnTo>
                  <a:pt x="653" y="455"/>
                </a:lnTo>
                <a:lnTo>
                  <a:pt x="697" y="445"/>
                </a:lnTo>
                <a:lnTo>
                  <a:pt x="739" y="433"/>
                </a:lnTo>
                <a:lnTo>
                  <a:pt x="780" y="416"/>
                </a:lnTo>
                <a:lnTo>
                  <a:pt x="819" y="397"/>
                </a:lnTo>
                <a:lnTo>
                  <a:pt x="819" y="397"/>
                </a:lnTo>
                <a:lnTo>
                  <a:pt x="851" y="453"/>
                </a:lnTo>
                <a:lnTo>
                  <a:pt x="886" y="506"/>
                </a:lnTo>
                <a:lnTo>
                  <a:pt x="924" y="555"/>
                </a:lnTo>
                <a:lnTo>
                  <a:pt x="966" y="601"/>
                </a:lnTo>
                <a:lnTo>
                  <a:pt x="1011" y="643"/>
                </a:lnTo>
                <a:lnTo>
                  <a:pt x="1059" y="682"/>
                </a:lnTo>
                <a:lnTo>
                  <a:pt x="1110" y="717"/>
                </a:lnTo>
                <a:lnTo>
                  <a:pt x="1163" y="747"/>
                </a:lnTo>
                <a:lnTo>
                  <a:pt x="1218" y="775"/>
                </a:lnTo>
                <a:lnTo>
                  <a:pt x="1276" y="798"/>
                </a:lnTo>
                <a:lnTo>
                  <a:pt x="1334" y="815"/>
                </a:lnTo>
                <a:lnTo>
                  <a:pt x="1394" y="830"/>
                </a:lnTo>
                <a:lnTo>
                  <a:pt x="1457" y="839"/>
                </a:lnTo>
                <a:lnTo>
                  <a:pt x="1519" y="844"/>
                </a:lnTo>
                <a:lnTo>
                  <a:pt x="1582" y="843"/>
                </a:lnTo>
                <a:lnTo>
                  <a:pt x="1646" y="839"/>
                </a:lnTo>
                <a:lnTo>
                  <a:pt x="1686" y="863"/>
                </a:lnTo>
                <a:lnTo>
                  <a:pt x="1729" y="885"/>
                </a:lnTo>
                <a:lnTo>
                  <a:pt x="1772" y="904"/>
                </a:lnTo>
                <a:lnTo>
                  <a:pt x="1816" y="918"/>
                </a:lnTo>
                <a:lnTo>
                  <a:pt x="1861" y="931"/>
                </a:lnTo>
                <a:lnTo>
                  <a:pt x="1906" y="941"/>
                </a:lnTo>
                <a:lnTo>
                  <a:pt x="1953" y="947"/>
                </a:lnTo>
                <a:lnTo>
                  <a:pt x="1999" y="951"/>
                </a:lnTo>
                <a:lnTo>
                  <a:pt x="2044" y="951"/>
                </a:lnTo>
                <a:lnTo>
                  <a:pt x="2091" y="949"/>
                </a:lnTo>
                <a:lnTo>
                  <a:pt x="2137" y="943"/>
                </a:lnTo>
                <a:lnTo>
                  <a:pt x="2183" y="934"/>
                </a:lnTo>
                <a:lnTo>
                  <a:pt x="2229" y="923"/>
                </a:lnTo>
                <a:lnTo>
                  <a:pt x="2273" y="908"/>
                </a:lnTo>
                <a:lnTo>
                  <a:pt x="2316" y="891"/>
                </a:lnTo>
                <a:lnTo>
                  <a:pt x="2360" y="869"/>
                </a:lnTo>
              </a:path>
            </a:pathLst>
          </a:custGeom>
          <a:noFill/>
          <a:ln w="7938">
            <a:solidFill>
              <a:srgbClr val="3475CD"/>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59" name="Freeform 246"/>
          <p:cNvSpPr>
            <a:spLocks/>
          </p:cNvSpPr>
          <p:nvPr/>
        </p:nvSpPr>
        <p:spPr bwMode="auto">
          <a:xfrm>
            <a:off x="3773488" y="5823131"/>
            <a:ext cx="920750" cy="419100"/>
          </a:xfrm>
          <a:custGeom>
            <a:avLst/>
            <a:gdLst/>
            <a:ahLst/>
            <a:cxnLst>
              <a:cxn ang="0">
                <a:pos x="0" y="0"/>
              </a:cxn>
              <a:cxn ang="0">
                <a:pos x="41" y="47"/>
              </a:cxn>
              <a:cxn ang="0">
                <a:pos x="84" y="91"/>
              </a:cxn>
              <a:cxn ang="0">
                <a:pos x="129" y="131"/>
              </a:cxn>
              <a:cxn ang="0">
                <a:pos x="179" y="169"/>
              </a:cxn>
              <a:cxn ang="0">
                <a:pos x="228" y="204"/>
              </a:cxn>
              <a:cxn ang="0">
                <a:pos x="281" y="234"/>
              </a:cxn>
              <a:cxn ang="0">
                <a:pos x="335" y="262"/>
              </a:cxn>
              <a:cxn ang="0">
                <a:pos x="390" y="286"/>
              </a:cxn>
              <a:cxn ang="0">
                <a:pos x="447" y="307"/>
              </a:cxn>
              <a:cxn ang="0">
                <a:pos x="505" y="322"/>
              </a:cxn>
              <a:cxn ang="0">
                <a:pos x="564" y="336"/>
              </a:cxn>
              <a:cxn ang="0">
                <a:pos x="624" y="344"/>
              </a:cxn>
              <a:cxn ang="0">
                <a:pos x="685" y="350"/>
              </a:cxn>
              <a:cxn ang="0">
                <a:pos x="746" y="351"/>
              </a:cxn>
              <a:cxn ang="0">
                <a:pos x="807" y="349"/>
              </a:cxn>
              <a:cxn ang="0">
                <a:pos x="870" y="341"/>
              </a:cxn>
              <a:cxn ang="0">
                <a:pos x="870" y="341"/>
              </a:cxn>
              <a:cxn ang="0">
                <a:pos x="902" y="401"/>
              </a:cxn>
              <a:cxn ang="0">
                <a:pos x="938" y="456"/>
              </a:cxn>
              <a:cxn ang="0">
                <a:pos x="979" y="508"/>
              </a:cxn>
              <a:cxn ang="0">
                <a:pos x="1023" y="556"/>
              </a:cxn>
              <a:cxn ang="0">
                <a:pos x="1071" y="599"/>
              </a:cxn>
              <a:cxn ang="0">
                <a:pos x="1122" y="640"/>
              </a:cxn>
              <a:cxn ang="0">
                <a:pos x="1175" y="674"/>
              </a:cxn>
              <a:cxn ang="0">
                <a:pos x="1231" y="706"/>
              </a:cxn>
              <a:cxn ang="0">
                <a:pos x="1290" y="732"/>
              </a:cxn>
              <a:cxn ang="0">
                <a:pos x="1350" y="754"/>
              </a:cxn>
              <a:cxn ang="0">
                <a:pos x="1413" y="771"/>
              </a:cxn>
              <a:cxn ang="0">
                <a:pos x="1477" y="783"/>
              </a:cxn>
              <a:cxn ang="0">
                <a:pos x="1541" y="789"/>
              </a:cxn>
              <a:cxn ang="0">
                <a:pos x="1606" y="790"/>
              </a:cxn>
              <a:cxn ang="0">
                <a:pos x="1673" y="786"/>
              </a:cxn>
              <a:cxn ang="0">
                <a:pos x="1740" y="777"/>
              </a:cxn>
            </a:cxnLst>
            <a:rect l="0" t="0" r="r" b="b"/>
            <a:pathLst>
              <a:path w="1740" h="790">
                <a:moveTo>
                  <a:pt x="0" y="0"/>
                </a:moveTo>
                <a:lnTo>
                  <a:pt x="41" y="47"/>
                </a:lnTo>
                <a:lnTo>
                  <a:pt x="84" y="91"/>
                </a:lnTo>
                <a:lnTo>
                  <a:pt x="129" y="131"/>
                </a:lnTo>
                <a:lnTo>
                  <a:pt x="179" y="169"/>
                </a:lnTo>
                <a:lnTo>
                  <a:pt x="228" y="204"/>
                </a:lnTo>
                <a:lnTo>
                  <a:pt x="281" y="234"/>
                </a:lnTo>
                <a:lnTo>
                  <a:pt x="335" y="262"/>
                </a:lnTo>
                <a:lnTo>
                  <a:pt x="390" y="286"/>
                </a:lnTo>
                <a:lnTo>
                  <a:pt x="447" y="307"/>
                </a:lnTo>
                <a:lnTo>
                  <a:pt x="505" y="322"/>
                </a:lnTo>
                <a:lnTo>
                  <a:pt x="564" y="336"/>
                </a:lnTo>
                <a:lnTo>
                  <a:pt x="624" y="344"/>
                </a:lnTo>
                <a:lnTo>
                  <a:pt x="685" y="350"/>
                </a:lnTo>
                <a:lnTo>
                  <a:pt x="746" y="351"/>
                </a:lnTo>
                <a:lnTo>
                  <a:pt x="807" y="349"/>
                </a:lnTo>
                <a:lnTo>
                  <a:pt x="870" y="341"/>
                </a:lnTo>
                <a:lnTo>
                  <a:pt x="870" y="341"/>
                </a:lnTo>
                <a:lnTo>
                  <a:pt x="902" y="401"/>
                </a:lnTo>
                <a:lnTo>
                  <a:pt x="938" y="456"/>
                </a:lnTo>
                <a:lnTo>
                  <a:pt x="979" y="508"/>
                </a:lnTo>
                <a:lnTo>
                  <a:pt x="1023" y="556"/>
                </a:lnTo>
                <a:lnTo>
                  <a:pt x="1071" y="599"/>
                </a:lnTo>
                <a:lnTo>
                  <a:pt x="1122" y="640"/>
                </a:lnTo>
                <a:lnTo>
                  <a:pt x="1175" y="674"/>
                </a:lnTo>
                <a:lnTo>
                  <a:pt x="1231" y="706"/>
                </a:lnTo>
                <a:lnTo>
                  <a:pt x="1290" y="732"/>
                </a:lnTo>
                <a:lnTo>
                  <a:pt x="1350" y="754"/>
                </a:lnTo>
                <a:lnTo>
                  <a:pt x="1413" y="771"/>
                </a:lnTo>
                <a:lnTo>
                  <a:pt x="1477" y="783"/>
                </a:lnTo>
                <a:lnTo>
                  <a:pt x="1541" y="789"/>
                </a:lnTo>
                <a:lnTo>
                  <a:pt x="1606" y="790"/>
                </a:lnTo>
                <a:lnTo>
                  <a:pt x="1673" y="786"/>
                </a:lnTo>
                <a:lnTo>
                  <a:pt x="1740" y="777"/>
                </a:lnTo>
              </a:path>
            </a:pathLst>
          </a:custGeom>
          <a:noFill/>
          <a:ln w="7938">
            <a:solidFill>
              <a:srgbClr val="3475CD"/>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60" name="Freeform 247"/>
          <p:cNvSpPr>
            <a:spLocks/>
          </p:cNvSpPr>
          <p:nvPr/>
        </p:nvSpPr>
        <p:spPr bwMode="auto">
          <a:xfrm>
            <a:off x="4679954" y="6202544"/>
            <a:ext cx="523875" cy="82550"/>
          </a:xfrm>
          <a:custGeom>
            <a:avLst/>
            <a:gdLst/>
            <a:ahLst/>
            <a:cxnLst>
              <a:cxn ang="0">
                <a:pos x="0" y="79"/>
              </a:cxn>
              <a:cxn ang="0">
                <a:pos x="61" y="103"/>
              </a:cxn>
              <a:cxn ang="0">
                <a:pos x="123" y="120"/>
              </a:cxn>
              <a:cxn ang="0">
                <a:pos x="186" y="134"/>
              </a:cxn>
              <a:cxn ang="0">
                <a:pos x="248" y="146"/>
              </a:cxn>
              <a:cxn ang="0">
                <a:pos x="313" y="153"/>
              </a:cxn>
              <a:cxn ang="0">
                <a:pos x="377" y="158"/>
              </a:cxn>
              <a:cxn ang="0">
                <a:pos x="441" y="158"/>
              </a:cxn>
              <a:cxn ang="0">
                <a:pos x="503" y="153"/>
              </a:cxn>
              <a:cxn ang="0">
                <a:pos x="567" y="147"/>
              </a:cxn>
              <a:cxn ang="0">
                <a:pos x="630" y="136"/>
              </a:cxn>
              <a:cxn ang="0">
                <a:pos x="692" y="123"/>
              </a:cxn>
              <a:cxn ang="0">
                <a:pos x="753" y="104"/>
              </a:cxn>
              <a:cxn ang="0">
                <a:pos x="813" y="84"/>
              </a:cxn>
              <a:cxn ang="0">
                <a:pos x="873" y="59"/>
              </a:cxn>
              <a:cxn ang="0">
                <a:pos x="931" y="30"/>
              </a:cxn>
              <a:cxn ang="0">
                <a:pos x="988" y="0"/>
              </a:cxn>
            </a:cxnLst>
            <a:rect l="0" t="0" r="r" b="b"/>
            <a:pathLst>
              <a:path w="988" h="158">
                <a:moveTo>
                  <a:pt x="0" y="79"/>
                </a:moveTo>
                <a:lnTo>
                  <a:pt x="61" y="103"/>
                </a:lnTo>
                <a:lnTo>
                  <a:pt x="123" y="120"/>
                </a:lnTo>
                <a:lnTo>
                  <a:pt x="186" y="134"/>
                </a:lnTo>
                <a:lnTo>
                  <a:pt x="248" y="146"/>
                </a:lnTo>
                <a:lnTo>
                  <a:pt x="313" y="153"/>
                </a:lnTo>
                <a:lnTo>
                  <a:pt x="377" y="158"/>
                </a:lnTo>
                <a:lnTo>
                  <a:pt x="441" y="158"/>
                </a:lnTo>
                <a:lnTo>
                  <a:pt x="503" y="153"/>
                </a:lnTo>
                <a:lnTo>
                  <a:pt x="567" y="147"/>
                </a:lnTo>
                <a:lnTo>
                  <a:pt x="630" y="136"/>
                </a:lnTo>
                <a:lnTo>
                  <a:pt x="692" y="123"/>
                </a:lnTo>
                <a:lnTo>
                  <a:pt x="753" y="104"/>
                </a:lnTo>
                <a:lnTo>
                  <a:pt x="813" y="84"/>
                </a:lnTo>
                <a:lnTo>
                  <a:pt x="873" y="59"/>
                </a:lnTo>
                <a:lnTo>
                  <a:pt x="931" y="30"/>
                </a:lnTo>
                <a:lnTo>
                  <a:pt x="988" y="0"/>
                </a:lnTo>
              </a:path>
            </a:pathLst>
          </a:custGeom>
          <a:noFill/>
          <a:ln w="7938">
            <a:solidFill>
              <a:srgbClr val="3475CD"/>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61" name="Freeform 248"/>
          <p:cNvSpPr>
            <a:spLocks/>
          </p:cNvSpPr>
          <p:nvPr/>
        </p:nvSpPr>
        <p:spPr bwMode="auto">
          <a:xfrm>
            <a:off x="2843786" y="5429432"/>
            <a:ext cx="778893" cy="396318"/>
          </a:xfrm>
          <a:custGeom>
            <a:avLst/>
            <a:gdLst>
              <a:gd name="connsiteX0" fmla="*/ 0 w 10000"/>
              <a:gd name="connsiteY0" fmla="*/ 7214 h 10984"/>
              <a:gd name="connsiteX1" fmla="*/ 52 w 10000"/>
              <a:gd name="connsiteY1" fmla="*/ 10984 h 10984"/>
              <a:gd name="connsiteX2" fmla="*/ 1544 w 10000"/>
              <a:gd name="connsiteY2" fmla="*/ 10000 h 10984"/>
              <a:gd name="connsiteX3" fmla="*/ 10000 w 10000"/>
              <a:gd name="connsiteY3" fmla="*/ 0 h 10984"/>
              <a:gd name="connsiteX0" fmla="*/ 0 w 12205"/>
              <a:gd name="connsiteY0" fmla="*/ 13422 h 14679"/>
              <a:gd name="connsiteX1" fmla="*/ 2257 w 12205"/>
              <a:gd name="connsiteY1" fmla="*/ 10984 h 14679"/>
              <a:gd name="connsiteX2" fmla="*/ 3749 w 12205"/>
              <a:gd name="connsiteY2" fmla="*/ 10000 h 14679"/>
              <a:gd name="connsiteX3" fmla="*/ 12205 w 12205"/>
              <a:gd name="connsiteY3" fmla="*/ 0 h 14679"/>
              <a:gd name="connsiteX0" fmla="*/ 0 w 12205"/>
              <a:gd name="connsiteY0" fmla="*/ 13422 h 13422"/>
              <a:gd name="connsiteX1" fmla="*/ 3749 w 12205"/>
              <a:gd name="connsiteY1" fmla="*/ 10000 h 13422"/>
              <a:gd name="connsiteX2" fmla="*/ 12205 w 12205"/>
              <a:gd name="connsiteY2" fmla="*/ 0 h 13422"/>
            </a:gdLst>
            <a:ahLst/>
            <a:cxnLst>
              <a:cxn ang="0">
                <a:pos x="connsiteX0" y="connsiteY0"/>
              </a:cxn>
              <a:cxn ang="0">
                <a:pos x="connsiteX1" y="connsiteY1"/>
              </a:cxn>
              <a:cxn ang="0">
                <a:pos x="connsiteX2" y="connsiteY2"/>
              </a:cxn>
            </a:cxnLst>
            <a:rect l="l" t="t" r="r" b="b"/>
            <a:pathLst>
              <a:path w="12205" h="13422">
                <a:moveTo>
                  <a:pt x="0" y="13422"/>
                </a:moveTo>
                <a:cubicBezTo>
                  <a:pt x="781" y="12709"/>
                  <a:pt x="1715" y="12237"/>
                  <a:pt x="3749" y="10000"/>
                </a:cubicBezTo>
                <a:lnTo>
                  <a:pt x="12205" y="0"/>
                </a:lnTo>
              </a:path>
            </a:pathLst>
          </a:custGeom>
          <a:noFill/>
          <a:ln w="14288">
            <a:solidFill>
              <a:srgbClr val="3475CD"/>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62" name="Freeform 249"/>
          <p:cNvSpPr>
            <a:spLocks/>
          </p:cNvSpPr>
          <p:nvPr/>
        </p:nvSpPr>
        <p:spPr bwMode="auto">
          <a:xfrm>
            <a:off x="3116263" y="5456419"/>
            <a:ext cx="682625" cy="762000"/>
          </a:xfrm>
          <a:custGeom>
            <a:avLst/>
            <a:gdLst/>
            <a:ahLst/>
            <a:cxnLst>
              <a:cxn ang="0">
                <a:pos x="1030" y="0"/>
              </a:cxn>
              <a:cxn ang="0">
                <a:pos x="0" y="559"/>
              </a:cxn>
              <a:cxn ang="0">
                <a:pos x="1290" y="1440"/>
              </a:cxn>
              <a:cxn ang="0">
                <a:pos x="1290" y="931"/>
              </a:cxn>
            </a:cxnLst>
            <a:rect l="0" t="0" r="r" b="b"/>
            <a:pathLst>
              <a:path w="1290" h="1440">
                <a:moveTo>
                  <a:pt x="1030" y="0"/>
                </a:moveTo>
                <a:lnTo>
                  <a:pt x="0" y="559"/>
                </a:lnTo>
                <a:lnTo>
                  <a:pt x="1290" y="1440"/>
                </a:lnTo>
                <a:lnTo>
                  <a:pt x="1290" y="931"/>
                </a:lnTo>
              </a:path>
            </a:pathLst>
          </a:custGeom>
          <a:noFill/>
          <a:ln w="14288">
            <a:solidFill>
              <a:srgbClr val="3475CD"/>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63" name="Freeform 250"/>
          <p:cNvSpPr>
            <a:spLocks/>
          </p:cNvSpPr>
          <p:nvPr/>
        </p:nvSpPr>
        <p:spPr bwMode="auto">
          <a:xfrm>
            <a:off x="3767142" y="5742177"/>
            <a:ext cx="144463" cy="206375"/>
          </a:xfrm>
          <a:custGeom>
            <a:avLst/>
            <a:gdLst/>
            <a:ahLst/>
            <a:cxnLst>
              <a:cxn ang="0">
                <a:pos x="274" y="0"/>
              </a:cxn>
              <a:cxn ang="0">
                <a:pos x="61" y="391"/>
              </a:cxn>
              <a:cxn ang="0">
                <a:pos x="0" y="187"/>
              </a:cxn>
            </a:cxnLst>
            <a:rect l="0" t="0" r="r" b="b"/>
            <a:pathLst>
              <a:path w="274" h="391">
                <a:moveTo>
                  <a:pt x="274" y="0"/>
                </a:moveTo>
                <a:lnTo>
                  <a:pt x="61" y="391"/>
                </a:lnTo>
                <a:lnTo>
                  <a:pt x="0" y="187"/>
                </a:lnTo>
              </a:path>
            </a:pathLst>
          </a:custGeom>
          <a:noFill/>
          <a:ln w="7938">
            <a:solidFill>
              <a:srgbClr val="3475CD"/>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64" name="Line 251"/>
          <p:cNvSpPr>
            <a:spLocks noChangeShapeType="1"/>
          </p:cNvSpPr>
          <p:nvPr/>
        </p:nvSpPr>
        <p:spPr bwMode="auto">
          <a:xfrm flipV="1">
            <a:off x="3838575" y="5719944"/>
            <a:ext cx="1588" cy="528638"/>
          </a:xfrm>
          <a:prstGeom prst="line">
            <a:avLst/>
          </a:prstGeom>
          <a:no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65" name="Line 252"/>
          <p:cNvSpPr>
            <a:spLocks noChangeShapeType="1"/>
          </p:cNvSpPr>
          <p:nvPr/>
        </p:nvSpPr>
        <p:spPr bwMode="auto">
          <a:xfrm flipV="1">
            <a:off x="3760792" y="5732644"/>
            <a:ext cx="150813" cy="95250"/>
          </a:xfrm>
          <a:prstGeom prst="line">
            <a:avLst/>
          </a:prstGeom>
          <a:no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66" name="Freeform 253"/>
          <p:cNvSpPr>
            <a:spLocks/>
          </p:cNvSpPr>
          <p:nvPr/>
        </p:nvSpPr>
        <p:spPr bwMode="auto">
          <a:xfrm>
            <a:off x="5499101" y="5132577"/>
            <a:ext cx="2836863" cy="1027113"/>
          </a:xfrm>
          <a:custGeom>
            <a:avLst/>
            <a:gdLst/>
            <a:ahLst/>
            <a:cxnLst>
              <a:cxn ang="0">
                <a:pos x="0" y="1939"/>
              </a:cxn>
              <a:cxn ang="0">
                <a:pos x="2042" y="684"/>
              </a:cxn>
              <a:cxn ang="0">
                <a:pos x="3186" y="1418"/>
              </a:cxn>
              <a:cxn ang="0">
                <a:pos x="4563" y="561"/>
              </a:cxn>
              <a:cxn ang="0">
                <a:pos x="4563" y="561"/>
              </a:cxn>
              <a:cxn ang="0">
                <a:pos x="4761" y="417"/>
              </a:cxn>
              <a:cxn ang="0">
                <a:pos x="4959" y="277"/>
              </a:cxn>
              <a:cxn ang="0">
                <a:pos x="5158" y="138"/>
              </a:cxn>
              <a:cxn ang="0">
                <a:pos x="5359" y="0"/>
              </a:cxn>
            </a:cxnLst>
            <a:rect l="0" t="0" r="r" b="b"/>
            <a:pathLst>
              <a:path w="5359" h="1939">
                <a:moveTo>
                  <a:pt x="0" y="1939"/>
                </a:moveTo>
                <a:lnTo>
                  <a:pt x="2042" y="684"/>
                </a:lnTo>
                <a:lnTo>
                  <a:pt x="3186" y="1418"/>
                </a:lnTo>
                <a:lnTo>
                  <a:pt x="4563" y="561"/>
                </a:lnTo>
                <a:lnTo>
                  <a:pt x="4563" y="561"/>
                </a:lnTo>
                <a:lnTo>
                  <a:pt x="4761" y="417"/>
                </a:lnTo>
                <a:lnTo>
                  <a:pt x="4959" y="277"/>
                </a:lnTo>
                <a:lnTo>
                  <a:pt x="5158" y="138"/>
                </a:lnTo>
                <a:lnTo>
                  <a:pt x="5359" y="0"/>
                </a:lnTo>
              </a:path>
            </a:pathLst>
          </a:custGeom>
          <a:noFill/>
          <a:ln w="14288">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67" name="Freeform 254"/>
          <p:cNvSpPr>
            <a:spLocks/>
          </p:cNvSpPr>
          <p:nvPr/>
        </p:nvSpPr>
        <p:spPr bwMode="auto">
          <a:xfrm>
            <a:off x="5499100" y="5116702"/>
            <a:ext cx="595313" cy="657225"/>
          </a:xfrm>
          <a:custGeom>
            <a:avLst/>
            <a:gdLst/>
            <a:ahLst/>
            <a:cxnLst>
              <a:cxn ang="0">
                <a:pos x="1125" y="1242"/>
              </a:cxn>
              <a:cxn ang="0">
                <a:pos x="0" y="466"/>
              </a:cxn>
              <a:cxn ang="0">
                <a:pos x="380" y="217"/>
              </a:cxn>
              <a:cxn ang="0">
                <a:pos x="0" y="0"/>
              </a:cxn>
            </a:cxnLst>
            <a:rect l="0" t="0" r="r" b="b"/>
            <a:pathLst>
              <a:path w="1125" h="1242">
                <a:moveTo>
                  <a:pt x="1125" y="1242"/>
                </a:moveTo>
                <a:lnTo>
                  <a:pt x="0" y="466"/>
                </a:lnTo>
                <a:lnTo>
                  <a:pt x="380" y="217"/>
                </a:lnTo>
                <a:lnTo>
                  <a:pt x="0" y="0"/>
                </a:lnTo>
              </a:path>
            </a:pathLst>
          </a:custGeom>
          <a:noFill/>
          <a:ln w="7938">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68" name="Line 255"/>
          <p:cNvSpPr>
            <a:spLocks noChangeShapeType="1"/>
          </p:cNvSpPr>
          <p:nvPr/>
        </p:nvSpPr>
        <p:spPr bwMode="auto">
          <a:xfrm flipH="1">
            <a:off x="5702300" y="5165914"/>
            <a:ext cx="109538" cy="55563"/>
          </a:xfrm>
          <a:prstGeom prst="line">
            <a:avLst/>
          </a:prstGeom>
          <a:noFill/>
          <a:ln w="7938">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69" name="Line 256"/>
          <p:cNvSpPr>
            <a:spLocks noChangeShapeType="1"/>
          </p:cNvSpPr>
          <p:nvPr/>
        </p:nvSpPr>
        <p:spPr bwMode="auto">
          <a:xfrm flipV="1">
            <a:off x="5894388" y="5577069"/>
            <a:ext cx="107950" cy="65088"/>
          </a:xfrm>
          <a:prstGeom prst="line">
            <a:avLst/>
          </a:prstGeom>
          <a:noFill/>
          <a:ln w="7938">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70" name="Line 257"/>
          <p:cNvSpPr>
            <a:spLocks noChangeShapeType="1"/>
          </p:cNvSpPr>
          <p:nvPr/>
        </p:nvSpPr>
        <p:spPr bwMode="auto">
          <a:xfrm flipV="1">
            <a:off x="6780213" y="5545327"/>
            <a:ext cx="122238" cy="80963"/>
          </a:xfrm>
          <a:prstGeom prst="line">
            <a:avLst/>
          </a:prstGeom>
          <a:noFill/>
          <a:ln w="7938">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71" name="Line 258"/>
          <p:cNvSpPr>
            <a:spLocks noChangeShapeType="1"/>
          </p:cNvSpPr>
          <p:nvPr/>
        </p:nvSpPr>
        <p:spPr bwMode="auto">
          <a:xfrm>
            <a:off x="7683500" y="5570727"/>
            <a:ext cx="149225" cy="111125"/>
          </a:xfrm>
          <a:prstGeom prst="line">
            <a:avLst/>
          </a:prstGeom>
          <a:noFill/>
          <a:ln w="7938">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72" name="Freeform 259"/>
          <p:cNvSpPr>
            <a:spLocks/>
          </p:cNvSpPr>
          <p:nvPr/>
        </p:nvSpPr>
        <p:spPr bwMode="auto">
          <a:xfrm>
            <a:off x="7461250" y="5554844"/>
            <a:ext cx="795338" cy="598488"/>
          </a:xfrm>
          <a:custGeom>
            <a:avLst/>
            <a:gdLst/>
            <a:ahLst/>
            <a:cxnLst>
              <a:cxn ang="0">
                <a:pos x="888" y="1130"/>
              </a:cxn>
              <a:cxn ang="0">
                <a:pos x="0" y="570"/>
              </a:cxn>
              <a:cxn ang="0">
                <a:pos x="621" y="167"/>
              </a:cxn>
              <a:cxn ang="0">
                <a:pos x="888" y="0"/>
              </a:cxn>
              <a:cxn ang="0">
                <a:pos x="1502" y="334"/>
              </a:cxn>
            </a:cxnLst>
            <a:rect l="0" t="0" r="r" b="b"/>
            <a:pathLst>
              <a:path w="1502" h="1130">
                <a:moveTo>
                  <a:pt x="888" y="1130"/>
                </a:moveTo>
                <a:lnTo>
                  <a:pt x="0" y="570"/>
                </a:lnTo>
                <a:lnTo>
                  <a:pt x="621" y="167"/>
                </a:lnTo>
                <a:lnTo>
                  <a:pt x="888" y="0"/>
                </a:lnTo>
                <a:lnTo>
                  <a:pt x="1502" y="334"/>
                </a:lnTo>
              </a:path>
            </a:pathLst>
          </a:custGeom>
          <a:noFill/>
          <a:ln w="7938">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73" name="Freeform 260"/>
          <p:cNvSpPr>
            <a:spLocks/>
          </p:cNvSpPr>
          <p:nvPr/>
        </p:nvSpPr>
        <p:spPr bwMode="auto">
          <a:xfrm>
            <a:off x="6573838" y="5132577"/>
            <a:ext cx="822325" cy="542925"/>
          </a:xfrm>
          <a:custGeom>
            <a:avLst/>
            <a:gdLst/>
            <a:ahLst/>
            <a:cxnLst>
              <a:cxn ang="0">
                <a:pos x="1552" y="448"/>
              </a:cxn>
              <a:cxn ang="0">
                <a:pos x="794" y="1025"/>
              </a:cxn>
              <a:cxn ang="0">
                <a:pos x="515" y="840"/>
              </a:cxn>
              <a:cxn ang="0">
                <a:pos x="0" y="466"/>
              </a:cxn>
              <a:cxn ang="0">
                <a:pos x="608" y="0"/>
              </a:cxn>
            </a:cxnLst>
            <a:rect l="0" t="0" r="r" b="b"/>
            <a:pathLst>
              <a:path w="1552" h="1025">
                <a:moveTo>
                  <a:pt x="1552" y="448"/>
                </a:moveTo>
                <a:lnTo>
                  <a:pt x="794" y="1025"/>
                </a:lnTo>
                <a:lnTo>
                  <a:pt x="515" y="840"/>
                </a:lnTo>
                <a:lnTo>
                  <a:pt x="0" y="466"/>
                </a:lnTo>
                <a:lnTo>
                  <a:pt x="608" y="0"/>
                </a:lnTo>
              </a:path>
            </a:pathLst>
          </a:custGeom>
          <a:noFill/>
          <a:ln w="7938">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74" name="Freeform 278"/>
          <p:cNvSpPr>
            <a:spLocks noEditPoints="1"/>
          </p:cNvSpPr>
          <p:nvPr/>
        </p:nvSpPr>
        <p:spPr bwMode="auto">
          <a:xfrm>
            <a:off x="6086479" y="2022656"/>
            <a:ext cx="15875" cy="3805238"/>
          </a:xfrm>
          <a:custGeom>
            <a:avLst/>
            <a:gdLst/>
            <a:ahLst/>
            <a:cxnLst>
              <a:cxn ang="0">
                <a:pos x="19" y="3"/>
              </a:cxn>
              <a:cxn ang="0">
                <a:pos x="24" y="314"/>
              </a:cxn>
              <a:cxn ang="0">
                <a:pos x="32" y="196"/>
              </a:cxn>
              <a:cxn ang="0">
                <a:pos x="18" y="379"/>
              </a:cxn>
              <a:cxn ang="0">
                <a:pos x="22" y="690"/>
              </a:cxn>
              <a:cxn ang="0">
                <a:pos x="31" y="573"/>
              </a:cxn>
              <a:cxn ang="0">
                <a:pos x="18" y="755"/>
              </a:cxn>
              <a:cxn ang="0">
                <a:pos x="22" y="1068"/>
              </a:cxn>
              <a:cxn ang="0">
                <a:pos x="29" y="949"/>
              </a:cxn>
              <a:cxn ang="0">
                <a:pos x="16" y="1133"/>
              </a:cxn>
              <a:cxn ang="0">
                <a:pos x="21" y="1444"/>
              </a:cxn>
              <a:cxn ang="0">
                <a:pos x="29" y="1327"/>
              </a:cxn>
              <a:cxn ang="0">
                <a:pos x="15" y="1510"/>
              </a:cxn>
              <a:cxn ang="0">
                <a:pos x="21" y="1821"/>
              </a:cxn>
              <a:cxn ang="0">
                <a:pos x="28" y="1704"/>
              </a:cxn>
              <a:cxn ang="0">
                <a:pos x="15" y="1886"/>
              </a:cxn>
              <a:cxn ang="0">
                <a:pos x="19" y="2197"/>
              </a:cxn>
              <a:cxn ang="0">
                <a:pos x="28" y="2080"/>
              </a:cxn>
              <a:cxn ang="0">
                <a:pos x="13" y="2262"/>
              </a:cxn>
              <a:cxn ang="0">
                <a:pos x="25" y="2572"/>
              </a:cxn>
              <a:cxn ang="0">
                <a:pos x="26" y="2456"/>
              </a:cxn>
              <a:cxn ang="0">
                <a:pos x="10" y="2645"/>
              </a:cxn>
              <a:cxn ang="0">
                <a:pos x="24" y="2949"/>
              </a:cxn>
              <a:cxn ang="0">
                <a:pos x="26" y="2833"/>
              </a:cxn>
              <a:cxn ang="0">
                <a:pos x="10" y="3021"/>
              </a:cxn>
              <a:cxn ang="0">
                <a:pos x="22" y="3325"/>
              </a:cxn>
              <a:cxn ang="0">
                <a:pos x="25" y="3211"/>
              </a:cxn>
              <a:cxn ang="0">
                <a:pos x="9" y="3399"/>
              </a:cxn>
              <a:cxn ang="0">
                <a:pos x="22" y="3703"/>
              </a:cxn>
              <a:cxn ang="0">
                <a:pos x="25" y="3587"/>
              </a:cxn>
              <a:cxn ang="0">
                <a:pos x="8" y="3775"/>
              </a:cxn>
              <a:cxn ang="0">
                <a:pos x="21" y="4079"/>
              </a:cxn>
              <a:cxn ang="0">
                <a:pos x="24" y="3963"/>
              </a:cxn>
              <a:cxn ang="0">
                <a:pos x="8" y="4152"/>
              </a:cxn>
              <a:cxn ang="0">
                <a:pos x="21" y="4456"/>
              </a:cxn>
              <a:cxn ang="0">
                <a:pos x="22" y="4340"/>
              </a:cxn>
              <a:cxn ang="0">
                <a:pos x="6" y="4528"/>
              </a:cxn>
              <a:cxn ang="0">
                <a:pos x="19" y="4832"/>
              </a:cxn>
              <a:cxn ang="0">
                <a:pos x="22" y="4718"/>
              </a:cxn>
              <a:cxn ang="0">
                <a:pos x="6" y="4906"/>
              </a:cxn>
              <a:cxn ang="0">
                <a:pos x="19" y="5210"/>
              </a:cxn>
              <a:cxn ang="0">
                <a:pos x="21" y="5094"/>
              </a:cxn>
              <a:cxn ang="0">
                <a:pos x="5" y="5392"/>
              </a:cxn>
              <a:cxn ang="0">
                <a:pos x="21" y="5580"/>
              </a:cxn>
              <a:cxn ang="0">
                <a:pos x="18" y="5465"/>
              </a:cxn>
              <a:cxn ang="0">
                <a:pos x="3" y="5769"/>
              </a:cxn>
              <a:cxn ang="0">
                <a:pos x="19" y="5957"/>
              </a:cxn>
              <a:cxn ang="0">
                <a:pos x="18" y="5841"/>
              </a:cxn>
              <a:cxn ang="0">
                <a:pos x="3" y="6145"/>
              </a:cxn>
              <a:cxn ang="0">
                <a:pos x="18" y="6333"/>
              </a:cxn>
              <a:cxn ang="0">
                <a:pos x="16" y="6219"/>
              </a:cxn>
              <a:cxn ang="0">
                <a:pos x="2" y="6521"/>
              </a:cxn>
              <a:cxn ang="0">
                <a:pos x="18" y="6711"/>
              </a:cxn>
              <a:cxn ang="0">
                <a:pos x="16" y="6595"/>
              </a:cxn>
              <a:cxn ang="0">
                <a:pos x="2" y="6899"/>
              </a:cxn>
              <a:cxn ang="0">
                <a:pos x="16" y="7088"/>
              </a:cxn>
              <a:cxn ang="0">
                <a:pos x="15" y="6972"/>
              </a:cxn>
              <a:cxn ang="0">
                <a:pos x="0" y="7182"/>
              </a:cxn>
            </a:cxnLst>
            <a:rect l="0" t="0" r="r" b="b"/>
            <a:pathLst>
              <a:path w="32" h="7190">
                <a:moveTo>
                  <a:pt x="32" y="8"/>
                </a:moveTo>
                <a:lnTo>
                  <a:pt x="32" y="118"/>
                </a:lnTo>
                <a:lnTo>
                  <a:pt x="29" y="124"/>
                </a:lnTo>
                <a:lnTo>
                  <a:pt x="24" y="126"/>
                </a:lnTo>
                <a:lnTo>
                  <a:pt x="19" y="124"/>
                </a:lnTo>
                <a:lnTo>
                  <a:pt x="16" y="118"/>
                </a:lnTo>
                <a:lnTo>
                  <a:pt x="16" y="8"/>
                </a:lnTo>
                <a:lnTo>
                  <a:pt x="19" y="3"/>
                </a:lnTo>
                <a:lnTo>
                  <a:pt x="24" y="0"/>
                </a:lnTo>
                <a:lnTo>
                  <a:pt x="29" y="3"/>
                </a:lnTo>
                <a:lnTo>
                  <a:pt x="32" y="8"/>
                </a:lnTo>
                <a:lnTo>
                  <a:pt x="32" y="8"/>
                </a:lnTo>
                <a:close/>
                <a:moveTo>
                  <a:pt x="32" y="196"/>
                </a:moveTo>
                <a:lnTo>
                  <a:pt x="31" y="307"/>
                </a:lnTo>
                <a:lnTo>
                  <a:pt x="29" y="312"/>
                </a:lnTo>
                <a:lnTo>
                  <a:pt x="24" y="314"/>
                </a:lnTo>
                <a:lnTo>
                  <a:pt x="18" y="312"/>
                </a:lnTo>
                <a:lnTo>
                  <a:pt x="16" y="307"/>
                </a:lnTo>
                <a:lnTo>
                  <a:pt x="16" y="196"/>
                </a:lnTo>
                <a:lnTo>
                  <a:pt x="18" y="191"/>
                </a:lnTo>
                <a:lnTo>
                  <a:pt x="24" y="188"/>
                </a:lnTo>
                <a:lnTo>
                  <a:pt x="29" y="191"/>
                </a:lnTo>
                <a:lnTo>
                  <a:pt x="32" y="196"/>
                </a:lnTo>
                <a:lnTo>
                  <a:pt x="32" y="196"/>
                </a:lnTo>
                <a:close/>
                <a:moveTo>
                  <a:pt x="31" y="385"/>
                </a:moveTo>
                <a:lnTo>
                  <a:pt x="31" y="495"/>
                </a:lnTo>
                <a:lnTo>
                  <a:pt x="29" y="501"/>
                </a:lnTo>
                <a:lnTo>
                  <a:pt x="24" y="502"/>
                </a:lnTo>
                <a:lnTo>
                  <a:pt x="18" y="501"/>
                </a:lnTo>
                <a:lnTo>
                  <a:pt x="15" y="495"/>
                </a:lnTo>
                <a:lnTo>
                  <a:pt x="15" y="385"/>
                </a:lnTo>
                <a:lnTo>
                  <a:pt x="18" y="379"/>
                </a:lnTo>
                <a:lnTo>
                  <a:pt x="24" y="377"/>
                </a:lnTo>
                <a:lnTo>
                  <a:pt x="29" y="379"/>
                </a:lnTo>
                <a:lnTo>
                  <a:pt x="31" y="385"/>
                </a:lnTo>
                <a:lnTo>
                  <a:pt x="31" y="385"/>
                </a:lnTo>
                <a:close/>
                <a:moveTo>
                  <a:pt x="31" y="573"/>
                </a:moveTo>
                <a:lnTo>
                  <a:pt x="31" y="683"/>
                </a:lnTo>
                <a:lnTo>
                  <a:pt x="28" y="689"/>
                </a:lnTo>
                <a:lnTo>
                  <a:pt x="22" y="690"/>
                </a:lnTo>
                <a:lnTo>
                  <a:pt x="18" y="689"/>
                </a:lnTo>
                <a:lnTo>
                  <a:pt x="15" y="683"/>
                </a:lnTo>
                <a:lnTo>
                  <a:pt x="15" y="573"/>
                </a:lnTo>
                <a:lnTo>
                  <a:pt x="18" y="567"/>
                </a:lnTo>
                <a:lnTo>
                  <a:pt x="24" y="566"/>
                </a:lnTo>
                <a:lnTo>
                  <a:pt x="29" y="567"/>
                </a:lnTo>
                <a:lnTo>
                  <a:pt x="31" y="573"/>
                </a:lnTo>
                <a:lnTo>
                  <a:pt x="31" y="573"/>
                </a:lnTo>
                <a:close/>
                <a:moveTo>
                  <a:pt x="31" y="761"/>
                </a:moveTo>
                <a:lnTo>
                  <a:pt x="31" y="871"/>
                </a:lnTo>
                <a:lnTo>
                  <a:pt x="28" y="877"/>
                </a:lnTo>
                <a:lnTo>
                  <a:pt x="22" y="878"/>
                </a:lnTo>
                <a:lnTo>
                  <a:pt x="16" y="877"/>
                </a:lnTo>
                <a:lnTo>
                  <a:pt x="15" y="871"/>
                </a:lnTo>
                <a:lnTo>
                  <a:pt x="15" y="761"/>
                </a:lnTo>
                <a:lnTo>
                  <a:pt x="18" y="755"/>
                </a:lnTo>
                <a:lnTo>
                  <a:pt x="22" y="754"/>
                </a:lnTo>
                <a:lnTo>
                  <a:pt x="28" y="755"/>
                </a:lnTo>
                <a:lnTo>
                  <a:pt x="31" y="761"/>
                </a:lnTo>
                <a:lnTo>
                  <a:pt x="31" y="761"/>
                </a:lnTo>
                <a:close/>
                <a:moveTo>
                  <a:pt x="29" y="949"/>
                </a:moveTo>
                <a:lnTo>
                  <a:pt x="29" y="1059"/>
                </a:lnTo>
                <a:lnTo>
                  <a:pt x="28" y="1065"/>
                </a:lnTo>
                <a:lnTo>
                  <a:pt x="22" y="1068"/>
                </a:lnTo>
                <a:lnTo>
                  <a:pt x="16" y="1065"/>
                </a:lnTo>
                <a:lnTo>
                  <a:pt x="13" y="1059"/>
                </a:lnTo>
                <a:lnTo>
                  <a:pt x="15" y="949"/>
                </a:lnTo>
                <a:lnTo>
                  <a:pt x="16" y="945"/>
                </a:lnTo>
                <a:lnTo>
                  <a:pt x="22" y="942"/>
                </a:lnTo>
                <a:lnTo>
                  <a:pt x="28" y="945"/>
                </a:lnTo>
                <a:lnTo>
                  <a:pt x="29" y="949"/>
                </a:lnTo>
                <a:lnTo>
                  <a:pt x="29" y="949"/>
                </a:lnTo>
                <a:close/>
                <a:moveTo>
                  <a:pt x="29" y="1138"/>
                </a:moveTo>
                <a:lnTo>
                  <a:pt x="29" y="1248"/>
                </a:lnTo>
                <a:lnTo>
                  <a:pt x="28" y="1253"/>
                </a:lnTo>
                <a:lnTo>
                  <a:pt x="22" y="1256"/>
                </a:lnTo>
                <a:lnTo>
                  <a:pt x="16" y="1253"/>
                </a:lnTo>
                <a:lnTo>
                  <a:pt x="13" y="1248"/>
                </a:lnTo>
                <a:lnTo>
                  <a:pt x="13" y="1138"/>
                </a:lnTo>
                <a:lnTo>
                  <a:pt x="16" y="1133"/>
                </a:lnTo>
                <a:lnTo>
                  <a:pt x="22" y="1130"/>
                </a:lnTo>
                <a:lnTo>
                  <a:pt x="28" y="1133"/>
                </a:lnTo>
                <a:lnTo>
                  <a:pt x="29" y="1138"/>
                </a:lnTo>
                <a:lnTo>
                  <a:pt x="29" y="1138"/>
                </a:lnTo>
                <a:close/>
                <a:moveTo>
                  <a:pt x="29" y="1327"/>
                </a:moveTo>
                <a:lnTo>
                  <a:pt x="29" y="1436"/>
                </a:lnTo>
                <a:lnTo>
                  <a:pt x="26" y="1442"/>
                </a:lnTo>
                <a:lnTo>
                  <a:pt x="21" y="1444"/>
                </a:lnTo>
                <a:lnTo>
                  <a:pt x="16" y="1442"/>
                </a:lnTo>
                <a:lnTo>
                  <a:pt x="13" y="1436"/>
                </a:lnTo>
                <a:lnTo>
                  <a:pt x="13" y="1326"/>
                </a:lnTo>
                <a:lnTo>
                  <a:pt x="16" y="1321"/>
                </a:lnTo>
                <a:lnTo>
                  <a:pt x="21" y="1318"/>
                </a:lnTo>
                <a:lnTo>
                  <a:pt x="26" y="1321"/>
                </a:lnTo>
                <a:lnTo>
                  <a:pt x="29" y="1327"/>
                </a:lnTo>
                <a:lnTo>
                  <a:pt x="29" y="1327"/>
                </a:lnTo>
                <a:close/>
                <a:moveTo>
                  <a:pt x="29" y="1515"/>
                </a:moveTo>
                <a:lnTo>
                  <a:pt x="28" y="1625"/>
                </a:lnTo>
                <a:lnTo>
                  <a:pt x="26" y="1630"/>
                </a:lnTo>
                <a:lnTo>
                  <a:pt x="21" y="1633"/>
                </a:lnTo>
                <a:lnTo>
                  <a:pt x="15" y="1630"/>
                </a:lnTo>
                <a:lnTo>
                  <a:pt x="13" y="1624"/>
                </a:lnTo>
                <a:lnTo>
                  <a:pt x="13" y="1515"/>
                </a:lnTo>
                <a:lnTo>
                  <a:pt x="15" y="1510"/>
                </a:lnTo>
                <a:lnTo>
                  <a:pt x="21" y="1507"/>
                </a:lnTo>
                <a:lnTo>
                  <a:pt x="26" y="1510"/>
                </a:lnTo>
                <a:lnTo>
                  <a:pt x="29" y="1515"/>
                </a:lnTo>
                <a:lnTo>
                  <a:pt x="29" y="1515"/>
                </a:lnTo>
                <a:close/>
                <a:moveTo>
                  <a:pt x="28" y="1704"/>
                </a:moveTo>
                <a:lnTo>
                  <a:pt x="28" y="1814"/>
                </a:lnTo>
                <a:lnTo>
                  <a:pt x="26" y="1819"/>
                </a:lnTo>
                <a:lnTo>
                  <a:pt x="21" y="1821"/>
                </a:lnTo>
                <a:lnTo>
                  <a:pt x="15" y="1819"/>
                </a:lnTo>
                <a:lnTo>
                  <a:pt x="12" y="1814"/>
                </a:lnTo>
                <a:lnTo>
                  <a:pt x="12" y="1704"/>
                </a:lnTo>
                <a:lnTo>
                  <a:pt x="15" y="1698"/>
                </a:lnTo>
                <a:lnTo>
                  <a:pt x="21" y="1695"/>
                </a:lnTo>
                <a:lnTo>
                  <a:pt x="26" y="1698"/>
                </a:lnTo>
                <a:lnTo>
                  <a:pt x="28" y="1704"/>
                </a:lnTo>
                <a:lnTo>
                  <a:pt x="28" y="1704"/>
                </a:lnTo>
                <a:close/>
                <a:moveTo>
                  <a:pt x="28" y="1892"/>
                </a:moveTo>
                <a:lnTo>
                  <a:pt x="28" y="2002"/>
                </a:lnTo>
                <a:lnTo>
                  <a:pt x="25" y="2008"/>
                </a:lnTo>
                <a:lnTo>
                  <a:pt x="19" y="2009"/>
                </a:lnTo>
                <a:lnTo>
                  <a:pt x="15" y="2008"/>
                </a:lnTo>
                <a:lnTo>
                  <a:pt x="12" y="2002"/>
                </a:lnTo>
                <a:lnTo>
                  <a:pt x="12" y="1892"/>
                </a:lnTo>
                <a:lnTo>
                  <a:pt x="15" y="1886"/>
                </a:lnTo>
                <a:lnTo>
                  <a:pt x="21" y="1883"/>
                </a:lnTo>
                <a:lnTo>
                  <a:pt x="26" y="1886"/>
                </a:lnTo>
                <a:lnTo>
                  <a:pt x="28" y="1892"/>
                </a:lnTo>
                <a:lnTo>
                  <a:pt x="28" y="1892"/>
                </a:lnTo>
                <a:close/>
                <a:moveTo>
                  <a:pt x="28" y="2080"/>
                </a:moveTo>
                <a:lnTo>
                  <a:pt x="28" y="2190"/>
                </a:lnTo>
                <a:lnTo>
                  <a:pt x="25" y="2196"/>
                </a:lnTo>
                <a:lnTo>
                  <a:pt x="19" y="2197"/>
                </a:lnTo>
                <a:lnTo>
                  <a:pt x="13" y="2196"/>
                </a:lnTo>
                <a:lnTo>
                  <a:pt x="12" y="2190"/>
                </a:lnTo>
                <a:lnTo>
                  <a:pt x="12" y="2080"/>
                </a:lnTo>
                <a:lnTo>
                  <a:pt x="15" y="2074"/>
                </a:lnTo>
                <a:lnTo>
                  <a:pt x="19" y="2073"/>
                </a:lnTo>
                <a:lnTo>
                  <a:pt x="25" y="2074"/>
                </a:lnTo>
                <a:lnTo>
                  <a:pt x="28" y="2080"/>
                </a:lnTo>
                <a:lnTo>
                  <a:pt x="28" y="2080"/>
                </a:lnTo>
                <a:close/>
                <a:moveTo>
                  <a:pt x="26" y="2268"/>
                </a:moveTo>
                <a:lnTo>
                  <a:pt x="26" y="2378"/>
                </a:lnTo>
                <a:lnTo>
                  <a:pt x="25" y="2384"/>
                </a:lnTo>
                <a:lnTo>
                  <a:pt x="19" y="2385"/>
                </a:lnTo>
                <a:lnTo>
                  <a:pt x="13" y="2384"/>
                </a:lnTo>
                <a:lnTo>
                  <a:pt x="10" y="2378"/>
                </a:lnTo>
                <a:lnTo>
                  <a:pt x="12" y="2268"/>
                </a:lnTo>
                <a:lnTo>
                  <a:pt x="13" y="2262"/>
                </a:lnTo>
                <a:lnTo>
                  <a:pt x="19" y="2261"/>
                </a:lnTo>
                <a:lnTo>
                  <a:pt x="25" y="2262"/>
                </a:lnTo>
                <a:lnTo>
                  <a:pt x="26" y="2265"/>
                </a:lnTo>
                <a:lnTo>
                  <a:pt x="26" y="2268"/>
                </a:lnTo>
                <a:lnTo>
                  <a:pt x="26" y="2268"/>
                </a:lnTo>
                <a:close/>
                <a:moveTo>
                  <a:pt x="26" y="2456"/>
                </a:moveTo>
                <a:lnTo>
                  <a:pt x="26" y="2566"/>
                </a:lnTo>
                <a:lnTo>
                  <a:pt x="25" y="2572"/>
                </a:lnTo>
                <a:lnTo>
                  <a:pt x="19" y="2574"/>
                </a:lnTo>
                <a:lnTo>
                  <a:pt x="13" y="2572"/>
                </a:lnTo>
                <a:lnTo>
                  <a:pt x="10" y="2566"/>
                </a:lnTo>
                <a:lnTo>
                  <a:pt x="10" y="2456"/>
                </a:lnTo>
                <a:lnTo>
                  <a:pt x="13" y="2451"/>
                </a:lnTo>
                <a:lnTo>
                  <a:pt x="19" y="2449"/>
                </a:lnTo>
                <a:lnTo>
                  <a:pt x="25" y="2451"/>
                </a:lnTo>
                <a:lnTo>
                  <a:pt x="26" y="2456"/>
                </a:lnTo>
                <a:lnTo>
                  <a:pt x="26" y="2456"/>
                </a:lnTo>
                <a:close/>
                <a:moveTo>
                  <a:pt x="26" y="2645"/>
                </a:moveTo>
                <a:lnTo>
                  <a:pt x="26" y="2755"/>
                </a:lnTo>
                <a:lnTo>
                  <a:pt x="24" y="2760"/>
                </a:lnTo>
                <a:lnTo>
                  <a:pt x="18" y="2763"/>
                </a:lnTo>
                <a:lnTo>
                  <a:pt x="13" y="2760"/>
                </a:lnTo>
                <a:lnTo>
                  <a:pt x="10" y="2755"/>
                </a:lnTo>
                <a:lnTo>
                  <a:pt x="10" y="2645"/>
                </a:lnTo>
                <a:lnTo>
                  <a:pt x="13" y="2640"/>
                </a:lnTo>
                <a:lnTo>
                  <a:pt x="19" y="2637"/>
                </a:lnTo>
                <a:lnTo>
                  <a:pt x="24" y="2640"/>
                </a:lnTo>
                <a:lnTo>
                  <a:pt x="26" y="2645"/>
                </a:lnTo>
                <a:lnTo>
                  <a:pt x="26" y="2645"/>
                </a:lnTo>
                <a:close/>
                <a:moveTo>
                  <a:pt x="26" y="2833"/>
                </a:moveTo>
                <a:lnTo>
                  <a:pt x="25" y="2943"/>
                </a:lnTo>
                <a:lnTo>
                  <a:pt x="24" y="2949"/>
                </a:lnTo>
                <a:lnTo>
                  <a:pt x="18" y="2951"/>
                </a:lnTo>
                <a:lnTo>
                  <a:pt x="12" y="2949"/>
                </a:lnTo>
                <a:lnTo>
                  <a:pt x="10" y="2943"/>
                </a:lnTo>
                <a:lnTo>
                  <a:pt x="10" y="2833"/>
                </a:lnTo>
                <a:lnTo>
                  <a:pt x="13" y="2828"/>
                </a:lnTo>
                <a:lnTo>
                  <a:pt x="18" y="2826"/>
                </a:lnTo>
                <a:lnTo>
                  <a:pt x="24" y="2828"/>
                </a:lnTo>
                <a:lnTo>
                  <a:pt x="26" y="2833"/>
                </a:lnTo>
                <a:lnTo>
                  <a:pt x="26" y="2833"/>
                </a:lnTo>
                <a:close/>
                <a:moveTo>
                  <a:pt x="25" y="3022"/>
                </a:moveTo>
                <a:lnTo>
                  <a:pt x="25" y="3131"/>
                </a:lnTo>
                <a:lnTo>
                  <a:pt x="24" y="3137"/>
                </a:lnTo>
                <a:lnTo>
                  <a:pt x="18" y="3140"/>
                </a:lnTo>
                <a:lnTo>
                  <a:pt x="12" y="3137"/>
                </a:lnTo>
                <a:lnTo>
                  <a:pt x="9" y="3131"/>
                </a:lnTo>
                <a:lnTo>
                  <a:pt x="10" y="3021"/>
                </a:lnTo>
                <a:lnTo>
                  <a:pt x="12" y="3017"/>
                </a:lnTo>
                <a:lnTo>
                  <a:pt x="18" y="3014"/>
                </a:lnTo>
                <a:lnTo>
                  <a:pt x="24" y="3017"/>
                </a:lnTo>
                <a:lnTo>
                  <a:pt x="25" y="3022"/>
                </a:lnTo>
                <a:lnTo>
                  <a:pt x="25" y="3022"/>
                </a:lnTo>
                <a:close/>
                <a:moveTo>
                  <a:pt x="25" y="3211"/>
                </a:moveTo>
                <a:lnTo>
                  <a:pt x="25" y="3321"/>
                </a:lnTo>
                <a:lnTo>
                  <a:pt x="22" y="3325"/>
                </a:lnTo>
                <a:lnTo>
                  <a:pt x="16" y="3328"/>
                </a:lnTo>
                <a:lnTo>
                  <a:pt x="12" y="3325"/>
                </a:lnTo>
                <a:lnTo>
                  <a:pt x="9" y="3319"/>
                </a:lnTo>
                <a:lnTo>
                  <a:pt x="9" y="3211"/>
                </a:lnTo>
                <a:lnTo>
                  <a:pt x="12" y="3205"/>
                </a:lnTo>
                <a:lnTo>
                  <a:pt x="18" y="3202"/>
                </a:lnTo>
                <a:lnTo>
                  <a:pt x="24" y="3205"/>
                </a:lnTo>
                <a:lnTo>
                  <a:pt x="25" y="3211"/>
                </a:lnTo>
                <a:lnTo>
                  <a:pt x="25" y="3211"/>
                </a:lnTo>
                <a:close/>
                <a:moveTo>
                  <a:pt x="25" y="3399"/>
                </a:moveTo>
                <a:lnTo>
                  <a:pt x="25" y="3509"/>
                </a:lnTo>
                <a:lnTo>
                  <a:pt x="22" y="3515"/>
                </a:lnTo>
                <a:lnTo>
                  <a:pt x="16" y="3516"/>
                </a:lnTo>
                <a:lnTo>
                  <a:pt x="10" y="3515"/>
                </a:lnTo>
                <a:lnTo>
                  <a:pt x="9" y="3509"/>
                </a:lnTo>
                <a:lnTo>
                  <a:pt x="9" y="3399"/>
                </a:lnTo>
                <a:lnTo>
                  <a:pt x="12" y="3393"/>
                </a:lnTo>
                <a:lnTo>
                  <a:pt x="16" y="3390"/>
                </a:lnTo>
                <a:lnTo>
                  <a:pt x="22" y="3393"/>
                </a:lnTo>
                <a:lnTo>
                  <a:pt x="25" y="3399"/>
                </a:lnTo>
                <a:lnTo>
                  <a:pt x="25" y="3399"/>
                </a:lnTo>
                <a:close/>
                <a:moveTo>
                  <a:pt x="25" y="3587"/>
                </a:moveTo>
                <a:lnTo>
                  <a:pt x="24" y="3697"/>
                </a:lnTo>
                <a:lnTo>
                  <a:pt x="22" y="3703"/>
                </a:lnTo>
                <a:lnTo>
                  <a:pt x="16" y="3704"/>
                </a:lnTo>
                <a:lnTo>
                  <a:pt x="10" y="3703"/>
                </a:lnTo>
                <a:lnTo>
                  <a:pt x="9" y="3697"/>
                </a:lnTo>
                <a:lnTo>
                  <a:pt x="9" y="3587"/>
                </a:lnTo>
                <a:lnTo>
                  <a:pt x="10" y="3581"/>
                </a:lnTo>
                <a:lnTo>
                  <a:pt x="16" y="3578"/>
                </a:lnTo>
                <a:lnTo>
                  <a:pt x="22" y="3581"/>
                </a:lnTo>
                <a:lnTo>
                  <a:pt x="25" y="3587"/>
                </a:lnTo>
                <a:lnTo>
                  <a:pt x="25" y="3587"/>
                </a:lnTo>
                <a:close/>
                <a:moveTo>
                  <a:pt x="24" y="3775"/>
                </a:moveTo>
                <a:lnTo>
                  <a:pt x="24" y="3885"/>
                </a:lnTo>
                <a:lnTo>
                  <a:pt x="22" y="3891"/>
                </a:lnTo>
                <a:lnTo>
                  <a:pt x="16" y="3892"/>
                </a:lnTo>
                <a:lnTo>
                  <a:pt x="10" y="3891"/>
                </a:lnTo>
                <a:lnTo>
                  <a:pt x="8" y="3885"/>
                </a:lnTo>
                <a:lnTo>
                  <a:pt x="8" y="3775"/>
                </a:lnTo>
                <a:lnTo>
                  <a:pt x="10" y="3769"/>
                </a:lnTo>
                <a:lnTo>
                  <a:pt x="16" y="3768"/>
                </a:lnTo>
                <a:lnTo>
                  <a:pt x="22" y="3769"/>
                </a:lnTo>
                <a:lnTo>
                  <a:pt x="24" y="3775"/>
                </a:lnTo>
                <a:lnTo>
                  <a:pt x="24" y="3775"/>
                </a:lnTo>
                <a:close/>
                <a:moveTo>
                  <a:pt x="24" y="3963"/>
                </a:moveTo>
                <a:lnTo>
                  <a:pt x="24" y="4073"/>
                </a:lnTo>
                <a:lnTo>
                  <a:pt x="21" y="4079"/>
                </a:lnTo>
                <a:lnTo>
                  <a:pt x="15" y="4081"/>
                </a:lnTo>
                <a:lnTo>
                  <a:pt x="10" y="4079"/>
                </a:lnTo>
                <a:lnTo>
                  <a:pt x="8" y="4073"/>
                </a:lnTo>
                <a:lnTo>
                  <a:pt x="8" y="3963"/>
                </a:lnTo>
                <a:lnTo>
                  <a:pt x="10" y="3958"/>
                </a:lnTo>
                <a:lnTo>
                  <a:pt x="16" y="3956"/>
                </a:lnTo>
                <a:lnTo>
                  <a:pt x="21" y="3958"/>
                </a:lnTo>
                <a:lnTo>
                  <a:pt x="24" y="3963"/>
                </a:lnTo>
                <a:lnTo>
                  <a:pt x="24" y="3963"/>
                </a:lnTo>
                <a:close/>
                <a:moveTo>
                  <a:pt x="24" y="4152"/>
                </a:moveTo>
                <a:lnTo>
                  <a:pt x="24" y="4262"/>
                </a:lnTo>
                <a:lnTo>
                  <a:pt x="21" y="4267"/>
                </a:lnTo>
                <a:lnTo>
                  <a:pt x="15" y="4269"/>
                </a:lnTo>
                <a:lnTo>
                  <a:pt x="9" y="4267"/>
                </a:lnTo>
                <a:lnTo>
                  <a:pt x="8" y="4262"/>
                </a:lnTo>
                <a:lnTo>
                  <a:pt x="8" y="4152"/>
                </a:lnTo>
                <a:lnTo>
                  <a:pt x="10" y="4146"/>
                </a:lnTo>
                <a:lnTo>
                  <a:pt x="15" y="4144"/>
                </a:lnTo>
                <a:lnTo>
                  <a:pt x="21" y="4146"/>
                </a:lnTo>
                <a:lnTo>
                  <a:pt x="24" y="4152"/>
                </a:lnTo>
                <a:lnTo>
                  <a:pt x="24" y="4152"/>
                </a:lnTo>
                <a:close/>
                <a:moveTo>
                  <a:pt x="22" y="4340"/>
                </a:moveTo>
                <a:lnTo>
                  <a:pt x="22" y="4450"/>
                </a:lnTo>
                <a:lnTo>
                  <a:pt x="21" y="4456"/>
                </a:lnTo>
                <a:lnTo>
                  <a:pt x="15" y="4459"/>
                </a:lnTo>
                <a:lnTo>
                  <a:pt x="9" y="4456"/>
                </a:lnTo>
                <a:lnTo>
                  <a:pt x="6" y="4450"/>
                </a:lnTo>
                <a:lnTo>
                  <a:pt x="8" y="4340"/>
                </a:lnTo>
                <a:lnTo>
                  <a:pt x="9" y="4335"/>
                </a:lnTo>
                <a:lnTo>
                  <a:pt x="15" y="4333"/>
                </a:lnTo>
                <a:lnTo>
                  <a:pt x="21" y="4335"/>
                </a:lnTo>
                <a:lnTo>
                  <a:pt x="22" y="4340"/>
                </a:lnTo>
                <a:lnTo>
                  <a:pt x="22" y="4340"/>
                </a:lnTo>
                <a:close/>
                <a:moveTo>
                  <a:pt x="22" y="4528"/>
                </a:moveTo>
                <a:lnTo>
                  <a:pt x="22" y="4638"/>
                </a:lnTo>
                <a:lnTo>
                  <a:pt x="19" y="4644"/>
                </a:lnTo>
                <a:lnTo>
                  <a:pt x="15" y="4647"/>
                </a:lnTo>
                <a:lnTo>
                  <a:pt x="9" y="4644"/>
                </a:lnTo>
                <a:lnTo>
                  <a:pt x="6" y="4638"/>
                </a:lnTo>
                <a:lnTo>
                  <a:pt x="6" y="4528"/>
                </a:lnTo>
                <a:lnTo>
                  <a:pt x="9" y="4524"/>
                </a:lnTo>
                <a:lnTo>
                  <a:pt x="15" y="4521"/>
                </a:lnTo>
                <a:lnTo>
                  <a:pt x="21" y="4524"/>
                </a:lnTo>
                <a:lnTo>
                  <a:pt x="22" y="4528"/>
                </a:lnTo>
                <a:lnTo>
                  <a:pt x="22" y="4528"/>
                </a:lnTo>
                <a:close/>
                <a:moveTo>
                  <a:pt x="22" y="4718"/>
                </a:moveTo>
                <a:lnTo>
                  <a:pt x="22" y="4826"/>
                </a:lnTo>
                <a:lnTo>
                  <a:pt x="19" y="4832"/>
                </a:lnTo>
                <a:lnTo>
                  <a:pt x="13" y="4835"/>
                </a:lnTo>
                <a:lnTo>
                  <a:pt x="9" y="4832"/>
                </a:lnTo>
                <a:lnTo>
                  <a:pt x="6" y="4826"/>
                </a:lnTo>
                <a:lnTo>
                  <a:pt x="6" y="4716"/>
                </a:lnTo>
                <a:lnTo>
                  <a:pt x="9" y="4712"/>
                </a:lnTo>
                <a:lnTo>
                  <a:pt x="13" y="4709"/>
                </a:lnTo>
                <a:lnTo>
                  <a:pt x="19" y="4712"/>
                </a:lnTo>
                <a:lnTo>
                  <a:pt x="22" y="4718"/>
                </a:lnTo>
                <a:lnTo>
                  <a:pt x="22" y="4718"/>
                </a:lnTo>
                <a:close/>
                <a:moveTo>
                  <a:pt x="22" y="4906"/>
                </a:moveTo>
                <a:lnTo>
                  <a:pt x="21" y="5016"/>
                </a:lnTo>
                <a:lnTo>
                  <a:pt x="19" y="5020"/>
                </a:lnTo>
                <a:lnTo>
                  <a:pt x="13" y="5023"/>
                </a:lnTo>
                <a:lnTo>
                  <a:pt x="8" y="5020"/>
                </a:lnTo>
                <a:lnTo>
                  <a:pt x="6" y="5014"/>
                </a:lnTo>
                <a:lnTo>
                  <a:pt x="6" y="4906"/>
                </a:lnTo>
                <a:lnTo>
                  <a:pt x="8" y="4900"/>
                </a:lnTo>
                <a:lnTo>
                  <a:pt x="13" y="4897"/>
                </a:lnTo>
                <a:lnTo>
                  <a:pt x="19" y="4900"/>
                </a:lnTo>
                <a:lnTo>
                  <a:pt x="22" y="4906"/>
                </a:lnTo>
                <a:lnTo>
                  <a:pt x="22" y="4906"/>
                </a:lnTo>
                <a:close/>
                <a:moveTo>
                  <a:pt x="21" y="5094"/>
                </a:moveTo>
                <a:lnTo>
                  <a:pt x="21" y="5204"/>
                </a:lnTo>
                <a:lnTo>
                  <a:pt x="19" y="5210"/>
                </a:lnTo>
                <a:lnTo>
                  <a:pt x="13" y="5211"/>
                </a:lnTo>
                <a:lnTo>
                  <a:pt x="8" y="5210"/>
                </a:lnTo>
                <a:lnTo>
                  <a:pt x="5" y="5204"/>
                </a:lnTo>
                <a:lnTo>
                  <a:pt x="5" y="5094"/>
                </a:lnTo>
                <a:lnTo>
                  <a:pt x="8" y="5088"/>
                </a:lnTo>
                <a:lnTo>
                  <a:pt x="13" y="5085"/>
                </a:lnTo>
                <a:lnTo>
                  <a:pt x="19" y="5088"/>
                </a:lnTo>
                <a:lnTo>
                  <a:pt x="21" y="5094"/>
                </a:lnTo>
                <a:lnTo>
                  <a:pt x="21" y="5094"/>
                </a:lnTo>
                <a:close/>
                <a:moveTo>
                  <a:pt x="21" y="5282"/>
                </a:moveTo>
                <a:lnTo>
                  <a:pt x="21" y="5392"/>
                </a:lnTo>
                <a:lnTo>
                  <a:pt x="18" y="5398"/>
                </a:lnTo>
                <a:lnTo>
                  <a:pt x="12" y="5400"/>
                </a:lnTo>
                <a:lnTo>
                  <a:pt x="8" y="5398"/>
                </a:lnTo>
                <a:lnTo>
                  <a:pt x="5" y="5395"/>
                </a:lnTo>
                <a:lnTo>
                  <a:pt x="5" y="5392"/>
                </a:lnTo>
                <a:lnTo>
                  <a:pt x="5" y="5282"/>
                </a:lnTo>
                <a:lnTo>
                  <a:pt x="8" y="5276"/>
                </a:lnTo>
                <a:lnTo>
                  <a:pt x="13" y="5274"/>
                </a:lnTo>
                <a:lnTo>
                  <a:pt x="19" y="5276"/>
                </a:lnTo>
                <a:lnTo>
                  <a:pt x="21" y="5282"/>
                </a:lnTo>
                <a:lnTo>
                  <a:pt x="21" y="5282"/>
                </a:lnTo>
                <a:close/>
                <a:moveTo>
                  <a:pt x="21" y="5470"/>
                </a:moveTo>
                <a:lnTo>
                  <a:pt x="21" y="5580"/>
                </a:lnTo>
                <a:lnTo>
                  <a:pt x="18" y="5586"/>
                </a:lnTo>
                <a:lnTo>
                  <a:pt x="12" y="5588"/>
                </a:lnTo>
                <a:lnTo>
                  <a:pt x="6" y="5586"/>
                </a:lnTo>
                <a:lnTo>
                  <a:pt x="5" y="5580"/>
                </a:lnTo>
                <a:lnTo>
                  <a:pt x="5" y="5470"/>
                </a:lnTo>
                <a:lnTo>
                  <a:pt x="8" y="5465"/>
                </a:lnTo>
                <a:lnTo>
                  <a:pt x="12" y="5463"/>
                </a:lnTo>
                <a:lnTo>
                  <a:pt x="18" y="5465"/>
                </a:lnTo>
                <a:lnTo>
                  <a:pt x="21" y="5470"/>
                </a:lnTo>
                <a:lnTo>
                  <a:pt x="21" y="5470"/>
                </a:lnTo>
                <a:close/>
                <a:moveTo>
                  <a:pt x="19" y="5659"/>
                </a:moveTo>
                <a:lnTo>
                  <a:pt x="19" y="5769"/>
                </a:lnTo>
                <a:lnTo>
                  <a:pt x="18" y="5774"/>
                </a:lnTo>
                <a:lnTo>
                  <a:pt x="12" y="5776"/>
                </a:lnTo>
                <a:lnTo>
                  <a:pt x="6" y="5774"/>
                </a:lnTo>
                <a:lnTo>
                  <a:pt x="3" y="5769"/>
                </a:lnTo>
                <a:lnTo>
                  <a:pt x="5" y="5659"/>
                </a:lnTo>
                <a:lnTo>
                  <a:pt x="6" y="5653"/>
                </a:lnTo>
                <a:lnTo>
                  <a:pt x="12" y="5651"/>
                </a:lnTo>
                <a:lnTo>
                  <a:pt x="18" y="5653"/>
                </a:lnTo>
                <a:lnTo>
                  <a:pt x="19" y="5659"/>
                </a:lnTo>
                <a:lnTo>
                  <a:pt x="19" y="5659"/>
                </a:lnTo>
                <a:close/>
                <a:moveTo>
                  <a:pt x="19" y="5847"/>
                </a:moveTo>
                <a:lnTo>
                  <a:pt x="19" y="5957"/>
                </a:lnTo>
                <a:lnTo>
                  <a:pt x="18" y="5963"/>
                </a:lnTo>
                <a:lnTo>
                  <a:pt x="12" y="5964"/>
                </a:lnTo>
                <a:lnTo>
                  <a:pt x="6" y="5963"/>
                </a:lnTo>
                <a:lnTo>
                  <a:pt x="3" y="5957"/>
                </a:lnTo>
                <a:lnTo>
                  <a:pt x="3" y="5847"/>
                </a:lnTo>
                <a:lnTo>
                  <a:pt x="6" y="5841"/>
                </a:lnTo>
                <a:lnTo>
                  <a:pt x="12" y="5840"/>
                </a:lnTo>
                <a:lnTo>
                  <a:pt x="18" y="5841"/>
                </a:lnTo>
                <a:lnTo>
                  <a:pt x="19" y="5847"/>
                </a:lnTo>
                <a:lnTo>
                  <a:pt x="19" y="5847"/>
                </a:lnTo>
                <a:close/>
                <a:moveTo>
                  <a:pt x="19" y="6035"/>
                </a:moveTo>
                <a:lnTo>
                  <a:pt x="19" y="6145"/>
                </a:lnTo>
                <a:lnTo>
                  <a:pt x="16" y="6151"/>
                </a:lnTo>
                <a:lnTo>
                  <a:pt x="10" y="6154"/>
                </a:lnTo>
                <a:lnTo>
                  <a:pt x="6" y="6151"/>
                </a:lnTo>
                <a:lnTo>
                  <a:pt x="3" y="6145"/>
                </a:lnTo>
                <a:lnTo>
                  <a:pt x="3" y="6035"/>
                </a:lnTo>
                <a:lnTo>
                  <a:pt x="6" y="6031"/>
                </a:lnTo>
                <a:lnTo>
                  <a:pt x="10" y="6028"/>
                </a:lnTo>
                <a:lnTo>
                  <a:pt x="16" y="6031"/>
                </a:lnTo>
                <a:lnTo>
                  <a:pt x="19" y="6035"/>
                </a:lnTo>
                <a:lnTo>
                  <a:pt x="19" y="6035"/>
                </a:lnTo>
                <a:close/>
                <a:moveTo>
                  <a:pt x="19" y="6223"/>
                </a:moveTo>
                <a:lnTo>
                  <a:pt x="18" y="6333"/>
                </a:lnTo>
                <a:lnTo>
                  <a:pt x="16" y="6339"/>
                </a:lnTo>
                <a:lnTo>
                  <a:pt x="10" y="6342"/>
                </a:lnTo>
                <a:lnTo>
                  <a:pt x="5" y="6339"/>
                </a:lnTo>
                <a:lnTo>
                  <a:pt x="3" y="6333"/>
                </a:lnTo>
                <a:lnTo>
                  <a:pt x="3" y="6223"/>
                </a:lnTo>
                <a:lnTo>
                  <a:pt x="5" y="6219"/>
                </a:lnTo>
                <a:lnTo>
                  <a:pt x="10" y="6216"/>
                </a:lnTo>
                <a:lnTo>
                  <a:pt x="16" y="6219"/>
                </a:lnTo>
                <a:lnTo>
                  <a:pt x="19" y="6223"/>
                </a:lnTo>
                <a:lnTo>
                  <a:pt x="19" y="6223"/>
                </a:lnTo>
                <a:close/>
                <a:moveTo>
                  <a:pt x="18" y="6413"/>
                </a:moveTo>
                <a:lnTo>
                  <a:pt x="18" y="6521"/>
                </a:lnTo>
                <a:lnTo>
                  <a:pt x="16" y="6527"/>
                </a:lnTo>
                <a:lnTo>
                  <a:pt x="10" y="6530"/>
                </a:lnTo>
                <a:lnTo>
                  <a:pt x="5" y="6527"/>
                </a:lnTo>
                <a:lnTo>
                  <a:pt x="2" y="6521"/>
                </a:lnTo>
                <a:lnTo>
                  <a:pt x="2" y="6411"/>
                </a:lnTo>
                <a:lnTo>
                  <a:pt x="5" y="6407"/>
                </a:lnTo>
                <a:lnTo>
                  <a:pt x="10" y="6404"/>
                </a:lnTo>
                <a:lnTo>
                  <a:pt x="16" y="6407"/>
                </a:lnTo>
                <a:lnTo>
                  <a:pt x="18" y="6413"/>
                </a:lnTo>
                <a:lnTo>
                  <a:pt x="18" y="6413"/>
                </a:lnTo>
                <a:close/>
                <a:moveTo>
                  <a:pt x="18" y="6601"/>
                </a:moveTo>
                <a:lnTo>
                  <a:pt x="18" y="6711"/>
                </a:lnTo>
                <a:lnTo>
                  <a:pt x="15" y="6715"/>
                </a:lnTo>
                <a:lnTo>
                  <a:pt x="9" y="6718"/>
                </a:lnTo>
                <a:lnTo>
                  <a:pt x="5" y="6715"/>
                </a:lnTo>
                <a:lnTo>
                  <a:pt x="2" y="6710"/>
                </a:lnTo>
                <a:lnTo>
                  <a:pt x="2" y="6601"/>
                </a:lnTo>
                <a:lnTo>
                  <a:pt x="5" y="6595"/>
                </a:lnTo>
                <a:lnTo>
                  <a:pt x="10" y="6592"/>
                </a:lnTo>
                <a:lnTo>
                  <a:pt x="16" y="6595"/>
                </a:lnTo>
                <a:lnTo>
                  <a:pt x="18" y="6601"/>
                </a:lnTo>
                <a:lnTo>
                  <a:pt x="18" y="6601"/>
                </a:lnTo>
                <a:close/>
                <a:moveTo>
                  <a:pt x="18" y="6789"/>
                </a:moveTo>
                <a:lnTo>
                  <a:pt x="18" y="6899"/>
                </a:lnTo>
                <a:lnTo>
                  <a:pt x="15" y="6905"/>
                </a:lnTo>
                <a:lnTo>
                  <a:pt x="9" y="6907"/>
                </a:lnTo>
                <a:lnTo>
                  <a:pt x="3" y="6905"/>
                </a:lnTo>
                <a:lnTo>
                  <a:pt x="2" y="6899"/>
                </a:lnTo>
                <a:lnTo>
                  <a:pt x="2" y="6789"/>
                </a:lnTo>
                <a:lnTo>
                  <a:pt x="5" y="6784"/>
                </a:lnTo>
                <a:lnTo>
                  <a:pt x="9" y="6781"/>
                </a:lnTo>
                <a:lnTo>
                  <a:pt x="15" y="6784"/>
                </a:lnTo>
                <a:lnTo>
                  <a:pt x="18" y="6789"/>
                </a:lnTo>
                <a:lnTo>
                  <a:pt x="18" y="6789"/>
                </a:lnTo>
                <a:close/>
                <a:moveTo>
                  <a:pt x="16" y="6978"/>
                </a:moveTo>
                <a:lnTo>
                  <a:pt x="16" y="7088"/>
                </a:lnTo>
                <a:lnTo>
                  <a:pt x="15" y="7093"/>
                </a:lnTo>
                <a:lnTo>
                  <a:pt x="9" y="7095"/>
                </a:lnTo>
                <a:lnTo>
                  <a:pt x="3" y="7093"/>
                </a:lnTo>
                <a:lnTo>
                  <a:pt x="0" y="7088"/>
                </a:lnTo>
                <a:lnTo>
                  <a:pt x="2" y="6978"/>
                </a:lnTo>
                <a:lnTo>
                  <a:pt x="3" y="6972"/>
                </a:lnTo>
                <a:lnTo>
                  <a:pt x="9" y="6969"/>
                </a:lnTo>
                <a:lnTo>
                  <a:pt x="15" y="6972"/>
                </a:lnTo>
                <a:lnTo>
                  <a:pt x="16" y="6978"/>
                </a:lnTo>
                <a:lnTo>
                  <a:pt x="16" y="6978"/>
                </a:lnTo>
                <a:close/>
                <a:moveTo>
                  <a:pt x="16" y="7166"/>
                </a:moveTo>
                <a:lnTo>
                  <a:pt x="16" y="7182"/>
                </a:lnTo>
                <a:lnTo>
                  <a:pt x="15" y="7187"/>
                </a:lnTo>
                <a:lnTo>
                  <a:pt x="9" y="7190"/>
                </a:lnTo>
                <a:lnTo>
                  <a:pt x="3" y="7187"/>
                </a:lnTo>
                <a:lnTo>
                  <a:pt x="0" y="7182"/>
                </a:lnTo>
                <a:lnTo>
                  <a:pt x="0" y="7166"/>
                </a:lnTo>
                <a:lnTo>
                  <a:pt x="3" y="7160"/>
                </a:lnTo>
                <a:lnTo>
                  <a:pt x="9" y="7158"/>
                </a:lnTo>
                <a:lnTo>
                  <a:pt x="15" y="7160"/>
                </a:lnTo>
                <a:lnTo>
                  <a:pt x="16" y="7166"/>
                </a:lnTo>
                <a:lnTo>
                  <a:pt x="16" y="716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75" name="Freeform 279"/>
          <p:cNvSpPr>
            <a:spLocks noEditPoints="1"/>
          </p:cNvSpPr>
          <p:nvPr/>
        </p:nvSpPr>
        <p:spPr bwMode="auto">
          <a:xfrm>
            <a:off x="6759578" y="2022656"/>
            <a:ext cx="25400" cy="3608388"/>
          </a:xfrm>
          <a:custGeom>
            <a:avLst/>
            <a:gdLst/>
            <a:ahLst/>
            <a:cxnLst>
              <a:cxn ang="0">
                <a:pos x="34" y="3"/>
              </a:cxn>
              <a:cxn ang="0">
                <a:pos x="38" y="314"/>
              </a:cxn>
              <a:cxn ang="0">
                <a:pos x="47" y="196"/>
              </a:cxn>
              <a:cxn ang="0">
                <a:pos x="31" y="385"/>
              </a:cxn>
              <a:cxn ang="0">
                <a:pos x="42" y="689"/>
              </a:cxn>
              <a:cxn ang="0">
                <a:pos x="45" y="573"/>
              </a:cxn>
              <a:cxn ang="0">
                <a:pos x="28" y="761"/>
              </a:cxn>
              <a:cxn ang="0">
                <a:pos x="41" y="1065"/>
              </a:cxn>
              <a:cxn ang="0">
                <a:pos x="44" y="949"/>
              </a:cxn>
              <a:cxn ang="0">
                <a:pos x="26" y="1138"/>
              </a:cxn>
              <a:cxn ang="0">
                <a:pos x="39" y="1442"/>
              </a:cxn>
              <a:cxn ang="0">
                <a:pos x="41" y="1327"/>
              </a:cxn>
              <a:cxn ang="0">
                <a:pos x="25" y="1515"/>
              </a:cxn>
              <a:cxn ang="0">
                <a:pos x="37" y="1819"/>
              </a:cxn>
              <a:cxn ang="0">
                <a:pos x="39" y="1704"/>
              </a:cxn>
              <a:cxn ang="0">
                <a:pos x="23" y="1892"/>
              </a:cxn>
              <a:cxn ang="0">
                <a:pos x="35" y="2196"/>
              </a:cxn>
              <a:cxn ang="0">
                <a:pos x="31" y="2073"/>
              </a:cxn>
              <a:cxn ang="0">
                <a:pos x="23" y="2384"/>
              </a:cxn>
              <a:cxn ang="0">
                <a:pos x="37" y="2456"/>
              </a:cxn>
              <a:cxn ang="0">
                <a:pos x="23" y="2451"/>
              </a:cxn>
              <a:cxn ang="0">
                <a:pos x="28" y="2763"/>
              </a:cxn>
              <a:cxn ang="0">
                <a:pos x="35" y="2645"/>
              </a:cxn>
              <a:cxn ang="0">
                <a:pos x="22" y="2828"/>
              </a:cxn>
              <a:cxn ang="0">
                <a:pos x="25" y="3140"/>
              </a:cxn>
              <a:cxn ang="0">
                <a:pos x="34" y="3022"/>
              </a:cxn>
              <a:cxn ang="0">
                <a:pos x="19" y="3205"/>
              </a:cxn>
              <a:cxn ang="0">
                <a:pos x="23" y="3516"/>
              </a:cxn>
              <a:cxn ang="0">
                <a:pos x="32" y="3399"/>
              </a:cxn>
              <a:cxn ang="0">
                <a:pos x="18" y="3581"/>
              </a:cxn>
              <a:cxn ang="0">
                <a:pos x="25" y="3892"/>
              </a:cxn>
              <a:cxn ang="0">
                <a:pos x="31" y="3775"/>
              </a:cxn>
              <a:cxn ang="0">
                <a:pos x="13" y="3963"/>
              </a:cxn>
              <a:cxn ang="0">
                <a:pos x="26" y="4267"/>
              </a:cxn>
              <a:cxn ang="0">
                <a:pos x="29" y="4152"/>
              </a:cxn>
              <a:cxn ang="0">
                <a:pos x="12" y="4340"/>
              </a:cxn>
              <a:cxn ang="0">
                <a:pos x="25" y="4644"/>
              </a:cxn>
              <a:cxn ang="0">
                <a:pos x="26" y="4528"/>
              </a:cxn>
              <a:cxn ang="0">
                <a:pos x="10" y="4716"/>
              </a:cxn>
              <a:cxn ang="0">
                <a:pos x="22" y="5020"/>
              </a:cxn>
              <a:cxn ang="0">
                <a:pos x="25" y="4906"/>
              </a:cxn>
              <a:cxn ang="0">
                <a:pos x="9" y="5094"/>
              </a:cxn>
              <a:cxn ang="0">
                <a:pos x="21" y="5398"/>
              </a:cxn>
              <a:cxn ang="0">
                <a:pos x="23" y="5282"/>
              </a:cxn>
              <a:cxn ang="0">
                <a:pos x="7" y="5470"/>
              </a:cxn>
              <a:cxn ang="0">
                <a:pos x="19" y="5774"/>
              </a:cxn>
              <a:cxn ang="0">
                <a:pos x="22" y="5659"/>
              </a:cxn>
              <a:cxn ang="0">
                <a:pos x="5" y="5847"/>
              </a:cxn>
              <a:cxn ang="0">
                <a:pos x="18" y="6151"/>
              </a:cxn>
              <a:cxn ang="0">
                <a:pos x="21" y="6035"/>
              </a:cxn>
              <a:cxn ang="0">
                <a:pos x="3" y="6223"/>
              </a:cxn>
              <a:cxn ang="0">
                <a:pos x="16" y="6527"/>
              </a:cxn>
              <a:cxn ang="0">
                <a:pos x="19" y="6411"/>
              </a:cxn>
              <a:cxn ang="0">
                <a:pos x="2" y="6710"/>
              </a:cxn>
              <a:cxn ang="0">
                <a:pos x="16" y="6810"/>
              </a:cxn>
              <a:cxn ang="0">
                <a:pos x="9" y="6781"/>
              </a:cxn>
            </a:cxnLst>
            <a:rect l="0" t="0" r="r" b="b"/>
            <a:pathLst>
              <a:path w="48" h="6817">
                <a:moveTo>
                  <a:pt x="48" y="8"/>
                </a:moveTo>
                <a:lnTo>
                  <a:pt x="47" y="118"/>
                </a:lnTo>
                <a:lnTo>
                  <a:pt x="45" y="124"/>
                </a:lnTo>
                <a:lnTo>
                  <a:pt x="39" y="126"/>
                </a:lnTo>
                <a:lnTo>
                  <a:pt x="34" y="124"/>
                </a:lnTo>
                <a:lnTo>
                  <a:pt x="31" y="118"/>
                </a:lnTo>
                <a:lnTo>
                  <a:pt x="32" y="8"/>
                </a:lnTo>
                <a:lnTo>
                  <a:pt x="34" y="3"/>
                </a:lnTo>
                <a:lnTo>
                  <a:pt x="39" y="0"/>
                </a:lnTo>
                <a:lnTo>
                  <a:pt x="45" y="3"/>
                </a:lnTo>
                <a:lnTo>
                  <a:pt x="48" y="8"/>
                </a:lnTo>
                <a:lnTo>
                  <a:pt x="48" y="8"/>
                </a:lnTo>
                <a:close/>
                <a:moveTo>
                  <a:pt x="47" y="196"/>
                </a:moveTo>
                <a:lnTo>
                  <a:pt x="47" y="307"/>
                </a:lnTo>
                <a:lnTo>
                  <a:pt x="44" y="312"/>
                </a:lnTo>
                <a:lnTo>
                  <a:pt x="38" y="314"/>
                </a:lnTo>
                <a:lnTo>
                  <a:pt x="34" y="312"/>
                </a:lnTo>
                <a:lnTo>
                  <a:pt x="31" y="307"/>
                </a:lnTo>
                <a:lnTo>
                  <a:pt x="31" y="196"/>
                </a:lnTo>
                <a:lnTo>
                  <a:pt x="34" y="191"/>
                </a:lnTo>
                <a:lnTo>
                  <a:pt x="39" y="188"/>
                </a:lnTo>
                <a:lnTo>
                  <a:pt x="45" y="191"/>
                </a:lnTo>
                <a:lnTo>
                  <a:pt x="47" y="196"/>
                </a:lnTo>
                <a:lnTo>
                  <a:pt x="47" y="196"/>
                </a:lnTo>
                <a:close/>
                <a:moveTo>
                  <a:pt x="45" y="385"/>
                </a:moveTo>
                <a:lnTo>
                  <a:pt x="45" y="495"/>
                </a:lnTo>
                <a:lnTo>
                  <a:pt x="44" y="501"/>
                </a:lnTo>
                <a:lnTo>
                  <a:pt x="38" y="502"/>
                </a:lnTo>
                <a:lnTo>
                  <a:pt x="32" y="501"/>
                </a:lnTo>
                <a:lnTo>
                  <a:pt x="31" y="498"/>
                </a:lnTo>
                <a:lnTo>
                  <a:pt x="29" y="495"/>
                </a:lnTo>
                <a:lnTo>
                  <a:pt x="31" y="385"/>
                </a:lnTo>
                <a:lnTo>
                  <a:pt x="32" y="379"/>
                </a:lnTo>
                <a:lnTo>
                  <a:pt x="38" y="377"/>
                </a:lnTo>
                <a:lnTo>
                  <a:pt x="44" y="379"/>
                </a:lnTo>
                <a:lnTo>
                  <a:pt x="45" y="385"/>
                </a:lnTo>
                <a:lnTo>
                  <a:pt x="45" y="385"/>
                </a:lnTo>
                <a:close/>
                <a:moveTo>
                  <a:pt x="45" y="573"/>
                </a:moveTo>
                <a:lnTo>
                  <a:pt x="45" y="683"/>
                </a:lnTo>
                <a:lnTo>
                  <a:pt x="42" y="689"/>
                </a:lnTo>
                <a:lnTo>
                  <a:pt x="37" y="690"/>
                </a:lnTo>
                <a:lnTo>
                  <a:pt x="31" y="689"/>
                </a:lnTo>
                <a:lnTo>
                  <a:pt x="29" y="683"/>
                </a:lnTo>
                <a:lnTo>
                  <a:pt x="29" y="573"/>
                </a:lnTo>
                <a:lnTo>
                  <a:pt x="32" y="567"/>
                </a:lnTo>
                <a:lnTo>
                  <a:pt x="37" y="566"/>
                </a:lnTo>
                <a:lnTo>
                  <a:pt x="42" y="567"/>
                </a:lnTo>
                <a:lnTo>
                  <a:pt x="45" y="573"/>
                </a:lnTo>
                <a:lnTo>
                  <a:pt x="45" y="573"/>
                </a:lnTo>
                <a:close/>
                <a:moveTo>
                  <a:pt x="44" y="761"/>
                </a:moveTo>
                <a:lnTo>
                  <a:pt x="44" y="871"/>
                </a:lnTo>
                <a:lnTo>
                  <a:pt x="41" y="877"/>
                </a:lnTo>
                <a:lnTo>
                  <a:pt x="35" y="878"/>
                </a:lnTo>
                <a:lnTo>
                  <a:pt x="31" y="877"/>
                </a:lnTo>
                <a:lnTo>
                  <a:pt x="28" y="871"/>
                </a:lnTo>
                <a:lnTo>
                  <a:pt x="28" y="761"/>
                </a:lnTo>
                <a:lnTo>
                  <a:pt x="31" y="755"/>
                </a:lnTo>
                <a:lnTo>
                  <a:pt x="37" y="754"/>
                </a:lnTo>
                <a:lnTo>
                  <a:pt x="42" y="755"/>
                </a:lnTo>
                <a:lnTo>
                  <a:pt x="44" y="761"/>
                </a:lnTo>
                <a:lnTo>
                  <a:pt x="44" y="761"/>
                </a:lnTo>
                <a:close/>
                <a:moveTo>
                  <a:pt x="44" y="949"/>
                </a:moveTo>
                <a:lnTo>
                  <a:pt x="42" y="1059"/>
                </a:lnTo>
                <a:lnTo>
                  <a:pt x="41" y="1065"/>
                </a:lnTo>
                <a:lnTo>
                  <a:pt x="35" y="1068"/>
                </a:lnTo>
                <a:lnTo>
                  <a:pt x="29" y="1065"/>
                </a:lnTo>
                <a:lnTo>
                  <a:pt x="26" y="1059"/>
                </a:lnTo>
                <a:lnTo>
                  <a:pt x="28" y="949"/>
                </a:lnTo>
                <a:lnTo>
                  <a:pt x="31" y="945"/>
                </a:lnTo>
                <a:lnTo>
                  <a:pt x="35" y="942"/>
                </a:lnTo>
                <a:lnTo>
                  <a:pt x="41" y="945"/>
                </a:lnTo>
                <a:lnTo>
                  <a:pt x="44" y="949"/>
                </a:lnTo>
                <a:lnTo>
                  <a:pt x="44" y="949"/>
                </a:lnTo>
                <a:close/>
                <a:moveTo>
                  <a:pt x="42" y="1138"/>
                </a:moveTo>
                <a:lnTo>
                  <a:pt x="42" y="1248"/>
                </a:lnTo>
                <a:lnTo>
                  <a:pt x="39" y="1253"/>
                </a:lnTo>
                <a:lnTo>
                  <a:pt x="34" y="1256"/>
                </a:lnTo>
                <a:lnTo>
                  <a:pt x="29" y="1253"/>
                </a:lnTo>
                <a:lnTo>
                  <a:pt x="26" y="1248"/>
                </a:lnTo>
                <a:lnTo>
                  <a:pt x="26" y="1138"/>
                </a:lnTo>
                <a:lnTo>
                  <a:pt x="29" y="1133"/>
                </a:lnTo>
                <a:lnTo>
                  <a:pt x="35" y="1130"/>
                </a:lnTo>
                <a:lnTo>
                  <a:pt x="41" y="1133"/>
                </a:lnTo>
                <a:lnTo>
                  <a:pt x="42" y="1138"/>
                </a:lnTo>
                <a:lnTo>
                  <a:pt x="42" y="1138"/>
                </a:lnTo>
                <a:close/>
                <a:moveTo>
                  <a:pt x="41" y="1327"/>
                </a:moveTo>
                <a:lnTo>
                  <a:pt x="41" y="1436"/>
                </a:lnTo>
                <a:lnTo>
                  <a:pt x="39" y="1442"/>
                </a:lnTo>
                <a:lnTo>
                  <a:pt x="34" y="1444"/>
                </a:lnTo>
                <a:lnTo>
                  <a:pt x="28" y="1442"/>
                </a:lnTo>
                <a:lnTo>
                  <a:pt x="25" y="1436"/>
                </a:lnTo>
                <a:lnTo>
                  <a:pt x="26" y="1326"/>
                </a:lnTo>
                <a:lnTo>
                  <a:pt x="28" y="1321"/>
                </a:lnTo>
                <a:lnTo>
                  <a:pt x="34" y="1318"/>
                </a:lnTo>
                <a:lnTo>
                  <a:pt x="39" y="1321"/>
                </a:lnTo>
                <a:lnTo>
                  <a:pt x="41" y="1327"/>
                </a:lnTo>
                <a:lnTo>
                  <a:pt x="41" y="1327"/>
                </a:lnTo>
                <a:close/>
                <a:moveTo>
                  <a:pt x="41" y="1515"/>
                </a:moveTo>
                <a:lnTo>
                  <a:pt x="41" y="1625"/>
                </a:lnTo>
                <a:lnTo>
                  <a:pt x="38" y="1630"/>
                </a:lnTo>
                <a:lnTo>
                  <a:pt x="32" y="1633"/>
                </a:lnTo>
                <a:lnTo>
                  <a:pt x="26" y="1630"/>
                </a:lnTo>
                <a:lnTo>
                  <a:pt x="25" y="1624"/>
                </a:lnTo>
                <a:lnTo>
                  <a:pt x="25" y="1515"/>
                </a:lnTo>
                <a:lnTo>
                  <a:pt x="28" y="1510"/>
                </a:lnTo>
                <a:lnTo>
                  <a:pt x="32" y="1507"/>
                </a:lnTo>
                <a:lnTo>
                  <a:pt x="38" y="1510"/>
                </a:lnTo>
                <a:lnTo>
                  <a:pt x="41" y="1515"/>
                </a:lnTo>
                <a:lnTo>
                  <a:pt x="41" y="1515"/>
                </a:lnTo>
                <a:close/>
                <a:moveTo>
                  <a:pt x="39" y="1704"/>
                </a:moveTo>
                <a:lnTo>
                  <a:pt x="39" y="1814"/>
                </a:lnTo>
                <a:lnTo>
                  <a:pt x="37" y="1819"/>
                </a:lnTo>
                <a:lnTo>
                  <a:pt x="32" y="1821"/>
                </a:lnTo>
                <a:lnTo>
                  <a:pt x="26" y="1819"/>
                </a:lnTo>
                <a:lnTo>
                  <a:pt x="23" y="1814"/>
                </a:lnTo>
                <a:lnTo>
                  <a:pt x="23" y="1704"/>
                </a:lnTo>
                <a:lnTo>
                  <a:pt x="26" y="1698"/>
                </a:lnTo>
                <a:lnTo>
                  <a:pt x="32" y="1695"/>
                </a:lnTo>
                <a:lnTo>
                  <a:pt x="38" y="1698"/>
                </a:lnTo>
                <a:lnTo>
                  <a:pt x="39" y="1704"/>
                </a:lnTo>
                <a:lnTo>
                  <a:pt x="39" y="1704"/>
                </a:lnTo>
                <a:close/>
                <a:moveTo>
                  <a:pt x="39" y="1892"/>
                </a:moveTo>
                <a:lnTo>
                  <a:pt x="38" y="2002"/>
                </a:lnTo>
                <a:lnTo>
                  <a:pt x="37" y="2008"/>
                </a:lnTo>
                <a:lnTo>
                  <a:pt x="31" y="2009"/>
                </a:lnTo>
                <a:lnTo>
                  <a:pt x="25" y="2008"/>
                </a:lnTo>
                <a:lnTo>
                  <a:pt x="23" y="2002"/>
                </a:lnTo>
                <a:lnTo>
                  <a:pt x="23" y="1892"/>
                </a:lnTo>
                <a:lnTo>
                  <a:pt x="26" y="1886"/>
                </a:lnTo>
                <a:lnTo>
                  <a:pt x="31" y="1883"/>
                </a:lnTo>
                <a:lnTo>
                  <a:pt x="37" y="1886"/>
                </a:lnTo>
                <a:lnTo>
                  <a:pt x="39" y="1892"/>
                </a:lnTo>
                <a:lnTo>
                  <a:pt x="39" y="1892"/>
                </a:lnTo>
                <a:close/>
                <a:moveTo>
                  <a:pt x="38" y="2080"/>
                </a:moveTo>
                <a:lnTo>
                  <a:pt x="38" y="2190"/>
                </a:lnTo>
                <a:lnTo>
                  <a:pt x="35" y="2196"/>
                </a:lnTo>
                <a:lnTo>
                  <a:pt x="34" y="2197"/>
                </a:lnTo>
                <a:lnTo>
                  <a:pt x="29" y="2197"/>
                </a:lnTo>
                <a:lnTo>
                  <a:pt x="25" y="2196"/>
                </a:lnTo>
                <a:lnTo>
                  <a:pt x="22" y="2190"/>
                </a:lnTo>
                <a:lnTo>
                  <a:pt x="22" y="2080"/>
                </a:lnTo>
                <a:lnTo>
                  <a:pt x="25" y="2074"/>
                </a:lnTo>
                <a:lnTo>
                  <a:pt x="28" y="2073"/>
                </a:lnTo>
                <a:lnTo>
                  <a:pt x="31" y="2073"/>
                </a:lnTo>
                <a:lnTo>
                  <a:pt x="37" y="2074"/>
                </a:lnTo>
                <a:lnTo>
                  <a:pt x="38" y="2080"/>
                </a:lnTo>
                <a:lnTo>
                  <a:pt x="38" y="2080"/>
                </a:lnTo>
                <a:close/>
                <a:moveTo>
                  <a:pt x="38" y="2268"/>
                </a:moveTo>
                <a:lnTo>
                  <a:pt x="37" y="2378"/>
                </a:lnTo>
                <a:lnTo>
                  <a:pt x="35" y="2384"/>
                </a:lnTo>
                <a:lnTo>
                  <a:pt x="29" y="2385"/>
                </a:lnTo>
                <a:lnTo>
                  <a:pt x="23" y="2384"/>
                </a:lnTo>
                <a:lnTo>
                  <a:pt x="21" y="2378"/>
                </a:lnTo>
                <a:lnTo>
                  <a:pt x="22" y="2268"/>
                </a:lnTo>
                <a:lnTo>
                  <a:pt x="23" y="2262"/>
                </a:lnTo>
                <a:lnTo>
                  <a:pt x="29" y="2261"/>
                </a:lnTo>
                <a:lnTo>
                  <a:pt x="35" y="2262"/>
                </a:lnTo>
                <a:lnTo>
                  <a:pt x="38" y="2268"/>
                </a:lnTo>
                <a:lnTo>
                  <a:pt x="38" y="2268"/>
                </a:lnTo>
                <a:close/>
                <a:moveTo>
                  <a:pt x="37" y="2456"/>
                </a:moveTo>
                <a:lnTo>
                  <a:pt x="37" y="2566"/>
                </a:lnTo>
                <a:lnTo>
                  <a:pt x="34" y="2572"/>
                </a:lnTo>
                <a:lnTo>
                  <a:pt x="28" y="2574"/>
                </a:lnTo>
                <a:lnTo>
                  <a:pt x="22" y="2572"/>
                </a:lnTo>
                <a:lnTo>
                  <a:pt x="21" y="2569"/>
                </a:lnTo>
                <a:lnTo>
                  <a:pt x="21" y="2566"/>
                </a:lnTo>
                <a:lnTo>
                  <a:pt x="21" y="2456"/>
                </a:lnTo>
                <a:lnTo>
                  <a:pt x="23" y="2451"/>
                </a:lnTo>
                <a:lnTo>
                  <a:pt x="29" y="2449"/>
                </a:lnTo>
                <a:lnTo>
                  <a:pt x="34" y="2451"/>
                </a:lnTo>
                <a:lnTo>
                  <a:pt x="37" y="2456"/>
                </a:lnTo>
                <a:lnTo>
                  <a:pt x="37" y="2456"/>
                </a:lnTo>
                <a:close/>
                <a:moveTo>
                  <a:pt x="35" y="2645"/>
                </a:moveTo>
                <a:lnTo>
                  <a:pt x="35" y="2755"/>
                </a:lnTo>
                <a:lnTo>
                  <a:pt x="32" y="2760"/>
                </a:lnTo>
                <a:lnTo>
                  <a:pt x="28" y="2763"/>
                </a:lnTo>
                <a:lnTo>
                  <a:pt x="22" y="2760"/>
                </a:lnTo>
                <a:lnTo>
                  <a:pt x="19" y="2755"/>
                </a:lnTo>
                <a:lnTo>
                  <a:pt x="21" y="2645"/>
                </a:lnTo>
                <a:lnTo>
                  <a:pt x="22" y="2639"/>
                </a:lnTo>
                <a:lnTo>
                  <a:pt x="28" y="2637"/>
                </a:lnTo>
                <a:lnTo>
                  <a:pt x="34" y="2640"/>
                </a:lnTo>
                <a:lnTo>
                  <a:pt x="35" y="2645"/>
                </a:lnTo>
                <a:lnTo>
                  <a:pt x="35" y="2645"/>
                </a:lnTo>
                <a:close/>
                <a:moveTo>
                  <a:pt x="35" y="2833"/>
                </a:moveTo>
                <a:lnTo>
                  <a:pt x="34" y="2943"/>
                </a:lnTo>
                <a:lnTo>
                  <a:pt x="32" y="2949"/>
                </a:lnTo>
                <a:lnTo>
                  <a:pt x="26" y="2951"/>
                </a:lnTo>
                <a:lnTo>
                  <a:pt x="21" y="2949"/>
                </a:lnTo>
                <a:lnTo>
                  <a:pt x="19" y="2943"/>
                </a:lnTo>
                <a:lnTo>
                  <a:pt x="19" y="2833"/>
                </a:lnTo>
                <a:lnTo>
                  <a:pt x="22" y="2828"/>
                </a:lnTo>
                <a:lnTo>
                  <a:pt x="26" y="2826"/>
                </a:lnTo>
                <a:lnTo>
                  <a:pt x="32" y="2828"/>
                </a:lnTo>
                <a:lnTo>
                  <a:pt x="35" y="2833"/>
                </a:lnTo>
                <a:lnTo>
                  <a:pt x="35" y="2833"/>
                </a:lnTo>
                <a:close/>
                <a:moveTo>
                  <a:pt x="34" y="3022"/>
                </a:moveTo>
                <a:lnTo>
                  <a:pt x="34" y="3131"/>
                </a:lnTo>
                <a:lnTo>
                  <a:pt x="31" y="3137"/>
                </a:lnTo>
                <a:lnTo>
                  <a:pt x="25" y="3140"/>
                </a:lnTo>
                <a:lnTo>
                  <a:pt x="21" y="3137"/>
                </a:lnTo>
                <a:lnTo>
                  <a:pt x="18" y="3131"/>
                </a:lnTo>
                <a:lnTo>
                  <a:pt x="18" y="3021"/>
                </a:lnTo>
                <a:lnTo>
                  <a:pt x="21" y="3017"/>
                </a:lnTo>
                <a:lnTo>
                  <a:pt x="26" y="3014"/>
                </a:lnTo>
                <a:lnTo>
                  <a:pt x="32" y="3017"/>
                </a:lnTo>
                <a:lnTo>
                  <a:pt x="34" y="3022"/>
                </a:lnTo>
                <a:lnTo>
                  <a:pt x="34" y="3022"/>
                </a:lnTo>
                <a:close/>
                <a:moveTo>
                  <a:pt x="34" y="3211"/>
                </a:moveTo>
                <a:lnTo>
                  <a:pt x="32" y="3321"/>
                </a:lnTo>
                <a:lnTo>
                  <a:pt x="31" y="3325"/>
                </a:lnTo>
                <a:lnTo>
                  <a:pt x="25" y="3328"/>
                </a:lnTo>
                <a:lnTo>
                  <a:pt x="19" y="3325"/>
                </a:lnTo>
                <a:lnTo>
                  <a:pt x="16" y="3319"/>
                </a:lnTo>
                <a:lnTo>
                  <a:pt x="18" y="3211"/>
                </a:lnTo>
                <a:lnTo>
                  <a:pt x="19" y="3205"/>
                </a:lnTo>
                <a:lnTo>
                  <a:pt x="25" y="3202"/>
                </a:lnTo>
                <a:lnTo>
                  <a:pt x="31" y="3205"/>
                </a:lnTo>
                <a:lnTo>
                  <a:pt x="34" y="3211"/>
                </a:lnTo>
                <a:lnTo>
                  <a:pt x="34" y="3211"/>
                </a:lnTo>
                <a:close/>
                <a:moveTo>
                  <a:pt x="32" y="3399"/>
                </a:moveTo>
                <a:lnTo>
                  <a:pt x="32" y="3509"/>
                </a:lnTo>
                <a:lnTo>
                  <a:pt x="29" y="3515"/>
                </a:lnTo>
                <a:lnTo>
                  <a:pt x="23" y="3516"/>
                </a:lnTo>
                <a:lnTo>
                  <a:pt x="18" y="3515"/>
                </a:lnTo>
                <a:lnTo>
                  <a:pt x="16" y="3509"/>
                </a:lnTo>
                <a:lnTo>
                  <a:pt x="16" y="3399"/>
                </a:lnTo>
                <a:lnTo>
                  <a:pt x="19" y="3393"/>
                </a:lnTo>
                <a:lnTo>
                  <a:pt x="25" y="3390"/>
                </a:lnTo>
                <a:lnTo>
                  <a:pt x="29" y="3393"/>
                </a:lnTo>
                <a:lnTo>
                  <a:pt x="32" y="3399"/>
                </a:lnTo>
                <a:lnTo>
                  <a:pt x="32" y="3399"/>
                </a:lnTo>
                <a:close/>
                <a:moveTo>
                  <a:pt x="31" y="3587"/>
                </a:moveTo>
                <a:lnTo>
                  <a:pt x="31" y="3697"/>
                </a:lnTo>
                <a:lnTo>
                  <a:pt x="29" y="3703"/>
                </a:lnTo>
                <a:lnTo>
                  <a:pt x="23" y="3704"/>
                </a:lnTo>
                <a:lnTo>
                  <a:pt x="18" y="3703"/>
                </a:lnTo>
                <a:lnTo>
                  <a:pt x="15" y="3697"/>
                </a:lnTo>
                <a:lnTo>
                  <a:pt x="16" y="3587"/>
                </a:lnTo>
                <a:lnTo>
                  <a:pt x="18" y="3581"/>
                </a:lnTo>
                <a:lnTo>
                  <a:pt x="23" y="3578"/>
                </a:lnTo>
                <a:lnTo>
                  <a:pt x="29" y="3581"/>
                </a:lnTo>
                <a:lnTo>
                  <a:pt x="31" y="3587"/>
                </a:lnTo>
                <a:lnTo>
                  <a:pt x="31" y="3587"/>
                </a:lnTo>
                <a:close/>
                <a:moveTo>
                  <a:pt x="31" y="3775"/>
                </a:moveTo>
                <a:lnTo>
                  <a:pt x="29" y="3885"/>
                </a:lnTo>
                <a:lnTo>
                  <a:pt x="28" y="3891"/>
                </a:lnTo>
                <a:lnTo>
                  <a:pt x="25" y="3892"/>
                </a:lnTo>
                <a:lnTo>
                  <a:pt x="22" y="3892"/>
                </a:lnTo>
                <a:lnTo>
                  <a:pt x="16" y="3891"/>
                </a:lnTo>
                <a:lnTo>
                  <a:pt x="15" y="3885"/>
                </a:lnTo>
                <a:lnTo>
                  <a:pt x="15" y="3775"/>
                </a:lnTo>
                <a:lnTo>
                  <a:pt x="18" y="3769"/>
                </a:lnTo>
                <a:lnTo>
                  <a:pt x="22" y="3767"/>
                </a:lnTo>
                <a:lnTo>
                  <a:pt x="28" y="3769"/>
                </a:lnTo>
                <a:lnTo>
                  <a:pt x="31" y="3775"/>
                </a:lnTo>
                <a:lnTo>
                  <a:pt x="31" y="3775"/>
                </a:lnTo>
                <a:close/>
                <a:moveTo>
                  <a:pt x="29" y="3963"/>
                </a:moveTo>
                <a:lnTo>
                  <a:pt x="29" y="4073"/>
                </a:lnTo>
                <a:lnTo>
                  <a:pt x="26" y="4079"/>
                </a:lnTo>
                <a:lnTo>
                  <a:pt x="21" y="4081"/>
                </a:lnTo>
                <a:lnTo>
                  <a:pt x="16" y="4079"/>
                </a:lnTo>
                <a:lnTo>
                  <a:pt x="13" y="4073"/>
                </a:lnTo>
                <a:lnTo>
                  <a:pt x="13" y="3963"/>
                </a:lnTo>
                <a:lnTo>
                  <a:pt x="16" y="3958"/>
                </a:lnTo>
                <a:lnTo>
                  <a:pt x="22" y="3956"/>
                </a:lnTo>
                <a:lnTo>
                  <a:pt x="28" y="3958"/>
                </a:lnTo>
                <a:lnTo>
                  <a:pt x="29" y="3963"/>
                </a:lnTo>
                <a:lnTo>
                  <a:pt x="29" y="3963"/>
                </a:lnTo>
                <a:close/>
                <a:moveTo>
                  <a:pt x="29" y="4152"/>
                </a:moveTo>
                <a:lnTo>
                  <a:pt x="28" y="4262"/>
                </a:lnTo>
                <a:lnTo>
                  <a:pt x="26" y="4267"/>
                </a:lnTo>
                <a:lnTo>
                  <a:pt x="21" y="4269"/>
                </a:lnTo>
                <a:lnTo>
                  <a:pt x="15" y="4267"/>
                </a:lnTo>
                <a:lnTo>
                  <a:pt x="12" y="4262"/>
                </a:lnTo>
                <a:lnTo>
                  <a:pt x="13" y="4152"/>
                </a:lnTo>
                <a:lnTo>
                  <a:pt x="15" y="4146"/>
                </a:lnTo>
                <a:lnTo>
                  <a:pt x="21" y="4144"/>
                </a:lnTo>
                <a:lnTo>
                  <a:pt x="26" y="4146"/>
                </a:lnTo>
                <a:lnTo>
                  <a:pt x="29" y="4152"/>
                </a:lnTo>
                <a:lnTo>
                  <a:pt x="29" y="4152"/>
                </a:lnTo>
                <a:close/>
                <a:moveTo>
                  <a:pt x="28" y="4340"/>
                </a:moveTo>
                <a:lnTo>
                  <a:pt x="28" y="4450"/>
                </a:lnTo>
                <a:lnTo>
                  <a:pt x="25" y="4456"/>
                </a:lnTo>
                <a:lnTo>
                  <a:pt x="19" y="4459"/>
                </a:lnTo>
                <a:lnTo>
                  <a:pt x="13" y="4456"/>
                </a:lnTo>
                <a:lnTo>
                  <a:pt x="12" y="4450"/>
                </a:lnTo>
                <a:lnTo>
                  <a:pt x="12" y="4340"/>
                </a:lnTo>
                <a:lnTo>
                  <a:pt x="15" y="4334"/>
                </a:lnTo>
                <a:lnTo>
                  <a:pt x="21" y="4333"/>
                </a:lnTo>
                <a:lnTo>
                  <a:pt x="26" y="4335"/>
                </a:lnTo>
                <a:lnTo>
                  <a:pt x="28" y="4340"/>
                </a:lnTo>
                <a:lnTo>
                  <a:pt x="28" y="4340"/>
                </a:lnTo>
                <a:close/>
                <a:moveTo>
                  <a:pt x="26" y="4528"/>
                </a:moveTo>
                <a:lnTo>
                  <a:pt x="26" y="4638"/>
                </a:lnTo>
                <a:lnTo>
                  <a:pt x="25" y="4644"/>
                </a:lnTo>
                <a:lnTo>
                  <a:pt x="19" y="4647"/>
                </a:lnTo>
                <a:lnTo>
                  <a:pt x="13" y="4644"/>
                </a:lnTo>
                <a:lnTo>
                  <a:pt x="10" y="4638"/>
                </a:lnTo>
                <a:lnTo>
                  <a:pt x="12" y="4528"/>
                </a:lnTo>
                <a:lnTo>
                  <a:pt x="13" y="4524"/>
                </a:lnTo>
                <a:lnTo>
                  <a:pt x="19" y="4521"/>
                </a:lnTo>
                <a:lnTo>
                  <a:pt x="25" y="4524"/>
                </a:lnTo>
                <a:lnTo>
                  <a:pt x="26" y="4528"/>
                </a:lnTo>
                <a:lnTo>
                  <a:pt x="26" y="4528"/>
                </a:lnTo>
                <a:close/>
                <a:moveTo>
                  <a:pt x="26" y="4716"/>
                </a:moveTo>
                <a:lnTo>
                  <a:pt x="25" y="4826"/>
                </a:lnTo>
                <a:lnTo>
                  <a:pt x="23" y="4832"/>
                </a:lnTo>
                <a:lnTo>
                  <a:pt x="18" y="4835"/>
                </a:lnTo>
                <a:lnTo>
                  <a:pt x="12" y="4832"/>
                </a:lnTo>
                <a:lnTo>
                  <a:pt x="10" y="4826"/>
                </a:lnTo>
                <a:lnTo>
                  <a:pt x="10" y="4716"/>
                </a:lnTo>
                <a:lnTo>
                  <a:pt x="13" y="4712"/>
                </a:lnTo>
                <a:lnTo>
                  <a:pt x="18" y="4709"/>
                </a:lnTo>
                <a:lnTo>
                  <a:pt x="23" y="4712"/>
                </a:lnTo>
                <a:lnTo>
                  <a:pt x="26" y="4716"/>
                </a:lnTo>
                <a:lnTo>
                  <a:pt x="26" y="4716"/>
                </a:lnTo>
                <a:close/>
                <a:moveTo>
                  <a:pt x="25" y="4906"/>
                </a:moveTo>
                <a:lnTo>
                  <a:pt x="25" y="5016"/>
                </a:lnTo>
                <a:lnTo>
                  <a:pt x="22" y="5020"/>
                </a:lnTo>
                <a:lnTo>
                  <a:pt x="16" y="5023"/>
                </a:lnTo>
                <a:lnTo>
                  <a:pt x="12" y="5020"/>
                </a:lnTo>
                <a:lnTo>
                  <a:pt x="9" y="5014"/>
                </a:lnTo>
                <a:lnTo>
                  <a:pt x="9" y="4906"/>
                </a:lnTo>
                <a:lnTo>
                  <a:pt x="12" y="4900"/>
                </a:lnTo>
                <a:lnTo>
                  <a:pt x="18" y="4897"/>
                </a:lnTo>
                <a:lnTo>
                  <a:pt x="23" y="4900"/>
                </a:lnTo>
                <a:lnTo>
                  <a:pt x="25" y="4906"/>
                </a:lnTo>
                <a:lnTo>
                  <a:pt x="25" y="4906"/>
                </a:lnTo>
                <a:close/>
                <a:moveTo>
                  <a:pt x="25" y="5094"/>
                </a:moveTo>
                <a:lnTo>
                  <a:pt x="23" y="5204"/>
                </a:lnTo>
                <a:lnTo>
                  <a:pt x="22" y="5210"/>
                </a:lnTo>
                <a:lnTo>
                  <a:pt x="16" y="5211"/>
                </a:lnTo>
                <a:lnTo>
                  <a:pt x="10" y="5208"/>
                </a:lnTo>
                <a:lnTo>
                  <a:pt x="7" y="5204"/>
                </a:lnTo>
                <a:lnTo>
                  <a:pt x="9" y="5094"/>
                </a:lnTo>
                <a:lnTo>
                  <a:pt x="12" y="5088"/>
                </a:lnTo>
                <a:lnTo>
                  <a:pt x="16" y="5085"/>
                </a:lnTo>
                <a:lnTo>
                  <a:pt x="22" y="5088"/>
                </a:lnTo>
                <a:lnTo>
                  <a:pt x="25" y="5094"/>
                </a:lnTo>
                <a:lnTo>
                  <a:pt x="25" y="5094"/>
                </a:lnTo>
                <a:close/>
                <a:moveTo>
                  <a:pt x="23" y="5282"/>
                </a:moveTo>
                <a:lnTo>
                  <a:pt x="23" y="5392"/>
                </a:lnTo>
                <a:lnTo>
                  <a:pt x="21" y="5398"/>
                </a:lnTo>
                <a:lnTo>
                  <a:pt x="15" y="5400"/>
                </a:lnTo>
                <a:lnTo>
                  <a:pt x="10" y="5398"/>
                </a:lnTo>
                <a:lnTo>
                  <a:pt x="7" y="5392"/>
                </a:lnTo>
                <a:lnTo>
                  <a:pt x="7" y="5282"/>
                </a:lnTo>
                <a:lnTo>
                  <a:pt x="10" y="5276"/>
                </a:lnTo>
                <a:lnTo>
                  <a:pt x="16" y="5274"/>
                </a:lnTo>
                <a:lnTo>
                  <a:pt x="22" y="5276"/>
                </a:lnTo>
                <a:lnTo>
                  <a:pt x="23" y="5282"/>
                </a:lnTo>
                <a:lnTo>
                  <a:pt x="23" y="5282"/>
                </a:lnTo>
                <a:close/>
                <a:moveTo>
                  <a:pt x="22" y="5470"/>
                </a:moveTo>
                <a:lnTo>
                  <a:pt x="22" y="5580"/>
                </a:lnTo>
                <a:lnTo>
                  <a:pt x="21" y="5586"/>
                </a:lnTo>
                <a:lnTo>
                  <a:pt x="15" y="5588"/>
                </a:lnTo>
                <a:lnTo>
                  <a:pt x="9" y="5586"/>
                </a:lnTo>
                <a:lnTo>
                  <a:pt x="6" y="5580"/>
                </a:lnTo>
                <a:lnTo>
                  <a:pt x="7" y="5470"/>
                </a:lnTo>
                <a:lnTo>
                  <a:pt x="9" y="5465"/>
                </a:lnTo>
                <a:lnTo>
                  <a:pt x="15" y="5462"/>
                </a:lnTo>
                <a:lnTo>
                  <a:pt x="21" y="5465"/>
                </a:lnTo>
                <a:lnTo>
                  <a:pt x="22" y="5470"/>
                </a:lnTo>
                <a:lnTo>
                  <a:pt x="22" y="5470"/>
                </a:lnTo>
                <a:close/>
                <a:moveTo>
                  <a:pt x="22" y="5659"/>
                </a:moveTo>
                <a:lnTo>
                  <a:pt x="22" y="5769"/>
                </a:lnTo>
                <a:lnTo>
                  <a:pt x="19" y="5774"/>
                </a:lnTo>
                <a:lnTo>
                  <a:pt x="13" y="5776"/>
                </a:lnTo>
                <a:lnTo>
                  <a:pt x="7" y="5774"/>
                </a:lnTo>
                <a:lnTo>
                  <a:pt x="6" y="5769"/>
                </a:lnTo>
                <a:lnTo>
                  <a:pt x="6" y="5659"/>
                </a:lnTo>
                <a:lnTo>
                  <a:pt x="9" y="5653"/>
                </a:lnTo>
                <a:lnTo>
                  <a:pt x="13" y="5651"/>
                </a:lnTo>
                <a:lnTo>
                  <a:pt x="19" y="5653"/>
                </a:lnTo>
                <a:lnTo>
                  <a:pt x="22" y="5659"/>
                </a:lnTo>
                <a:lnTo>
                  <a:pt x="22" y="5659"/>
                </a:lnTo>
                <a:close/>
                <a:moveTo>
                  <a:pt x="21" y="5847"/>
                </a:moveTo>
                <a:lnTo>
                  <a:pt x="21" y="5957"/>
                </a:lnTo>
                <a:lnTo>
                  <a:pt x="18" y="5963"/>
                </a:lnTo>
                <a:lnTo>
                  <a:pt x="13" y="5964"/>
                </a:lnTo>
                <a:lnTo>
                  <a:pt x="7" y="5963"/>
                </a:lnTo>
                <a:lnTo>
                  <a:pt x="5" y="5957"/>
                </a:lnTo>
                <a:lnTo>
                  <a:pt x="5" y="5847"/>
                </a:lnTo>
                <a:lnTo>
                  <a:pt x="7" y="5841"/>
                </a:lnTo>
                <a:lnTo>
                  <a:pt x="13" y="5840"/>
                </a:lnTo>
                <a:lnTo>
                  <a:pt x="19" y="5841"/>
                </a:lnTo>
                <a:lnTo>
                  <a:pt x="21" y="5847"/>
                </a:lnTo>
                <a:lnTo>
                  <a:pt x="21" y="5847"/>
                </a:lnTo>
                <a:close/>
                <a:moveTo>
                  <a:pt x="21" y="6035"/>
                </a:moveTo>
                <a:lnTo>
                  <a:pt x="19" y="6145"/>
                </a:lnTo>
                <a:lnTo>
                  <a:pt x="18" y="6151"/>
                </a:lnTo>
                <a:lnTo>
                  <a:pt x="12" y="6154"/>
                </a:lnTo>
                <a:lnTo>
                  <a:pt x="6" y="6151"/>
                </a:lnTo>
                <a:lnTo>
                  <a:pt x="5" y="6145"/>
                </a:lnTo>
                <a:lnTo>
                  <a:pt x="5" y="6035"/>
                </a:lnTo>
                <a:lnTo>
                  <a:pt x="7" y="6029"/>
                </a:lnTo>
                <a:lnTo>
                  <a:pt x="12" y="6028"/>
                </a:lnTo>
                <a:lnTo>
                  <a:pt x="18" y="6031"/>
                </a:lnTo>
                <a:lnTo>
                  <a:pt x="21" y="6035"/>
                </a:lnTo>
                <a:lnTo>
                  <a:pt x="21" y="6035"/>
                </a:lnTo>
                <a:close/>
                <a:moveTo>
                  <a:pt x="19" y="6223"/>
                </a:moveTo>
                <a:lnTo>
                  <a:pt x="19" y="6333"/>
                </a:lnTo>
                <a:lnTo>
                  <a:pt x="16" y="6339"/>
                </a:lnTo>
                <a:lnTo>
                  <a:pt x="10" y="6342"/>
                </a:lnTo>
                <a:lnTo>
                  <a:pt x="6" y="6339"/>
                </a:lnTo>
                <a:lnTo>
                  <a:pt x="3" y="6333"/>
                </a:lnTo>
                <a:lnTo>
                  <a:pt x="3" y="6223"/>
                </a:lnTo>
                <a:lnTo>
                  <a:pt x="6" y="6219"/>
                </a:lnTo>
                <a:lnTo>
                  <a:pt x="12" y="6216"/>
                </a:lnTo>
                <a:lnTo>
                  <a:pt x="18" y="6219"/>
                </a:lnTo>
                <a:lnTo>
                  <a:pt x="19" y="6223"/>
                </a:lnTo>
                <a:lnTo>
                  <a:pt x="19" y="6223"/>
                </a:lnTo>
                <a:close/>
                <a:moveTo>
                  <a:pt x="19" y="6411"/>
                </a:moveTo>
                <a:lnTo>
                  <a:pt x="18" y="6521"/>
                </a:lnTo>
                <a:lnTo>
                  <a:pt x="16" y="6527"/>
                </a:lnTo>
                <a:lnTo>
                  <a:pt x="10" y="6530"/>
                </a:lnTo>
                <a:lnTo>
                  <a:pt x="5" y="6527"/>
                </a:lnTo>
                <a:lnTo>
                  <a:pt x="2" y="6521"/>
                </a:lnTo>
                <a:lnTo>
                  <a:pt x="3" y="6411"/>
                </a:lnTo>
                <a:lnTo>
                  <a:pt x="5" y="6407"/>
                </a:lnTo>
                <a:lnTo>
                  <a:pt x="10" y="6404"/>
                </a:lnTo>
                <a:lnTo>
                  <a:pt x="16" y="6407"/>
                </a:lnTo>
                <a:lnTo>
                  <a:pt x="19" y="6411"/>
                </a:lnTo>
                <a:lnTo>
                  <a:pt x="19" y="6411"/>
                </a:lnTo>
                <a:close/>
                <a:moveTo>
                  <a:pt x="18" y="6601"/>
                </a:moveTo>
                <a:lnTo>
                  <a:pt x="18" y="6710"/>
                </a:lnTo>
                <a:lnTo>
                  <a:pt x="15" y="6715"/>
                </a:lnTo>
                <a:lnTo>
                  <a:pt x="9" y="6718"/>
                </a:lnTo>
                <a:lnTo>
                  <a:pt x="3" y="6715"/>
                </a:lnTo>
                <a:lnTo>
                  <a:pt x="2" y="6714"/>
                </a:lnTo>
                <a:lnTo>
                  <a:pt x="2" y="6710"/>
                </a:lnTo>
                <a:lnTo>
                  <a:pt x="2" y="6601"/>
                </a:lnTo>
                <a:lnTo>
                  <a:pt x="5" y="6595"/>
                </a:lnTo>
                <a:lnTo>
                  <a:pt x="10" y="6592"/>
                </a:lnTo>
                <a:lnTo>
                  <a:pt x="15" y="6595"/>
                </a:lnTo>
                <a:lnTo>
                  <a:pt x="18" y="6601"/>
                </a:lnTo>
                <a:lnTo>
                  <a:pt x="18" y="6601"/>
                </a:lnTo>
                <a:close/>
                <a:moveTo>
                  <a:pt x="16" y="6789"/>
                </a:moveTo>
                <a:lnTo>
                  <a:pt x="16" y="6810"/>
                </a:lnTo>
                <a:lnTo>
                  <a:pt x="15" y="6815"/>
                </a:lnTo>
                <a:lnTo>
                  <a:pt x="12" y="6817"/>
                </a:lnTo>
                <a:lnTo>
                  <a:pt x="9" y="6817"/>
                </a:lnTo>
                <a:lnTo>
                  <a:pt x="3" y="6815"/>
                </a:lnTo>
                <a:lnTo>
                  <a:pt x="0" y="6810"/>
                </a:lnTo>
                <a:lnTo>
                  <a:pt x="2" y="6789"/>
                </a:lnTo>
                <a:lnTo>
                  <a:pt x="3" y="6784"/>
                </a:lnTo>
                <a:lnTo>
                  <a:pt x="9" y="6781"/>
                </a:lnTo>
                <a:lnTo>
                  <a:pt x="15" y="6784"/>
                </a:lnTo>
                <a:lnTo>
                  <a:pt x="16" y="6789"/>
                </a:lnTo>
                <a:lnTo>
                  <a:pt x="16" y="678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76" name="Freeform 280"/>
          <p:cNvSpPr>
            <a:spLocks noEditPoints="1"/>
          </p:cNvSpPr>
          <p:nvPr/>
        </p:nvSpPr>
        <p:spPr bwMode="auto">
          <a:xfrm>
            <a:off x="7680325" y="2024248"/>
            <a:ext cx="7938" cy="3541713"/>
          </a:xfrm>
          <a:custGeom>
            <a:avLst/>
            <a:gdLst/>
            <a:ahLst/>
            <a:cxnLst>
              <a:cxn ang="0">
                <a:pos x="0" y="7"/>
              </a:cxn>
              <a:cxn ang="0">
                <a:pos x="16" y="306"/>
              </a:cxn>
              <a:cxn ang="0">
                <a:pos x="7" y="188"/>
              </a:cxn>
              <a:cxn ang="0">
                <a:pos x="7" y="502"/>
              </a:cxn>
              <a:cxn ang="0">
                <a:pos x="16" y="384"/>
              </a:cxn>
              <a:cxn ang="0">
                <a:pos x="0" y="682"/>
              </a:cxn>
              <a:cxn ang="0">
                <a:pos x="16" y="760"/>
              </a:cxn>
              <a:cxn ang="0">
                <a:pos x="2" y="754"/>
              </a:cxn>
              <a:cxn ang="0">
                <a:pos x="13" y="1064"/>
              </a:cxn>
              <a:cxn ang="0">
                <a:pos x="13" y="944"/>
              </a:cxn>
              <a:cxn ang="0">
                <a:pos x="2" y="1252"/>
              </a:cxn>
              <a:cxn ang="0">
                <a:pos x="16" y="1138"/>
              </a:cxn>
              <a:cxn ang="0">
                <a:pos x="0" y="1326"/>
              </a:cxn>
              <a:cxn ang="0">
                <a:pos x="16" y="1624"/>
              </a:cxn>
              <a:cxn ang="0">
                <a:pos x="7" y="1506"/>
              </a:cxn>
              <a:cxn ang="0">
                <a:pos x="7" y="1820"/>
              </a:cxn>
              <a:cxn ang="0">
                <a:pos x="16" y="1703"/>
              </a:cxn>
              <a:cxn ang="0">
                <a:pos x="0" y="2001"/>
              </a:cxn>
              <a:cxn ang="0">
                <a:pos x="16" y="2079"/>
              </a:cxn>
              <a:cxn ang="0">
                <a:pos x="2" y="2073"/>
              </a:cxn>
              <a:cxn ang="0">
                <a:pos x="13" y="2383"/>
              </a:cxn>
              <a:cxn ang="0">
                <a:pos x="13" y="2261"/>
              </a:cxn>
              <a:cxn ang="0">
                <a:pos x="2" y="2571"/>
              </a:cxn>
              <a:cxn ang="0">
                <a:pos x="16" y="2455"/>
              </a:cxn>
              <a:cxn ang="0">
                <a:pos x="0" y="2645"/>
              </a:cxn>
              <a:cxn ang="0">
                <a:pos x="16" y="2943"/>
              </a:cxn>
              <a:cxn ang="0">
                <a:pos x="7" y="2825"/>
              </a:cxn>
              <a:cxn ang="0">
                <a:pos x="7" y="3139"/>
              </a:cxn>
              <a:cxn ang="0">
                <a:pos x="16" y="3021"/>
              </a:cxn>
              <a:cxn ang="0">
                <a:pos x="0" y="3320"/>
              </a:cxn>
              <a:cxn ang="0">
                <a:pos x="16" y="3398"/>
              </a:cxn>
              <a:cxn ang="0">
                <a:pos x="2" y="3392"/>
              </a:cxn>
              <a:cxn ang="0">
                <a:pos x="13" y="3702"/>
              </a:cxn>
              <a:cxn ang="0">
                <a:pos x="13" y="3580"/>
              </a:cxn>
              <a:cxn ang="0">
                <a:pos x="2" y="3890"/>
              </a:cxn>
              <a:cxn ang="0">
                <a:pos x="16" y="3774"/>
              </a:cxn>
              <a:cxn ang="0">
                <a:pos x="0" y="3962"/>
              </a:cxn>
              <a:cxn ang="0">
                <a:pos x="16" y="4261"/>
              </a:cxn>
              <a:cxn ang="0">
                <a:pos x="7" y="4143"/>
              </a:cxn>
              <a:cxn ang="0">
                <a:pos x="7" y="4458"/>
              </a:cxn>
              <a:cxn ang="0">
                <a:pos x="16" y="4340"/>
              </a:cxn>
              <a:cxn ang="0">
                <a:pos x="0" y="4638"/>
              </a:cxn>
              <a:cxn ang="0">
                <a:pos x="16" y="4717"/>
              </a:cxn>
              <a:cxn ang="0">
                <a:pos x="2" y="4711"/>
              </a:cxn>
              <a:cxn ang="0">
                <a:pos x="13" y="5021"/>
              </a:cxn>
              <a:cxn ang="0">
                <a:pos x="13" y="4899"/>
              </a:cxn>
              <a:cxn ang="0">
                <a:pos x="2" y="5209"/>
              </a:cxn>
              <a:cxn ang="0">
                <a:pos x="16" y="5093"/>
              </a:cxn>
              <a:cxn ang="0">
                <a:pos x="0" y="5281"/>
              </a:cxn>
              <a:cxn ang="0">
                <a:pos x="16" y="5579"/>
              </a:cxn>
              <a:cxn ang="0">
                <a:pos x="7" y="5462"/>
              </a:cxn>
              <a:cxn ang="0">
                <a:pos x="7" y="5776"/>
              </a:cxn>
              <a:cxn ang="0">
                <a:pos x="16" y="5658"/>
              </a:cxn>
              <a:cxn ang="0">
                <a:pos x="0" y="5956"/>
              </a:cxn>
              <a:cxn ang="0">
                <a:pos x="16" y="6036"/>
              </a:cxn>
              <a:cxn ang="0">
                <a:pos x="2" y="6030"/>
              </a:cxn>
              <a:cxn ang="0">
                <a:pos x="13" y="6338"/>
              </a:cxn>
              <a:cxn ang="0">
                <a:pos x="13" y="6218"/>
              </a:cxn>
              <a:cxn ang="0">
                <a:pos x="2" y="6528"/>
              </a:cxn>
              <a:cxn ang="0">
                <a:pos x="16" y="6412"/>
              </a:cxn>
              <a:cxn ang="0">
                <a:pos x="0" y="6600"/>
              </a:cxn>
            </a:cxnLst>
            <a:rect l="0" t="0" r="r" b="b"/>
            <a:pathLst>
              <a:path w="16" h="6693">
                <a:moveTo>
                  <a:pt x="16" y="7"/>
                </a:moveTo>
                <a:lnTo>
                  <a:pt x="16" y="117"/>
                </a:lnTo>
                <a:lnTo>
                  <a:pt x="13" y="123"/>
                </a:lnTo>
                <a:lnTo>
                  <a:pt x="7" y="125"/>
                </a:lnTo>
                <a:lnTo>
                  <a:pt x="2" y="123"/>
                </a:lnTo>
                <a:lnTo>
                  <a:pt x="0" y="117"/>
                </a:lnTo>
                <a:lnTo>
                  <a:pt x="0" y="7"/>
                </a:lnTo>
                <a:lnTo>
                  <a:pt x="2" y="2"/>
                </a:lnTo>
                <a:lnTo>
                  <a:pt x="7" y="0"/>
                </a:lnTo>
                <a:lnTo>
                  <a:pt x="13" y="2"/>
                </a:lnTo>
                <a:lnTo>
                  <a:pt x="16" y="7"/>
                </a:lnTo>
                <a:lnTo>
                  <a:pt x="16" y="7"/>
                </a:lnTo>
                <a:close/>
                <a:moveTo>
                  <a:pt x="16" y="195"/>
                </a:moveTo>
                <a:lnTo>
                  <a:pt x="16" y="306"/>
                </a:lnTo>
                <a:lnTo>
                  <a:pt x="13" y="311"/>
                </a:lnTo>
                <a:lnTo>
                  <a:pt x="7" y="313"/>
                </a:lnTo>
                <a:lnTo>
                  <a:pt x="2" y="311"/>
                </a:lnTo>
                <a:lnTo>
                  <a:pt x="0" y="306"/>
                </a:lnTo>
                <a:lnTo>
                  <a:pt x="0" y="195"/>
                </a:lnTo>
                <a:lnTo>
                  <a:pt x="2" y="190"/>
                </a:lnTo>
                <a:lnTo>
                  <a:pt x="7" y="188"/>
                </a:lnTo>
                <a:lnTo>
                  <a:pt x="13" y="190"/>
                </a:lnTo>
                <a:lnTo>
                  <a:pt x="16" y="195"/>
                </a:lnTo>
                <a:lnTo>
                  <a:pt x="16" y="195"/>
                </a:lnTo>
                <a:close/>
                <a:moveTo>
                  <a:pt x="16" y="384"/>
                </a:moveTo>
                <a:lnTo>
                  <a:pt x="16" y="494"/>
                </a:lnTo>
                <a:lnTo>
                  <a:pt x="13" y="500"/>
                </a:lnTo>
                <a:lnTo>
                  <a:pt x="7" y="502"/>
                </a:lnTo>
                <a:lnTo>
                  <a:pt x="2" y="500"/>
                </a:lnTo>
                <a:lnTo>
                  <a:pt x="0" y="494"/>
                </a:lnTo>
                <a:lnTo>
                  <a:pt x="0" y="384"/>
                </a:lnTo>
                <a:lnTo>
                  <a:pt x="2" y="378"/>
                </a:lnTo>
                <a:lnTo>
                  <a:pt x="7" y="376"/>
                </a:lnTo>
                <a:lnTo>
                  <a:pt x="13" y="378"/>
                </a:lnTo>
                <a:lnTo>
                  <a:pt x="16" y="384"/>
                </a:lnTo>
                <a:lnTo>
                  <a:pt x="16" y="384"/>
                </a:lnTo>
                <a:close/>
                <a:moveTo>
                  <a:pt x="16" y="572"/>
                </a:moveTo>
                <a:lnTo>
                  <a:pt x="16" y="682"/>
                </a:lnTo>
                <a:lnTo>
                  <a:pt x="13" y="688"/>
                </a:lnTo>
                <a:lnTo>
                  <a:pt x="7" y="691"/>
                </a:lnTo>
                <a:lnTo>
                  <a:pt x="2" y="688"/>
                </a:lnTo>
                <a:lnTo>
                  <a:pt x="0" y="682"/>
                </a:lnTo>
                <a:lnTo>
                  <a:pt x="0" y="572"/>
                </a:lnTo>
                <a:lnTo>
                  <a:pt x="2" y="566"/>
                </a:lnTo>
                <a:lnTo>
                  <a:pt x="7" y="565"/>
                </a:lnTo>
                <a:lnTo>
                  <a:pt x="13" y="566"/>
                </a:lnTo>
                <a:lnTo>
                  <a:pt x="16" y="572"/>
                </a:lnTo>
                <a:lnTo>
                  <a:pt x="16" y="572"/>
                </a:lnTo>
                <a:close/>
                <a:moveTo>
                  <a:pt x="16" y="760"/>
                </a:moveTo>
                <a:lnTo>
                  <a:pt x="16" y="870"/>
                </a:lnTo>
                <a:lnTo>
                  <a:pt x="13" y="876"/>
                </a:lnTo>
                <a:lnTo>
                  <a:pt x="7" y="879"/>
                </a:lnTo>
                <a:lnTo>
                  <a:pt x="2" y="876"/>
                </a:lnTo>
                <a:lnTo>
                  <a:pt x="0" y="870"/>
                </a:lnTo>
                <a:lnTo>
                  <a:pt x="0" y="760"/>
                </a:lnTo>
                <a:lnTo>
                  <a:pt x="2" y="754"/>
                </a:lnTo>
                <a:lnTo>
                  <a:pt x="7" y="753"/>
                </a:lnTo>
                <a:lnTo>
                  <a:pt x="13" y="754"/>
                </a:lnTo>
                <a:lnTo>
                  <a:pt x="16" y="760"/>
                </a:lnTo>
                <a:lnTo>
                  <a:pt x="16" y="760"/>
                </a:lnTo>
                <a:close/>
                <a:moveTo>
                  <a:pt x="16" y="950"/>
                </a:moveTo>
                <a:lnTo>
                  <a:pt x="16" y="1058"/>
                </a:lnTo>
                <a:lnTo>
                  <a:pt x="13" y="1064"/>
                </a:lnTo>
                <a:lnTo>
                  <a:pt x="7" y="1067"/>
                </a:lnTo>
                <a:lnTo>
                  <a:pt x="2" y="1064"/>
                </a:lnTo>
                <a:lnTo>
                  <a:pt x="0" y="1058"/>
                </a:lnTo>
                <a:lnTo>
                  <a:pt x="0" y="950"/>
                </a:lnTo>
                <a:lnTo>
                  <a:pt x="2" y="944"/>
                </a:lnTo>
                <a:lnTo>
                  <a:pt x="7" y="941"/>
                </a:lnTo>
                <a:lnTo>
                  <a:pt x="13" y="944"/>
                </a:lnTo>
                <a:lnTo>
                  <a:pt x="16" y="950"/>
                </a:lnTo>
                <a:lnTo>
                  <a:pt x="16" y="950"/>
                </a:lnTo>
                <a:close/>
                <a:moveTo>
                  <a:pt x="16" y="1138"/>
                </a:moveTo>
                <a:lnTo>
                  <a:pt x="16" y="1248"/>
                </a:lnTo>
                <a:lnTo>
                  <a:pt x="13" y="1252"/>
                </a:lnTo>
                <a:lnTo>
                  <a:pt x="7" y="1255"/>
                </a:lnTo>
                <a:lnTo>
                  <a:pt x="2" y="1252"/>
                </a:lnTo>
                <a:lnTo>
                  <a:pt x="0" y="1248"/>
                </a:lnTo>
                <a:lnTo>
                  <a:pt x="0" y="1138"/>
                </a:lnTo>
                <a:lnTo>
                  <a:pt x="2" y="1132"/>
                </a:lnTo>
                <a:lnTo>
                  <a:pt x="7" y="1129"/>
                </a:lnTo>
                <a:lnTo>
                  <a:pt x="13" y="1132"/>
                </a:lnTo>
                <a:lnTo>
                  <a:pt x="16" y="1138"/>
                </a:lnTo>
                <a:lnTo>
                  <a:pt x="16" y="1138"/>
                </a:lnTo>
                <a:close/>
                <a:moveTo>
                  <a:pt x="16" y="1326"/>
                </a:moveTo>
                <a:lnTo>
                  <a:pt x="16" y="1436"/>
                </a:lnTo>
                <a:lnTo>
                  <a:pt x="13" y="1442"/>
                </a:lnTo>
                <a:lnTo>
                  <a:pt x="7" y="1443"/>
                </a:lnTo>
                <a:lnTo>
                  <a:pt x="2" y="1442"/>
                </a:lnTo>
                <a:lnTo>
                  <a:pt x="0" y="1436"/>
                </a:lnTo>
                <a:lnTo>
                  <a:pt x="0" y="1326"/>
                </a:lnTo>
                <a:lnTo>
                  <a:pt x="2" y="1320"/>
                </a:lnTo>
                <a:lnTo>
                  <a:pt x="7" y="1317"/>
                </a:lnTo>
                <a:lnTo>
                  <a:pt x="13" y="1320"/>
                </a:lnTo>
                <a:lnTo>
                  <a:pt x="16" y="1326"/>
                </a:lnTo>
                <a:lnTo>
                  <a:pt x="16" y="1326"/>
                </a:lnTo>
                <a:close/>
                <a:moveTo>
                  <a:pt x="16" y="1514"/>
                </a:moveTo>
                <a:lnTo>
                  <a:pt x="16" y="1624"/>
                </a:lnTo>
                <a:lnTo>
                  <a:pt x="13" y="1630"/>
                </a:lnTo>
                <a:lnTo>
                  <a:pt x="7" y="1632"/>
                </a:lnTo>
                <a:lnTo>
                  <a:pt x="2" y="1630"/>
                </a:lnTo>
                <a:lnTo>
                  <a:pt x="0" y="1624"/>
                </a:lnTo>
                <a:lnTo>
                  <a:pt x="0" y="1514"/>
                </a:lnTo>
                <a:lnTo>
                  <a:pt x="2" y="1509"/>
                </a:lnTo>
                <a:lnTo>
                  <a:pt x="7" y="1506"/>
                </a:lnTo>
                <a:lnTo>
                  <a:pt x="13" y="1509"/>
                </a:lnTo>
                <a:lnTo>
                  <a:pt x="16" y="1514"/>
                </a:lnTo>
                <a:lnTo>
                  <a:pt x="16" y="1514"/>
                </a:lnTo>
                <a:close/>
                <a:moveTo>
                  <a:pt x="16" y="1703"/>
                </a:moveTo>
                <a:lnTo>
                  <a:pt x="16" y="1813"/>
                </a:lnTo>
                <a:lnTo>
                  <a:pt x="13" y="1818"/>
                </a:lnTo>
                <a:lnTo>
                  <a:pt x="7" y="1820"/>
                </a:lnTo>
                <a:lnTo>
                  <a:pt x="2" y="1818"/>
                </a:lnTo>
                <a:lnTo>
                  <a:pt x="0" y="1813"/>
                </a:lnTo>
                <a:lnTo>
                  <a:pt x="0" y="1703"/>
                </a:lnTo>
                <a:lnTo>
                  <a:pt x="2" y="1697"/>
                </a:lnTo>
                <a:lnTo>
                  <a:pt x="7" y="1695"/>
                </a:lnTo>
                <a:lnTo>
                  <a:pt x="13" y="1697"/>
                </a:lnTo>
                <a:lnTo>
                  <a:pt x="16" y="1703"/>
                </a:lnTo>
                <a:lnTo>
                  <a:pt x="16" y="1703"/>
                </a:lnTo>
                <a:close/>
                <a:moveTo>
                  <a:pt x="16" y="1891"/>
                </a:moveTo>
                <a:lnTo>
                  <a:pt x="16" y="2001"/>
                </a:lnTo>
                <a:lnTo>
                  <a:pt x="13" y="2007"/>
                </a:lnTo>
                <a:lnTo>
                  <a:pt x="7" y="2008"/>
                </a:lnTo>
                <a:lnTo>
                  <a:pt x="2" y="2007"/>
                </a:lnTo>
                <a:lnTo>
                  <a:pt x="0" y="2001"/>
                </a:lnTo>
                <a:lnTo>
                  <a:pt x="0" y="1891"/>
                </a:lnTo>
                <a:lnTo>
                  <a:pt x="2" y="1885"/>
                </a:lnTo>
                <a:lnTo>
                  <a:pt x="7" y="1884"/>
                </a:lnTo>
                <a:lnTo>
                  <a:pt x="13" y="1885"/>
                </a:lnTo>
                <a:lnTo>
                  <a:pt x="16" y="1891"/>
                </a:lnTo>
                <a:lnTo>
                  <a:pt x="16" y="1891"/>
                </a:lnTo>
                <a:close/>
                <a:moveTo>
                  <a:pt x="16" y="2079"/>
                </a:moveTo>
                <a:lnTo>
                  <a:pt x="16" y="2189"/>
                </a:lnTo>
                <a:lnTo>
                  <a:pt x="13" y="2195"/>
                </a:lnTo>
                <a:lnTo>
                  <a:pt x="7" y="2198"/>
                </a:lnTo>
                <a:lnTo>
                  <a:pt x="2" y="2195"/>
                </a:lnTo>
                <a:lnTo>
                  <a:pt x="0" y="2189"/>
                </a:lnTo>
                <a:lnTo>
                  <a:pt x="0" y="2079"/>
                </a:lnTo>
                <a:lnTo>
                  <a:pt x="2" y="2073"/>
                </a:lnTo>
                <a:lnTo>
                  <a:pt x="7" y="2072"/>
                </a:lnTo>
                <a:lnTo>
                  <a:pt x="13" y="2073"/>
                </a:lnTo>
                <a:lnTo>
                  <a:pt x="16" y="2079"/>
                </a:lnTo>
                <a:lnTo>
                  <a:pt x="16" y="2079"/>
                </a:lnTo>
                <a:close/>
                <a:moveTo>
                  <a:pt x="16" y="2267"/>
                </a:moveTo>
                <a:lnTo>
                  <a:pt x="16" y="2377"/>
                </a:lnTo>
                <a:lnTo>
                  <a:pt x="13" y="2383"/>
                </a:lnTo>
                <a:lnTo>
                  <a:pt x="7" y="2386"/>
                </a:lnTo>
                <a:lnTo>
                  <a:pt x="2" y="2383"/>
                </a:lnTo>
                <a:lnTo>
                  <a:pt x="0" y="2377"/>
                </a:lnTo>
                <a:lnTo>
                  <a:pt x="0" y="2267"/>
                </a:lnTo>
                <a:lnTo>
                  <a:pt x="2" y="2261"/>
                </a:lnTo>
                <a:lnTo>
                  <a:pt x="7" y="2260"/>
                </a:lnTo>
                <a:lnTo>
                  <a:pt x="13" y="2261"/>
                </a:lnTo>
                <a:lnTo>
                  <a:pt x="16" y="2267"/>
                </a:lnTo>
                <a:lnTo>
                  <a:pt x="16" y="2267"/>
                </a:lnTo>
                <a:close/>
                <a:moveTo>
                  <a:pt x="16" y="2455"/>
                </a:moveTo>
                <a:lnTo>
                  <a:pt x="16" y="2565"/>
                </a:lnTo>
                <a:lnTo>
                  <a:pt x="13" y="2571"/>
                </a:lnTo>
                <a:lnTo>
                  <a:pt x="7" y="2574"/>
                </a:lnTo>
                <a:lnTo>
                  <a:pt x="2" y="2571"/>
                </a:lnTo>
                <a:lnTo>
                  <a:pt x="0" y="2565"/>
                </a:lnTo>
                <a:lnTo>
                  <a:pt x="0" y="2455"/>
                </a:lnTo>
                <a:lnTo>
                  <a:pt x="2" y="2450"/>
                </a:lnTo>
                <a:lnTo>
                  <a:pt x="7" y="2448"/>
                </a:lnTo>
                <a:lnTo>
                  <a:pt x="13" y="2450"/>
                </a:lnTo>
                <a:lnTo>
                  <a:pt x="16" y="2455"/>
                </a:lnTo>
                <a:lnTo>
                  <a:pt x="16" y="2455"/>
                </a:lnTo>
                <a:close/>
                <a:moveTo>
                  <a:pt x="16" y="2645"/>
                </a:moveTo>
                <a:lnTo>
                  <a:pt x="16" y="2754"/>
                </a:lnTo>
                <a:lnTo>
                  <a:pt x="13" y="2759"/>
                </a:lnTo>
                <a:lnTo>
                  <a:pt x="7" y="2762"/>
                </a:lnTo>
                <a:lnTo>
                  <a:pt x="2" y="2759"/>
                </a:lnTo>
                <a:lnTo>
                  <a:pt x="0" y="2754"/>
                </a:lnTo>
                <a:lnTo>
                  <a:pt x="0" y="2645"/>
                </a:lnTo>
                <a:lnTo>
                  <a:pt x="2" y="2639"/>
                </a:lnTo>
                <a:lnTo>
                  <a:pt x="7" y="2636"/>
                </a:lnTo>
                <a:lnTo>
                  <a:pt x="13" y="2639"/>
                </a:lnTo>
                <a:lnTo>
                  <a:pt x="16" y="2645"/>
                </a:lnTo>
                <a:lnTo>
                  <a:pt x="16" y="2645"/>
                </a:lnTo>
                <a:close/>
                <a:moveTo>
                  <a:pt x="16" y="2833"/>
                </a:moveTo>
                <a:lnTo>
                  <a:pt x="16" y="2943"/>
                </a:lnTo>
                <a:lnTo>
                  <a:pt x="13" y="2948"/>
                </a:lnTo>
                <a:lnTo>
                  <a:pt x="7" y="2950"/>
                </a:lnTo>
                <a:lnTo>
                  <a:pt x="2" y="2948"/>
                </a:lnTo>
                <a:lnTo>
                  <a:pt x="0" y="2943"/>
                </a:lnTo>
                <a:lnTo>
                  <a:pt x="0" y="2833"/>
                </a:lnTo>
                <a:lnTo>
                  <a:pt x="2" y="2827"/>
                </a:lnTo>
                <a:lnTo>
                  <a:pt x="7" y="2825"/>
                </a:lnTo>
                <a:lnTo>
                  <a:pt x="13" y="2827"/>
                </a:lnTo>
                <a:lnTo>
                  <a:pt x="16" y="2833"/>
                </a:lnTo>
                <a:lnTo>
                  <a:pt x="16" y="2833"/>
                </a:lnTo>
                <a:close/>
                <a:moveTo>
                  <a:pt x="16" y="3021"/>
                </a:moveTo>
                <a:lnTo>
                  <a:pt x="16" y="3131"/>
                </a:lnTo>
                <a:lnTo>
                  <a:pt x="13" y="3137"/>
                </a:lnTo>
                <a:lnTo>
                  <a:pt x="7" y="3139"/>
                </a:lnTo>
                <a:lnTo>
                  <a:pt x="2" y="3137"/>
                </a:lnTo>
                <a:lnTo>
                  <a:pt x="0" y="3131"/>
                </a:lnTo>
                <a:lnTo>
                  <a:pt x="0" y="3021"/>
                </a:lnTo>
                <a:lnTo>
                  <a:pt x="2" y="3016"/>
                </a:lnTo>
                <a:lnTo>
                  <a:pt x="7" y="3013"/>
                </a:lnTo>
                <a:lnTo>
                  <a:pt x="13" y="3016"/>
                </a:lnTo>
                <a:lnTo>
                  <a:pt x="16" y="3021"/>
                </a:lnTo>
                <a:lnTo>
                  <a:pt x="16" y="3021"/>
                </a:lnTo>
                <a:close/>
                <a:moveTo>
                  <a:pt x="16" y="3210"/>
                </a:moveTo>
                <a:lnTo>
                  <a:pt x="16" y="3320"/>
                </a:lnTo>
                <a:lnTo>
                  <a:pt x="13" y="3325"/>
                </a:lnTo>
                <a:lnTo>
                  <a:pt x="7" y="3327"/>
                </a:lnTo>
                <a:lnTo>
                  <a:pt x="2" y="3325"/>
                </a:lnTo>
                <a:lnTo>
                  <a:pt x="0" y="3320"/>
                </a:lnTo>
                <a:lnTo>
                  <a:pt x="0" y="3210"/>
                </a:lnTo>
                <a:lnTo>
                  <a:pt x="2" y="3204"/>
                </a:lnTo>
                <a:lnTo>
                  <a:pt x="7" y="3201"/>
                </a:lnTo>
                <a:lnTo>
                  <a:pt x="13" y="3204"/>
                </a:lnTo>
                <a:lnTo>
                  <a:pt x="16" y="3210"/>
                </a:lnTo>
                <a:lnTo>
                  <a:pt x="16" y="3210"/>
                </a:lnTo>
                <a:close/>
                <a:moveTo>
                  <a:pt x="16" y="3398"/>
                </a:moveTo>
                <a:lnTo>
                  <a:pt x="16" y="3508"/>
                </a:lnTo>
                <a:lnTo>
                  <a:pt x="13" y="3514"/>
                </a:lnTo>
                <a:lnTo>
                  <a:pt x="7" y="3515"/>
                </a:lnTo>
                <a:lnTo>
                  <a:pt x="2" y="3514"/>
                </a:lnTo>
                <a:lnTo>
                  <a:pt x="0" y="3508"/>
                </a:lnTo>
                <a:lnTo>
                  <a:pt x="0" y="3398"/>
                </a:lnTo>
                <a:lnTo>
                  <a:pt x="2" y="3392"/>
                </a:lnTo>
                <a:lnTo>
                  <a:pt x="7" y="3391"/>
                </a:lnTo>
                <a:lnTo>
                  <a:pt x="13" y="3392"/>
                </a:lnTo>
                <a:lnTo>
                  <a:pt x="16" y="3398"/>
                </a:lnTo>
                <a:lnTo>
                  <a:pt x="16" y="3398"/>
                </a:lnTo>
                <a:close/>
                <a:moveTo>
                  <a:pt x="16" y="3586"/>
                </a:moveTo>
                <a:lnTo>
                  <a:pt x="16" y="3696"/>
                </a:lnTo>
                <a:lnTo>
                  <a:pt x="13" y="3702"/>
                </a:lnTo>
                <a:lnTo>
                  <a:pt x="7" y="3703"/>
                </a:lnTo>
                <a:lnTo>
                  <a:pt x="2" y="3702"/>
                </a:lnTo>
                <a:lnTo>
                  <a:pt x="0" y="3696"/>
                </a:lnTo>
                <a:lnTo>
                  <a:pt x="0" y="3586"/>
                </a:lnTo>
                <a:lnTo>
                  <a:pt x="2" y="3580"/>
                </a:lnTo>
                <a:lnTo>
                  <a:pt x="7" y="3579"/>
                </a:lnTo>
                <a:lnTo>
                  <a:pt x="13" y="3580"/>
                </a:lnTo>
                <a:lnTo>
                  <a:pt x="16" y="3586"/>
                </a:lnTo>
                <a:lnTo>
                  <a:pt x="16" y="3586"/>
                </a:lnTo>
                <a:close/>
                <a:moveTo>
                  <a:pt x="16" y="3774"/>
                </a:moveTo>
                <a:lnTo>
                  <a:pt x="16" y="3884"/>
                </a:lnTo>
                <a:lnTo>
                  <a:pt x="13" y="3890"/>
                </a:lnTo>
                <a:lnTo>
                  <a:pt x="7" y="3893"/>
                </a:lnTo>
                <a:lnTo>
                  <a:pt x="2" y="3890"/>
                </a:lnTo>
                <a:lnTo>
                  <a:pt x="0" y="3884"/>
                </a:lnTo>
                <a:lnTo>
                  <a:pt x="0" y="3774"/>
                </a:lnTo>
                <a:lnTo>
                  <a:pt x="2" y="3768"/>
                </a:lnTo>
                <a:lnTo>
                  <a:pt x="7" y="3767"/>
                </a:lnTo>
                <a:lnTo>
                  <a:pt x="13" y="3768"/>
                </a:lnTo>
                <a:lnTo>
                  <a:pt x="16" y="3774"/>
                </a:lnTo>
                <a:lnTo>
                  <a:pt x="16" y="3774"/>
                </a:lnTo>
                <a:close/>
                <a:moveTo>
                  <a:pt x="16" y="3962"/>
                </a:moveTo>
                <a:lnTo>
                  <a:pt x="16" y="4072"/>
                </a:lnTo>
                <a:lnTo>
                  <a:pt x="13" y="4078"/>
                </a:lnTo>
                <a:lnTo>
                  <a:pt x="7" y="4081"/>
                </a:lnTo>
                <a:lnTo>
                  <a:pt x="2" y="4078"/>
                </a:lnTo>
                <a:lnTo>
                  <a:pt x="0" y="4072"/>
                </a:lnTo>
                <a:lnTo>
                  <a:pt x="0" y="3962"/>
                </a:lnTo>
                <a:lnTo>
                  <a:pt x="2" y="3957"/>
                </a:lnTo>
                <a:lnTo>
                  <a:pt x="7" y="3955"/>
                </a:lnTo>
                <a:lnTo>
                  <a:pt x="13" y="3957"/>
                </a:lnTo>
                <a:lnTo>
                  <a:pt x="16" y="3962"/>
                </a:lnTo>
                <a:lnTo>
                  <a:pt x="16" y="3962"/>
                </a:lnTo>
                <a:close/>
                <a:moveTo>
                  <a:pt x="16" y="4151"/>
                </a:moveTo>
                <a:lnTo>
                  <a:pt x="16" y="4261"/>
                </a:lnTo>
                <a:lnTo>
                  <a:pt x="13" y="4266"/>
                </a:lnTo>
                <a:lnTo>
                  <a:pt x="7" y="4269"/>
                </a:lnTo>
                <a:lnTo>
                  <a:pt x="2" y="4266"/>
                </a:lnTo>
                <a:lnTo>
                  <a:pt x="0" y="4261"/>
                </a:lnTo>
                <a:lnTo>
                  <a:pt x="0" y="4151"/>
                </a:lnTo>
                <a:lnTo>
                  <a:pt x="2" y="4145"/>
                </a:lnTo>
                <a:lnTo>
                  <a:pt x="7" y="4143"/>
                </a:lnTo>
                <a:lnTo>
                  <a:pt x="13" y="4145"/>
                </a:lnTo>
                <a:lnTo>
                  <a:pt x="16" y="4151"/>
                </a:lnTo>
                <a:lnTo>
                  <a:pt x="16" y="4151"/>
                </a:lnTo>
                <a:close/>
                <a:moveTo>
                  <a:pt x="16" y="4340"/>
                </a:moveTo>
                <a:lnTo>
                  <a:pt x="16" y="4449"/>
                </a:lnTo>
                <a:lnTo>
                  <a:pt x="13" y="4455"/>
                </a:lnTo>
                <a:lnTo>
                  <a:pt x="7" y="4458"/>
                </a:lnTo>
                <a:lnTo>
                  <a:pt x="2" y="4455"/>
                </a:lnTo>
                <a:lnTo>
                  <a:pt x="0" y="4449"/>
                </a:lnTo>
                <a:lnTo>
                  <a:pt x="0" y="4340"/>
                </a:lnTo>
                <a:lnTo>
                  <a:pt x="2" y="4334"/>
                </a:lnTo>
                <a:lnTo>
                  <a:pt x="7" y="4332"/>
                </a:lnTo>
                <a:lnTo>
                  <a:pt x="13" y="4334"/>
                </a:lnTo>
                <a:lnTo>
                  <a:pt x="16" y="4340"/>
                </a:lnTo>
                <a:lnTo>
                  <a:pt x="16" y="4340"/>
                </a:lnTo>
                <a:close/>
                <a:moveTo>
                  <a:pt x="16" y="4528"/>
                </a:moveTo>
                <a:lnTo>
                  <a:pt x="16" y="4638"/>
                </a:lnTo>
                <a:lnTo>
                  <a:pt x="13" y="4643"/>
                </a:lnTo>
                <a:lnTo>
                  <a:pt x="7" y="4646"/>
                </a:lnTo>
                <a:lnTo>
                  <a:pt x="2" y="4643"/>
                </a:lnTo>
                <a:lnTo>
                  <a:pt x="0" y="4638"/>
                </a:lnTo>
                <a:lnTo>
                  <a:pt x="0" y="4528"/>
                </a:lnTo>
                <a:lnTo>
                  <a:pt x="2" y="4523"/>
                </a:lnTo>
                <a:lnTo>
                  <a:pt x="7" y="4520"/>
                </a:lnTo>
                <a:lnTo>
                  <a:pt x="13" y="4523"/>
                </a:lnTo>
                <a:lnTo>
                  <a:pt x="16" y="4528"/>
                </a:lnTo>
                <a:lnTo>
                  <a:pt x="16" y="4528"/>
                </a:lnTo>
                <a:close/>
                <a:moveTo>
                  <a:pt x="16" y="4717"/>
                </a:moveTo>
                <a:lnTo>
                  <a:pt x="16" y="4827"/>
                </a:lnTo>
                <a:lnTo>
                  <a:pt x="13" y="4832"/>
                </a:lnTo>
                <a:lnTo>
                  <a:pt x="7" y="4834"/>
                </a:lnTo>
                <a:lnTo>
                  <a:pt x="2" y="4832"/>
                </a:lnTo>
                <a:lnTo>
                  <a:pt x="0" y="4827"/>
                </a:lnTo>
                <a:lnTo>
                  <a:pt x="0" y="4717"/>
                </a:lnTo>
                <a:lnTo>
                  <a:pt x="2" y="4711"/>
                </a:lnTo>
                <a:lnTo>
                  <a:pt x="7" y="4708"/>
                </a:lnTo>
                <a:lnTo>
                  <a:pt x="13" y="4711"/>
                </a:lnTo>
                <a:lnTo>
                  <a:pt x="16" y="4717"/>
                </a:lnTo>
                <a:lnTo>
                  <a:pt x="16" y="4717"/>
                </a:lnTo>
                <a:close/>
                <a:moveTo>
                  <a:pt x="16" y="4905"/>
                </a:moveTo>
                <a:lnTo>
                  <a:pt x="16" y="5015"/>
                </a:lnTo>
                <a:lnTo>
                  <a:pt x="13" y="5021"/>
                </a:lnTo>
                <a:lnTo>
                  <a:pt x="7" y="5022"/>
                </a:lnTo>
                <a:lnTo>
                  <a:pt x="2" y="5021"/>
                </a:lnTo>
                <a:lnTo>
                  <a:pt x="0" y="5015"/>
                </a:lnTo>
                <a:lnTo>
                  <a:pt x="0" y="4905"/>
                </a:lnTo>
                <a:lnTo>
                  <a:pt x="2" y="4899"/>
                </a:lnTo>
                <a:lnTo>
                  <a:pt x="7" y="4896"/>
                </a:lnTo>
                <a:lnTo>
                  <a:pt x="13" y="4899"/>
                </a:lnTo>
                <a:lnTo>
                  <a:pt x="16" y="4905"/>
                </a:lnTo>
                <a:lnTo>
                  <a:pt x="16" y="4905"/>
                </a:lnTo>
                <a:close/>
                <a:moveTo>
                  <a:pt x="16" y="5093"/>
                </a:moveTo>
                <a:lnTo>
                  <a:pt x="16" y="5203"/>
                </a:lnTo>
                <a:lnTo>
                  <a:pt x="13" y="5209"/>
                </a:lnTo>
                <a:lnTo>
                  <a:pt x="7" y="5210"/>
                </a:lnTo>
                <a:lnTo>
                  <a:pt x="2" y="5209"/>
                </a:lnTo>
                <a:lnTo>
                  <a:pt x="0" y="5203"/>
                </a:lnTo>
                <a:lnTo>
                  <a:pt x="0" y="5093"/>
                </a:lnTo>
                <a:lnTo>
                  <a:pt x="2" y="5087"/>
                </a:lnTo>
                <a:lnTo>
                  <a:pt x="7" y="5086"/>
                </a:lnTo>
                <a:lnTo>
                  <a:pt x="13" y="5087"/>
                </a:lnTo>
                <a:lnTo>
                  <a:pt x="16" y="5093"/>
                </a:lnTo>
                <a:lnTo>
                  <a:pt x="16" y="5093"/>
                </a:lnTo>
                <a:close/>
                <a:moveTo>
                  <a:pt x="16" y="5281"/>
                </a:moveTo>
                <a:lnTo>
                  <a:pt x="16" y="5391"/>
                </a:lnTo>
                <a:lnTo>
                  <a:pt x="13" y="5397"/>
                </a:lnTo>
                <a:lnTo>
                  <a:pt x="7" y="5399"/>
                </a:lnTo>
                <a:lnTo>
                  <a:pt x="2" y="5397"/>
                </a:lnTo>
                <a:lnTo>
                  <a:pt x="0" y="5391"/>
                </a:lnTo>
                <a:lnTo>
                  <a:pt x="0" y="5281"/>
                </a:lnTo>
                <a:lnTo>
                  <a:pt x="2" y="5275"/>
                </a:lnTo>
                <a:lnTo>
                  <a:pt x="7" y="5274"/>
                </a:lnTo>
                <a:lnTo>
                  <a:pt x="13" y="5275"/>
                </a:lnTo>
                <a:lnTo>
                  <a:pt x="16" y="5281"/>
                </a:lnTo>
                <a:lnTo>
                  <a:pt x="16" y="5281"/>
                </a:lnTo>
                <a:close/>
                <a:moveTo>
                  <a:pt x="16" y="5469"/>
                </a:moveTo>
                <a:lnTo>
                  <a:pt x="16" y="5579"/>
                </a:lnTo>
                <a:lnTo>
                  <a:pt x="13" y="5585"/>
                </a:lnTo>
                <a:lnTo>
                  <a:pt x="7" y="5588"/>
                </a:lnTo>
                <a:lnTo>
                  <a:pt x="2" y="5585"/>
                </a:lnTo>
                <a:lnTo>
                  <a:pt x="0" y="5579"/>
                </a:lnTo>
                <a:lnTo>
                  <a:pt x="0" y="5469"/>
                </a:lnTo>
                <a:lnTo>
                  <a:pt x="2" y="5464"/>
                </a:lnTo>
                <a:lnTo>
                  <a:pt x="7" y="5462"/>
                </a:lnTo>
                <a:lnTo>
                  <a:pt x="13" y="5464"/>
                </a:lnTo>
                <a:lnTo>
                  <a:pt x="16" y="5469"/>
                </a:lnTo>
                <a:lnTo>
                  <a:pt x="16" y="5469"/>
                </a:lnTo>
                <a:close/>
                <a:moveTo>
                  <a:pt x="16" y="5658"/>
                </a:moveTo>
                <a:lnTo>
                  <a:pt x="16" y="5768"/>
                </a:lnTo>
                <a:lnTo>
                  <a:pt x="13" y="5773"/>
                </a:lnTo>
                <a:lnTo>
                  <a:pt x="7" y="5776"/>
                </a:lnTo>
                <a:lnTo>
                  <a:pt x="2" y="5773"/>
                </a:lnTo>
                <a:lnTo>
                  <a:pt x="0" y="5768"/>
                </a:lnTo>
                <a:lnTo>
                  <a:pt x="0" y="5658"/>
                </a:lnTo>
                <a:lnTo>
                  <a:pt x="2" y="5652"/>
                </a:lnTo>
                <a:lnTo>
                  <a:pt x="7" y="5650"/>
                </a:lnTo>
                <a:lnTo>
                  <a:pt x="13" y="5652"/>
                </a:lnTo>
                <a:lnTo>
                  <a:pt x="16" y="5658"/>
                </a:lnTo>
                <a:lnTo>
                  <a:pt x="16" y="5658"/>
                </a:lnTo>
                <a:close/>
                <a:moveTo>
                  <a:pt x="16" y="5846"/>
                </a:moveTo>
                <a:lnTo>
                  <a:pt x="16" y="5956"/>
                </a:lnTo>
                <a:lnTo>
                  <a:pt x="13" y="5962"/>
                </a:lnTo>
                <a:lnTo>
                  <a:pt x="7" y="5965"/>
                </a:lnTo>
                <a:lnTo>
                  <a:pt x="2" y="5962"/>
                </a:lnTo>
                <a:lnTo>
                  <a:pt x="0" y="5956"/>
                </a:lnTo>
                <a:lnTo>
                  <a:pt x="0" y="5846"/>
                </a:lnTo>
                <a:lnTo>
                  <a:pt x="2" y="5840"/>
                </a:lnTo>
                <a:lnTo>
                  <a:pt x="7" y="5839"/>
                </a:lnTo>
                <a:lnTo>
                  <a:pt x="13" y="5840"/>
                </a:lnTo>
                <a:lnTo>
                  <a:pt x="16" y="5846"/>
                </a:lnTo>
                <a:lnTo>
                  <a:pt x="16" y="5846"/>
                </a:lnTo>
                <a:close/>
                <a:moveTo>
                  <a:pt x="16" y="6036"/>
                </a:moveTo>
                <a:lnTo>
                  <a:pt x="16" y="6144"/>
                </a:lnTo>
                <a:lnTo>
                  <a:pt x="13" y="6150"/>
                </a:lnTo>
                <a:lnTo>
                  <a:pt x="7" y="6153"/>
                </a:lnTo>
                <a:lnTo>
                  <a:pt x="2" y="6150"/>
                </a:lnTo>
                <a:lnTo>
                  <a:pt x="0" y="6144"/>
                </a:lnTo>
                <a:lnTo>
                  <a:pt x="0" y="6036"/>
                </a:lnTo>
                <a:lnTo>
                  <a:pt x="2" y="6030"/>
                </a:lnTo>
                <a:lnTo>
                  <a:pt x="7" y="6027"/>
                </a:lnTo>
                <a:lnTo>
                  <a:pt x="13" y="6030"/>
                </a:lnTo>
                <a:lnTo>
                  <a:pt x="16" y="6036"/>
                </a:lnTo>
                <a:lnTo>
                  <a:pt x="16" y="6036"/>
                </a:lnTo>
                <a:close/>
                <a:moveTo>
                  <a:pt x="16" y="6224"/>
                </a:moveTo>
                <a:lnTo>
                  <a:pt x="16" y="6334"/>
                </a:lnTo>
                <a:lnTo>
                  <a:pt x="13" y="6338"/>
                </a:lnTo>
                <a:lnTo>
                  <a:pt x="7" y="6341"/>
                </a:lnTo>
                <a:lnTo>
                  <a:pt x="2" y="6338"/>
                </a:lnTo>
                <a:lnTo>
                  <a:pt x="0" y="6334"/>
                </a:lnTo>
                <a:lnTo>
                  <a:pt x="0" y="6224"/>
                </a:lnTo>
                <a:lnTo>
                  <a:pt x="2" y="6218"/>
                </a:lnTo>
                <a:lnTo>
                  <a:pt x="7" y="6215"/>
                </a:lnTo>
                <a:lnTo>
                  <a:pt x="13" y="6218"/>
                </a:lnTo>
                <a:lnTo>
                  <a:pt x="16" y="6224"/>
                </a:lnTo>
                <a:lnTo>
                  <a:pt x="16" y="6224"/>
                </a:lnTo>
                <a:close/>
                <a:moveTo>
                  <a:pt x="16" y="6412"/>
                </a:moveTo>
                <a:lnTo>
                  <a:pt x="16" y="6522"/>
                </a:lnTo>
                <a:lnTo>
                  <a:pt x="13" y="6528"/>
                </a:lnTo>
                <a:lnTo>
                  <a:pt x="7" y="6529"/>
                </a:lnTo>
                <a:lnTo>
                  <a:pt x="2" y="6528"/>
                </a:lnTo>
                <a:lnTo>
                  <a:pt x="0" y="6522"/>
                </a:lnTo>
                <a:lnTo>
                  <a:pt x="0" y="6412"/>
                </a:lnTo>
                <a:lnTo>
                  <a:pt x="2" y="6406"/>
                </a:lnTo>
                <a:lnTo>
                  <a:pt x="7" y="6403"/>
                </a:lnTo>
                <a:lnTo>
                  <a:pt x="13" y="6406"/>
                </a:lnTo>
                <a:lnTo>
                  <a:pt x="16" y="6412"/>
                </a:lnTo>
                <a:lnTo>
                  <a:pt x="16" y="6412"/>
                </a:lnTo>
                <a:close/>
                <a:moveTo>
                  <a:pt x="16" y="6600"/>
                </a:moveTo>
                <a:lnTo>
                  <a:pt x="16" y="6684"/>
                </a:lnTo>
                <a:lnTo>
                  <a:pt x="13" y="6690"/>
                </a:lnTo>
                <a:lnTo>
                  <a:pt x="7" y="6693"/>
                </a:lnTo>
                <a:lnTo>
                  <a:pt x="2" y="6690"/>
                </a:lnTo>
                <a:lnTo>
                  <a:pt x="0" y="6684"/>
                </a:lnTo>
                <a:lnTo>
                  <a:pt x="0" y="6600"/>
                </a:lnTo>
                <a:lnTo>
                  <a:pt x="2" y="6594"/>
                </a:lnTo>
                <a:lnTo>
                  <a:pt x="7" y="6591"/>
                </a:lnTo>
                <a:lnTo>
                  <a:pt x="13" y="6594"/>
                </a:lnTo>
                <a:lnTo>
                  <a:pt x="16" y="6600"/>
                </a:lnTo>
                <a:lnTo>
                  <a:pt x="16" y="660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77" name="Freeform 281"/>
          <p:cNvSpPr>
            <a:spLocks/>
          </p:cNvSpPr>
          <p:nvPr/>
        </p:nvSpPr>
        <p:spPr bwMode="auto">
          <a:xfrm>
            <a:off x="8267700" y="5003989"/>
            <a:ext cx="196850" cy="168275"/>
          </a:xfrm>
          <a:custGeom>
            <a:avLst/>
            <a:gdLst/>
            <a:ahLst/>
            <a:cxnLst>
              <a:cxn ang="0">
                <a:pos x="205" y="317"/>
              </a:cxn>
              <a:cxn ang="0">
                <a:pos x="373" y="236"/>
              </a:cxn>
              <a:cxn ang="0">
                <a:pos x="367" y="86"/>
              </a:cxn>
              <a:cxn ang="0">
                <a:pos x="205" y="173"/>
              </a:cxn>
              <a:cxn ang="0">
                <a:pos x="106" y="0"/>
              </a:cxn>
              <a:cxn ang="0">
                <a:pos x="0" y="49"/>
              </a:cxn>
              <a:cxn ang="0">
                <a:pos x="211" y="179"/>
              </a:cxn>
              <a:cxn ang="0">
                <a:pos x="205" y="317"/>
              </a:cxn>
            </a:cxnLst>
            <a:rect l="0" t="0" r="r" b="b"/>
            <a:pathLst>
              <a:path w="373" h="317">
                <a:moveTo>
                  <a:pt x="205" y="317"/>
                </a:moveTo>
                <a:lnTo>
                  <a:pt x="373" y="236"/>
                </a:lnTo>
                <a:lnTo>
                  <a:pt x="367" y="86"/>
                </a:lnTo>
                <a:lnTo>
                  <a:pt x="205" y="173"/>
                </a:lnTo>
                <a:lnTo>
                  <a:pt x="106" y="0"/>
                </a:lnTo>
                <a:lnTo>
                  <a:pt x="0" y="49"/>
                </a:lnTo>
                <a:lnTo>
                  <a:pt x="211" y="179"/>
                </a:lnTo>
                <a:lnTo>
                  <a:pt x="205" y="3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78" name="Freeform 282"/>
          <p:cNvSpPr>
            <a:spLocks/>
          </p:cNvSpPr>
          <p:nvPr/>
        </p:nvSpPr>
        <p:spPr bwMode="auto">
          <a:xfrm>
            <a:off x="8267700" y="5003989"/>
            <a:ext cx="196850" cy="168275"/>
          </a:xfrm>
          <a:custGeom>
            <a:avLst/>
            <a:gdLst/>
            <a:ahLst/>
            <a:cxnLst>
              <a:cxn ang="0">
                <a:pos x="205" y="317"/>
              </a:cxn>
              <a:cxn ang="0">
                <a:pos x="373" y="236"/>
              </a:cxn>
              <a:cxn ang="0">
                <a:pos x="367" y="86"/>
              </a:cxn>
              <a:cxn ang="0">
                <a:pos x="205" y="173"/>
              </a:cxn>
              <a:cxn ang="0">
                <a:pos x="106" y="0"/>
              </a:cxn>
              <a:cxn ang="0">
                <a:pos x="0" y="49"/>
              </a:cxn>
              <a:cxn ang="0">
                <a:pos x="211" y="179"/>
              </a:cxn>
              <a:cxn ang="0">
                <a:pos x="205" y="317"/>
              </a:cxn>
            </a:cxnLst>
            <a:rect l="0" t="0" r="r" b="b"/>
            <a:pathLst>
              <a:path w="373" h="317">
                <a:moveTo>
                  <a:pt x="205" y="317"/>
                </a:moveTo>
                <a:lnTo>
                  <a:pt x="373" y="236"/>
                </a:lnTo>
                <a:lnTo>
                  <a:pt x="367" y="86"/>
                </a:lnTo>
                <a:lnTo>
                  <a:pt x="205" y="173"/>
                </a:lnTo>
                <a:lnTo>
                  <a:pt x="106" y="0"/>
                </a:lnTo>
                <a:lnTo>
                  <a:pt x="0" y="49"/>
                </a:lnTo>
                <a:lnTo>
                  <a:pt x="211" y="179"/>
                </a:lnTo>
                <a:lnTo>
                  <a:pt x="205" y="317"/>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79" name="Freeform 283"/>
          <p:cNvSpPr>
            <a:spLocks/>
          </p:cNvSpPr>
          <p:nvPr/>
        </p:nvSpPr>
        <p:spPr bwMode="auto">
          <a:xfrm>
            <a:off x="8270875" y="5034144"/>
            <a:ext cx="104775" cy="139700"/>
          </a:xfrm>
          <a:custGeom>
            <a:avLst/>
            <a:gdLst/>
            <a:ahLst/>
            <a:cxnLst>
              <a:cxn ang="0">
                <a:pos x="0" y="0"/>
              </a:cxn>
              <a:cxn ang="0">
                <a:pos x="0" y="155"/>
              </a:cxn>
              <a:cxn ang="0">
                <a:pos x="199" y="266"/>
              </a:cxn>
            </a:cxnLst>
            <a:rect l="0" t="0" r="r" b="b"/>
            <a:pathLst>
              <a:path w="199" h="266">
                <a:moveTo>
                  <a:pt x="0" y="0"/>
                </a:moveTo>
                <a:lnTo>
                  <a:pt x="0" y="155"/>
                </a:lnTo>
                <a:lnTo>
                  <a:pt x="199" y="266"/>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80" name="Freeform 284"/>
          <p:cNvSpPr>
            <a:spLocks/>
          </p:cNvSpPr>
          <p:nvPr/>
        </p:nvSpPr>
        <p:spPr bwMode="auto">
          <a:xfrm>
            <a:off x="8326438" y="4875402"/>
            <a:ext cx="306388" cy="207963"/>
          </a:xfrm>
          <a:custGeom>
            <a:avLst/>
            <a:gdLst/>
            <a:ahLst/>
            <a:cxnLst>
              <a:cxn ang="0">
                <a:pos x="0" y="242"/>
              </a:cxn>
              <a:cxn ang="0">
                <a:pos x="422" y="0"/>
              </a:cxn>
              <a:cxn ang="0">
                <a:pos x="578" y="285"/>
              </a:cxn>
              <a:cxn ang="0">
                <a:pos x="397" y="391"/>
              </a:cxn>
              <a:cxn ang="0">
                <a:pos x="280" y="223"/>
              </a:cxn>
              <a:cxn ang="0">
                <a:pos x="466" y="117"/>
              </a:cxn>
            </a:cxnLst>
            <a:rect l="0" t="0" r="r" b="b"/>
            <a:pathLst>
              <a:path w="578" h="391">
                <a:moveTo>
                  <a:pt x="0" y="242"/>
                </a:moveTo>
                <a:lnTo>
                  <a:pt x="422" y="0"/>
                </a:lnTo>
                <a:lnTo>
                  <a:pt x="578" y="285"/>
                </a:lnTo>
                <a:lnTo>
                  <a:pt x="397" y="391"/>
                </a:lnTo>
                <a:lnTo>
                  <a:pt x="280" y="223"/>
                </a:lnTo>
                <a:lnTo>
                  <a:pt x="466" y="117"/>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81" name="Freeform 285"/>
          <p:cNvSpPr>
            <a:spLocks/>
          </p:cNvSpPr>
          <p:nvPr/>
        </p:nvSpPr>
        <p:spPr bwMode="auto">
          <a:xfrm>
            <a:off x="8467729" y="5086531"/>
            <a:ext cx="69850" cy="77788"/>
          </a:xfrm>
          <a:custGeom>
            <a:avLst/>
            <a:gdLst/>
            <a:ahLst/>
            <a:cxnLst>
              <a:cxn ang="0">
                <a:pos x="0" y="75"/>
              </a:cxn>
              <a:cxn ang="0">
                <a:pos x="126" y="149"/>
              </a:cxn>
              <a:cxn ang="0">
                <a:pos x="131" y="0"/>
              </a:cxn>
            </a:cxnLst>
            <a:rect l="0" t="0" r="r" b="b"/>
            <a:pathLst>
              <a:path w="131" h="149">
                <a:moveTo>
                  <a:pt x="0" y="75"/>
                </a:moveTo>
                <a:lnTo>
                  <a:pt x="126" y="149"/>
                </a:lnTo>
                <a:lnTo>
                  <a:pt x="131"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82" name="Freeform 286"/>
          <p:cNvSpPr>
            <a:spLocks/>
          </p:cNvSpPr>
          <p:nvPr/>
        </p:nvSpPr>
        <p:spPr bwMode="auto">
          <a:xfrm>
            <a:off x="8537575" y="5034152"/>
            <a:ext cx="92075" cy="130175"/>
          </a:xfrm>
          <a:custGeom>
            <a:avLst/>
            <a:gdLst/>
            <a:ahLst/>
            <a:cxnLst>
              <a:cxn ang="0">
                <a:pos x="175" y="0"/>
              </a:cxn>
              <a:cxn ang="0">
                <a:pos x="175" y="142"/>
              </a:cxn>
              <a:cxn ang="0">
                <a:pos x="0" y="248"/>
              </a:cxn>
            </a:cxnLst>
            <a:rect l="0" t="0" r="r" b="b"/>
            <a:pathLst>
              <a:path w="175" h="248">
                <a:moveTo>
                  <a:pt x="175" y="0"/>
                </a:moveTo>
                <a:lnTo>
                  <a:pt x="175" y="142"/>
                </a:lnTo>
                <a:lnTo>
                  <a:pt x="0" y="248"/>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83" name="Freeform 287"/>
          <p:cNvSpPr>
            <a:spLocks/>
          </p:cNvSpPr>
          <p:nvPr/>
        </p:nvSpPr>
        <p:spPr bwMode="auto">
          <a:xfrm>
            <a:off x="8443913" y="4997631"/>
            <a:ext cx="28575" cy="52388"/>
          </a:xfrm>
          <a:custGeom>
            <a:avLst/>
            <a:gdLst/>
            <a:ahLst/>
            <a:cxnLst>
              <a:cxn ang="0">
                <a:pos x="54" y="0"/>
              </a:cxn>
              <a:cxn ang="0">
                <a:pos x="0" y="31"/>
              </a:cxn>
              <a:cxn ang="0">
                <a:pos x="0" y="31"/>
              </a:cxn>
              <a:cxn ang="0">
                <a:pos x="19" y="65"/>
              </a:cxn>
              <a:cxn ang="0">
                <a:pos x="35" y="99"/>
              </a:cxn>
            </a:cxnLst>
            <a:rect l="0" t="0" r="r" b="b"/>
            <a:pathLst>
              <a:path w="54" h="99">
                <a:moveTo>
                  <a:pt x="54" y="0"/>
                </a:moveTo>
                <a:lnTo>
                  <a:pt x="0" y="31"/>
                </a:lnTo>
                <a:lnTo>
                  <a:pt x="0" y="31"/>
                </a:lnTo>
                <a:lnTo>
                  <a:pt x="19" y="65"/>
                </a:lnTo>
                <a:lnTo>
                  <a:pt x="35" y="99"/>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84" name="Freeform 288"/>
          <p:cNvSpPr>
            <a:spLocks/>
          </p:cNvSpPr>
          <p:nvPr/>
        </p:nvSpPr>
        <p:spPr bwMode="auto">
          <a:xfrm>
            <a:off x="8289925" y="5072252"/>
            <a:ext cx="65088" cy="60325"/>
          </a:xfrm>
          <a:custGeom>
            <a:avLst/>
            <a:gdLst/>
            <a:ahLst/>
            <a:cxnLst>
              <a:cxn ang="0">
                <a:pos x="3" y="0"/>
              </a:cxn>
              <a:cxn ang="0">
                <a:pos x="0" y="56"/>
              </a:cxn>
              <a:cxn ang="0">
                <a:pos x="118" y="114"/>
              </a:cxn>
              <a:cxn ang="0">
                <a:pos x="124" y="53"/>
              </a:cxn>
              <a:cxn ang="0">
                <a:pos x="3" y="0"/>
              </a:cxn>
            </a:cxnLst>
            <a:rect l="0" t="0" r="r" b="b"/>
            <a:pathLst>
              <a:path w="124" h="114">
                <a:moveTo>
                  <a:pt x="3" y="0"/>
                </a:moveTo>
                <a:lnTo>
                  <a:pt x="0" y="56"/>
                </a:lnTo>
                <a:lnTo>
                  <a:pt x="118" y="114"/>
                </a:lnTo>
                <a:lnTo>
                  <a:pt x="124" y="53"/>
                </a:lnTo>
                <a:lnTo>
                  <a:pt x="3" y="0"/>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85" name="Freeform 289"/>
          <p:cNvSpPr>
            <a:spLocks/>
          </p:cNvSpPr>
          <p:nvPr/>
        </p:nvSpPr>
        <p:spPr bwMode="auto">
          <a:xfrm>
            <a:off x="8289925" y="5072252"/>
            <a:ext cx="65088" cy="60325"/>
          </a:xfrm>
          <a:custGeom>
            <a:avLst/>
            <a:gdLst/>
            <a:ahLst/>
            <a:cxnLst>
              <a:cxn ang="0">
                <a:pos x="3" y="0"/>
              </a:cxn>
              <a:cxn ang="0">
                <a:pos x="0" y="56"/>
              </a:cxn>
              <a:cxn ang="0">
                <a:pos x="118" y="114"/>
              </a:cxn>
              <a:cxn ang="0">
                <a:pos x="124" y="53"/>
              </a:cxn>
              <a:cxn ang="0">
                <a:pos x="3" y="0"/>
              </a:cxn>
            </a:cxnLst>
            <a:rect l="0" t="0" r="r" b="b"/>
            <a:pathLst>
              <a:path w="124" h="114">
                <a:moveTo>
                  <a:pt x="3" y="0"/>
                </a:moveTo>
                <a:lnTo>
                  <a:pt x="0" y="56"/>
                </a:lnTo>
                <a:lnTo>
                  <a:pt x="118" y="114"/>
                </a:lnTo>
                <a:lnTo>
                  <a:pt x="124" y="53"/>
                </a:lnTo>
                <a:lnTo>
                  <a:pt x="3" y="0"/>
                </a:lnTo>
                <a:close/>
              </a:path>
            </a:pathLst>
          </a:cu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86" name="Freeform 290"/>
          <p:cNvSpPr>
            <a:spLocks/>
          </p:cNvSpPr>
          <p:nvPr/>
        </p:nvSpPr>
        <p:spPr bwMode="auto">
          <a:xfrm>
            <a:off x="8551866" y="5069069"/>
            <a:ext cx="60325" cy="69850"/>
          </a:xfrm>
          <a:custGeom>
            <a:avLst/>
            <a:gdLst/>
            <a:ahLst/>
            <a:cxnLst>
              <a:cxn ang="0">
                <a:pos x="0" y="68"/>
              </a:cxn>
              <a:cxn ang="0">
                <a:pos x="3" y="130"/>
              </a:cxn>
              <a:cxn ang="0">
                <a:pos x="115" y="68"/>
              </a:cxn>
              <a:cxn ang="0">
                <a:pos x="112" y="0"/>
              </a:cxn>
              <a:cxn ang="0">
                <a:pos x="0" y="68"/>
              </a:cxn>
            </a:cxnLst>
            <a:rect l="0" t="0" r="r" b="b"/>
            <a:pathLst>
              <a:path w="115" h="130">
                <a:moveTo>
                  <a:pt x="0" y="68"/>
                </a:moveTo>
                <a:lnTo>
                  <a:pt x="3" y="130"/>
                </a:lnTo>
                <a:lnTo>
                  <a:pt x="115" y="68"/>
                </a:lnTo>
                <a:lnTo>
                  <a:pt x="112" y="0"/>
                </a:lnTo>
                <a:lnTo>
                  <a:pt x="0" y="68"/>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87" name="Freeform 291"/>
          <p:cNvSpPr>
            <a:spLocks/>
          </p:cNvSpPr>
          <p:nvPr/>
        </p:nvSpPr>
        <p:spPr bwMode="auto">
          <a:xfrm>
            <a:off x="8551866" y="5069069"/>
            <a:ext cx="60325" cy="69850"/>
          </a:xfrm>
          <a:custGeom>
            <a:avLst/>
            <a:gdLst/>
            <a:ahLst/>
            <a:cxnLst>
              <a:cxn ang="0">
                <a:pos x="0" y="68"/>
              </a:cxn>
              <a:cxn ang="0">
                <a:pos x="3" y="130"/>
              </a:cxn>
              <a:cxn ang="0">
                <a:pos x="115" y="68"/>
              </a:cxn>
              <a:cxn ang="0">
                <a:pos x="112" y="0"/>
              </a:cxn>
              <a:cxn ang="0">
                <a:pos x="0" y="68"/>
              </a:cxn>
            </a:cxnLst>
            <a:rect l="0" t="0" r="r" b="b"/>
            <a:pathLst>
              <a:path w="115" h="130">
                <a:moveTo>
                  <a:pt x="0" y="68"/>
                </a:moveTo>
                <a:lnTo>
                  <a:pt x="3" y="130"/>
                </a:lnTo>
                <a:lnTo>
                  <a:pt x="115" y="68"/>
                </a:lnTo>
                <a:lnTo>
                  <a:pt x="112" y="0"/>
                </a:lnTo>
                <a:lnTo>
                  <a:pt x="0" y="68"/>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88" name="Freeform 292"/>
          <p:cNvSpPr>
            <a:spLocks/>
          </p:cNvSpPr>
          <p:nvPr/>
        </p:nvSpPr>
        <p:spPr bwMode="auto">
          <a:xfrm>
            <a:off x="8415338" y="5094469"/>
            <a:ext cx="20638" cy="57150"/>
          </a:xfrm>
          <a:custGeom>
            <a:avLst/>
            <a:gdLst/>
            <a:ahLst/>
            <a:cxnLst>
              <a:cxn ang="0">
                <a:pos x="5" y="109"/>
              </a:cxn>
              <a:cxn ang="0">
                <a:pos x="0" y="19"/>
              </a:cxn>
              <a:cxn ang="0">
                <a:pos x="30" y="0"/>
              </a:cxn>
              <a:cxn ang="0">
                <a:pos x="37" y="90"/>
              </a:cxn>
              <a:cxn ang="0">
                <a:pos x="5" y="109"/>
              </a:cxn>
            </a:cxnLst>
            <a:rect l="0" t="0" r="r" b="b"/>
            <a:pathLst>
              <a:path w="37" h="109">
                <a:moveTo>
                  <a:pt x="5" y="109"/>
                </a:moveTo>
                <a:lnTo>
                  <a:pt x="0" y="19"/>
                </a:lnTo>
                <a:lnTo>
                  <a:pt x="30" y="0"/>
                </a:lnTo>
                <a:lnTo>
                  <a:pt x="37" y="90"/>
                </a:lnTo>
                <a:lnTo>
                  <a:pt x="5" y="109"/>
                </a:lnTo>
                <a:close/>
              </a:path>
            </a:pathLst>
          </a:custGeom>
          <a:solidFill>
            <a:srgbClr val="CC66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89" name="Freeform 293"/>
          <p:cNvSpPr>
            <a:spLocks/>
          </p:cNvSpPr>
          <p:nvPr/>
        </p:nvSpPr>
        <p:spPr bwMode="auto">
          <a:xfrm>
            <a:off x="8415338" y="5094469"/>
            <a:ext cx="20638" cy="57150"/>
          </a:xfrm>
          <a:custGeom>
            <a:avLst/>
            <a:gdLst/>
            <a:ahLst/>
            <a:cxnLst>
              <a:cxn ang="0">
                <a:pos x="5" y="109"/>
              </a:cxn>
              <a:cxn ang="0">
                <a:pos x="0" y="19"/>
              </a:cxn>
              <a:cxn ang="0">
                <a:pos x="30" y="0"/>
              </a:cxn>
              <a:cxn ang="0">
                <a:pos x="37" y="90"/>
              </a:cxn>
              <a:cxn ang="0">
                <a:pos x="5" y="109"/>
              </a:cxn>
            </a:cxnLst>
            <a:rect l="0" t="0" r="r" b="b"/>
            <a:pathLst>
              <a:path w="37" h="109">
                <a:moveTo>
                  <a:pt x="5" y="109"/>
                </a:moveTo>
                <a:lnTo>
                  <a:pt x="0" y="19"/>
                </a:lnTo>
                <a:lnTo>
                  <a:pt x="30" y="0"/>
                </a:lnTo>
                <a:lnTo>
                  <a:pt x="37" y="90"/>
                </a:lnTo>
                <a:lnTo>
                  <a:pt x="5" y="109"/>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90" name="Freeform 294"/>
          <p:cNvSpPr>
            <a:spLocks/>
          </p:cNvSpPr>
          <p:nvPr/>
        </p:nvSpPr>
        <p:spPr bwMode="auto">
          <a:xfrm>
            <a:off x="8407404" y="4903969"/>
            <a:ext cx="22225" cy="44450"/>
          </a:xfrm>
          <a:custGeom>
            <a:avLst/>
            <a:gdLst/>
            <a:ahLst/>
            <a:cxnLst>
              <a:cxn ang="0">
                <a:pos x="7" y="84"/>
              </a:cxn>
              <a:cxn ang="0">
                <a:pos x="0" y="0"/>
              </a:cxn>
              <a:cxn ang="0">
                <a:pos x="43" y="13"/>
              </a:cxn>
              <a:cxn ang="0">
                <a:pos x="40" y="75"/>
              </a:cxn>
            </a:cxnLst>
            <a:rect l="0" t="0" r="r" b="b"/>
            <a:pathLst>
              <a:path w="43" h="84">
                <a:moveTo>
                  <a:pt x="7" y="84"/>
                </a:moveTo>
                <a:lnTo>
                  <a:pt x="0" y="0"/>
                </a:lnTo>
                <a:lnTo>
                  <a:pt x="43" y="13"/>
                </a:lnTo>
                <a:lnTo>
                  <a:pt x="40" y="75"/>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91" name="Freeform 295"/>
          <p:cNvSpPr>
            <a:spLocks/>
          </p:cNvSpPr>
          <p:nvPr/>
        </p:nvSpPr>
        <p:spPr bwMode="auto">
          <a:xfrm>
            <a:off x="8435975" y="4894452"/>
            <a:ext cx="19050" cy="28575"/>
          </a:xfrm>
          <a:custGeom>
            <a:avLst/>
            <a:gdLst/>
            <a:ahLst/>
            <a:cxnLst>
              <a:cxn ang="0">
                <a:pos x="37" y="54"/>
              </a:cxn>
              <a:cxn ang="0">
                <a:pos x="37" y="0"/>
              </a:cxn>
              <a:cxn ang="0">
                <a:pos x="0" y="26"/>
              </a:cxn>
            </a:cxnLst>
            <a:rect l="0" t="0" r="r" b="b"/>
            <a:pathLst>
              <a:path w="37" h="54">
                <a:moveTo>
                  <a:pt x="37" y="54"/>
                </a:moveTo>
                <a:lnTo>
                  <a:pt x="37" y="0"/>
                </a:lnTo>
                <a:lnTo>
                  <a:pt x="0" y="26"/>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92" name="Freeform 296"/>
          <p:cNvSpPr>
            <a:spLocks/>
          </p:cNvSpPr>
          <p:nvPr/>
        </p:nvSpPr>
        <p:spPr bwMode="auto">
          <a:xfrm>
            <a:off x="8405816" y="4883331"/>
            <a:ext cx="47625" cy="19050"/>
          </a:xfrm>
          <a:custGeom>
            <a:avLst/>
            <a:gdLst/>
            <a:ahLst/>
            <a:cxnLst>
              <a:cxn ang="0">
                <a:pos x="0" y="35"/>
              </a:cxn>
              <a:cxn ang="0">
                <a:pos x="46" y="0"/>
              </a:cxn>
              <a:cxn ang="0">
                <a:pos x="90" y="22"/>
              </a:cxn>
            </a:cxnLst>
            <a:rect l="0" t="0" r="r" b="b"/>
            <a:pathLst>
              <a:path w="90" h="35">
                <a:moveTo>
                  <a:pt x="0" y="35"/>
                </a:moveTo>
                <a:lnTo>
                  <a:pt x="46" y="0"/>
                </a:lnTo>
                <a:lnTo>
                  <a:pt x="90" y="22"/>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93" name="Freeform 297"/>
          <p:cNvSpPr>
            <a:spLocks noEditPoints="1"/>
          </p:cNvSpPr>
          <p:nvPr/>
        </p:nvSpPr>
        <p:spPr bwMode="auto">
          <a:xfrm>
            <a:off x="8345488" y="2032185"/>
            <a:ext cx="7938" cy="3121025"/>
          </a:xfrm>
          <a:custGeom>
            <a:avLst/>
            <a:gdLst/>
            <a:ahLst/>
            <a:cxnLst>
              <a:cxn ang="0">
                <a:pos x="0" y="8"/>
              </a:cxn>
              <a:cxn ang="0">
                <a:pos x="16" y="306"/>
              </a:cxn>
              <a:cxn ang="0">
                <a:pos x="9" y="188"/>
              </a:cxn>
              <a:cxn ang="0">
                <a:pos x="9" y="502"/>
              </a:cxn>
              <a:cxn ang="0">
                <a:pos x="16" y="385"/>
              </a:cxn>
              <a:cxn ang="0">
                <a:pos x="0" y="683"/>
              </a:cxn>
              <a:cxn ang="0">
                <a:pos x="16" y="761"/>
              </a:cxn>
              <a:cxn ang="0">
                <a:pos x="3" y="755"/>
              </a:cxn>
              <a:cxn ang="0">
                <a:pos x="15" y="1065"/>
              </a:cxn>
              <a:cxn ang="0">
                <a:pos x="15" y="943"/>
              </a:cxn>
              <a:cxn ang="0">
                <a:pos x="3" y="1253"/>
              </a:cxn>
              <a:cxn ang="0">
                <a:pos x="16" y="1137"/>
              </a:cxn>
              <a:cxn ang="0">
                <a:pos x="0" y="1326"/>
              </a:cxn>
              <a:cxn ang="0">
                <a:pos x="16" y="1624"/>
              </a:cxn>
              <a:cxn ang="0">
                <a:pos x="9" y="1507"/>
              </a:cxn>
              <a:cxn ang="0">
                <a:pos x="9" y="1821"/>
              </a:cxn>
              <a:cxn ang="0">
                <a:pos x="16" y="1703"/>
              </a:cxn>
              <a:cxn ang="0">
                <a:pos x="0" y="2002"/>
              </a:cxn>
              <a:cxn ang="0">
                <a:pos x="16" y="2080"/>
              </a:cxn>
              <a:cxn ang="0">
                <a:pos x="3" y="2074"/>
              </a:cxn>
              <a:cxn ang="0">
                <a:pos x="15" y="2384"/>
              </a:cxn>
              <a:cxn ang="0">
                <a:pos x="15" y="2262"/>
              </a:cxn>
              <a:cxn ang="0">
                <a:pos x="3" y="2572"/>
              </a:cxn>
              <a:cxn ang="0">
                <a:pos x="16" y="2456"/>
              </a:cxn>
              <a:cxn ang="0">
                <a:pos x="0" y="2644"/>
              </a:cxn>
              <a:cxn ang="0">
                <a:pos x="16" y="2943"/>
              </a:cxn>
              <a:cxn ang="0">
                <a:pos x="9" y="2825"/>
              </a:cxn>
              <a:cxn ang="0">
                <a:pos x="9" y="3140"/>
              </a:cxn>
              <a:cxn ang="0">
                <a:pos x="16" y="3021"/>
              </a:cxn>
              <a:cxn ang="0">
                <a:pos x="0" y="3319"/>
              </a:cxn>
              <a:cxn ang="0">
                <a:pos x="16" y="3399"/>
              </a:cxn>
              <a:cxn ang="0">
                <a:pos x="3" y="3393"/>
              </a:cxn>
              <a:cxn ang="0">
                <a:pos x="15" y="3703"/>
              </a:cxn>
              <a:cxn ang="0">
                <a:pos x="15" y="3581"/>
              </a:cxn>
              <a:cxn ang="0">
                <a:pos x="3" y="3891"/>
              </a:cxn>
              <a:cxn ang="0">
                <a:pos x="16" y="3775"/>
              </a:cxn>
              <a:cxn ang="0">
                <a:pos x="0" y="3963"/>
              </a:cxn>
              <a:cxn ang="0">
                <a:pos x="16" y="4262"/>
              </a:cxn>
              <a:cxn ang="0">
                <a:pos x="9" y="4144"/>
              </a:cxn>
              <a:cxn ang="0">
                <a:pos x="9" y="4458"/>
              </a:cxn>
              <a:cxn ang="0">
                <a:pos x="16" y="4340"/>
              </a:cxn>
              <a:cxn ang="0">
                <a:pos x="0" y="4638"/>
              </a:cxn>
              <a:cxn ang="0">
                <a:pos x="16" y="4716"/>
              </a:cxn>
              <a:cxn ang="0">
                <a:pos x="3" y="4712"/>
              </a:cxn>
              <a:cxn ang="0">
                <a:pos x="15" y="5020"/>
              </a:cxn>
              <a:cxn ang="0">
                <a:pos x="15" y="4900"/>
              </a:cxn>
              <a:cxn ang="0">
                <a:pos x="3" y="5210"/>
              </a:cxn>
              <a:cxn ang="0">
                <a:pos x="16" y="5094"/>
              </a:cxn>
              <a:cxn ang="0">
                <a:pos x="0" y="5282"/>
              </a:cxn>
              <a:cxn ang="0">
                <a:pos x="16" y="5580"/>
              </a:cxn>
              <a:cxn ang="0">
                <a:pos x="9" y="5463"/>
              </a:cxn>
              <a:cxn ang="0">
                <a:pos x="9" y="5776"/>
              </a:cxn>
              <a:cxn ang="0">
                <a:pos x="16" y="5659"/>
              </a:cxn>
              <a:cxn ang="0">
                <a:pos x="0" y="5893"/>
              </a:cxn>
            </a:cxnLst>
            <a:rect l="0" t="0" r="r" b="b"/>
            <a:pathLst>
              <a:path w="16" h="5900">
                <a:moveTo>
                  <a:pt x="16" y="8"/>
                </a:moveTo>
                <a:lnTo>
                  <a:pt x="16" y="118"/>
                </a:lnTo>
                <a:lnTo>
                  <a:pt x="15" y="124"/>
                </a:lnTo>
                <a:lnTo>
                  <a:pt x="9" y="125"/>
                </a:lnTo>
                <a:lnTo>
                  <a:pt x="3" y="124"/>
                </a:lnTo>
                <a:lnTo>
                  <a:pt x="0" y="118"/>
                </a:lnTo>
                <a:lnTo>
                  <a:pt x="0" y="8"/>
                </a:lnTo>
                <a:lnTo>
                  <a:pt x="3" y="2"/>
                </a:lnTo>
                <a:lnTo>
                  <a:pt x="9" y="0"/>
                </a:lnTo>
                <a:lnTo>
                  <a:pt x="15" y="2"/>
                </a:lnTo>
                <a:lnTo>
                  <a:pt x="16" y="8"/>
                </a:lnTo>
                <a:lnTo>
                  <a:pt x="16" y="8"/>
                </a:lnTo>
                <a:close/>
                <a:moveTo>
                  <a:pt x="16" y="196"/>
                </a:moveTo>
                <a:lnTo>
                  <a:pt x="16" y="306"/>
                </a:lnTo>
                <a:lnTo>
                  <a:pt x="15" y="312"/>
                </a:lnTo>
                <a:lnTo>
                  <a:pt x="9" y="314"/>
                </a:lnTo>
                <a:lnTo>
                  <a:pt x="3" y="312"/>
                </a:lnTo>
                <a:lnTo>
                  <a:pt x="0" y="306"/>
                </a:lnTo>
                <a:lnTo>
                  <a:pt x="0" y="196"/>
                </a:lnTo>
                <a:lnTo>
                  <a:pt x="3" y="191"/>
                </a:lnTo>
                <a:lnTo>
                  <a:pt x="9" y="188"/>
                </a:lnTo>
                <a:lnTo>
                  <a:pt x="15" y="191"/>
                </a:lnTo>
                <a:lnTo>
                  <a:pt x="16" y="196"/>
                </a:lnTo>
                <a:lnTo>
                  <a:pt x="16" y="196"/>
                </a:lnTo>
                <a:close/>
                <a:moveTo>
                  <a:pt x="16" y="385"/>
                </a:moveTo>
                <a:lnTo>
                  <a:pt x="16" y="495"/>
                </a:lnTo>
                <a:lnTo>
                  <a:pt x="15" y="500"/>
                </a:lnTo>
                <a:lnTo>
                  <a:pt x="9" y="502"/>
                </a:lnTo>
                <a:lnTo>
                  <a:pt x="3" y="500"/>
                </a:lnTo>
                <a:lnTo>
                  <a:pt x="0" y="495"/>
                </a:lnTo>
                <a:lnTo>
                  <a:pt x="0" y="385"/>
                </a:lnTo>
                <a:lnTo>
                  <a:pt x="3" y="379"/>
                </a:lnTo>
                <a:lnTo>
                  <a:pt x="9" y="376"/>
                </a:lnTo>
                <a:lnTo>
                  <a:pt x="15" y="379"/>
                </a:lnTo>
                <a:lnTo>
                  <a:pt x="16" y="385"/>
                </a:lnTo>
                <a:lnTo>
                  <a:pt x="16" y="385"/>
                </a:lnTo>
                <a:close/>
                <a:moveTo>
                  <a:pt x="16" y="573"/>
                </a:moveTo>
                <a:lnTo>
                  <a:pt x="16" y="683"/>
                </a:lnTo>
                <a:lnTo>
                  <a:pt x="15" y="689"/>
                </a:lnTo>
                <a:lnTo>
                  <a:pt x="9" y="690"/>
                </a:lnTo>
                <a:lnTo>
                  <a:pt x="3" y="689"/>
                </a:lnTo>
                <a:lnTo>
                  <a:pt x="0" y="683"/>
                </a:lnTo>
                <a:lnTo>
                  <a:pt x="0" y="573"/>
                </a:lnTo>
                <a:lnTo>
                  <a:pt x="3" y="567"/>
                </a:lnTo>
                <a:lnTo>
                  <a:pt x="9" y="566"/>
                </a:lnTo>
                <a:lnTo>
                  <a:pt x="15" y="567"/>
                </a:lnTo>
                <a:lnTo>
                  <a:pt x="16" y="573"/>
                </a:lnTo>
                <a:lnTo>
                  <a:pt x="16" y="573"/>
                </a:lnTo>
                <a:close/>
                <a:moveTo>
                  <a:pt x="16" y="761"/>
                </a:moveTo>
                <a:lnTo>
                  <a:pt x="16" y="871"/>
                </a:lnTo>
                <a:lnTo>
                  <a:pt x="15" y="877"/>
                </a:lnTo>
                <a:lnTo>
                  <a:pt x="9" y="878"/>
                </a:lnTo>
                <a:lnTo>
                  <a:pt x="3" y="877"/>
                </a:lnTo>
                <a:lnTo>
                  <a:pt x="0" y="871"/>
                </a:lnTo>
                <a:lnTo>
                  <a:pt x="0" y="761"/>
                </a:lnTo>
                <a:lnTo>
                  <a:pt x="3" y="755"/>
                </a:lnTo>
                <a:lnTo>
                  <a:pt x="9" y="754"/>
                </a:lnTo>
                <a:lnTo>
                  <a:pt x="15" y="755"/>
                </a:lnTo>
                <a:lnTo>
                  <a:pt x="16" y="761"/>
                </a:lnTo>
                <a:lnTo>
                  <a:pt x="16" y="761"/>
                </a:lnTo>
                <a:close/>
                <a:moveTo>
                  <a:pt x="16" y="949"/>
                </a:moveTo>
                <a:lnTo>
                  <a:pt x="16" y="1059"/>
                </a:lnTo>
                <a:lnTo>
                  <a:pt x="15" y="1065"/>
                </a:lnTo>
                <a:lnTo>
                  <a:pt x="9" y="1068"/>
                </a:lnTo>
                <a:lnTo>
                  <a:pt x="3" y="1065"/>
                </a:lnTo>
                <a:lnTo>
                  <a:pt x="0" y="1059"/>
                </a:lnTo>
                <a:lnTo>
                  <a:pt x="0" y="949"/>
                </a:lnTo>
                <a:lnTo>
                  <a:pt x="3" y="943"/>
                </a:lnTo>
                <a:lnTo>
                  <a:pt x="9" y="942"/>
                </a:lnTo>
                <a:lnTo>
                  <a:pt x="15" y="943"/>
                </a:lnTo>
                <a:lnTo>
                  <a:pt x="16" y="949"/>
                </a:lnTo>
                <a:lnTo>
                  <a:pt x="16" y="949"/>
                </a:lnTo>
                <a:close/>
                <a:moveTo>
                  <a:pt x="16" y="1137"/>
                </a:moveTo>
                <a:lnTo>
                  <a:pt x="16" y="1247"/>
                </a:lnTo>
                <a:lnTo>
                  <a:pt x="15" y="1253"/>
                </a:lnTo>
                <a:lnTo>
                  <a:pt x="9" y="1256"/>
                </a:lnTo>
                <a:lnTo>
                  <a:pt x="3" y="1253"/>
                </a:lnTo>
                <a:lnTo>
                  <a:pt x="0" y="1247"/>
                </a:lnTo>
                <a:lnTo>
                  <a:pt x="0" y="1137"/>
                </a:lnTo>
                <a:lnTo>
                  <a:pt x="3" y="1132"/>
                </a:lnTo>
                <a:lnTo>
                  <a:pt x="9" y="1130"/>
                </a:lnTo>
                <a:lnTo>
                  <a:pt x="15" y="1132"/>
                </a:lnTo>
                <a:lnTo>
                  <a:pt x="16" y="1137"/>
                </a:lnTo>
                <a:lnTo>
                  <a:pt x="16" y="1137"/>
                </a:lnTo>
                <a:close/>
                <a:moveTo>
                  <a:pt x="16" y="1326"/>
                </a:moveTo>
                <a:lnTo>
                  <a:pt x="16" y="1436"/>
                </a:lnTo>
                <a:lnTo>
                  <a:pt x="15" y="1441"/>
                </a:lnTo>
                <a:lnTo>
                  <a:pt x="9" y="1444"/>
                </a:lnTo>
                <a:lnTo>
                  <a:pt x="3" y="1441"/>
                </a:lnTo>
                <a:lnTo>
                  <a:pt x="0" y="1436"/>
                </a:lnTo>
                <a:lnTo>
                  <a:pt x="0" y="1326"/>
                </a:lnTo>
                <a:lnTo>
                  <a:pt x="3" y="1321"/>
                </a:lnTo>
                <a:lnTo>
                  <a:pt x="9" y="1318"/>
                </a:lnTo>
                <a:lnTo>
                  <a:pt x="15" y="1321"/>
                </a:lnTo>
                <a:lnTo>
                  <a:pt x="16" y="1326"/>
                </a:lnTo>
                <a:lnTo>
                  <a:pt x="16" y="1326"/>
                </a:lnTo>
                <a:close/>
                <a:moveTo>
                  <a:pt x="16" y="1515"/>
                </a:moveTo>
                <a:lnTo>
                  <a:pt x="16" y="1624"/>
                </a:lnTo>
                <a:lnTo>
                  <a:pt x="15" y="1630"/>
                </a:lnTo>
                <a:lnTo>
                  <a:pt x="9" y="1633"/>
                </a:lnTo>
                <a:lnTo>
                  <a:pt x="3" y="1630"/>
                </a:lnTo>
                <a:lnTo>
                  <a:pt x="0" y="1624"/>
                </a:lnTo>
                <a:lnTo>
                  <a:pt x="0" y="1515"/>
                </a:lnTo>
                <a:lnTo>
                  <a:pt x="3" y="1509"/>
                </a:lnTo>
                <a:lnTo>
                  <a:pt x="9" y="1507"/>
                </a:lnTo>
                <a:lnTo>
                  <a:pt x="15" y="1509"/>
                </a:lnTo>
                <a:lnTo>
                  <a:pt x="16" y="1515"/>
                </a:lnTo>
                <a:lnTo>
                  <a:pt x="16" y="1515"/>
                </a:lnTo>
                <a:close/>
                <a:moveTo>
                  <a:pt x="16" y="1703"/>
                </a:moveTo>
                <a:lnTo>
                  <a:pt x="16" y="1814"/>
                </a:lnTo>
                <a:lnTo>
                  <a:pt x="15" y="1819"/>
                </a:lnTo>
                <a:lnTo>
                  <a:pt x="9" y="1821"/>
                </a:lnTo>
                <a:lnTo>
                  <a:pt x="3" y="1819"/>
                </a:lnTo>
                <a:lnTo>
                  <a:pt x="0" y="1814"/>
                </a:lnTo>
                <a:lnTo>
                  <a:pt x="0" y="1703"/>
                </a:lnTo>
                <a:lnTo>
                  <a:pt x="3" y="1698"/>
                </a:lnTo>
                <a:lnTo>
                  <a:pt x="9" y="1695"/>
                </a:lnTo>
                <a:lnTo>
                  <a:pt x="15" y="1698"/>
                </a:lnTo>
                <a:lnTo>
                  <a:pt x="16" y="1703"/>
                </a:lnTo>
                <a:lnTo>
                  <a:pt x="16" y="1703"/>
                </a:lnTo>
                <a:close/>
                <a:moveTo>
                  <a:pt x="16" y="1892"/>
                </a:moveTo>
                <a:lnTo>
                  <a:pt x="16" y="2002"/>
                </a:lnTo>
                <a:lnTo>
                  <a:pt x="15" y="2007"/>
                </a:lnTo>
                <a:lnTo>
                  <a:pt x="9" y="2009"/>
                </a:lnTo>
                <a:lnTo>
                  <a:pt x="3" y="2007"/>
                </a:lnTo>
                <a:lnTo>
                  <a:pt x="0" y="2002"/>
                </a:lnTo>
                <a:lnTo>
                  <a:pt x="0" y="1892"/>
                </a:lnTo>
                <a:lnTo>
                  <a:pt x="3" y="1886"/>
                </a:lnTo>
                <a:lnTo>
                  <a:pt x="9" y="1883"/>
                </a:lnTo>
                <a:lnTo>
                  <a:pt x="15" y="1886"/>
                </a:lnTo>
                <a:lnTo>
                  <a:pt x="16" y="1892"/>
                </a:lnTo>
                <a:lnTo>
                  <a:pt x="16" y="1892"/>
                </a:lnTo>
                <a:close/>
                <a:moveTo>
                  <a:pt x="16" y="2080"/>
                </a:moveTo>
                <a:lnTo>
                  <a:pt x="16" y="2190"/>
                </a:lnTo>
                <a:lnTo>
                  <a:pt x="15" y="2196"/>
                </a:lnTo>
                <a:lnTo>
                  <a:pt x="9" y="2197"/>
                </a:lnTo>
                <a:lnTo>
                  <a:pt x="3" y="2196"/>
                </a:lnTo>
                <a:lnTo>
                  <a:pt x="0" y="2190"/>
                </a:lnTo>
                <a:lnTo>
                  <a:pt x="0" y="2080"/>
                </a:lnTo>
                <a:lnTo>
                  <a:pt x="3" y="2074"/>
                </a:lnTo>
                <a:lnTo>
                  <a:pt x="9" y="2071"/>
                </a:lnTo>
                <a:lnTo>
                  <a:pt x="15" y="2074"/>
                </a:lnTo>
                <a:lnTo>
                  <a:pt x="16" y="2080"/>
                </a:lnTo>
                <a:lnTo>
                  <a:pt x="16" y="2080"/>
                </a:lnTo>
                <a:close/>
                <a:moveTo>
                  <a:pt x="16" y="2268"/>
                </a:moveTo>
                <a:lnTo>
                  <a:pt x="16" y="2378"/>
                </a:lnTo>
                <a:lnTo>
                  <a:pt x="15" y="2384"/>
                </a:lnTo>
                <a:lnTo>
                  <a:pt x="9" y="2385"/>
                </a:lnTo>
                <a:lnTo>
                  <a:pt x="3" y="2384"/>
                </a:lnTo>
                <a:lnTo>
                  <a:pt x="0" y="2378"/>
                </a:lnTo>
                <a:lnTo>
                  <a:pt x="0" y="2268"/>
                </a:lnTo>
                <a:lnTo>
                  <a:pt x="3" y="2262"/>
                </a:lnTo>
                <a:lnTo>
                  <a:pt x="9" y="2261"/>
                </a:lnTo>
                <a:lnTo>
                  <a:pt x="15" y="2262"/>
                </a:lnTo>
                <a:lnTo>
                  <a:pt x="16" y="2268"/>
                </a:lnTo>
                <a:lnTo>
                  <a:pt x="16" y="2268"/>
                </a:lnTo>
                <a:close/>
                <a:moveTo>
                  <a:pt x="16" y="2456"/>
                </a:moveTo>
                <a:lnTo>
                  <a:pt x="16" y="2566"/>
                </a:lnTo>
                <a:lnTo>
                  <a:pt x="15" y="2572"/>
                </a:lnTo>
                <a:lnTo>
                  <a:pt x="9" y="2574"/>
                </a:lnTo>
                <a:lnTo>
                  <a:pt x="3" y="2572"/>
                </a:lnTo>
                <a:lnTo>
                  <a:pt x="0" y="2566"/>
                </a:lnTo>
                <a:lnTo>
                  <a:pt x="0" y="2456"/>
                </a:lnTo>
                <a:lnTo>
                  <a:pt x="3" y="2450"/>
                </a:lnTo>
                <a:lnTo>
                  <a:pt x="9" y="2449"/>
                </a:lnTo>
                <a:lnTo>
                  <a:pt x="15" y="2450"/>
                </a:lnTo>
                <a:lnTo>
                  <a:pt x="16" y="2456"/>
                </a:lnTo>
                <a:lnTo>
                  <a:pt x="16" y="2456"/>
                </a:lnTo>
                <a:close/>
                <a:moveTo>
                  <a:pt x="16" y="2644"/>
                </a:moveTo>
                <a:lnTo>
                  <a:pt x="16" y="2755"/>
                </a:lnTo>
                <a:lnTo>
                  <a:pt x="15" y="2760"/>
                </a:lnTo>
                <a:lnTo>
                  <a:pt x="9" y="2763"/>
                </a:lnTo>
                <a:lnTo>
                  <a:pt x="3" y="2760"/>
                </a:lnTo>
                <a:lnTo>
                  <a:pt x="0" y="2755"/>
                </a:lnTo>
                <a:lnTo>
                  <a:pt x="0" y="2644"/>
                </a:lnTo>
                <a:lnTo>
                  <a:pt x="3" y="2639"/>
                </a:lnTo>
                <a:lnTo>
                  <a:pt x="9" y="2637"/>
                </a:lnTo>
                <a:lnTo>
                  <a:pt x="15" y="2639"/>
                </a:lnTo>
                <a:lnTo>
                  <a:pt x="16" y="2644"/>
                </a:lnTo>
                <a:lnTo>
                  <a:pt x="16" y="2644"/>
                </a:lnTo>
                <a:close/>
                <a:moveTo>
                  <a:pt x="16" y="2833"/>
                </a:moveTo>
                <a:lnTo>
                  <a:pt x="16" y="2943"/>
                </a:lnTo>
                <a:lnTo>
                  <a:pt x="15" y="2949"/>
                </a:lnTo>
                <a:lnTo>
                  <a:pt x="9" y="2951"/>
                </a:lnTo>
                <a:lnTo>
                  <a:pt x="3" y="2949"/>
                </a:lnTo>
                <a:lnTo>
                  <a:pt x="0" y="2943"/>
                </a:lnTo>
                <a:lnTo>
                  <a:pt x="0" y="2833"/>
                </a:lnTo>
                <a:lnTo>
                  <a:pt x="3" y="2827"/>
                </a:lnTo>
                <a:lnTo>
                  <a:pt x="9" y="2825"/>
                </a:lnTo>
                <a:lnTo>
                  <a:pt x="15" y="2827"/>
                </a:lnTo>
                <a:lnTo>
                  <a:pt x="16" y="2833"/>
                </a:lnTo>
                <a:lnTo>
                  <a:pt x="16" y="2833"/>
                </a:lnTo>
                <a:close/>
                <a:moveTo>
                  <a:pt x="16" y="3021"/>
                </a:moveTo>
                <a:lnTo>
                  <a:pt x="16" y="3131"/>
                </a:lnTo>
                <a:lnTo>
                  <a:pt x="15" y="3137"/>
                </a:lnTo>
                <a:lnTo>
                  <a:pt x="9" y="3140"/>
                </a:lnTo>
                <a:lnTo>
                  <a:pt x="3" y="3137"/>
                </a:lnTo>
                <a:lnTo>
                  <a:pt x="0" y="3131"/>
                </a:lnTo>
                <a:lnTo>
                  <a:pt x="0" y="3021"/>
                </a:lnTo>
                <a:lnTo>
                  <a:pt x="3" y="3017"/>
                </a:lnTo>
                <a:lnTo>
                  <a:pt x="9" y="3014"/>
                </a:lnTo>
                <a:lnTo>
                  <a:pt x="15" y="3017"/>
                </a:lnTo>
                <a:lnTo>
                  <a:pt x="16" y="3021"/>
                </a:lnTo>
                <a:lnTo>
                  <a:pt x="16" y="3021"/>
                </a:lnTo>
                <a:close/>
                <a:moveTo>
                  <a:pt x="16" y="3211"/>
                </a:moveTo>
                <a:lnTo>
                  <a:pt x="16" y="3319"/>
                </a:lnTo>
                <a:lnTo>
                  <a:pt x="15" y="3325"/>
                </a:lnTo>
                <a:lnTo>
                  <a:pt x="9" y="3328"/>
                </a:lnTo>
                <a:lnTo>
                  <a:pt x="3" y="3325"/>
                </a:lnTo>
                <a:lnTo>
                  <a:pt x="0" y="3319"/>
                </a:lnTo>
                <a:lnTo>
                  <a:pt x="0" y="3211"/>
                </a:lnTo>
                <a:lnTo>
                  <a:pt x="3" y="3205"/>
                </a:lnTo>
                <a:lnTo>
                  <a:pt x="9" y="3202"/>
                </a:lnTo>
                <a:lnTo>
                  <a:pt x="15" y="3205"/>
                </a:lnTo>
                <a:lnTo>
                  <a:pt x="16" y="3211"/>
                </a:lnTo>
                <a:lnTo>
                  <a:pt x="16" y="3211"/>
                </a:lnTo>
                <a:close/>
                <a:moveTo>
                  <a:pt x="16" y="3399"/>
                </a:moveTo>
                <a:lnTo>
                  <a:pt x="16" y="3509"/>
                </a:lnTo>
                <a:lnTo>
                  <a:pt x="15" y="3515"/>
                </a:lnTo>
                <a:lnTo>
                  <a:pt x="9" y="3516"/>
                </a:lnTo>
                <a:lnTo>
                  <a:pt x="3" y="3515"/>
                </a:lnTo>
                <a:lnTo>
                  <a:pt x="0" y="3509"/>
                </a:lnTo>
                <a:lnTo>
                  <a:pt x="0" y="3399"/>
                </a:lnTo>
                <a:lnTo>
                  <a:pt x="3" y="3393"/>
                </a:lnTo>
                <a:lnTo>
                  <a:pt x="9" y="3390"/>
                </a:lnTo>
                <a:lnTo>
                  <a:pt x="15" y="3393"/>
                </a:lnTo>
                <a:lnTo>
                  <a:pt x="16" y="3399"/>
                </a:lnTo>
                <a:lnTo>
                  <a:pt x="16" y="3399"/>
                </a:lnTo>
                <a:close/>
                <a:moveTo>
                  <a:pt x="16" y="3587"/>
                </a:moveTo>
                <a:lnTo>
                  <a:pt x="16" y="3697"/>
                </a:lnTo>
                <a:lnTo>
                  <a:pt x="15" y="3703"/>
                </a:lnTo>
                <a:lnTo>
                  <a:pt x="9" y="3704"/>
                </a:lnTo>
                <a:lnTo>
                  <a:pt x="3" y="3703"/>
                </a:lnTo>
                <a:lnTo>
                  <a:pt x="0" y="3697"/>
                </a:lnTo>
                <a:lnTo>
                  <a:pt x="0" y="3587"/>
                </a:lnTo>
                <a:lnTo>
                  <a:pt x="3" y="3581"/>
                </a:lnTo>
                <a:lnTo>
                  <a:pt x="9" y="3578"/>
                </a:lnTo>
                <a:lnTo>
                  <a:pt x="15" y="3581"/>
                </a:lnTo>
                <a:lnTo>
                  <a:pt x="16" y="3587"/>
                </a:lnTo>
                <a:lnTo>
                  <a:pt x="16" y="3587"/>
                </a:lnTo>
                <a:close/>
                <a:moveTo>
                  <a:pt x="16" y="3775"/>
                </a:moveTo>
                <a:lnTo>
                  <a:pt x="16" y="3885"/>
                </a:lnTo>
                <a:lnTo>
                  <a:pt x="15" y="3891"/>
                </a:lnTo>
                <a:lnTo>
                  <a:pt x="9" y="3892"/>
                </a:lnTo>
                <a:lnTo>
                  <a:pt x="3" y="3891"/>
                </a:lnTo>
                <a:lnTo>
                  <a:pt x="0" y="3885"/>
                </a:lnTo>
                <a:lnTo>
                  <a:pt x="0" y="3775"/>
                </a:lnTo>
                <a:lnTo>
                  <a:pt x="3" y="3769"/>
                </a:lnTo>
                <a:lnTo>
                  <a:pt x="9" y="3766"/>
                </a:lnTo>
                <a:lnTo>
                  <a:pt x="15" y="3769"/>
                </a:lnTo>
                <a:lnTo>
                  <a:pt x="16" y="3775"/>
                </a:lnTo>
                <a:lnTo>
                  <a:pt x="16" y="3775"/>
                </a:lnTo>
                <a:close/>
                <a:moveTo>
                  <a:pt x="16" y="3963"/>
                </a:moveTo>
                <a:lnTo>
                  <a:pt x="16" y="4073"/>
                </a:lnTo>
                <a:lnTo>
                  <a:pt x="15" y="4079"/>
                </a:lnTo>
                <a:lnTo>
                  <a:pt x="9" y="4081"/>
                </a:lnTo>
                <a:lnTo>
                  <a:pt x="3" y="4079"/>
                </a:lnTo>
                <a:lnTo>
                  <a:pt x="0" y="4073"/>
                </a:lnTo>
                <a:lnTo>
                  <a:pt x="0" y="3963"/>
                </a:lnTo>
                <a:lnTo>
                  <a:pt x="3" y="3958"/>
                </a:lnTo>
                <a:lnTo>
                  <a:pt x="9" y="3956"/>
                </a:lnTo>
                <a:lnTo>
                  <a:pt x="15" y="3958"/>
                </a:lnTo>
                <a:lnTo>
                  <a:pt x="16" y="3963"/>
                </a:lnTo>
                <a:lnTo>
                  <a:pt x="16" y="3963"/>
                </a:lnTo>
                <a:close/>
                <a:moveTo>
                  <a:pt x="16" y="4152"/>
                </a:moveTo>
                <a:lnTo>
                  <a:pt x="16" y="4262"/>
                </a:lnTo>
                <a:lnTo>
                  <a:pt x="15" y="4267"/>
                </a:lnTo>
                <a:lnTo>
                  <a:pt x="9" y="4269"/>
                </a:lnTo>
                <a:lnTo>
                  <a:pt x="3" y="4267"/>
                </a:lnTo>
                <a:lnTo>
                  <a:pt x="0" y="4262"/>
                </a:lnTo>
                <a:lnTo>
                  <a:pt x="0" y="4152"/>
                </a:lnTo>
                <a:lnTo>
                  <a:pt x="3" y="4146"/>
                </a:lnTo>
                <a:lnTo>
                  <a:pt x="9" y="4144"/>
                </a:lnTo>
                <a:lnTo>
                  <a:pt x="15" y="4146"/>
                </a:lnTo>
                <a:lnTo>
                  <a:pt x="16" y="4152"/>
                </a:lnTo>
                <a:lnTo>
                  <a:pt x="16" y="4152"/>
                </a:lnTo>
                <a:close/>
                <a:moveTo>
                  <a:pt x="16" y="4340"/>
                </a:moveTo>
                <a:lnTo>
                  <a:pt x="16" y="4450"/>
                </a:lnTo>
                <a:lnTo>
                  <a:pt x="15" y="4456"/>
                </a:lnTo>
                <a:lnTo>
                  <a:pt x="9" y="4458"/>
                </a:lnTo>
                <a:lnTo>
                  <a:pt x="3" y="4456"/>
                </a:lnTo>
                <a:lnTo>
                  <a:pt x="0" y="4450"/>
                </a:lnTo>
                <a:lnTo>
                  <a:pt x="0" y="4340"/>
                </a:lnTo>
                <a:lnTo>
                  <a:pt x="3" y="4334"/>
                </a:lnTo>
                <a:lnTo>
                  <a:pt x="9" y="4333"/>
                </a:lnTo>
                <a:lnTo>
                  <a:pt x="15" y="4334"/>
                </a:lnTo>
                <a:lnTo>
                  <a:pt x="16" y="4340"/>
                </a:lnTo>
                <a:lnTo>
                  <a:pt x="16" y="4340"/>
                </a:lnTo>
                <a:close/>
                <a:moveTo>
                  <a:pt x="16" y="4528"/>
                </a:moveTo>
                <a:lnTo>
                  <a:pt x="16" y="4638"/>
                </a:lnTo>
                <a:lnTo>
                  <a:pt x="15" y="4644"/>
                </a:lnTo>
                <a:lnTo>
                  <a:pt x="9" y="4647"/>
                </a:lnTo>
                <a:lnTo>
                  <a:pt x="3" y="4644"/>
                </a:lnTo>
                <a:lnTo>
                  <a:pt x="0" y="4638"/>
                </a:lnTo>
                <a:lnTo>
                  <a:pt x="0" y="4528"/>
                </a:lnTo>
                <a:lnTo>
                  <a:pt x="3" y="4522"/>
                </a:lnTo>
                <a:lnTo>
                  <a:pt x="9" y="4521"/>
                </a:lnTo>
                <a:lnTo>
                  <a:pt x="15" y="4522"/>
                </a:lnTo>
                <a:lnTo>
                  <a:pt x="16" y="4528"/>
                </a:lnTo>
                <a:lnTo>
                  <a:pt x="16" y="4528"/>
                </a:lnTo>
                <a:close/>
                <a:moveTo>
                  <a:pt x="16" y="4716"/>
                </a:moveTo>
                <a:lnTo>
                  <a:pt x="16" y="4826"/>
                </a:lnTo>
                <a:lnTo>
                  <a:pt x="15" y="4832"/>
                </a:lnTo>
                <a:lnTo>
                  <a:pt x="9" y="4835"/>
                </a:lnTo>
                <a:lnTo>
                  <a:pt x="3" y="4832"/>
                </a:lnTo>
                <a:lnTo>
                  <a:pt x="0" y="4826"/>
                </a:lnTo>
                <a:lnTo>
                  <a:pt x="0" y="4716"/>
                </a:lnTo>
                <a:lnTo>
                  <a:pt x="3" y="4712"/>
                </a:lnTo>
                <a:lnTo>
                  <a:pt x="9" y="4709"/>
                </a:lnTo>
                <a:lnTo>
                  <a:pt x="15" y="4712"/>
                </a:lnTo>
                <a:lnTo>
                  <a:pt x="16" y="4716"/>
                </a:lnTo>
                <a:lnTo>
                  <a:pt x="16" y="4716"/>
                </a:lnTo>
                <a:close/>
                <a:moveTo>
                  <a:pt x="16" y="4906"/>
                </a:moveTo>
                <a:lnTo>
                  <a:pt x="16" y="5014"/>
                </a:lnTo>
                <a:lnTo>
                  <a:pt x="15" y="5020"/>
                </a:lnTo>
                <a:lnTo>
                  <a:pt x="9" y="5023"/>
                </a:lnTo>
                <a:lnTo>
                  <a:pt x="3" y="5020"/>
                </a:lnTo>
                <a:lnTo>
                  <a:pt x="0" y="5014"/>
                </a:lnTo>
                <a:lnTo>
                  <a:pt x="0" y="4906"/>
                </a:lnTo>
                <a:lnTo>
                  <a:pt x="3" y="4900"/>
                </a:lnTo>
                <a:lnTo>
                  <a:pt x="9" y="4897"/>
                </a:lnTo>
                <a:lnTo>
                  <a:pt x="15" y="4900"/>
                </a:lnTo>
                <a:lnTo>
                  <a:pt x="16" y="4906"/>
                </a:lnTo>
                <a:lnTo>
                  <a:pt x="16" y="4906"/>
                </a:lnTo>
                <a:close/>
                <a:moveTo>
                  <a:pt x="16" y="5094"/>
                </a:moveTo>
                <a:lnTo>
                  <a:pt x="16" y="5204"/>
                </a:lnTo>
                <a:lnTo>
                  <a:pt x="15" y="5210"/>
                </a:lnTo>
                <a:lnTo>
                  <a:pt x="9" y="5211"/>
                </a:lnTo>
                <a:lnTo>
                  <a:pt x="3" y="5210"/>
                </a:lnTo>
                <a:lnTo>
                  <a:pt x="0" y="5204"/>
                </a:lnTo>
                <a:lnTo>
                  <a:pt x="0" y="5094"/>
                </a:lnTo>
                <a:lnTo>
                  <a:pt x="3" y="5088"/>
                </a:lnTo>
                <a:lnTo>
                  <a:pt x="9" y="5085"/>
                </a:lnTo>
                <a:lnTo>
                  <a:pt x="15" y="5088"/>
                </a:lnTo>
                <a:lnTo>
                  <a:pt x="16" y="5094"/>
                </a:lnTo>
                <a:lnTo>
                  <a:pt x="16" y="5094"/>
                </a:lnTo>
                <a:close/>
                <a:moveTo>
                  <a:pt x="16" y="5282"/>
                </a:moveTo>
                <a:lnTo>
                  <a:pt x="16" y="5392"/>
                </a:lnTo>
                <a:lnTo>
                  <a:pt x="15" y="5398"/>
                </a:lnTo>
                <a:lnTo>
                  <a:pt x="9" y="5399"/>
                </a:lnTo>
                <a:lnTo>
                  <a:pt x="3" y="5398"/>
                </a:lnTo>
                <a:lnTo>
                  <a:pt x="0" y="5392"/>
                </a:lnTo>
                <a:lnTo>
                  <a:pt x="0" y="5282"/>
                </a:lnTo>
                <a:lnTo>
                  <a:pt x="3" y="5276"/>
                </a:lnTo>
                <a:lnTo>
                  <a:pt x="9" y="5274"/>
                </a:lnTo>
                <a:lnTo>
                  <a:pt x="15" y="5276"/>
                </a:lnTo>
                <a:lnTo>
                  <a:pt x="16" y="5282"/>
                </a:lnTo>
                <a:lnTo>
                  <a:pt x="16" y="5282"/>
                </a:lnTo>
                <a:close/>
                <a:moveTo>
                  <a:pt x="16" y="5470"/>
                </a:moveTo>
                <a:lnTo>
                  <a:pt x="16" y="5580"/>
                </a:lnTo>
                <a:lnTo>
                  <a:pt x="15" y="5586"/>
                </a:lnTo>
                <a:lnTo>
                  <a:pt x="9" y="5588"/>
                </a:lnTo>
                <a:lnTo>
                  <a:pt x="3" y="5586"/>
                </a:lnTo>
                <a:lnTo>
                  <a:pt x="0" y="5580"/>
                </a:lnTo>
                <a:lnTo>
                  <a:pt x="0" y="5470"/>
                </a:lnTo>
                <a:lnTo>
                  <a:pt x="3" y="5465"/>
                </a:lnTo>
                <a:lnTo>
                  <a:pt x="9" y="5463"/>
                </a:lnTo>
                <a:lnTo>
                  <a:pt x="15" y="5465"/>
                </a:lnTo>
                <a:lnTo>
                  <a:pt x="16" y="5470"/>
                </a:lnTo>
                <a:lnTo>
                  <a:pt x="16" y="5470"/>
                </a:lnTo>
                <a:close/>
                <a:moveTo>
                  <a:pt x="16" y="5659"/>
                </a:moveTo>
                <a:lnTo>
                  <a:pt x="16" y="5769"/>
                </a:lnTo>
                <a:lnTo>
                  <a:pt x="15" y="5774"/>
                </a:lnTo>
                <a:lnTo>
                  <a:pt x="9" y="5776"/>
                </a:lnTo>
                <a:lnTo>
                  <a:pt x="3" y="5774"/>
                </a:lnTo>
                <a:lnTo>
                  <a:pt x="0" y="5769"/>
                </a:lnTo>
                <a:lnTo>
                  <a:pt x="0" y="5659"/>
                </a:lnTo>
                <a:lnTo>
                  <a:pt x="3" y="5653"/>
                </a:lnTo>
                <a:lnTo>
                  <a:pt x="9" y="5651"/>
                </a:lnTo>
                <a:lnTo>
                  <a:pt x="15" y="5653"/>
                </a:lnTo>
                <a:lnTo>
                  <a:pt x="16" y="5659"/>
                </a:lnTo>
                <a:lnTo>
                  <a:pt x="16" y="5659"/>
                </a:lnTo>
                <a:close/>
                <a:moveTo>
                  <a:pt x="16" y="5847"/>
                </a:moveTo>
                <a:lnTo>
                  <a:pt x="16" y="5893"/>
                </a:lnTo>
                <a:lnTo>
                  <a:pt x="15" y="5899"/>
                </a:lnTo>
                <a:lnTo>
                  <a:pt x="9" y="5900"/>
                </a:lnTo>
                <a:lnTo>
                  <a:pt x="3" y="5899"/>
                </a:lnTo>
                <a:lnTo>
                  <a:pt x="0" y="5893"/>
                </a:lnTo>
                <a:lnTo>
                  <a:pt x="0" y="5847"/>
                </a:lnTo>
                <a:lnTo>
                  <a:pt x="3" y="5841"/>
                </a:lnTo>
                <a:lnTo>
                  <a:pt x="9" y="5840"/>
                </a:lnTo>
                <a:lnTo>
                  <a:pt x="15" y="5841"/>
                </a:lnTo>
                <a:lnTo>
                  <a:pt x="16" y="5847"/>
                </a:lnTo>
                <a:lnTo>
                  <a:pt x="16" y="584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94" name="Freeform 248"/>
          <p:cNvSpPr>
            <a:spLocks/>
          </p:cNvSpPr>
          <p:nvPr/>
        </p:nvSpPr>
        <p:spPr bwMode="auto">
          <a:xfrm>
            <a:off x="1187610" y="5681734"/>
            <a:ext cx="360051" cy="216032"/>
          </a:xfrm>
          <a:custGeom>
            <a:avLst/>
            <a:gdLst>
              <a:gd name="connsiteX0" fmla="*/ 0 w 19027"/>
              <a:gd name="connsiteY0" fmla="*/ 19509 h 19509"/>
              <a:gd name="connsiteX1" fmla="*/ 10571 w 19027"/>
              <a:gd name="connsiteY1" fmla="*/ 10000 h 19509"/>
              <a:gd name="connsiteX2" fmla="*/ 19027 w 19027"/>
              <a:gd name="connsiteY2" fmla="*/ 0 h 19509"/>
              <a:gd name="connsiteX0" fmla="*/ 0 w 10571"/>
              <a:gd name="connsiteY0" fmla="*/ 9509 h 11948"/>
              <a:gd name="connsiteX1" fmla="*/ 10571 w 10571"/>
              <a:gd name="connsiteY1" fmla="*/ 0 h 11948"/>
              <a:gd name="connsiteX2" fmla="*/ 9027 w 10571"/>
              <a:gd name="connsiteY2" fmla="*/ 11948 h 11948"/>
              <a:gd name="connsiteX0" fmla="*/ 0 w 9027"/>
              <a:gd name="connsiteY0" fmla="*/ 0 h 2439"/>
              <a:gd name="connsiteX1" fmla="*/ 4514 w 9027"/>
              <a:gd name="connsiteY1" fmla="*/ 0 h 2439"/>
              <a:gd name="connsiteX2" fmla="*/ 9027 w 9027"/>
              <a:gd name="connsiteY2" fmla="*/ 2439 h 2439"/>
              <a:gd name="connsiteX0" fmla="*/ 0 w 6250"/>
              <a:gd name="connsiteY0" fmla="*/ 0 h 29997"/>
              <a:gd name="connsiteX1" fmla="*/ 5001 w 6250"/>
              <a:gd name="connsiteY1" fmla="*/ 0 h 29997"/>
              <a:gd name="connsiteX2" fmla="*/ 6250 w 6250"/>
              <a:gd name="connsiteY2" fmla="*/ 29997 h 29997"/>
              <a:gd name="connsiteX0" fmla="*/ 0 w 10000"/>
              <a:gd name="connsiteY0" fmla="*/ 0 h 10000"/>
              <a:gd name="connsiteX1" fmla="*/ 2000 w 10000"/>
              <a:gd name="connsiteY1" fmla="*/ 6667 h 10000"/>
              <a:gd name="connsiteX2" fmla="*/ 10000 w 10000"/>
              <a:gd name="connsiteY2" fmla="*/ 10000 h 10000"/>
            </a:gdLst>
            <a:ahLst/>
            <a:cxnLst>
              <a:cxn ang="0">
                <a:pos x="connsiteX0" y="connsiteY0"/>
              </a:cxn>
              <a:cxn ang="0">
                <a:pos x="connsiteX1" y="connsiteY1"/>
              </a:cxn>
              <a:cxn ang="0">
                <a:pos x="connsiteX2" y="connsiteY2"/>
              </a:cxn>
            </a:cxnLst>
            <a:rect l="l" t="t" r="r" b="b"/>
            <a:pathLst>
              <a:path w="10000" h="10000">
                <a:moveTo>
                  <a:pt x="0" y="0"/>
                </a:moveTo>
                <a:lnTo>
                  <a:pt x="2000" y="6667"/>
                </a:lnTo>
                <a:lnTo>
                  <a:pt x="10000" y="10000"/>
                </a:lnTo>
              </a:path>
            </a:pathLst>
          </a:custGeom>
          <a:noFill/>
          <a:ln w="14288">
            <a:solidFill>
              <a:srgbClr val="3475CD"/>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nvGrpSpPr>
          <p:cNvPr id="295" name="Group 350"/>
          <p:cNvGrpSpPr/>
          <p:nvPr/>
        </p:nvGrpSpPr>
        <p:grpSpPr>
          <a:xfrm>
            <a:off x="5126546" y="6041784"/>
            <a:ext cx="360040" cy="285180"/>
            <a:chOff x="5137151" y="6323013"/>
            <a:chExt cx="333375" cy="357188"/>
          </a:xfrm>
        </p:grpSpPr>
        <p:sp>
          <p:nvSpPr>
            <p:cNvPr id="296" name="Freeform 47"/>
            <p:cNvSpPr>
              <a:spLocks/>
            </p:cNvSpPr>
            <p:nvPr/>
          </p:nvSpPr>
          <p:spPr bwMode="auto">
            <a:xfrm>
              <a:off x="5138738" y="6323013"/>
              <a:ext cx="328613" cy="190500"/>
            </a:xfrm>
            <a:custGeom>
              <a:avLst/>
              <a:gdLst/>
              <a:ahLst/>
              <a:cxnLst>
                <a:cxn ang="0">
                  <a:pos x="0" y="200"/>
                </a:cxn>
                <a:cxn ang="0">
                  <a:pos x="255" y="360"/>
                </a:cxn>
                <a:cxn ang="0">
                  <a:pos x="622" y="168"/>
                </a:cxn>
                <a:cxn ang="0">
                  <a:pos x="336" y="0"/>
                </a:cxn>
                <a:cxn ang="0">
                  <a:pos x="0" y="200"/>
                </a:cxn>
              </a:cxnLst>
              <a:rect l="0" t="0" r="r" b="b"/>
              <a:pathLst>
                <a:path w="622" h="360">
                  <a:moveTo>
                    <a:pt x="0" y="200"/>
                  </a:moveTo>
                  <a:lnTo>
                    <a:pt x="255" y="360"/>
                  </a:lnTo>
                  <a:lnTo>
                    <a:pt x="622" y="168"/>
                  </a:lnTo>
                  <a:lnTo>
                    <a:pt x="336" y="0"/>
                  </a:lnTo>
                  <a:lnTo>
                    <a:pt x="0" y="200"/>
                  </a:ln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97" name="Freeform 48"/>
            <p:cNvSpPr>
              <a:spLocks/>
            </p:cNvSpPr>
            <p:nvPr/>
          </p:nvSpPr>
          <p:spPr bwMode="auto">
            <a:xfrm>
              <a:off x="5138738" y="6323013"/>
              <a:ext cx="328613" cy="190500"/>
            </a:xfrm>
            <a:custGeom>
              <a:avLst/>
              <a:gdLst/>
              <a:ahLst/>
              <a:cxnLst>
                <a:cxn ang="0">
                  <a:pos x="0" y="200"/>
                </a:cxn>
                <a:cxn ang="0">
                  <a:pos x="255" y="360"/>
                </a:cxn>
                <a:cxn ang="0">
                  <a:pos x="622" y="168"/>
                </a:cxn>
                <a:cxn ang="0">
                  <a:pos x="336" y="0"/>
                </a:cxn>
                <a:cxn ang="0">
                  <a:pos x="0" y="200"/>
                </a:cxn>
              </a:cxnLst>
              <a:rect l="0" t="0" r="r" b="b"/>
              <a:pathLst>
                <a:path w="622" h="360">
                  <a:moveTo>
                    <a:pt x="0" y="200"/>
                  </a:moveTo>
                  <a:lnTo>
                    <a:pt x="255" y="360"/>
                  </a:lnTo>
                  <a:lnTo>
                    <a:pt x="622" y="168"/>
                  </a:lnTo>
                  <a:lnTo>
                    <a:pt x="336" y="0"/>
                  </a:lnTo>
                  <a:lnTo>
                    <a:pt x="0" y="20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98" name="Line 49"/>
            <p:cNvSpPr>
              <a:spLocks noChangeShapeType="1"/>
            </p:cNvSpPr>
            <p:nvPr/>
          </p:nvSpPr>
          <p:spPr bwMode="auto">
            <a:xfrm flipV="1">
              <a:off x="5273676" y="6513513"/>
              <a:ext cx="1588" cy="166688"/>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99" name="Line 50"/>
            <p:cNvSpPr>
              <a:spLocks noChangeShapeType="1"/>
            </p:cNvSpPr>
            <p:nvPr/>
          </p:nvSpPr>
          <p:spPr bwMode="auto">
            <a:xfrm flipH="1" flipV="1">
              <a:off x="5468938" y="6413501"/>
              <a:ext cx="1588" cy="1698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00" name="Freeform 51"/>
            <p:cNvSpPr>
              <a:spLocks/>
            </p:cNvSpPr>
            <p:nvPr/>
          </p:nvSpPr>
          <p:spPr bwMode="auto">
            <a:xfrm>
              <a:off x="5137151" y="6427788"/>
              <a:ext cx="330200" cy="252413"/>
            </a:xfrm>
            <a:custGeom>
              <a:avLst/>
              <a:gdLst/>
              <a:ahLst/>
              <a:cxnLst>
                <a:cxn ang="0">
                  <a:pos x="0" y="0"/>
                </a:cxn>
                <a:cxn ang="0">
                  <a:pos x="0" y="322"/>
                </a:cxn>
                <a:cxn ang="0">
                  <a:pos x="256" y="477"/>
                </a:cxn>
                <a:cxn ang="0">
                  <a:pos x="623" y="291"/>
                </a:cxn>
              </a:cxnLst>
              <a:rect l="0" t="0" r="r" b="b"/>
              <a:pathLst>
                <a:path w="623" h="477">
                  <a:moveTo>
                    <a:pt x="0" y="0"/>
                  </a:moveTo>
                  <a:lnTo>
                    <a:pt x="0" y="322"/>
                  </a:lnTo>
                  <a:lnTo>
                    <a:pt x="256" y="477"/>
                  </a:lnTo>
                  <a:lnTo>
                    <a:pt x="623" y="291"/>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01" name="Freeform 52"/>
            <p:cNvSpPr>
              <a:spLocks/>
            </p:cNvSpPr>
            <p:nvPr/>
          </p:nvSpPr>
          <p:spPr bwMode="auto">
            <a:xfrm>
              <a:off x="5345113" y="6489701"/>
              <a:ext cx="57150" cy="147638"/>
            </a:xfrm>
            <a:custGeom>
              <a:avLst/>
              <a:gdLst/>
              <a:ahLst/>
              <a:cxnLst>
                <a:cxn ang="0">
                  <a:pos x="0" y="279"/>
                </a:cxn>
                <a:cxn ang="0">
                  <a:pos x="0" y="62"/>
                </a:cxn>
                <a:cxn ang="0">
                  <a:pos x="106" y="0"/>
                </a:cxn>
                <a:cxn ang="0">
                  <a:pos x="106" y="236"/>
                </a:cxn>
              </a:cxnLst>
              <a:rect l="0" t="0" r="r" b="b"/>
              <a:pathLst>
                <a:path w="106" h="279">
                  <a:moveTo>
                    <a:pt x="0" y="279"/>
                  </a:moveTo>
                  <a:lnTo>
                    <a:pt x="0" y="62"/>
                  </a:lnTo>
                  <a:lnTo>
                    <a:pt x="106" y="0"/>
                  </a:lnTo>
                  <a:lnTo>
                    <a:pt x="106" y="236"/>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grpSp>
        <p:nvGrpSpPr>
          <p:cNvPr id="302" name="Group 357"/>
          <p:cNvGrpSpPr/>
          <p:nvPr/>
        </p:nvGrpSpPr>
        <p:grpSpPr>
          <a:xfrm>
            <a:off x="1187626" y="5828612"/>
            <a:ext cx="576064" cy="357188"/>
            <a:chOff x="5137151" y="6323013"/>
            <a:chExt cx="333375" cy="357188"/>
          </a:xfrm>
        </p:grpSpPr>
        <p:sp>
          <p:nvSpPr>
            <p:cNvPr id="303" name="Freeform 47"/>
            <p:cNvSpPr>
              <a:spLocks/>
            </p:cNvSpPr>
            <p:nvPr/>
          </p:nvSpPr>
          <p:spPr bwMode="auto">
            <a:xfrm>
              <a:off x="5138738" y="6323013"/>
              <a:ext cx="328613" cy="190500"/>
            </a:xfrm>
            <a:custGeom>
              <a:avLst/>
              <a:gdLst/>
              <a:ahLst/>
              <a:cxnLst>
                <a:cxn ang="0">
                  <a:pos x="0" y="200"/>
                </a:cxn>
                <a:cxn ang="0">
                  <a:pos x="255" y="360"/>
                </a:cxn>
                <a:cxn ang="0">
                  <a:pos x="622" y="168"/>
                </a:cxn>
                <a:cxn ang="0">
                  <a:pos x="336" y="0"/>
                </a:cxn>
                <a:cxn ang="0">
                  <a:pos x="0" y="200"/>
                </a:cxn>
              </a:cxnLst>
              <a:rect l="0" t="0" r="r" b="b"/>
              <a:pathLst>
                <a:path w="622" h="360">
                  <a:moveTo>
                    <a:pt x="0" y="200"/>
                  </a:moveTo>
                  <a:lnTo>
                    <a:pt x="255" y="360"/>
                  </a:lnTo>
                  <a:lnTo>
                    <a:pt x="622" y="168"/>
                  </a:lnTo>
                  <a:lnTo>
                    <a:pt x="336" y="0"/>
                  </a:lnTo>
                  <a:lnTo>
                    <a:pt x="0" y="200"/>
                  </a:ln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04" name="Freeform 48"/>
            <p:cNvSpPr>
              <a:spLocks/>
            </p:cNvSpPr>
            <p:nvPr/>
          </p:nvSpPr>
          <p:spPr bwMode="auto">
            <a:xfrm>
              <a:off x="5138738" y="6323013"/>
              <a:ext cx="328613" cy="190500"/>
            </a:xfrm>
            <a:custGeom>
              <a:avLst/>
              <a:gdLst/>
              <a:ahLst/>
              <a:cxnLst>
                <a:cxn ang="0">
                  <a:pos x="0" y="200"/>
                </a:cxn>
                <a:cxn ang="0">
                  <a:pos x="255" y="360"/>
                </a:cxn>
                <a:cxn ang="0">
                  <a:pos x="622" y="168"/>
                </a:cxn>
                <a:cxn ang="0">
                  <a:pos x="336" y="0"/>
                </a:cxn>
                <a:cxn ang="0">
                  <a:pos x="0" y="200"/>
                </a:cxn>
              </a:cxnLst>
              <a:rect l="0" t="0" r="r" b="b"/>
              <a:pathLst>
                <a:path w="622" h="360">
                  <a:moveTo>
                    <a:pt x="0" y="200"/>
                  </a:moveTo>
                  <a:lnTo>
                    <a:pt x="255" y="360"/>
                  </a:lnTo>
                  <a:lnTo>
                    <a:pt x="622" y="168"/>
                  </a:lnTo>
                  <a:lnTo>
                    <a:pt x="336" y="0"/>
                  </a:lnTo>
                  <a:lnTo>
                    <a:pt x="0" y="20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05" name="Line 49"/>
            <p:cNvSpPr>
              <a:spLocks noChangeShapeType="1"/>
            </p:cNvSpPr>
            <p:nvPr/>
          </p:nvSpPr>
          <p:spPr bwMode="auto">
            <a:xfrm flipV="1">
              <a:off x="5273676" y="6513513"/>
              <a:ext cx="1588" cy="166688"/>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06" name="Line 50"/>
            <p:cNvSpPr>
              <a:spLocks noChangeShapeType="1"/>
            </p:cNvSpPr>
            <p:nvPr/>
          </p:nvSpPr>
          <p:spPr bwMode="auto">
            <a:xfrm flipH="1" flipV="1">
              <a:off x="5468938" y="6413501"/>
              <a:ext cx="1588" cy="1698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07" name="Freeform 51"/>
            <p:cNvSpPr>
              <a:spLocks/>
            </p:cNvSpPr>
            <p:nvPr/>
          </p:nvSpPr>
          <p:spPr bwMode="auto">
            <a:xfrm>
              <a:off x="5137151" y="6427788"/>
              <a:ext cx="330200" cy="252413"/>
            </a:xfrm>
            <a:custGeom>
              <a:avLst/>
              <a:gdLst/>
              <a:ahLst/>
              <a:cxnLst>
                <a:cxn ang="0">
                  <a:pos x="0" y="0"/>
                </a:cxn>
                <a:cxn ang="0">
                  <a:pos x="0" y="322"/>
                </a:cxn>
                <a:cxn ang="0">
                  <a:pos x="256" y="477"/>
                </a:cxn>
                <a:cxn ang="0">
                  <a:pos x="623" y="291"/>
                </a:cxn>
              </a:cxnLst>
              <a:rect l="0" t="0" r="r" b="b"/>
              <a:pathLst>
                <a:path w="623" h="477">
                  <a:moveTo>
                    <a:pt x="0" y="0"/>
                  </a:moveTo>
                  <a:lnTo>
                    <a:pt x="0" y="322"/>
                  </a:lnTo>
                  <a:lnTo>
                    <a:pt x="256" y="477"/>
                  </a:lnTo>
                  <a:lnTo>
                    <a:pt x="623" y="291"/>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08" name="Freeform 52"/>
            <p:cNvSpPr>
              <a:spLocks/>
            </p:cNvSpPr>
            <p:nvPr/>
          </p:nvSpPr>
          <p:spPr bwMode="auto">
            <a:xfrm>
              <a:off x="5345113" y="6489701"/>
              <a:ext cx="57150" cy="147638"/>
            </a:xfrm>
            <a:custGeom>
              <a:avLst/>
              <a:gdLst/>
              <a:ahLst/>
              <a:cxnLst>
                <a:cxn ang="0">
                  <a:pos x="0" y="279"/>
                </a:cxn>
                <a:cxn ang="0">
                  <a:pos x="0" y="62"/>
                </a:cxn>
                <a:cxn ang="0">
                  <a:pos x="106" y="0"/>
                </a:cxn>
                <a:cxn ang="0">
                  <a:pos x="106" y="236"/>
                </a:cxn>
              </a:cxnLst>
              <a:rect l="0" t="0" r="r" b="b"/>
              <a:pathLst>
                <a:path w="106" h="279">
                  <a:moveTo>
                    <a:pt x="0" y="279"/>
                  </a:moveTo>
                  <a:lnTo>
                    <a:pt x="0" y="62"/>
                  </a:lnTo>
                  <a:lnTo>
                    <a:pt x="106" y="0"/>
                  </a:lnTo>
                  <a:lnTo>
                    <a:pt x="106" y="236"/>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sp>
        <p:nvSpPr>
          <p:cNvPr id="309" name="Freeform 248"/>
          <p:cNvSpPr>
            <a:spLocks/>
          </p:cNvSpPr>
          <p:nvPr/>
        </p:nvSpPr>
        <p:spPr bwMode="auto">
          <a:xfrm>
            <a:off x="1763709" y="5825783"/>
            <a:ext cx="432031" cy="159011"/>
          </a:xfrm>
          <a:custGeom>
            <a:avLst/>
            <a:gdLst>
              <a:gd name="connsiteX0" fmla="*/ 0 w 19027"/>
              <a:gd name="connsiteY0" fmla="*/ 19509 h 19509"/>
              <a:gd name="connsiteX1" fmla="*/ 10571 w 19027"/>
              <a:gd name="connsiteY1" fmla="*/ 10000 h 19509"/>
              <a:gd name="connsiteX2" fmla="*/ 19027 w 19027"/>
              <a:gd name="connsiteY2" fmla="*/ 0 h 19509"/>
              <a:gd name="connsiteX0" fmla="*/ 0 w 10571"/>
              <a:gd name="connsiteY0" fmla="*/ 9509 h 11948"/>
              <a:gd name="connsiteX1" fmla="*/ 10571 w 10571"/>
              <a:gd name="connsiteY1" fmla="*/ 0 h 11948"/>
              <a:gd name="connsiteX2" fmla="*/ 9027 w 10571"/>
              <a:gd name="connsiteY2" fmla="*/ 11948 h 11948"/>
              <a:gd name="connsiteX0" fmla="*/ 0 w 9027"/>
              <a:gd name="connsiteY0" fmla="*/ 0 h 2439"/>
              <a:gd name="connsiteX1" fmla="*/ 4514 w 9027"/>
              <a:gd name="connsiteY1" fmla="*/ 0 h 2439"/>
              <a:gd name="connsiteX2" fmla="*/ 9027 w 9027"/>
              <a:gd name="connsiteY2" fmla="*/ 2439 h 2439"/>
              <a:gd name="connsiteX0" fmla="*/ 0 w 6250"/>
              <a:gd name="connsiteY0" fmla="*/ 0 h 29997"/>
              <a:gd name="connsiteX1" fmla="*/ 5001 w 6250"/>
              <a:gd name="connsiteY1" fmla="*/ 0 h 29997"/>
              <a:gd name="connsiteX2" fmla="*/ 6250 w 6250"/>
              <a:gd name="connsiteY2" fmla="*/ 29997 h 29997"/>
              <a:gd name="connsiteX0" fmla="*/ 0 w 10000"/>
              <a:gd name="connsiteY0" fmla="*/ 0 h 10000"/>
              <a:gd name="connsiteX1" fmla="*/ 2000 w 10000"/>
              <a:gd name="connsiteY1" fmla="*/ 6667 h 10000"/>
              <a:gd name="connsiteX2" fmla="*/ 10000 w 10000"/>
              <a:gd name="connsiteY2" fmla="*/ 10000 h 10000"/>
              <a:gd name="connsiteX0" fmla="*/ 0 w 23767"/>
              <a:gd name="connsiteY0" fmla="*/ 388 h 7055"/>
              <a:gd name="connsiteX1" fmla="*/ 2000 w 23767"/>
              <a:gd name="connsiteY1" fmla="*/ 7055 h 7055"/>
              <a:gd name="connsiteX2" fmla="*/ 23767 w 23767"/>
              <a:gd name="connsiteY2" fmla="*/ 0 h 7055"/>
              <a:gd name="connsiteX0" fmla="*/ 801 w 10801"/>
              <a:gd name="connsiteY0" fmla="*/ 550 h 11025"/>
              <a:gd name="connsiteX1" fmla="*/ 6594 w 10801"/>
              <a:gd name="connsiteY1" fmla="*/ 9450 h 11025"/>
              <a:gd name="connsiteX2" fmla="*/ 1643 w 10801"/>
              <a:gd name="connsiteY2" fmla="*/ 10000 h 11025"/>
              <a:gd name="connsiteX3" fmla="*/ 10801 w 10801"/>
              <a:gd name="connsiteY3" fmla="*/ 0 h 11025"/>
              <a:gd name="connsiteX0" fmla="*/ 0 w 10000"/>
              <a:gd name="connsiteY0" fmla="*/ 550 h 14295"/>
              <a:gd name="connsiteX1" fmla="*/ 5793 w 10000"/>
              <a:gd name="connsiteY1" fmla="*/ 9450 h 14295"/>
              <a:gd name="connsiteX2" fmla="*/ 4951 w 10000"/>
              <a:gd name="connsiteY2" fmla="*/ 14174 h 14295"/>
              <a:gd name="connsiteX3" fmla="*/ 10000 w 10000"/>
              <a:gd name="connsiteY3" fmla="*/ 0 h 14295"/>
              <a:gd name="connsiteX0" fmla="*/ 1643 w 6692"/>
              <a:gd name="connsiteY0" fmla="*/ 0 h 19019"/>
              <a:gd name="connsiteX1" fmla="*/ 2485 w 6692"/>
              <a:gd name="connsiteY1" fmla="*/ 14174 h 19019"/>
              <a:gd name="connsiteX2" fmla="*/ 1643 w 6692"/>
              <a:gd name="connsiteY2" fmla="*/ 18898 h 19019"/>
              <a:gd name="connsiteX3" fmla="*/ 6692 w 6692"/>
              <a:gd name="connsiteY3" fmla="*/ 4724 h 19019"/>
              <a:gd name="connsiteX0" fmla="*/ 2455 w 10000"/>
              <a:gd name="connsiteY0" fmla="*/ 0 h 10000"/>
              <a:gd name="connsiteX1" fmla="*/ 3713 w 10000"/>
              <a:gd name="connsiteY1" fmla="*/ 7453 h 10000"/>
              <a:gd name="connsiteX2" fmla="*/ 2455 w 10000"/>
              <a:gd name="connsiteY2" fmla="*/ 9936 h 10000"/>
              <a:gd name="connsiteX3" fmla="*/ 10000 w 10000"/>
              <a:gd name="connsiteY3" fmla="*/ 2484 h 10000"/>
              <a:gd name="connsiteX0" fmla="*/ 1198 w 10000"/>
              <a:gd name="connsiteY0" fmla="*/ 2484 h 7516"/>
              <a:gd name="connsiteX1" fmla="*/ 3713 w 10000"/>
              <a:gd name="connsiteY1" fmla="*/ 4969 h 7516"/>
              <a:gd name="connsiteX2" fmla="*/ 2455 w 10000"/>
              <a:gd name="connsiteY2" fmla="*/ 7452 h 7516"/>
              <a:gd name="connsiteX3" fmla="*/ 10000 w 10000"/>
              <a:gd name="connsiteY3" fmla="*/ 0 h 7516"/>
              <a:gd name="connsiteX0" fmla="*/ 0 w 8802"/>
              <a:gd name="connsiteY0" fmla="*/ 6610 h 11734"/>
              <a:gd name="connsiteX1" fmla="*/ 2515 w 8802"/>
              <a:gd name="connsiteY1" fmla="*/ 9916 h 11734"/>
              <a:gd name="connsiteX2" fmla="*/ 5030 w 8802"/>
              <a:gd name="connsiteY2" fmla="*/ 0 h 11734"/>
              <a:gd name="connsiteX3" fmla="*/ 8802 w 8802"/>
              <a:gd name="connsiteY3" fmla="*/ 3305 h 11734"/>
              <a:gd name="connsiteX0" fmla="*/ 0 w 10000"/>
              <a:gd name="connsiteY0" fmla="*/ 5633 h 10000"/>
              <a:gd name="connsiteX1" fmla="*/ 2857 w 10000"/>
              <a:gd name="connsiteY1" fmla="*/ 2817 h 10000"/>
              <a:gd name="connsiteX2" fmla="*/ 5715 w 10000"/>
              <a:gd name="connsiteY2" fmla="*/ 0 h 10000"/>
              <a:gd name="connsiteX3" fmla="*/ 10000 w 10000"/>
              <a:gd name="connsiteY3" fmla="*/ 2817 h 10000"/>
              <a:gd name="connsiteX0" fmla="*/ 0 w 8572"/>
              <a:gd name="connsiteY0" fmla="*/ 5634 h 10001"/>
              <a:gd name="connsiteX1" fmla="*/ 1429 w 8572"/>
              <a:gd name="connsiteY1" fmla="*/ 2817 h 10001"/>
              <a:gd name="connsiteX2" fmla="*/ 4287 w 8572"/>
              <a:gd name="connsiteY2" fmla="*/ 0 h 10001"/>
              <a:gd name="connsiteX3" fmla="*/ 8572 w 8572"/>
              <a:gd name="connsiteY3" fmla="*/ 2817 h 10001"/>
              <a:gd name="connsiteX0" fmla="*/ 0 w 10000"/>
              <a:gd name="connsiteY0" fmla="*/ 5633 h 5633"/>
              <a:gd name="connsiteX1" fmla="*/ 1667 w 10000"/>
              <a:gd name="connsiteY1" fmla="*/ 2817 h 5633"/>
              <a:gd name="connsiteX2" fmla="*/ 5001 w 10000"/>
              <a:gd name="connsiteY2" fmla="*/ 0 h 5633"/>
              <a:gd name="connsiteX3" fmla="*/ 10000 w 10000"/>
              <a:gd name="connsiteY3" fmla="*/ 2817 h 5633"/>
              <a:gd name="connsiteX0" fmla="*/ 0 w 10000"/>
              <a:gd name="connsiteY0" fmla="*/ 5832 h 10960"/>
              <a:gd name="connsiteX1" fmla="*/ 1667 w 10000"/>
              <a:gd name="connsiteY1" fmla="*/ 833 h 10960"/>
              <a:gd name="connsiteX2" fmla="*/ 5000 w 10000"/>
              <a:gd name="connsiteY2" fmla="*/ 10832 h 10960"/>
              <a:gd name="connsiteX3" fmla="*/ 10000 w 10000"/>
              <a:gd name="connsiteY3" fmla="*/ 833 h 10960"/>
              <a:gd name="connsiteX0" fmla="*/ 0 w 10000"/>
              <a:gd name="connsiteY0" fmla="*/ 4999 h 10832"/>
              <a:gd name="connsiteX1" fmla="*/ 1667 w 10000"/>
              <a:gd name="connsiteY1" fmla="*/ 9999 h 10832"/>
              <a:gd name="connsiteX2" fmla="*/ 5000 w 10000"/>
              <a:gd name="connsiteY2" fmla="*/ 9999 h 10832"/>
              <a:gd name="connsiteX3" fmla="*/ 10000 w 10000"/>
              <a:gd name="connsiteY3" fmla="*/ 0 h 10832"/>
              <a:gd name="connsiteX0" fmla="*/ 0 w 10000"/>
              <a:gd name="connsiteY0" fmla="*/ 4999 h 10832"/>
              <a:gd name="connsiteX1" fmla="*/ 5000 w 10000"/>
              <a:gd name="connsiteY1" fmla="*/ 9999 h 10832"/>
              <a:gd name="connsiteX2" fmla="*/ 10000 w 10000"/>
              <a:gd name="connsiteY2" fmla="*/ 0 h 10832"/>
              <a:gd name="connsiteX0" fmla="*/ 0 w 9999"/>
              <a:gd name="connsiteY0" fmla="*/ 9999 h 11041"/>
              <a:gd name="connsiteX1" fmla="*/ 4999 w 9999"/>
              <a:gd name="connsiteY1" fmla="*/ 9999 h 11041"/>
              <a:gd name="connsiteX2" fmla="*/ 9999 w 9999"/>
              <a:gd name="connsiteY2" fmla="*/ 0 h 11041"/>
            </a:gdLst>
            <a:ahLst/>
            <a:cxnLst>
              <a:cxn ang="0">
                <a:pos x="connsiteX0" y="connsiteY0"/>
              </a:cxn>
              <a:cxn ang="0">
                <a:pos x="connsiteX1" y="connsiteY1"/>
              </a:cxn>
              <a:cxn ang="0">
                <a:pos x="connsiteX2" y="connsiteY2"/>
              </a:cxn>
            </a:cxnLst>
            <a:rect l="l" t="t" r="r" b="b"/>
            <a:pathLst>
              <a:path w="9999" h="11041">
                <a:moveTo>
                  <a:pt x="0" y="9999"/>
                </a:moveTo>
                <a:cubicBezTo>
                  <a:pt x="1042" y="11041"/>
                  <a:pt x="3332" y="10832"/>
                  <a:pt x="4999" y="9999"/>
                </a:cubicBezTo>
                <a:lnTo>
                  <a:pt x="9999" y="0"/>
                </a:lnTo>
              </a:path>
            </a:pathLst>
          </a:custGeom>
          <a:noFill/>
          <a:ln w="14288">
            <a:solidFill>
              <a:srgbClr val="3475CD"/>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nvGrpSpPr>
          <p:cNvPr id="310" name="Group 365"/>
          <p:cNvGrpSpPr/>
          <p:nvPr/>
        </p:nvGrpSpPr>
        <p:grpSpPr>
          <a:xfrm>
            <a:off x="2555776" y="6233276"/>
            <a:ext cx="360040" cy="285180"/>
            <a:chOff x="5137151" y="6323013"/>
            <a:chExt cx="333375" cy="357188"/>
          </a:xfrm>
        </p:grpSpPr>
        <p:sp>
          <p:nvSpPr>
            <p:cNvPr id="311" name="Freeform 47"/>
            <p:cNvSpPr>
              <a:spLocks/>
            </p:cNvSpPr>
            <p:nvPr/>
          </p:nvSpPr>
          <p:spPr bwMode="auto">
            <a:xfrm>
              <a:off x="5138738" y="6323013"/>
              <a:ext cx="328613" cy="190500"/>
            </a:xfrm>
            <a:custGeom>
              <a:avLst/>
              <a:gdLst/>
              <a:ahLst/>
              <a:cxnLst>
                <a:cxn ang="0">
                  <a:pos x="0" y="200"/>
                </a:cxn>
                <a:cxn ang="0">
                  <a:pos x="255" y="360"/>
                </a:cxn>
                <a:cxn ang="0">
                  <a:pos x="622" y="168"/>
                </a:cxn>
                <a:cxn ang="0">
                  <a:pos x="336" y="0"/>
                </a:cxn>
                <a:cxn ang="0">
                  <a:pos x="0" y="200"/>
                </a:cxn>
              </a:cxnLst>
              <a:rect l="0" t="0" r="r" b="b"/>
              <a:pathLst>
                <a:path w="622" h="360">
                  <a:moveTo>
                    <a:pt x="0" y="200"/>
                  </a:moveTo>
                  <a:lnTo>
                    <a:pt x="255" y="360"/>
                  </a:lnTo>
                  <a:lnTo>
                    <a:pt x="622" y="168"/>
                  </a:lnTo>
                  <a:lnTo>
                    <a:pt x="336" y="0"/>
                  </a:lnTo>
                  <a:lnTo>
                    <a:pt x="0" y="200"/>
                  </a:lnTo>
                  <a:close/>
                </a:path>
              </a:pathLst>
            </a:custGeom>
            <a:solidFill>
              <a:srgbClr val="F2F2F2"/>
            </a:solidFill>
            <a:ln w="9525">
              <a:solidFill>
                <a:schemeClr val="tx1"/>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12" name="Freeform 48"/>
            <p:cNvSpPr>
              <a:spLocks/>
            </p:cNvSpPr>
            <p:nvPr/>
          </p:nvSpPr>
          <p:spPr bwMode="auto">
            <a:xfrm>
              <a:off x="5138738" y="6323013"/>
              <a:ext cx="328613" cy="190500"/>
            </a:xfrm>
            <a:custGeom>
              <a:avLst/>
              <a:gdLst/>
              <a:ahLst/>
              <a:cxnLst>
                <a:cxn ang="0">
                  <a:pos x="0" y="200"/>
                </a:cxn>
                <a:cxn ang="0">
                  <a:pos x="255" y="360"/>
                </a:cxn>
                <a:cxn ang="0">
                  <a:pos x="622" y="168"/>
                </a:cxn>
                <a:cxn ang="0">
                  <a:pos x="336" y="0"/>
                </a:cxn>
                <a:cxn ang="0">
                  <a:pos x="0" y="200"/>
                </a:cxn>
              </a:cxnLst>
              <a:rect l="0" t="0" r="r" b="b"/>
              <a:pathLst>
                <a:path w="622" h="360">
                  <a:moveTo>
                    <a:pt x="0" y="200"/>
                  </a:moveTo>
                  <a:lnTo>
                    <a:pt x="255" y="360"/>
                  </a:lnTo>
                  <a:lnTo>
                    <a:pt x="622" y="168"/>
                  </a:lnTo>
                  <a:lnTo>
                    <a:pt x="336" y="0"/>
                  </a:lnTo>
                  <a:lnTo>
                    <a:pt x="0" y="200"/>
                  </a:lnTo>
                  <a:close/>
                </a:path>
              </a:pathLst>
            </a:cu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13" name="Line 49"/>
            <p:cNvSpPr>
              <a:spLocks noChangeShapeType="1"/>
            </p:cNvSpPr>
            <p:nvPr/>
          </p:nvSpPr>
          <p:spPr bwMode="auto">
            <a:xfrm flipV="1">
              <a:off x="5273676" y="6513513"/>
              <a:ext cx="1588" cy="166688"/>
            </a:xfrm>
            <a:prstGeom prst="line">
              <a:avLst/>
            </a:pr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14" name="Line 50"/>
            <p:cNvSpPr>
              <a:spLocks noChangeShapeType="1"/>
            </p:cNvSpPr>
            <p:nvPr/>
          </p:nvSpPr>
          <p:spPr bwMode="auto">
            <a:xfrm flipH="1" flipV="1">
              <a:off x="5468938" y="6413501"/>
              <a:ext cx="1588" cy="169863"/>
            </a:xfrm>
            <a:prstGeom prst="line">
              <a:avLst/>
            </a:pr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15" name="Freeform 51"/>
            <p:cNvSpPr>
              <a:spLocks/>
            </p:cNvSpPr>
            <p:nvPr/>
          </p:nvSpPr>
          <p:spPr bwMode="auto">
            <a:xfrm>
              <a:off x="5137151" y="6427788"/>
              <a:ext cx="330200" cy="252413"/>
            </a:xfrm>
            <a:custGeom>
              <a:avLst/>
              <a:gdLst/>
              <a:ahLst/>
              <a:cxnLst>
                <a:cxn ang="0">
                  <a:pos x="0" y="0"/>
                </a:cxn>
                <a:cxn ang="0">
                  <a:pos x="0" y="322"/>
                </a:cxn>
                <a:cxn ang="0">
                  <a:pos x="256" y="477"/>
                </a:cxn>
                <a:cxn ang="0">
                  <a:pos x="623" y="291"/>
                </a:cxn>
              </a:cxnLst>
              <a:rect l="0" t="0" r="r" b="b"/>
              <a:pathLst>
                <a:path w="623" h="477">
                  <a:moveTo>
                    <a:pt x="0" y="0"/>
                  </a:moveTo>
                  <a:lnTo>
                    <a:pt x="0" y="322"/>
                  </a:lnTo>
                  <a:lnTo>
                    <a:pt x="256" y="477"/>
                  </a:lnTo>
                  <a:lnTo>
                    <a:pt x="623" y="291"/>
                  </a:lnTo>
                </a:path>
              </a:pathLst>
            </a:cu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16" name="Freeform 52"/>
            <p:cNvSpPr>
              <a:spLocks/>
            </p:cNvSpPr>
            <p:nvPr/>
          </p:nvSpPr>
          <p:spPr bwMode="auto">
            <a:xfrm>
              <a:off x="5345113" y="6489701"/>
              <a:ext cx="57150" cy="147638"/>
            </a:xfrm>
            <a:custGeom>
              <a:avLst/>
              <a:gdLst/>
              <a:ahLst/>
              <a:cxnLst>
                <a:cxn ang="0">
                  <a:pos x="0" y="279"/>
                </a:cxn>
                <a:cxn ang="0">
                  <a:pos x="0" y="62"/>
                </a:cxn>
                <a:cxn ang="0">
                  <a:pos x="106" y="0"/>
                </a:cxn>
                <a:cxn ang="0">
                  <a:pos x="106" y="236"/>
                </a:cxn>
              </a:cxnLst>
              <a:rect l="0" t="0" r="r" b="b"/>
              <a:pathLst>
                <a:path w="106" h="279">
                  <a:moveTo>
                    <a:pt x="0" y="279"/>
                  </a:moveTo>
                  <a:lnTo>
                    <a:pt x="0" y="62"/>
                  </a:lnTo>
                  <a:lnTo>
                    <a:pt x="106" y="0"/>
                  </a:lnTo>
                  <a:lnTo>
                    <a:pt x="106" y="236"/>
                  </a:lnTo>
                </a:path>
              </a:pathLst>
            </a:cu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sp>
        <p:nvSpPr>
          <p:cNvPr id="317" name="Freeform 248"/>
          <p:cNvSpPr>
            <a:spLocks/>
          </p:cNvSpPr>
          <p:nvPr/>
        </p:nvSpPr>
        <p:spPr bwMode="auto">
          <a:xfrm>
            <a:off x="2483771" y="5969791"/>
            <a:ext cx="144023" cy="288016"/>
          </a:xfrm>
          <a:custGeom>
            <a:avLst/>
            <a:gdLst>
              <a:gd name="connsiteX0" fmla="*/ 0 w 10000"/>
              <a:gd name="connsiteY0" fmla="*/ 7214 h 10984"/>
              <a:gd name="connsiteX1" fmla="*/ 52 w 10000"/>
              <a:gd name="connsiteY1" fmla="*/ 10984 h 10984"/>
              <a:gd name="connsiteX2" fmla="*/ 1544 w 10000"/>
              <a:gd name="connsiteY2" fmla="*/ 10000 h 10984"/>
              <a:gd name="connsiteX3" fmla="*/ 10000 w 10000"/>
              <a:gd name="connsiteY3" fmla="*/ 0 h 10984"/>
              <a:gd name="connsiteX0" fmla="*/ 0 w 12205"/>
              <a:gd name="connsiteY0" fmla="*/ 13422 h 14679"/>
              <a:gd name="connsiteX1" fmla="*/ 2257 w 12205"/>
              <a:gd name="connsiteY1" fmla="*/ 10984 h 14679"/>
              <a:gd name="connsiteX2" fmla="*/ 3749 w 12205"/>
              <a:gd name="connsiteY2" fmla="*/ 10000 h 14679"/>
              <a:gd name="connsiteX3" fmla="*/ 12205 w 12205"/>
              <a:gd name="connsiteY3" fmla="*/ 0 h 14679"/>
              <a:gd name="connsiteX0" fmla="*/ 0 w 12205"/>
              <a:gd name="connsiteY0" fmla="*/ 13422 h 13422"/>
              <a:gd name="connsiteX1" fmla="*/ 3749 w 12205"/>
              <a:gd name="connsiteY1" fmla="*/ 10000 h 13422"/>
              <a:gd name="connsiteX2" fmla="*/ 12205 w 12205"/>
              <a:gd name="connsiteY2" fmla="*/ 0 h 13422"/>
              <a:gd name="connsiteX0" fmla="*/ 0 w 19106"/>
              <a:gd name="connsiteY0" fmla="*/ 13138 h 13138"/>
              <a:gd name="connsiteX1" fmla="*/ 10650 w 19106"/>
              <a:gd name="connsiteY1" fmla="*/ 10000 h 13138"/>
              <a:gd name="connsiteX2" fmla="*/ 19106 w 19106"/>
              <a:gd name="connsiteY2" fmla="*/ 0 h 13138"/>
              <a:gd name="connsiteX0" fmla="*/ 0 w 10650"/>
              <a:gd name="connsiteY0" fmla="*/ 3138 h 12893"/>
              <a:gd name="connsiteX1" fmla="*/ 10650 w 10650"/>
              <a:gd name="connsiteY1" fmla="*/ 0 h 12893"/>
              <a:gd name="connsiteX2" fmla="*/ 1128 w 10650"/>
              <a:gd name="connsiteY2" fmla="*/ 12893 h 12893"/>
              <a:gd name="connsiteX0" fmla="*/ 2034 w 3162"/>
              <a:gd name="connsiteY0" fmla="*/ 713 h 10468"/>
              <a:gd name="connsiteX1" fmla="*/ 2034 w 3162"/>
              <a:gd name="connsiteY1" fmla="*/ 5591 h 10468"/>
              <a:gd name="connsiteX2" fmla="*/ 3162 w 3162"/>
              <a:gd name="connsiteY2" fmla="*/ 10468 h 10468"/>
              <a:gd name="connsiteX0" fmla="*/ 0 w 3567"/>
              <a:gd name="connsiteY0" fmla="*/ 0 h 9319"/>
              <a:gd name="connsiteX1" fmla="*/ 3567 w 3567"/>
              <a:gd name="connsiteY1" fmla="*/ 9319 h 9319"/>
              <a:gd name="connsiteX0" fmla="*/ 0 w 20005"/>
              <a:gd name="connsiteY0" fmla="*/ 0 h 9999"/>
              <a:gd name="connsiteX1" fmla="*/ 20005 w 20005"/>
              <a:gd name="connsiteY1" fmla="*/ 9999 h 9999"/>
              <a:gd name="connsiteX0" fmla="*/ 0 w 10002"/>
              <a:gd name="connsiteY0" fmla="*/ 0 h 10000"/>
              <a:gd name="connsiteX1" fmla="*/ 10002 w 10002"/>
              <a:gd name="connsiteY1" fmla="*/ 10000 h 10000"/>
            </a:gdLst>
            <a:ahLst/>
            <a:cxnLst>
              <a:cxn ang="0">
                <a:pos x="connsiteX0" y="connsiteY0"/>
              </a:cxn>
              <a:cxn ang="0">
                <a:pos x="connsiteX1" y="connsiteY1"/>
              </a:cxn>
            </a:cxnLst>
            <a:rect l="l" t="t" r="r" b="b"/>
            <a:pathLst>
              <a:path w="10002" h="10000">
                <a:moveTo>
                  <a:pt x="0" y="0"/>
                </a:moveTo>
                <a:lnTo>
                  <a:pt x="10002" y="10000"/>
                </a:lnTo>
              </a:path>
            </a:pathLst>
          </a:custGeom>
          <a:noFill/>
          <a:ln w="14288">
            <a:solidFill>
              <a:srgbClr val="3475CD"/>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nvGrpSpPr>
          <p:cNvPr id="318" name="Group 455"/>
          <p:cNvGrpSpPr/>
          <p:nvPr/>
        </p:nvGrpSpPr>
        <p:grpSpPr>
          <a:xfrm>
            <a:off x="4932040" y="2826030"/>
            <a:ext cx="846460" cy="346075"/>
            <a:chOff x="4932040" y="3082926"/>
            <a:chExt cx="846460" cy="346075"/>
          </a:xfrm>
        </p:grpSpPr>
        <p:sp>
          <p:nvSpPr>
            <p:cNvPr id="319" name="Freeform 335"/>
            <p:cNvSpPr>
              <a:spLocks/>
            </p:cNvSpPr>
            <p:nvPr/>
          </p:nvSpPr>
          <p:spPr bwMode="auto">
            <a:xfrm>
              <a:off x="5105400" y="3082926"/>
              <a:ext cx="369887" cy="346075"/>
            </a:xfrm>
            <a:custGeom>
              <a:avLst/>
              <a:gdLst/>
              <a:ahLst/>
              <a:cxnLst>
                <a:cxn ang="0">
                  <a:pos x="698" y="294"/>
                </a:cxn>
                <a:cxn ang="0">
                  <a:pos x="684" y="230"/>
                </a:cxn>
                <a:cxn ang="0">
                  <a:pos x="657" y="171"/>
                </a:cxn>
                <a:cxn ang="0">
                  <a:pos x="620" y="119"/>
                </a:cxn>
                <a:cxn ang="0">
                  <a:pos x="572" y="75"/>
                </a:cxn>
                <a:cxn ang="0">
                  <a:pos x="516" y="41"/>
                </a:cxn>
                <a:cxn ang="0">
                  <a:pos x="453" y="16"/>
                </a:cxn>
                <a:cxn ang="0">
                  <a:pos x="386" y="3"/>
                </a:cxn>
                <a:cxn ang="0">
                  <a:pos x="314" y="3"/>
                </a:cxn>
                <a:cxn ang="0">
                  <a:pos x="246" y="16"/>
                </a:cxn>
                <a:cxn ang="0">
                  <a:pos x="183" y="41"/>
                </a:cxn>
                <a:cxn ang="0">
                  <a:pos x="126" y="75"/>
                </a:cxn>
                <a:cxn ang="0">
                  <a:pos x="79" y="119"/>
                </a:cxn>
                <a:cxn ang="0">
                  <a:pos x="41" y="171"/>
                </a:cxn>
                <a:cxn ang="0">
                  <a:pos x="14" y="230"/>
                </a:cxn>
                <a:cxn ang="0">
                  <a:pos x="1" y="294"/>
                </a:cxn>
                <a:cxn ang="0">
                  <a:pos x="1" y="361"/>
                </a:cxn>
                <a:cxn ang="0">
                  <a:pos x="14" y="425"/>
                </a:cxn>
                <a:cxn ang="0">
                  <a:pos x="41" y="483"/>
                </a:cxn>
                <a:cxn ang="0">
                  <a:pos x="79" y="535"/>
                </a:cxn>
                <a:cxn ang="0">
                  <a:pos x="126" y="580"/>
                </a:cxn>
                <a:cxn ang="0">
                  <a:pos x="183" y="614"/>
                </a:cxn>
                <a:cxn ang="0">
                  <a:pos x="246" y="639"/>
                </a:cxn>
                <a:cxn ang="0">
                  <a:pos x="314" y="652"/>
                </a:cxn>
                <a:cxn ang="0">
                  <a:pos x="386" y="652"/>
                </a:cxn>
                <a:cxn ang="0">
                  <a:pos x="453" y="639"/>
                </a:cxn>
                <a:cxn ang="0">
                  <a:pos x="516" y="614"/>
                </a:cxn>
                <a:cxn ang="0">
                  <a:pos x="572" y="580"/>
                </a:cxn>
                <a:cxn ang="0">
                  <a:pos x="620" y="535"/>
                </a:cxn>
                <a:cxn ang="0">
                  <a:pos x="657" y="483"/>
                </a:cxn>
                <a:cxn ang="0">
                  <a:pos x="684" y="425"/>
                </a:cxn>
                <a:cxn ang="0">
                  <a:pos x="698" y="361"/>
                </a:cxn>
              </a:cxnLst>
              <a:rect l="0" t="0" r="r" b="b"/>
              <a:pathLst>
                <a:path w="699" h="654">
                  <a:moveTo>
                    <a:pt x="699" y="328"/>
                  </a:moveTo>
                  <a:lnTo>
                    <a:pt x="698" y="294"/>
                  </a:lnTo>
                  <a:lnTo>
                    <a:pt x="693" y="261"/>
                  </a:lnTo>
                  <a:lnTo>
                    <a:pt x="684" y="230"/>
                  </a:lnTo>
                  <a:lnTo>
                    <a:pt x="672" y="200"/>
                  </a:lnTo>
                  <a:lnTo>
                    <a:pt x="657" y="171"/>
                  </a:lnTo>
                  <a:lnTo>
                    <a:pt x="639" y="145"/>
                  </a:lnTo>
                  <a:lnTo>
                    <a:pt x="620" y="119"/>
                  </a:lnTo>
                  <a:lnTo>
                    <a:pt x="598" y="96"/>
                  </a:lnTo>
                  <a:lnTo>
                    <a:pt x="572" y="75"/>
                  </a:lnTo>
                  <a:lnTo>
                    <a:pt x="546" y="56"/>
                  </a:lnTo>
                  <a:lnTo>
                    <a:pt x="516" y="41"/>
                  </a:lnTo>
                  <a:lnTo>
                    <a:pt x="486" y="26"/>
                  </a:lnTo>
                  <a:lnTo>
                    <a:pt x="453" y="16"/>
                  </a:lnTo>
                  <a:lnTo>
                    <a:pt x="420" y="7"/>
                  </a:lnTo>
                  <a:lnTo>
                    <a:pt x="386" y="3"/>
                  </a:lnTo>
                  <a:lnTo>
                    <a:pt x="350" y="0"/>
                  </a:lnTo>
                  <a:lnTo>
                    <a:pt x="314" y="3"/>
                  </a:lnTo>
                  <a:lnTo>
                    <a:pt x="278" y="7"/>
                  </a:lnTo>
                  <a:lnTo>
                    <a:pt x="246" y="16"/>
                  </a:lnTo>
                  <a:lnTo>
                    <a:pt x="213" y="26"/>
                  </a:lnTo>
                  <a:lnTo>
                    <a:pt x="183" y="41"/>
                  </a:lnTo>
                  <a:lnTo>
                    <a:pt x="153" y="56"/>
                  </a:lnTo>
                  <a:lnTo>
                    <a:pt x="126" y="75"/>
                  </a:lnTo>
                  <a:lnTo>
                    <a:pt x="102" y="96"/>
                  </a:lnTo>
                  <a:lnTo>
                    <a:pt x="79" y="119"/>
                  </a:lnTo>
                  <a:lnTo>
                    <a:pt x="59" y="145"/>
                  </a:lnTo>
                  <a:lnTo>
                    <a:pt x="41" y="171"/>
                  </a:lnTo>
                  <a:lnTo>
                    <a:pt x="26" y="200"/>
                  </a:lnTo>
                  <a:lnTo>
                    <a:pt x="14" y="230"/>
                  </a:lnTo>
                  <a:lnTo>
                    <a:pt x="7" y="261"/>
                  </a:lnTo>
                  <a:lnTo>
                    <a:pt x="1" y="294"/>
                  </a:lnTo>
                  <a:lnTo>
                    <a:pt x="0" y="328"/>
                  </a:lnTo>
                  <a:lnTo>
                    <a:pt x="1" y="361"/>
                  </a:lnTo>
                  <a:lnTo>
                    <a:pt x="7" y="393"/>
                  </a:lnTo>
                  <a:lnTo>
                    <a:pt x="14" y="425"/>
                  </a:lnTo>
                  <a:lnTo>
                    <a:pt x="26" y="454"/>
                  </a:lnTo>
                  <a:lnTo>
                    <a:pt x="41" y="483"/>
                  </a:lnTo>
                  <a:lnTo>
                    <a:pt x="59" y="510"/>
                  </a:lnTo>
                  <a:lnTo>
                    <a:pt x="79" y="535"/>
                  </a:lnTo>
                  <a:lnTo>
                    <a:pt x="102" y="558"/>
                  </a:lnTo>
                  <a:lnTo>
                    <a:pt x="126" y="580"/>
                  </a:lnTo>
                  <a:lnTo>
                    <a:pt x="153" y="597"/>
                  </a:lnTo>
                  <a:lnTo>
                    <a:pt x="183" y="614"/>
                  </a:lnTo>
                  <a:lnTo>
                    <a:pt x="213" y="628"/>
                  </a:lnTo>
                  <a:lnTo>
                    <a:pt x="246" y="639"/>
                  </a:lnTo>
                  <a:lnTo>
                    <a:pt x="278" y="646"/>
                  </a:lnTo>
                  <a:lnTo>
                    <a:pt x="314" y="652"/>
                  </a:lnTo>
                  <a:lnTo>
                    <a:pt x="350" y="654"/>
                  </a:lnTo>
                  <a:lnTo>
                    <a:pt x="386" y="652"/>
                  </a:lnTo>
                  <a:lnTo>
                    <a:pt x="420" y="646"/>
                  </a:lnTo>
                  <a:lnTo>
                    <a:pt x="453" y="639"/>
                  </a:lnTo>
                  <a:lnTo>
                    <a:pt x="486" y="628"/>
                  </a:lnTo>
                  <a:lnTo>
                    <a:pt x="516" y="614"/>
                  </a:lnTo>
                  <a:lnTo>
                    <a:pt x="546" y="597"/>
                  </a:lnTo>
                  <a:lnTo>
                    <a:pt x="572" y="580"/>
                  </a:lnTo>
                  <a:lnTo>
                    <a:pt x="598" y="558"/>
                  </a:lnTo>
                  <a:lnTo>
                    <a:pt x="620" y="535"/>
                  </a:lnTo>
                  <a:lnTo>
                    <a:pt x="639" y="510"/>
                  </a:lnTo>
                  <a:lnTo>
                    <a:pt x="657" y="483"/>
                  </a:lnTo>
                  <a:lnTo>
                    <a:pt x="672" y="454"/>
                  </a:lnTo>
                  <a:lnTo>
                    <a:pt x="684" y="425"/>
                  </a:lnTo>
                  <a:lnTo>
                    <a:pt x="693" y="393"/>
                  </a:lnTo>
                  <a:lnTo>
                    <a:pt x="698" y="361"/>
                  </a:lnTo>
                  <a:lnTo>
                    <a:pt x="699" y="328"/>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20" name="Freeform 336"/>
            <p:cNvSpPr>
              <a:spLocks/>
            </p:cNvSpPr>
            <p:nvPr/>
          </p:nvSpPr>
          <p:spPr bwMode="auto">
            <a:xfrm>
              <a:off x="5235575" y="3082926"/>
              <a:ext cx="369887" cy="346075"/>
            </a:xfrm>
            <a:custGeom>
              <a:avLst/>
              <a:gdLst/>
              <a:ahLst/>
              <a:cxnLst>
                <a:cxn ang="0">
                  <a:pos x="699" y="294"/>
                </a:cxn>
                <a:cxn ang="0">
                  <a:pos x="684" y="230"/>
                </a:cxn>
                <a:cxn ang="0">
                  <a:pos x="659" y="171"/>
                </a:cxn>
                <a:cxn ang="0">
                  <a:pos x="620" y="119"/>
                </a:cxn>
                <a:cxn ang="0">
                  <a:pos x="572" y="75"/>
                </a:cxn>
                <a:cxn ang="0">
                  <a:pos x="517" y="41"/>
                </a:cxn>
                <a:cxn ang="0">
                  <a:pos x="455" y="16"/>
                </a:cxn>
                <a:cxn ang="0">
                  <a:pos x="386" y="3"/>
                </a:cxn>
                <a:cxn ang="0">
                  <a:pos x="314" y="3"/>
                </a:cxn>
                <a:cxn ang="0">
                  <a:pos x="246" y="16"/>
                </a:cxn>
                <a:cxn ang="0">
                  <a:pos x="183" y="41"/>
                </a:cxn>
                <a:cxn ang="0">
                  <a:pos x="128" y="75"/>
                </a:cxn>
                <a:cxn ang="0">
                  <a:pos x="80" y="119"/>
                </a:cxn>
                <a:cxn ang="0">
                  <a:pos x="43" y="171"/>
                </a:cxn>
                <a:cxn ang="0">
                  <a:pos x="16" y="230"/>
                </a:cxn>
                <a:cxn ang="0">
                  <a:pos x="1" y="294"/>
                </a:cxn>
                <a:cxn ang="0">
                  <a:pos x="1" y="361"/>
                </a:cxn>
                <a:cxn ang="0">
                  <a:pos x="16" y="425"/>
                </a:cxn>
                <a:cxn ang="0">
                  <a:pos x="43" y="483"/>
                </a:cxn>
                <a:cxn ang="0">
                  <a:pos x="80" y="535"/>
                </a:cxn>
                <a:cxn ang="0">
                  <a:pos x="128" y="580"/>
                </a:cxn>
                <a:cxn ang="0">
                  <a:pos x="183" y="614"/>
                </a:cxn>
                <a:cxn ang="0">
                  <a:pos x="246" y="639"/>
                </a:cxn>
                <a:cxn ang="0">
                  <a:pos x="314" y="652"/>
                </a:cxn>
                <a:cxn ang="0">
                  <a:pos x="386" y="652"/>
                </a:cxn>
                <a:cxn ang="0">
                  <a:pos x="455" y="639"/>
                </a:cxn>
                <a:cxn ang="0">
                  <a:pos x="517" y="614"/>
                </a:cxn>
                <a:cxn ang="0">
                  <a:pos x="572" y="580"/>
                </a:cxn>
                <a:cxn ang="0">
                  <a:pos x="620" y="535"/>
                </a:cxn>
                <a:cxn ang="0">
                  <a:pos x="659" y="483"/>
                </a:cxn>
                <a:cxn ang="0">
                  <a:pos x="684" y="425"/>
                </a:cxn>
                <a:cxn ang="0">
                  <a:pos x="699" y="361"/>
                </a:cxn>
              </a:cxnLst>
              <a:rect l="0" t="0" r="r" b="b"/>
              <a:pathLst>
                <a:path w="701" h="654">
                  <a:moveTo>
                    <a:pt x="701" y="328"/>
                  </a:moveTo>
                  <a:lnTo>
                    <a:pt x="699" y="294"/>
                  </a:lnTo>
                  <a:lnTo>
                    <a:pt x="693" y="261"/>
                  </a:lnTo>
                  <a:lnTo>
                    <a:pt x="684" y="230"/>
                  </a:lnTo>
                  <a:lnTo>
                    <a:pt x="672" y="200"/>
                  </a:lnTo>
                  <a:lnTo>
                    <a:pt x="659" y="171"/>
                  </a:lnTo>
                  <a:lnTo>
                    <a:pt x="641" y="145"/>
                  </a:lnTo>
                  <a:lnTo>
                    <a:pt x="620" y="119"/>
                  </a:lnTo>
                  <a:lnTo>
                    <a:pt x="598" y="96"/>
                  </a:lnTo>
                  <a:lnTo>
                    <a:pt x="572" y="75"/>
                  </a:lnTo>
                  <a:lnTo>
                    <a:pt x="546" y="56"/>
                  </a:lnTo>
                  <a:lnTo>
                    <a:pt x="517" y="41"/>
                  </a:lnTo>
                  <a:lnTo>
                    <a:pt x="486" y="26"/>
                  </a:lnTo>
                  <a:lnTo>
                    <a:pt x="455" y="16"/>
                  </a:lnTo>
                  <a:lnTo>
                    <a:pt x="420" y="7"/>
                  </a:lnTo>
                  <a:lnTo>
                    <a:pt x="386" y="3"/>
                  </a:lnTo>
                  <a:lnTo>
                    <a:pt x="350" y="0"/>
                  </a:lnTo>
                  <a:lnTo>
                    <a:pt x="314" y="3"/>
                  </a:lnTo>
                  <a:lnTo>
                    <a:pt x="280" y="7"/>
                  </a:lnTo>
                  <a:lnTo>
                    <a:pt x="246" y="16"/>
                  </a:lnTo>
                  <a:lnTo>
                    <a:pt x="214" y="26"/>
                  </a:lnTo>
                  <a:lnTo>
                    <a:pt x="183" y="41"/>
                  </a:lnTo>
                  <a:lnTo>
                    <a:pt x="155" y="56"/>
                  </a:lnTo>
                  <a:lnTo>
                    <a:pt x="128" y="75"/>
                  </a:lnTo>
                  <a:lnTo>
                    <a:pt x="103" y="96"/>
                  </a:lnTo>
                  <a:lnTo>
                    <a:pt x="80" y="119"/>
                  </a:lnTo>
                  <a:lnTo>
                    <a:pt x="59" y="145"/>
                  </a:lnTo>
                  <a:lnTo>
                    <a:pt x="43" y="171"/>
                  </a:lnTo>
                  <a:lnTo>
                    <a:pt x="28" y="200"/>
                  </a:lnTo>
                  <a:lnTo>
                    <a:pt x="16" y="230"/>
                  </a:lnTo>
                  <a:lnTo>
                    <a:pt x="7" y="261"/>
                  </a:lnTo>
                  <a:lnTo>
                    <a:pt x="1" y="294"/>
                  </a:lnTo>
                  <a:lnTo>
                    <a:pt x="0" y="328"/>
                  </a:lnTo>
                  <a:lnTo>
                    <a:pt x="1" y="361"/>
                  </a:lnTo>
                  <a:lnTo>
                    <a:pt x="7" y="393"/>
                  </a:lnTo>
                  <a:lnTo>
                    <a:pt x="16" y="425"/>
                  </a:lnTo>
                  <a:lnTo>
                    <a:pt x="28" y="454"/>
                  </a:lnTo>
                  <a:lnTo>
                    <a:pt x="43" y="483"/>
                  </a:lnTo>
                  <a:lnTo>
                    <a:pt x="59" y="510"/>
                  </a:lnTo>
                  <a:lnTo>
                    <a:pt x="80" y="535"/>
                  </a:lnTo>
                  <a:lnTo>
                    <a:pt x="103" y="558"/>
                  </a:lnTo>
                  <a:lnTo>
                    <a:pt x="128" y="580"/>
                  </a:lnTo>
                  <a:lnTo>
                    <a:pt x="155" y="597"/>
                  </a:lnTo>
                  <a:lnTo>
                    <a:pt x="183" y="614"/>
                  </a:lnTo>
                  <a:lnTo>
                    <a:pt x="214" y="628"/>
                  </a:lnTo>
                  <a:lnTo>
                    <a:pt x="246" y="639"/>
                  </a:lnTo>
                  <a:lnTo>
                    <a:pt x="280" y="646"/>
                  </a:lnTo>
                  <a:lnTo>
                    <a:pt x="314" y="652"/>
                  </a:lnTo>
                  <a:lnTo>
                    <a:pt x="350" y="654"/>
                  </a:lnTo>
                  <a:lnTo>
                    <a:pt x="386" y="652"/>
                  </a:lnTo>
                  <a:lnTo>
                    <a:pt x="420" y="646"/>
                  </a:lnTo>
                  <a:lnTo>
                    <a:pt x="455" y="639"/>
                  </a:lnTo>
                  <a:lnTo>
                    <a:pt x="486" y="628"/>
                  </a:lnTo>
                  <a:lnTo>
                    <a:pt x="517" y="614"/>
                  </a:lnTo>
                  <a:lnTo>
                    <a:pt x="546" y="597"/>
                  </a:lnTo>
                  <a:lnTo>
                    <a:pt x="572" y="580"/>
                  </a:lnTo>
                  <a:lnTo>
                    <a:pt x="598" y="558"/>
                  </a:lnTo>
                  <a:lnTo>
                    <a:pt x="620" y="535"/>
                  </a:lnTo>
                  <a:lnTo>
                    <a:pt x="641" y="510"/>
                  </a:lnTo>
                  <a:lnTo>
                    <a:pt x="659" y="483"/>
                  </a:lnTo>
                  <a:lnTo>
                    <a:pt x="672" y="454"/>
                  </a:lnTo>
                  <a:lnTo>
                    <a:pt x="684" y="425"/>
                  </a:lnTo>
                  <a:lnTo>
                    <a:pt x="693" y="393"/>
                  </a:lnTo>
                  <a:lnTo>
                    <a:pt x="699" y="361"/>
                  </a:lnTo>
                  <a:lnTo>
                    <a:pt x="701" y="328"/>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21" name="Line 337"/>
            <p:cNvSpPr>
              <a:spLocks noChangeShapeType="1"/>
            </p:cNvSpPr>
            <p:nvPr/>
          </p:nvSpPr>
          <p:spPr bwMode="auto">
            <a:xfrm>
              <a:off x="5610225" y="3263901"/>
              <a:ext cx="168275" cy="1588"/>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22" name="Line 337"/>
            <p:cNvSpPr>
              <a:spLocks noChangeShapeType="1"/>
            </p:cNvSpPr>
            <p:nvPr/>
          </p:nvSpPr>
          <p:spPr bwMode="auto">
            <a:xfrm>
              <a:off x="4932040" y="3283396"/>
              <a:ext cx="168275" cy="1588"/>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sp>
        <p:nvSpPr>
          <p:cNvPr id="323" name="Line 269"/>
          <p:cNvSpPr>
            <a:spLocks noChangeShapeType="1"/>
          </p:cNvSpPr>
          <p:nvPr/>
        </p:nvSpPr>
        <p:spPr bwMode="auto">
          <a:xfrm>
            <a:off x="755576" y="2367788"/>
            <a:ext cx="7882012" cy="1588"/>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24" name="Can 694"/>
          <p:cNvSpPr/>
          <p:nvPr/>
        </p:nvSpPr>
        <p:spPr>
          <a:xfrm>
            <a:off x="1497430" y="5361051"/>
            <a:ext cx="144016" cy="576064"/>
          </a:xfrm>
          <a:prstGeom prst="can">
            <a:avLst>
              <a:gd name="adj" fmla="val 67832"/>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BE" sz="1800">
              <a:solidFill>
                <a:prstClr val="white"/>
              </a:solidFill>
            </a:endParaRPr>
          </a:p>
        </p:txBody>
      </p:sp>
      <p:sp>
        <p:nvSpPr>
          <p:cNvPr id="325" name="Cloud Callout 695"/>
          <p:cNvSpPr/>
          <p:nvPr/>
        </p:nvSpPr>
        <p:spPr>
          <a:xfrm>
            <a:off x="1619672" y="5033672"/>
            <a:ext cx="648072" cy="288032"/>
          </a:xfrm>
          <a:prstGeom prst="cloudCallout">
            <a:avLst>
              <a:gd name="adj1" fmla="val -57227"/>
              <a:gd name="adj2" fmla="val 78877"/>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BE" sz="1800">
              <a:solidFill>
                <a:prstClr val="white"/>
              </a:solidFill>
            </a:endParaRPr>
          </a:p>
        </p:txBody>
      </p:sp>
      <p:sp>
        <p:nvSpPr>
          <p:cNvPr id="326" name="TextBox 696"/>
          <p:cNvSpPr txBox="1"/>
          <p:nvPr/>
        </p:nvSpPr>
        <p:spPr>
          <a:xfrm>
            <a:off x="2240388" y="5393712"/>
            <a:ext cx="576064" cy="338554"/>
          </a:xfrm>
          <a:prstGeom prst="rect">
            <a:avLst/>
          </a:prstGeom>
          <a:noFill/>
        </p:spPr>
        <p:txBody>
          <a:bodyPr wrap="square" rtlCol="0">
            <a:spAutoFit/>
          </a:bodyPr>
          <a:lstStyle/>
          <a:p>
            <a:pPr fontAlgn="auto">
              <a:spcBef>
                <a:spcPts val="0"/>
              </a:spcBef>
              <a:spcAft>
                <a:spcPts val="0"/>
              </a:spcAft>
            </a:pPr>
            <a:r>
              <a:rPr lang="fr-BE" sz="800" dirty="0" smtClean="0">
                <a:solidFill>
                  <a:prstClr val="black"/>
                </a:solidFill>
                <a:latin typeface="Calibri"/>
              </a:rPr>
              <a:t>Cab. </a:t>
            </a:r>
            <a:r>
              <a:rPr lang="fr-BE" sz="800" dirty="0" err="1" smtClean="0">
                <a:solidFill>
                  <a:prstClr val="black"/>
                </a:solidFill>
                <a:latin typeface="Calibri"/>
              </a:rPr>
              <a:t>Disp</a:t>
            </a:r>
            <a:r>
              <a:rPr lang="fr-BE" sz="800" dirty="0" smtClean="0">
                <a:solidFill>
                  <a:prstClr val="black"/>
                </a:solidFill>
                <a:latin typeface="Calibri"/>
              </a:rPr>
              <a:t>.</a:t>
            </a:r>
            <a:endParaRPr lang="fr-BE" sz="800" dirty="0">
              <a:solidFill>
                <a:prstClr val="black"/>
              </a:solidFill>
              <a:latin typeface="Calibri"/>
            </a:endParaRPr>
          </a:p>
        </p:txBody>
      </p:sp>
      <p:grpSp>
        <p:nvGrpSpPr>
          <p:cNvPr id="327" name="Group 436"/>
          <p:cNvGrpSpPr/>
          <p:nvPr/>
        </p:nvGrpSpPr>
        <p:grpSpPr>
          <a:xfrm>
            <a:off x="2123733" y="6233261"/>
            <a:ext cx="360040" cy="285180"/>
            <a:chOff x="5137151" y="6323013"/>
            <a:chExt cx="333375" cy="357188"/>
          </a:xfrm>
        </p:grpSpPr>
        <p:sp>
          <p:nvSpPr>
            <p:cNvPr id="328" name="Freeform 47"/>
            <p:cNvSpPr>
              <a:spLocks/>
            </p:cNvSpPr>
            <p:nvPr/>
          </p:nvSpPr>
          <p:spPr bwMode="auto">
            <a:xfrm>
              <a:off x="5138738" y="6323013"/>
              <a:ext cx="328613" cy="190500"/>
            </a:xfrm>
            <a:custGeom>
              <a:avLst/>
              <a:gdLst/>
              <a:ahLst/>
              <a:cxnLst>
                <a:cxn ang="0">
                  <a:pos x="0" y="200"/>
                </a:cxn>
                <a:cxn ang="0">
                  <a:pos x="255" y="360"/>
                </a:cxn>
                <a:cxn ang="0">
                  <a:pos x="622" y="168"/>
                </a:cxn>
                <a:cxn ang="0">
                  <a:pos x="336" y="0"/>
                </a:cxn>
                <a:cxn ang="0">
                  <a:pos x="0" y="200"/>
                </a:cxn>
              </a:cxnLst>
              <a:rect l="0" t="0" r="r" b="b"/>
              <a:pathLst>
                <a:path w="622" h="360">
                  <a:moveTo>
                    <a:pt x="0" y="200"/>
                  </a:moveTo>
                  <a:lnTo>
                    <a:pt x="255" y="360"/>
                  </a:lnTo>
                  <a:lnTo>
                    <a:pt x="622" y="168"/>
                  </a:lnTo>
                  <a:lnTo>
                    <a:pt x="336" y="0"/>
                  </a:lnTo>
                  <a:lnTo>
                    <a:pt x="0" y="200"/>
                  </a:lnTo>
                  <a:close/>
                </a:path>
              </a:pathLst>
            </a:custGeom>
            <a:solidFill>
              <a:srgbClr val="F2F2F2"/>
            </a:solidFill>
            <a:ln w="9525">
              <a:solidFill>
                <a:schemeClr val="tx1"/>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29" name="Freeform 48"/>
            <p:cNvSpPr>
              <a:spLocks/>
            </p:cNvSpPr>
            <p:nvPr/>
          </p:nvSpPr>
          <p:spPr bwMode="auto">
            <a:xfrm>
              <a:off x="5138738" y="6323013"/>
              <a:ext cx="328613" cy="190500"/>
            </a:xfrm>
            <a:custGeom>
              <a:avLst/>
              <a:gdLst/>
              <a:ahLst/>
              <a:cxnLst>
                <a:cxn ang="0">
                  <a:pos x="0" y="200"/>
                </a:cxn>
                <a:cxn ang="0">
                  <a:pos x="255" y="360"/>
                </a:cxn>
                <a:cxn ang="0">
                  <a:pos x="622" y="168"/>
                </a:cxn>
                <a:cxn ang="0">
                  <a:pos x="336" y="0"/>
                </a:cxn>
                <a:cxn ang="0">
                  <a:pos x="0" y="200"/>
                </a:cxn>
              </a:cxnLst>
              <a:rect l="0" t="0" r="r" b="b"/>
              <a:pathLst>
                <a:path w="622" h="360">
                  <a:moveTo>
                    <a:pt x="0" y="200"/>
                  </a:moveTo>
                  <a:lnTo>
                    <a:pt x="255" y="360"/>
                  </a:lnTo>
                  <a:lnTo>
                    <a:pt x="622" y="168"/>
                  </a:lnTo>
                  <a:lnTo>
                    <a:pt x="336" y="0"/>
                  </a:lnTo>
                  <a:lnTo>
                    <a:pt x="0" y="200"/>
                  </a:lnTo>
                  <a:close/>
                </a:path>
              </a:pathLst>
            </a:cu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30" name="Line 49"/>
            <p:cNvSpPr>
              <a:spLocks noChangeShapeType="1"/>
            </p:cNvSpPr>
            <p:nvPr/>
          </p:nvSpPr>
          <p:spPr bwMode="auto">
            <a:xfrm flipV="1">
              <a:off x="5273676" y="6513513"/>
              <a:ext cx="1588" cy="166688"/>
            </a:xfrm>
            <a:prstGeom prst="line">
              <a:avLst/>
            </a:pr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31" name="Line 50"/>
            <p:cNvSpPr>
              <a:spLocks noChangeShapeType="1"/>
            </p:cNvSpPr>
            <p:nvPr/>
          </p:nvSpPr>
          <p:spPr bwMode="auto">
            <a:xfrm flipH="1" flipV="1">
              <a:off x="5468938" y="6413501"/>
              <a:ext cx="1588" cy="169863"/>
            </a:xfrm>
            <a:prstGeom prst="line">
              <a:avLst/>
            </a:pr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32" name="Freeform 51"/>
            <p:cNvSpPr>
              <a:spLocks/>
            </p:cNvSpPr>
            <p:nvPr/>
          </p:nvSpPr>
          <p:spPr bwMode="auto">
            <a:xfrm>
              <a:off x="5137151" y="6427788"/>
              <a:ext cx="330200" cy="252413"/>
            </a:xfrm>
            <a:custGeom>
              <a:avLst/>
              <a:gdLst/>
              <a:ahLst/>
              <a:cxnLst>
                <a:cxn ang="0">
                  <a:pos x="0" y="0"/>
                </a:cxn>
                <a:cxn ang="0">
                  <a:pos x="0" y="322"/>
                </a:cxn>
                <a:cxn ang="0">
                  <a:pos x="256" y="477"/>
                </a:cxn>
                <a:cxn ang="0">
                  <a:pos x="623" y="291"/>
                </a:cxn>
              </a:cxnLst>
              <a:rect l="0" t="0" r="r" b="b"/>
              <a:pathLst>
                <a:path w="623" h="477">
                  <a:moveTo>
                    <a:pt x="0" y="0"/>
                  </a:moveTo>
                  <a:lnTo>
                    <a:pt x="0" y="322"/>
                  </a:lnTo>
                  <a:lnTo>
                    <a:pt x="256" y="477"/>
                  </a:lnTo>
                  <a:lnTo>
                    <a:pt x="623" y="291"/>
                  </a:lnTo>
                </a:path>
              </a:pathLst>
            </a:cu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33" name="Freeform 52"/>
            <p:cNvSpPr>
              <a:spLocks/>
            </p:cNvSpPr>
            <p:nvPr/>
          </p:nvSpPr>
          <p:spPr bwMode="auto">
            <a:xfrm>
              <a:off x="5345113" y="6489701"/>
              <a:ext cx="57150" cy="147638"/>
            </a:xfrm>
            <a:custGeom>
              <a:avLst/>
              <a:gdLst/>
              <a:ahLst/>
              <a:cxnLst>
                <a:cxn ang="0">
                  <a:pos x="0" y="279"/>
                </a:cxn>
                <a:cxn ang="0">
                  <a:pos x="0" y="62"/>
                </a:cxn>
                <a:cxn ang="0">
                  <a:pos x="106" y="0"/>
                </a:cxn>
                <a:cxn ang="0">
                  <a:pos x="106" y="236"/>
                </a:cxn>
              </a:cxnLst>
              <a:rect l="0" t="0" r="r" b="b"/>
              <a:pathLst>
                <a:path w="106" h="279">
                  <a:moveTo>
                    <a:pt x="0" y="279"/>
                  </a:moveTo>
                  <a:lnTo>
                    <a:pt x="0" y="62"/>
                  </a:lnTo>
                  <a:lnTo>
                    <a:pt x="106" y="0"/>
                  </a:lnTo>
                  <a:lnTo>
                    <a:pt x="106" y="236"/>
                  </a:lnTo>
                </a:path>
              </a:pathLst>
            </a:cu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sp>
        <p:nvSpPr>
          <p:cNvPr id="334" name="Freeform 248"/>
          <p:cNvSpPr>
            <a:spLocks/>
          </p:cNvSpPr>
          <p:nvPr/>
        </p:nvSpPr>
        <p:spPr bwMode="auto">
          <a:xfrm rot="3246719">
            <a:off x="2252877" y="5969780"/>
            <a:ext cx="144023" cy="288016"/>
          </a:xfrm>
          <a:custGeom>
            <a:avLst/>
            <a:gdLst>
              <a:gd name="connsiteX0" fmla="*/ 0 w 10000"/>
              <a:gd name="connsiteY0" fmla="*/ 7214 h 10984"/>
              <a:gd name="connsiteX1" fmla="*/ 52 w 10000"/>
              <a:gd name="connsiteY1" fmla="*/ 10984 h 10984"/>
              <a:gd name="connsiteX2" fmla="*/ 1544 w 10000"/>
              <a:gd name="connsiteY2" fmla="*/ 10000 h 10984"/>
              <a:gd name="connsiteX3" fmla="*/ 10000 w 10000"/>
              <a:gd name="connsiteY3" fmla="*/ 0 h 10984"/>
              <a:gd name="connsiteX0" fmla="*/ 0 w 12205"/>
              <a:gd name="connsiteY0" fmla="*/ 13422 h 14679"/>
              <a:gd name="connsiteX1" fmla="*/ 2257 w 12205"/>
              <a:gd name="connsiteY1" fmla="*/ 10984 h 14679"/>
              <a:gd name="connsiteX2" fmla="*/ 3749 w 12205"/>
              <a:gd name="connsiteY2" fmla="*/ 10000 h 14679"/>
              <a:gd name="connsiteX3" fmla="*/ 12205 w 12205"/>
              <a:gd name="connsiteY3" fmla="*/ 0 h 14679"/>
              <a:gd name="connsiteX0" fmla="*/ 0 w 12205"/>
              <a:gd name="connsiteY0" fmla="*/ 13422 h 13422"/>
              <a:gd name="connsiteX1" fmla="*/ 3749 w 12205"/>
              <a:gd name="connsiteY1" fmla="*/ 10000 h 13422"/>
              <a:gd name="connsiteX2" fmla="*/ 12205 w 12205"/>
              <a:gd name="connsiteY2" fmla="*/ 0 h 13422"/>
              <a:gd name="connsiteX0" fmla="*/ 0 w 19106"/>
              <a:gd name="connsiteY0" fmla="*/ 13138 h 13138"/>
              <a:gd name="connsiteX1" fmla="*/ 10650 w 19106"/>
              <a:gd name="connsiteY1" fmla="*/ 10000 h 13138"/>
              <a:gd name="connsiteX2" fmla="*/ 19106 w 19106"/>
              <a:gd name="connsiteY2" fmla="*/ 0 h 13138"/>
              <a:gd name="connsiteX0" fmla="*/ 0 w 10650"/>
              <a:gd name="connsiteY0" fmla="*/ 3138 h 12893"/>
              <a:gd name="connsiteX1" fmla="*/ 10650 w 10650"/>
              <a:gd name="connsiteY1" fmla="*/ 0 h 12893"/>
              <a:gd name="connsiteX2" fmla="*/ 1128 w 10650"/>
              <a:gd name="connsiteY2" fmla="*/ 12893 h 12893"/>
              <a:gd name="connsiteX0" fmla="*/ 2034 w 3162"/>
              <a:gd name="connsiteY0" fmla="*/ 713 h 10468"/>
              <a:gd name="connsiteX1" fmla="*/ 2034 w 3162"/>
              <a:gd name="connsiteY1" fmla="*/ 5591 h 10468"/>
              <a:gd name="connsiteX2" fmla="*/ 3162 w 3162"/>
              <a:gd name="connsiteY2" fmla="*/ 10468 h 10468"/>
              <a:gd name="connsiteX0" fmla="*/ 0 w 3567"/>
              <a:gd name="connsiteY0" fmla="*/ 0 h 9319"/>
              <a:gd name="connsiteX1" fmla="*/ 3567 w 3567"/>
              <a:gd name="connsiteY1" fmla="*/ 9319 h 9319"/>
              <a:gd name="connsiteX0" fmla="*/ 0 w 20005"/>
              <a:gd name="connsiteY0" fmla="*/ 0 h 9999"/>
              <a:gd name="connsiteX1" fmla="*/ 20005 w 20005"/>
              <a:gd name="connsiteY1" fmla="*/ 9999 h 9999"/>
              <a:gd name="connsiteX0" fmla="*/ 0 w 10002"/>
              <a:gd name="connsiteY0" fmla="*/ 0 h 10000"/>
              <a:gd name="connsiteX1" fmla="*/ 10002 w 10002"/>
              <a:gd name="connsiteY1" fmla="*/ 10000 h 10000"/>
            </a:gdLst>
            <a:ahLst/>
            <a:cxnLst>
              <a:cxn ang="0">
                <a:pos x="connsiteX0" y="connsiteY0"/>
              </a:cxn>
              <a:cxn ang="0">
                <a:pos x="connsiteX1" y="connsiteY1"/>
              </a:cxn>
            </a:cxnLst>
            <a:rect l="l" t="t" r="r" b="b"/>
            <a:pathLst>
              <a:path w="10002" h="10000">
                <a:moveTo>
                  <a:pt x="0" y="0"/>
                </a:moveTo>
                <a:lnTo>
                  <a:pt x="10002" y="10000"/>
                </a:lnTo>
              </a:path>
            </a:pathLst>
          </a:custGeom>
          <a:noFill/>
          <a:ln w="14288">
            <a:solidFill>
              <a:srgbClr val="3475CD"/>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35" name="Freeform 248"/>
          <p:cNvSpPr>
            <a:spLocks/>
          </p:cNvSpPr>
          <p:nvPr/>
        </p:nvSpPr>
        <p:spPr bwMode="auto">
          <a:xfrm rot="20836020">
            <a:off x="2813209" y="5886684"/>
            <a:ext cx="205214" cy="398649"/>
          </a:xfrm>
          <a:custGeom>
            <a:avLst/>
            <a:gdLst>
              <a:gd name="connsiteX0" fmla="*/ 0 w 10000"/>
              <a:gd name="connsiteY0" fmla="*/ 7214 h 10984"/>
              <a:gd name="connsiteX1" fmla="*/ 52 w 10000"/>
              <a:gd name="connsiteY1" fmla="*/ 10984 h 10984"/>
              <a:gd name="connsiteX2" fmla="*/ 1544 w 10000"/>
              <a:gd name="connsiteY2" fmla="*/ 10000 h 10984"/>
              <a:gd name="connsiteX3" fmla="*/ 10000 w 10000"/>
              <a:gd name="connsiteY3" fmla="*/ 0 h 10984"/>
              <a:gd name="connsiteX0" fmla="*/ 0 w 12205"/>
              <a:gd name="connsiteY0" fmla="*/ 13422 h 14679"/>
              <a:gd name="connsiteX1" fmla="*/ 2257 w 12205"/>
              <a:gd name="connsiteY1" fmla="*/ 10984 h 14679"/>
              <a:gd name="connsiteX2" fmla="*/ 3749 w 12205"/>
              <a:gd name="connsiteY2" fmla="*/ 10000 h 14679"/>
              <a:gd name="connsiteX3" fmla="*/ 12205 w 12205"/>
              <a:gd name="connsiteY3" fmla="*/ 0 h 14679"/>
              <a:gd name="connsiteX0" fmla="*/ 0 w 12205"/>
              <a:gd name="connsiteY0" fmla="*/ 13422 h 13422"/>
              <a:gd name="connsiteX1" fmla="*/ 3749 w 12205"/>
              <a:gd name="connsiteY1" fmla="*/ 10000 h 13422"/>
              <a:gd name="connsiteX2" fmla="*/ 12205 w 12205"/>
              <a:gd name="connsiteY2" fmla="*/ 0 h 13422"/>
              <a:gd name="connsiteX0" fmla="*/ 0 w 19106"/>
              <a:gd name="connsiteY0" fmla="*/ 13138 h 13138"/>
              <a:gd name="connsiteX1" fmla="*/ 10650 w 19106"/>
              <a:gd name="connsiteY1" fmla="*/ 10000 h 13138"/>
              <a:gd name="connsiteX2" fmla="*/ 19106 w 19106"/>
              <a:gd name="connsiteY2" fmla="*/ 0 h 13138"/>
              <a:gd name="connsiteX0" fmla="*/ 0 w 10650"/>
              <a:gd name="connsiteY0" fmla="*/ 3138 h 12893"/>
              <a:gd name="connsiteX1" fmla="*/ 10650 w 10650"/>
              <a:gd name="connsiteY1" fmla="*/ 0 h 12893"/>
              <a:gd name="connsiteX2" fmla="*/ 1128 w 10650"/>
              <a:gd name="connsiteY2" fmla="*/ 12893 h 12893"/>
              <a:gd name="connsiteX0" fmla="*/ 2034 w 3162"/>
              <a:gd name="connsiteY0" fmla="*/ 713 h 10468"/>
              <a:gd name="connsiteX1" fmla="*/ 2034 w 3162"/>
              <a:gd name="connsiteY1" fmla="*/ 5591 h 10468"/>
              <a:gd name="connsiteX2" fmla="*/ 3162 w 3162"/>
              <a:gd name="connsiteY2" fmla="*/ 10468 h 10468"/>
              <a:gd name="connsiteX0" fmla="*/ 0 w 3567"/>
              <a:gd name="connsiteY0" fmla="*/ 0 h 9319"/>
              <a:gd name="connsiteX1" fmla="*/ 3567 w 3567"/>
              <a:gd name="connsiteY1" fmla="*/ 9319 h 9319"/>
              <a:gd name="connsiteX0" fmla="*/ 0 w 20005"/>
              <a:gd name="connsiteY0" fmla="*/ 0 h 9999"/>
              <a:gd name="connsiteX1" fmla="*/ 20005 w 20005"/>
              <a:gd name="connsiteY1" fmla="*/ 9999 h 9999"/>
              <a:gd name="connsiteX0" fmla="*/ 0 w 10002"/>
              <a:gd name="connsiteY0" fmla="*/ 0 h 10000"/>
              <a:gd name="connsiteX1" fmla="*/ 10002 w 10002"/>
              <a:gd name="connsiteY1" fmla="*/ 10000 h 10000"/>
            </a:gdLst>
            <a:ahLst/>
            <a:cxnLst>
              <a:cxn ang="0">
                <a:pos x="connsiteX0" y="connsiteY0"/>
              </a:cxn>
              <a:cxn ang="0">
                <a:pos x="connsiteX1" y="connsiteY1"/>
              </a:cxn>
            </a:cxnLst>
            <a:rect l="l" t="t" r="r" b="b"/>
            <a:pathLst>
              <a:path w="10002" h="10000">
                <a:moveTo>
                  <a:pt x="0" y="0"/>
                </a:moveTo>
                <a:lnTo>
                  <a:pt x="10002" y="10000"/>
                </a:lnTo>
              </a:path>
            </a:pathLst>
          </a:custGeom>
          <a:noFill/>
          <a:ln w="14288">
            <a:solidFill>
              <a:srgbClr val="3475CD"/>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nvGrpSpPr>
          <p:cNvPr id="336" name="Group 444"/>
          <p:cNvGrpSpPr/>
          <p:nvPr/>
        </p:nvGrpSpPr>
        <p:grpSpPr>
          <a:xfrm>
            <a:off x="2987829" y="6161253"/>
            <a:ext cx="360040" cy="285180"/>
            <a:chOff x="5137151" y="6323013"/>
            <a:chExt cx="333375" cy="357188"/>
          </a:xfrm>
        </p:grpSpPr>
        <p:sp>
          <p:nvSpPr>
            <p:cNvPr id="337" name="Freeform 47"/>
            <p:cNvSpPr>
              <a:spLocks/>
            </p:cNvSpPr>
            <p:nvPr/>
          </p:nvSpPr>
          <p:spPr bwMode="auto">
            <a:xfrm>
              <a:off x="5138738" y="6323013"/>
              <a:ext cx="328613" cy="190500"/>
            </a:xfrm>
            <a:custGeom>
              <a:avLst/>
              <a:gdLst/>
              <a:ahLst/>
              <a:cxnLst>
                <a:cxn ang="0">
                  <a:pos x="0" y="200"/>
                </a:cxn>
                <a:cxn ang="0">
                  <a:pos x="255" y="360"/>
                </a:cxn>
                <a:cxn ang="0">
                  <a:pos x="622" y="168"/>
                </a:cxn>
                <a:cxn ang="0">
                  <a:pos x="336" y="0"/>
                </a:cxn>
                <a:cxn ang="0">
                  <a:pos x="0" y="200"/>
                </a:cxn>
              </a:cxnLst>
              <a:rect l="0" t="0" r="r" b="b"/>
              <a:pathLst>
                <a:path w="622" h="360">
                  <a:moveTo>
                    <a:pt x="0" y="200"/>
                  </a:moveTo>
                  <a:lnTo>
                    <a:pt x="255" y="360"/>
                  </a:lnTo>
                  <a:lnTo>
                    <a:pt x="622" y="168"/>
                  </a:lnTo>
                  <a:lnTo>
                    <a:pt x="336" y="0"/>
                  </a:lnTo>
                  <a:lnTo>
                    <a:pt x="0" y="200"/>
                  </a:lnTo>
                  <a:close/>
                </a:path>
              </a:pathLst>
            </a:custGeom>
            <a:solidFill>
              <a:srgbClr val="F2F2F2"/>
            </a:solidFill>
            <a:ln w="9525">
              <a:solidFill>
                <a:schemeClr val="tx1"/>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38" name="Freeform 48"/>
            <p:cNvSpPr>
              <a:spLocks/>
            </p:cNvSpPr>
            <p:nvPr/>
          </p:nvSpPr>
          <p:spPr bwMode="auto">
            <a:xfrm>
              <a:off x="5138738" y="6323013"/>
              <a:ext cx="328613" cy="190500"/>
            </a:xfrm>
            <a:custGeom>
              <a:avLst/>
              <a:gdLst/>
              <a:ahLst/>
              <a:cxnLst>
                <a:cxn ang="0">
                  <a:pos x="0" y="200"/>
                </a:cxn>
                <a:cxn ang="0">
                  <a:pos x="255" y="360"/>
                </a:cxn>
                <a:cxn ang="0">
                  <a:pos x="622" y="168"/>
                </a:cxn>
                <a:cxn ang="0">
                  <a:pos x="336" y="0"/>
                </a:cxn>
                <a:cxn ang="0">
                  <a:pos x="0" y="200"/>
                </a:cxn>
              </a:cxnLst>
              <a:rect l="0" t="0" r="r" b="b"/>
              <a:pathLst>
                <a:path w="622" h="360">
                  <a:moveTo>
                    <a:pt x="0" y="200"/>
                  </a:moveTo>
                  <a:lnTo>
                    <a:pt x="255" y="360"/>
                  </a:lnTo>
                  <a:lnTo>
                    <a:pt x="622" y="168"/>
                  </a:lnTo>
                  <a:lnTo>
                    <a:pt x="336" y="0"/>
                  </a:lnTo>
                  <a:lnTo>
                    <a:pt x="0" y="200"/>
                  </a:lnTo>
                  <a:close/>
                </a:path>
              </a:pathLst>
            </a:cu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39" name="Line 49"/>
            <p:cNvSpPr>
              <a:spLocks noChangeShapeType="1"/>
            </p:cNvSpPr>
            <p:nvPr/>
          </p:nvSpPr>
          <p:spPr bwMode="auto">
            <a:xfrm flipV="1">
              <a:off x="5273676" y="6513513"/>
              <a:ext cx="1588" cy="166688"/>
            </a:xfrm>
            <a:prstGeom prst="line">
              <a:avLst/>
            </a:pr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40" name="Line 50"/>
            <p:cNvSpPr>
              <a:spLocks noChangeShapeType="1"/>
            </p:cNvSpPr>
            <p:nvPr/>
          </p:nvSpPr>
          <p:spPr bwMode="auto">
            <a:xfrm flipH="1" flipV="1">
              <a:off x="5468938" y="6413501"/>
              <a:ext cx="1588" cy="169863"/>
            </a:xfrm>
            <a:prstGeom prst="line">
              <a:avLst/>
            </a:pr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41" name="Freeform 51"/>
            <p:cNvSpPr>
              <a:spLocks/>
            </p:cNvSpPr>
            <p:nvPr/>
          </p:nvSpPr>
          <p:spPr bwMode="auto">
            <a:xfrm>
              <a:off x="5137151" y="6427788"/>
              <a:ext cx="330200" cy="252413"/>
            </a:xfrm>
            <a:custGeom>
              <a:avLst/>
              <a:gdLst/>
              <a:ahLst/>
              <a:cxnLst>
                <a:cxn ang="0">
                  <a:pos x="0" y="0"/>
                </a:cxn>
                <a:cxn ang="0">
                  <a:pos x="0" y="322"/>
                </a:cxn>
                <a:cxn ang="0">
                  <a:pos x="256" y="477"/>
                </a:cxn>
                <a:cxn ang="0">
                  <a:pos x="623" y="291"/>
                </a:cxn>
              </a:cxnLst>
              <a:rect l="0" t="0" r="r" b="b"/>
              <a:pathLst>
                <a:path w="623" h="477">
                  <a:moveTo>
                    <a:pt x="0" y="0"/>
                  </a:moveTo>
                  <a:lnTo>
                    <a:pt x="0" y="322"/>
                  </a:lnTo>
                  <a:lnTo>
                    <a:pt x="256" y="477"/>
                  </a:lnTo>
                  <a:lnTo>
                    <a:pt x="623" y="291"/>
                  </a:lnTo>
                </a:path>
              </a:pathLst>
            </a:cu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42" name="Freeform 52"/>
            <p:cNvSpPr>
              <a:spLocks/>
            </p:cNvSpPr>
            <p:nvPr/>
          </p:nvSpPr>
          <p:spPr bwMode="auto">
            <a:xfrm>
              <a:off x="5345113" y="6489701"/>
              <a:ext cx="57150" cy="147638"/>
            </a:xfrm>
            <a:custGeom>
              <a:avLst/>
              <a:gdLst/>
              <a:ahLst/>
              <a:cxnLst>
                <a:cxn ang="0">
                  <a:pos x="0" y="279"/>
                </a:cxn>
                <a:cxn ang="0">
                  <a:pos x="0" y="62"/>
                </a:cxn>
                <a:cxn ang="0">
                  <a:pos x="106" y="0"/>
                </a:cxn>
                <a:cxn ang="0">
                  <a:pos x="106" y="236"/>
                </a:cxn>
              </a:cxnLst>
              <a:rect l="0" t="0" r="r" b="b"/>
              <a:pathLst>
                <a:path w="106" h="279">
                  <a:moveTo>
                    <a:pt x="0" y="279"/>
                  </a:moveTo>
                  <a:lnTo>
                    <a:pt x="0" y="62"/>
                  </a:lnTo>
                  <a:lnTo>
                    <a:pt x="106" y="0"/>
                  </a:lnTo>
                  <a:lnTo>
                    <a:pt x="106" y="236"/>
                  </a:lnTo>
                </a:path>
              </a:pathLst>
            </a:cu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sp>
        <p:nvSpPr>
          <p:cNvPr id="343" name="Line 269"/>
          <p:cNvSpPr>
            <a:spLocks noChangeShapeType="1"/>
          </p:cNvSpPr>
          <p:nvPr/>
        </p:nvSpPr>
        <p:spPr bwMode="auto">
          <a:xfrm>
            <a:off x="755576" y="3663932"/>
            <a:ext cx="7882012" cy="1588"/>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44" name="Line 269"/>
          <p:cNvSpPr>
            <a:spLocks noChangeShapeType="1"/>
          </p:cNvSpPr>
          <p:nvPr/>
        </p:nvSpPr>
        <p:spPr bwMode="auto">
          <a:xfrm>
            <a:off x="755576" y="2799836"/>
            <a:ext cx="7882012" cy="1588"/>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45" name="Line 269"/>
          <p:cNvSpPr>
            <a:spLocks noChangeShapeType="1"/>
          </p:cNvSpPr>
          <p:nvPr/>
        </p:nvSpPr>
        <p:spPr bwMode="auto">
          <a:xfrm>
            <a:off x="755576" y="3231884"/>
            <a:ext cx="7882012" cy="1588"/>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cxnSp>
        <p:nvCxnSpPr>
          <p:cNvPr id="346" name="Straight Connector 716"/>
          <p:cNvCxnSpPr/>
          <p:nvPr/>
        </p:nvCxnSpPr>
        <p:spPr>
          <a:xfrm>
            <a:off x="5004050" y="2801424"/>
            <a:ext cx="72008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47" name="Straight Arrow Connector 717"/>
          <p:cNvCxnSpPr/>
          <p:nvPr/>
        </p:nvCxnSpPr>
        <p:spPr>
          <a:xfrm>
            <a:off x="5724132" y="2801424"/>
            <a:ext cx="2664296" cy="4320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8" name="TextBox 718"/>
          <p:cNvSpPr txBox="1"/>
          <p:nvPr/>
        </p:nvSpPr>
        <p:spPr>
          <a:xfrm>
            <a:off x="179516" y="2225368"/>
            <a:ext cx="576064" cy="276999"/>
          </a:xfrm>
          <a:prstGeom prst="rect">
            <a:avLst/>
          </a:prstGeom>
          <a:noFill/>
        </p:spPr>
        <p:txBody>
          <a:bodyPr wrap="square" rtlCol="0">
            <a:spAutoFit/>
          </a:bodyPr>
          <a:lstStyle/>
          <a:p>
            <a:pPr fontAlgn="auto">
              <a:spcBef>
                <a:spcPts val="0"/>
              </a:spcBef>
              <a:spcAft>
                <a:spcPts val="0"/>
              </a:spcAft>
            </a:pPr>
            <a:r>
              <a:rPr lang="fr-BE" sz="1200" dirty="0" smtClean="0">
                <a:solidFill>
                  <a:prstClr val="black"/>
                </a:solidFill>
                <a:latin typeface="Calibri"/>
              </a:rPr>
              <a:t>+10%</a:t>
            </a:r>
            <a:endParaRPr lang="fr-BE" sz="1200" dirty="0">
              <a:solidFill>
                <a:prstClr val="black"/>
              </a:solidFill>
              <a:latin typeface="Calibri"/>
            </a:endParaRPr>
          </a:p>
        </p:txBody>
      </p:sp>
      <p:sp>
        <p:nvSpPr>
          <p:cNvPr id="349" name="TextBox 719"/>
          <p:cNvSpPr txBox="1"/>
          <p:nvPr/>
        </p:nvSpPr>
        <p:spPr>
          <a:xfrm>
            <a:off x="251520" y="3532540"/>
            <a:ext cx="576064" cy="276999"/>
          </a:xfrm>
          <a:prstGeom prst="rect">
            <a:avLst/>
          </a:prstGeom>
          <a:noFill/>
        </p:spPr>
        <p:txBody>
          <a:bodyPr wrap="square" rtlCol="0">
            <a:spAutoFit/>
          </a:bodyPr>
          <a:lstStyle/>
          <a:p>
            <a:pPr fontAlgn="auto">
              <a:spcBef>
                <a:spcPts val="0"/>
              </a:spcBef>
              <a:spcAft>
                <a:spcPts val="0"/>
              </a:spcAft>
            </a:pPr>
            <a:r>
              <a:rPr lang="fr-BE" sz="1200" dirty="0" smtClean="0">
                <a:solidFill>
                  <a:prstClr val="black"/>
                </a:solidFill>
                <a:latin typeface="Calibri"/>
              </a:rPr>
              <a:t>- 10 %</a:t>
            </a:r>
            <a:endParaRPr lang="fr-BE" sz="1200" dirty="0">
              <a:solidFill>
                <a:prstClr val="black"/>
              </a:solidFill>
              <a:latin typeface="Calibri"/>
            </a:endParaRPr>
          </a:p>
        </p:txBody>
      </p:sp>
      <p:sp>
        <p:nvSpPr>
          <p:cNvPr id="350" name="TextBox 720"/>
          <p:cNvSpPr txBox="1"/>
          <p:nvPr/>
        </p:nvSpPr>
        <p:spPr>
          <a:xfrm>
            <a:off x="251520" y="2668449"/>
            <a:ext cx="576064" cy="276999"/>
          </a:xfrm>
          <a:prstGeom prst="rect">
            <a:avLst/>
          </a:prstGeom>
          <a:noFill/>
        </p:spPr>
        <p:txBody>
          <a:bodyPr wrap="square" rtlCol="0">
            <a:spAutoFit/>
          </a:bodyPr>
          <a:lstStyle/>
          <a:p>
            <a:pPr fontAlgn="auto">
              <a:spcBef>
                <a:spcPts val="0"/>
              </a:spcBef>
              <a:spcAft>
                <a:spcPts val="0"/>
              </a:spcAft>
            </a:pPr>
            <a:r>
              <a:rPr lang="fr-BE" sz="1200" dirty="0" smtClean="0">
                <a:solidFill>
                  <a:prstClr val="black"/>
                </a:solidFill>
                <a:latin typeface="Calibri"/>
              </a:rPr>
              <a:t>+5 %</a:t>
            </a:r>
            <a:endParaRPr lang="fr-BE" sz="1200" dirty="0">
              <a:solidFill>
                <a:prstClr val="black"/>
              </a:solidFill>
              <a:latin typeface="Calibri"/>
            </a:endParaRPr>
          </a:p>
        </p:txBody>
      </p:sp>
      <p:sp>
        <p:nvSpPr>
          <p:cNvPr id="351" name="TextBox 721"/>
          <p:cNvSpPr txBox="1"/>
          <p:nvPr/>
        </p:nvSpPr>
        <p:spPr>
          <a:xfrm>
            <a:off x="251520" y="3100494"/>
            <a:ext cx="576064" cy="276999"/>
          </a:xfrm>
          <a:prstGeom prst="rect">
            <a:avLst/>
          </a:prstGeom>
          <a:noFill/>
        </p:spPr>
        <p:txBody>
          <a:bodyPr wrap="square" rtlCol="0">
            <a:spAutoFit/>
          </a:bodyPr>
          <a:lstStyle/>
          <a:p>
            <a:pPr fontAlgn="auto">
              <a:spcBef>
                <a:spcPts val="0"/>
              </a:spcBef>
              <a:spcAft>
                <a:spcPts val="0"/>
              </a:spcAft>
            </a:pPr>
            <a:r>
              <a:rPr lang="fr-BE" sz="1200" dirty="0" smtClean="0">
                <a:solidFill>
                  <a:prstClr val="black"/>
                </a:solidFill>
                <a:latin typeface="Calibri"/>
              </a:rPr>
              <a:t>-5 %</a:t>
            </a:r>
            <a:endParaRPr lang="fr-BE" sz="1200" dirty="0">
              <a:solidFill>
                <a:prstClr val="black"/>
              </a:solidFill>
              <a:latin typeface="Calibri"/>
            </a:endParaRPr>
          </a:p>
        </p:txBody>
      </p:sp>
      <p:cxnSp>
        <p:nvCxnSpPr>
          <p:cNvPr id="352" name="Straight Connector 722"/>
          <p:cNvCxnSpPr/>
          <p:nvPr/>
        </p:nvCxnSpPr>
        <p:spPr>
          <a:xfrm flipV="1">
            <a:off x="2483768" y="2009336"/>
            <a:ext cx="0" cy="3168352"/>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53" name="Straight Connector 723"/>
          <p:cNvCxnSpPr/>
          <p:nvPr/>
        </p:nvCxnSpPr>
        <p:spPr>
          <a:xfrm flipV="1">
            <a:off x="3779912" y="2009336"/>
            <a:ext cx="0" cy="2232248"/>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54" name="Straight Connector 724"/>
          <p:cNvCxnSpPr/>
          <p:nvPr/>
        </p:nvCxnSpPr>
        <p:spPr>
          <a:xfrm flipV="1">
            <a:off x="1547664" y="2009336"/>
            <a:ext cx="0" cy="3168352"/>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55" name="Straight Arrow Connector 725"/>
          <p:cNvCxnSpPr/>
          <p:nvPr/>
        </p:nvCxnSpPr>
        <p:spPr>
          <a:xfrm>
            <a:off x="3779914" y="2802182"/>
            <a:ext cx="122413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6" name="Straight Connector 726"/>
          <p:cNvCxnSpPr>
            <a:stCxn id="12" idx="1"/>
          </p:cNvCxnSpPr>
          <p:nvPr/>
        </p:nvCxnSpPr>
        <p:spPr>
          <a:xfrm flipV="1">
            <a:off x="974180" y="2945448"/>
            <a:ext cx="573484" cy="8224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7" name="Straight Connector 727"/>
          <p:cNvCxnSpPr/>
          <p:nvPr/>
        </p:nvCxnSpPr>
        <p:spPr>
          <a:xfrm>
            <a:off x="1547666" y="2968432"/>
            <a:ext cx="936104" cy="12102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8" name="Straight Connector 728"/>
          <p:cNvCxnSpPr/>
          <p:nvPr/>
        </p:nvCxnSpPr>
        <p:spPr>
          <a:xfrm flipV="1">
            <a:off x="2483768" y="2801424"/>
            <a:ext cx="1296144" cy="2880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59" name="Picture 4" descr="http://www.tecogen.com/Collateral/Images/English-US/products/UltraDrawing.jpg"/>
          <p:cNvPicPr>
            <a:picLocks noChangeAspect="1" noChangeArrowheads="1"/>
          </p:cNvPicPr>
          <p:nvPr/>
        </p:nvPicPr>
        <p:blipFill>
          <a:blip r:embed="rId7" cstate="print"/>
          <a:srcRect t="16753" r="52619"/>
          <a:stretch>
            <a:fillRect/>
          </a:stretch>
        </p:blipFill>
        <p:spPr bwMode="auto">
          <a:xfrm>
            <a:off x="971602" y="5964950"/>
            <a:ext cx="576064" cy="508882"/>
          </a:xfrm>
          <a:prstGeom prst="rect">
            <a:avLst/>
          </a:prstGeom>
          <a:ln>
            <a:noFill/>
          </a:ln>
          <a:effectLst>
            <a:reflection blurRad="12700" stA="30000" endPos="30000" dist="5000" dir="5400000" sy="-100000" algn="bl" rotWithShape="0"/>
          </a:effectLst>
          <a:scene3d>
            <a:camera prst="isometricOffAxis2Right">
              <a:rot lat="1200000" lon="19500000" rev="0"/>
            </a:camera>
            <a:lightRig rig="threePt" dir="t">
              <a:rot lat="0" lon="0" rev="2700000"/>
            </a:lightRig>
          </a:scene3d>
          <a:sp3d>
            <a:bevelT w="63500" h="50800"/>
          </a:sp3d>
        </p:spPr>
      </p:pic>
      <p:sp>
        <p:nvSpPr>
          <p:cNvPr id="360" name="Line Callout 1 (Accent Bar) 1059"/>
          <p:cNvSpPr/>
          <p:nvPr/>
        </p:nvSpPr>
        <p:spPr>
          <a:xfrm>
            <a:off x="4788026" y="1937328"/>
            <a:ext cx="1800200" cy="432048"/>
          </a:xfrm>
          <a:prstGeom prst="accentCallout1">
            <a:avLst>
              <a:gd name="adj1" fmla="val 18750"/>
              <a:gd name="adj2" fmla="val -8333"/>
              <a:gd name="adj3" fmla="val 204454"/>
              <a:gd name="adj4" fmla="val -38333"/>
            </a:avLst>
          </a:prstGeom>
          <a:solidFill>
            <a:srgbClr val="FFC000"/>
          </a:solidFill>
          <a:ln>
            <a:solidFill>
              <a:srgbClr val="FFC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r-BE" sz="1200" dirty="0" smtClean="0">
                <a:solidFill>
                  <a:prstClr val="white"/>
                </a:solidFill>
              </a:rPr>
              <a:t>Limite de Sécurité opérationnelle atteinte</a:t>
            </a:r>
            <a:endParaRPr lang="fr-BE" sz="1200" dirty="0">
              <a:solidFill>
                <a:prstClr val="white"/>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 name="Picture 1"/>
          <p:cNvPicPr>
            <a:picLocks noChangeAspect="1" noChangeArrowheads="1"/>
          </p:cNvPicPr>
          <p:nvPr/>
        </p:nvPicPr>
        <p:blipFill>
          <a:blip r:embed="rId3" cstate="print"/>
          <a:srcRect/>
          <a:stretch>
            <a:fillRect/>
          </a:stretch>
        </p:blipFill>
        <p:spPr bwMode="auto">
          <a:xfrm>
            <a:off x="2591832" y="6237376"/>
            <a:ext cx="432000" cy="576000"/>
          </a:xfrm>
          <a:prstGeom prst="rect">
            <a:avLst/>
          </a:prstGeom>
          <a:noFill/>
          <a:ln w="9525">
            <a:noFill/>
            <a:miter lim="800000"/>
            <a:headEnd/>
            <a:tailEnd/>
          </a:ln>
        </p:spPr>
      </p:pic>
      <p:pic>
        <p:nvPicPr>
          <p:cNvPr id="369" name="Picture 4" descr="http://www.intermixt.be/SiteCollectionImages/logo_interregies.gif"/>
          <p:cNvPicPr>
            <a:picLocks noChangeAspect="1" noChangeArrowheads="1"/>
          </p:cNvPicPr>
          <p:nvPr/>
        </p:nvPicPr>
        <p:blipFill>
          <a:blip r:embed="rId4" cstate="print"/>
          <a:srcRect/>
          <a:stretch>
            <a:fillRect/>
          </a:stretch>
        </p:blipFill>
        <p:spPr bwMode="auto">
          <a:xfrm>
            <a:off x="3095936" y="6240289"/>
            <a:ext cx="720000" cy="586450"/>
          </a:xfrm>
          <a:prstGeom prst="rect">
            <a:avLst/>
          </a:prstGeom>
          <a:noFill/>
        </p:spPr>
      </p:pic>
      <p:sp>
        <p:nvSpPr>
          <p:cNvPr id="4" name="Espace réservé de la date 3"/>
          <p:cNvSpPr>
            <a:spLocks noGrp="1"/>
          </p:cNvSpPr>
          <p:nvPr>
            <p:ph type="dt" sz="half" idx="10"/>
          </p:nvPr>
        </p:nvSpPr>
        <p:spPr>
          <a:xfrm>
            <a:off x="8151240" y="6572200"/>
            <a:ext cx="957264" cy="457200"/>
          </a:xfrm>
        </p:spPr>
        <p:txBody>
          <a:bodyPr/>
          <a:lstStyle/>
          <a:p>
            <a:r>
              <a:rPr lang="fr-FR" sz="1000" smtClean="0"/>
              <a:t>12/03/2014</a:t>
            </a:r>
            <a:endParaRPr lang="fr-BE" sz="1000" dirty="0"/>
          </a:p>
        </p:txBody>
      </p:sp>
      <p:sp>
        <p:nvSpPr>
          <p:cNvPr id="5" name="Espace réservé du pied de page 4"/>
          <p:cNvSpPr>
            <a:spLocks noGrp="1"/>
          </p:cNvSpPr>
          <p:nvPr>
            <p:ph type="ftr" sz="quarter" idx="11"/>
          </p:nvPr>
        </p:nvSpPr>
        <p:spPr>
          <a:xfrm>
            <a:off x="6822504" y="6572200"/>
            <a:ext cx="1325880" cy="457200"/>
          </a:xfrm>
        </p:spPr>
        <p:txBody>
          <a:bodyPr/>
          <a:lstStyle/>
          <a:p>
            <a:r>
              <a:rPr lang="fr-BE" sz="1000" dirty="0" smtClean="0"/>
              <a:t>REFLEX GT GAD</a:t>
            </a:r>
            <a:endParaRPr lang="fr-BE" sz="1000" dirty="0"/>
          </a:p>
        </p:txBody>
      </p:sp>
      <p:sp>
        <p:nvSpPr>
          <p:cNvPr id="6" name="Espace réservé du numéro de diapositive 5"/>
          <p:cNvSpPr>
            <a:spLocks noGrp="1"/>
          </p:cNvSpPr>
          <p:nvPr>
            <p:ph type="sldNum" sz="quarter" idx="12"/>
          </p:nvPr>
        </p:nvSpPr>
        <p:spPr/>
        <p:txBody>
          <a:bodyPr/>
          <a:lstStyle/>
          <a:p>
            <a:fld id="{F1657470-8DFA-4EC0-8FB2-CBC12D94EFA4}" type="slidenum">
              <a:rPr lang="fr-BE" smtClean="0"/>
              <a:pPr/>
              <a:t>13</a:t>
            </a:fld>
            <a:endParaRPr lang="fr-BE"/>
          </a:p>
        </p:txBody>
      </p:sp>
      <p:pic>
        <p:nvPicPr>
          <p:cNvPr id="7" name="Picture 2"/>
          <p:cNvPicPr>
            <a:picLocks noChangeAspect="1" noChangeArrowheads="1"/>
          </p:cNvPicPr>
          <p:nvPr/>
        </p:nvPicPr>
        <p:blipFill>
          <a:blip r:embed="rId5" cstate="print"/>
          <a:srcRect/>
          <a:stretch>
            <a:fillRect/>
          </a:stretch>
        </p:blipFill>
        <p:spPr bwMode="auto">
          <a:xfrm>
            <a:off x="107504" y="6379892"/>
            <a:ext cx="1057225" cy="478108"/>
          </a:xfrm>
          <a:prstGeom prst="rect">
            <a:avLst/>
          </a:prstGeom>
          <a:noFill/>
          <a:ln w="9525">
            <a:noFill/>
            <a:miter lim="800000"/>
            <a:headEnd/>
            <a:tailEnd/>
          </a:ln>
        </p:spPr>
      </p:pic>
      <p:pic>
        <p:nvPicPr>
          <p:cNvPr id="8" name="Picture 3"/>
          <p:cNvPicPr>
            <a:picLocks noChangeAspect="1" noChangeArrowheads="1"/>
          </p:cNvPicPr>
          <p:nvPr/>
        </p:nvPicPr>
        <p:blipFill>
          <a:blip r:embed="rId6" cstate="print"/>
          <a:srcRect/>
          <a:stretch>
            <a:fillRect/>
          </a:stretch>
        </p:blipFill>
        <p:spPr bwMode="auto">
          <a:xfrm>
            <a:off x="1403648" y="6309320"/>
            <a:ext cx="1028382" cy="508414"/>
          </a:xfrm>
          <a:prstGeom prst="rect">
            <a:avLst/>
          </a:prstGeom>
          <a:noFill/>
          <a:ln w="9525">
            <a:noFill/>
            <a:miter lim="800000"/>
            <a:headEnd/>
            <a:tailEnd/>
          </a:ln>
        </p:spPr>
      </p:pic>
      <p:sp>
        <p:nvSpPr>
          <p:cNvPr id="9" name="ZoneTexte 8"/>
          <p:cNvSpPr txBox="1"/>
          <p:nvPr/>
        </p:nvSpPr>
        <p:spPr>
          <a:xfrm>
            <a:off x="251520" y="836712"/>
            <a:ext cx="8712968" cy="461665"/>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BE" sz="2400" dirty="0" smtClean="0">
                <a:solidFill>
                  <a:schemeClr val="tx1">
                    <a:lumMod val="85000"/>
                    <a:lumOff val="15000"/>
                  </a:schemeClr>
                </a:solidFill>
              </a:rPr>
              <a:t>Congestion : cas SER (4)</a:t>
            </a:r>
            <a:endParaRPr lang="fr-BE" sz="2400" dirty="0">
              <a:solidFill>
                <a:schemeClr val="tx1">
                  <a:lumMod val="85000"/>
                  <a:lumOff val="15000"/>
                </a:schemeClr>
              </a:solidFill>
            </a:endParaRPr>
          </a:p>
        </p:txBody>
      </p:sp>
      <p:sp>
        <p:nvSpPr>
          <p:cNvPr id="10" name="Content Placeholder 1"/>
          <p:cNvSpPr>
            <a:spLocks noGrp="1"/>
          </p:cNvSpPr>
          <p:nvPr>
            <p:ph idx="1"/>
          </p:nvPr>
        </p:nvSpPr>
        <p:spPr>
          <a:xfrm>
            <a:off x="285274" y="1340768"/>
            <a:ext cx="8607206" cy="5184576"/>
          </a:xfrm>
        </p:spPr>
        <p:txBody>
          <a:bodyPr>
            <a:normAutofit/>
          </a:bodyPr>
          <a:lstStyle/>
          <a:p>
            <a:pPr>
              <a:lnSpc>
                <a:spcPct val="80000"/>
              </a:lnSpc>
              <a:buFont typeface="Wingdings" panose="05000000000000000000" pitchFamily="2" charset="2"/>
              <a:buChar char="§"/>
            </a:pPr>
            <a:r>
              <a:rPr lang="fr-FR" sz="1800" dirty="0"/>
              <a:t>Plan de tension MT-BT vers 13h00 </a:t>
            </a:r>
          </a:p>
          <a:p>
            <a:pPr marL="486451" lvl="1" indent="0">
              <a:lnSpc>
                <a:spcPct val="80000"/>
              </a:lnSpc>
              <a:buNone/>
            </a:pPr>
            <a:r>
              <a:rPr lang="fr-FR" sz="1600" dirty="0" smtClean="0"/>
              <a:t>	(</a:t>
            </a:r>
            <a:r>
              <a:rPr lang="fr-FR" sz="1600" dirty="0"/>
              <a:t>illustration éolienne @ </a:t>
            </a:r>
            <a:r>
              <a:rPr lang="fr-FR" sz="1600" dirty="0" err="1"/>
              <a:t>Pmax</a:t>
            </a:r>
            <a:r>
              <a:rPr lang="fr-FR" sz="1600" dirty="0"/>
              <a:t>, idem cogénération, soleil et conso </a:t>
            </a:r>
            <a:r>
              <a:rPr lang="fr-FR" sz="1600" dirty="0" err="1"/>
              <a:t>résid</a:t>
            </a:r>
            <a:r>
              <a:rPr lang="fr-FR" sz="1600" dirty="0"/>
              <a:t>  ~0)</a:t>
            </a:r>
          </a:p>
        </p:txBody>
      </p:sp>
      <p:sp>
        <p:nvSpPr>
          <p:cNvPr id="11" name="Rectangle 342"/>
          <p:cNvSpPr>
            <a:spLocks noChangeArrowheads="1"/>
          </p:cNvSpPr>
          <p:nvPr/>
        </p:nvSpPr>
        <p:spPr bwMode="auto">
          <a:xfrm>
            <a:off x="5760450" y="2205362"/>
            <a:ext cx="2998787" cy="1644650"/>
          </a:xfrm>
          <a:prstGeom prst="rect">
            <a:avLst/>
          </a:prstGeom>
          <a:solidFill>
            <a:schemeClr val="bg1">
              <a:lumMod val="85000"/>
            </a:schemeClr>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2" name="Rectangle 381"/>
          <p:cNvSpPr>
            <a:spLocks noChangeArrowheads="1"/>
          </p:cNvSpPr>
          <p:nvPr/>
        </p:nvSpPr>
        <p:spPr bwMode="auto">
          <a:xfrm>
            <a:off x="991051" y="2205362"/>
            <a:ext cx="4029868" cy="1644650"/>
          </a:xfrm>
          <a:prstGeom prst="rect">
            <a:avLst/>
          </a:prstGeom>
          <a:solidFill>
            <a:schemeClr val="bg1">
              <a:lumMod val="75000"/>
            </a:schemeClr>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3" name="TextBox 361"/>
          <p:cNvSpPr txBox="1"/>
          <p:nvPr/>
        </p:nvSpPr>
        <p:spPr>
          <a:xfrm>
            <a:off x="52367" y="1952510"/>
            <a:ext cx="894153" cy="369332"/>
          </a:xfrm>
          <a:prstGeom prst="rect">
            <a:avLst/>
          </a:prstGeom>
          <a:solidFill>
            <a:schemeClr val="bg1"/>
          </a:solidFill>
        </p:spPr>
        <p:txBody>
          <a:bodyPr wrap="square" rtlCol="0">
            <a:spAutoFit/>
          </a:bodyPr>
          <a:lstStyle/>
          <a:p>
            <a:pPr fontAlgn="auto">
              <a:spcBef>
                <a:spcPts val="0"/>
              </a:spcBef>
              <a:spcAft>
                <a:spcPts val="0"/>
              </a:spcAft>
            </a:pPr>
            <a:r>
              <a:rPr lang="fr-BE" sz="1800" dirty="0" smtClean="0">
                <a:solidFill>
                  <a:prstClr val="black"/>
                </a:solidFill>
                <a:latin typeface="Calibri"/>
              </a:rPr>
              <a:t>150 kV</a:t>
            </a:r>
            <a:endParaRPr lang="fr-BE" sz="1800" dirty="0">
              <a:solidFill>
                <a:prstClr val="black"/>
              </a:solidFill>
              <a:latin typeface="Calibri"/>
            </a:endParaRPr>
          </a:p>
        </p:txBody>
      </p:sp>
      <p:sp>
        <p:nvSpPr>
          <p:cNvPr id="14" name="TextBox 362"/>
          <p:cNvSpPr txBox="1"/>
          <p:nvPr/>
        </p:nvSpPr>
        <p:spPr>
          <a:xfrm>
            <a:off x="2528482" y="1916832"/>
            <a:ext cx="894153" cy="369332"/>
          </a:xfrm>
          <a:prstGeom prst="rect">
            <a:avLst/>
          </a:prstGeom>
          <a:noFill/>
        </p:spPr>
        <p:txBody>
          <a:bodyPr wrap="square" rtlCol="0">
            <a:spAutoFit/>
          </a:bodyPr>
          <a:lstStyle/>
          <a:p>
            <a:pPr fontAlgn="auto">
              <a:spcBef>
                <a:spcPts val="0"/>
              </a:spcBef>
              <a:spcAft>
                <a:spcPts val="0"/>
              </a:spcAft>
            </a:pPr>
            <a:r>
              <a:rPr lang="fr-BE" sz="1800" dirty="0" smtClean="0">
                <a:solidFill>
                  <a:prstClr val="black"/>
                </a:solidFill>
                <a:latin typeface="Calibri"/>
              </a:rPr>
              <a:t>15 kV</a:t>
            </a:r>
            <a:endParaRPr lang="fr-BE" sz="1800" dirty="0">
              <a:solidFill>
                <a:prstClr val="black"/>
              </a:solidFill>
              <a:latin typeface="Calibri"/>
            </a:endParaRPr>
          </a:p>
        </p:txBody>
      </p:sp>
      <p:sp>
        <p:nvSpPr>
          <p:cNvPr id="15" name="TextBox 363"/>
          <p:cNvSpPr txBox="1"/>
          <p:nvPr/>
        </p:nvSpPr>
        <p:spPr>
          <a:xfrm>
            <a:off x="6863070" y="1916832"/>
            <a:ext cx="894153" cy="369332"/>
          </a:xfrm>
          <a:prstGeom prst="rect">
            <a:avLst/>
          </a:prstGeom>
          <a:noFill/>
        </p:spPr>
        <p:txBody>
          <a:bodyPr wrap="square" rtlCol="0">
            <a:spAutoFit/>
          </a:bodyPr>
          <a:lstStyle/>
          <a:p>
            <a:pPr fontAlgn="auto">
              <a:spcBef>
                <a:spcPts val="0"/>
              </a:spcBef>
              <a:spcAft>
                <a:spcPts val="0"/>
              </a:spcAft>
            </a:pPr>
            <a:r>
              <a:rPr lang="fr-BE" sz="1800" dirty="0" smtClean="0">
                <a:solidFill>
                  <a:prstClr val="black"/>
                </a:solidFill>
                <a:latin typeface="Calibri"/>
              </a:rPr>
              <a:t>400 V</a:t>
            </a:r>
            <a:endParaRPr lang="fr-BE" sz="1800" dirty="0">
              <a:solidFill>
                <a:prstClr val="black"/>
              </a:solidFill>
              <a:latin typeface="Calibri"/>
            </a:endParaRPr>
          </a:p>
        </p:txBody>
      </p:sp>
      <p:grpSp>
        <p:nvGrpSpPr>
          <p:cNvPr id="16" name="Group 346"/>
          <p:cNvGrpSpPr/>
          <p:nvPr/>
        </p:nvGrpSpPr>
        <p:grpSpPr>
          <a:xfrm>
            <a:off x="124375" y="4195952"/>
            <a:ext cx="428625" cy="987425"/>
            <a:chOff x="1858963" y="4535488"/>
            <a:chExt cx="428625" cy="987425"/>
          </a:xfrm>
        </p:grpSpPr>
        <p:sp>
          <p:nvSpPr>
            <p:cNvPr id="17" name="Freeform 5"/>
            <p:cNvSpPr>
              <a:spLocks/>
            </p:cNvSpPr>
            <p:nvPr/>
          </p:nvSpPr>
          <p:spPr bwMode="auto">
            <a:xfrm>
              <a:off x="1858963" y="4535488"/>
              <a:ext cx="328613" cy="987425"/>
            </a:xfrm>
            <a:custGeom>
              <a:avLst/>
              <a:gdLst/>
              <a:ahLst/>
              <a:cxnLst>
                <a:cxn ang="0">
                  <a:pos x="124" y="1864"/>
                </a:cxn>
                <a:cxn ang="0">
                  <a:pos x="310" y="745"/>
                </a:cxn>
                <a:cxn ang="0">
                  <a:pos x="310" y="0"/>
                </a:cxn>
                <a:cxn ang="0">
                  <a:pos x="496" y="0"/>
                </a:cxn>
                <a:cxn ang="0">
                  <a:pos x="496" y="745"/>
                </a:cxn>
                <a:cxn ang="0">
                  <a:pos x="621" y="1864"/>
                </a:cxn>
                <a:cxn ang="0">
                  <a:pos x="186" y="1615"/>
                </a:cxn>
                <a:cxn ang="0">
                  <a:pos x="559" y="1304"/>
                </a:cxn>
                <a:cxn ang="0">
                  <a:pos x="559" y="1304"/>
                </a:cxn>
                <a:cxn ang="0">
                  <a:pos x="403" y="1213"/>
                </a:cxn>
                <a:cxn ang="0">
                  <a:pos x="249" y="1119"/>
                </a:cxn>
                <a:cxn ang="0">
                  <a:pos x="249" y="1119"/>
                </a:cxn>
                <a:cxn ang="0">
                  <a:pos x="496" y="994"/>
                </a:cxn>
                <a:cxn ang="0">
                  <a:pos x="453" y="931"/>
                </a:cxn>
                <a:cxn ang="0">
                  <a:pos x="408" y="867"/>
                </a:cxn>
                <a:cxn ang="0">
                  <a:pos x="360" y="806"/>
                </a:cxn>
                <a:cxn ang="0">
                  <a:pos x="310" y="745"/>
                </a:cxn>
                <a:cxn ang="0">
                  <a:pos x="310" y="745"/>
                </a:cxn>
                <a:cxn ang="0">
                  <a:pos x="358" y="718"/>
                </a:cxn>
                <a:cxn ang="0">
                  <a:pos x="406" y="687"/>
                </a:cxn>
                <a:cxn ang="0">
                  <a:pos x="451" y="656"/>
                </a:cxn>
                <a:cxn ang="0">
                  <a:pos x="496" y="622"/>
                </a:cxn>
                <a:cxn ang="0">
                  <a:pos x="496" y="622"/>
                </a:cxn>
                <a:cxn ang="0">
                  <a:pos x="447" y="561"/>
                </a:cxn>
                <a:cxn ang="0">
                  <a:pos x="399" y="501"/>
                </a:cxn>
                <a:cxn ang="0">
                  <a:pos x="354" y="437"/>
                </a:cxn>
                <a:cxn ang="0">
                  <a:pos x="310" y="373"/>
                </a:cxn>
                <a:cxn ang="0">
                  <a:pos x="310" y="373"/>
                </a:cxn>
                <a:cxn ang="0">
                  <a:pos x="384" y="334"/>
                </a:cxn>
                <a:cxn ang="0">
                  <a:pos x="461" y="299"/>
                </a:cxn>
                <a:cxn ang="0">
                  <a:pos x="540" y="272"/>
                </a:cxn>
                <a:cxn ang="0">
                  <a:pos x="581" y="260"/>
                </a:cxn>
                <a:cxn ang="0">
                  <a:pos x="621" y="249"/>
                </a:cxn>
                <a:cxn ang="0">
                  <a:pos x="621" y="249"/>
                </a:cxn>
                <a:cxn ang="0">
                  <a:pos x="99" y="37"/>
                </a:cxn>
                <a:cxn ang="0">
                  <a:pos x="73" y="63"/>
                </a:cxn>
                <a:cxn ang="0">
                  <a:pos x="47" y="91"/>
                </a:cxn>
                <a:cxn ang="0">
                  <a:pos x="22" y="120"/>
                </a:cxn>
                <a:cxn ang="0">
                  <a:pos x="0" y="149"/>
                </a:cxn>
              </a:cxnLst>
              <a:rect l="0" t="0" r="r" b="b"/>
              <a:pathLst>
                <a:path w="621" h="1864">
                  <a:moveTo>
                    <a:pt x="124" y="1864"/>
                  </a:moveTo>
                  <a:lnTo>
                    <a:pt x="310" y="745"/>
                  </a:lnTo>
                  <a:lnTo>
                    <a:pt x="310" y="0"/>
                  </a:lnTo>
                  <a:lnTo>
                    <a:pt x="496" y="0"/>
                  </a:lnTo>
                  <a:lnTo>
                    <a:pt x="496" y="745"/>
                  </a:lnTo>
                  <a:lnTo>
                    <a:pt x="621" y="1864"/>
                  </a:lnTo>
                  <a:lnTo>
                    <a:pt x="186" y="1615"/>
                  </a:lnTo>
                  <a:lnTo>
                    <a:pt x="559" y="1304"/>
                  </a:lnTo>
                  <a:lnTo>
                    <a:pt x="559" y="1304"/>
                  </a:lnTo>
                  <a:lnTo>
                    <a:pt x="403" y="1213"/>
                  </a:lnTo>
                  <a:lnTo>
                    <a:pt x="249" y="1119"/>
                  </a:lnTo>
                  <a:lnTo>
                    <a:pt x="249" y="1119"/>
                  </a:lnTo>
                  <a:lnTo>
                    <a:pt x="496" y="994"/>
                  </a:lnTo>
                  <a:lnTo>
                    <a:pt x="453" y="931"/>
                  </a:lnTo>
                  <a:lnTo>
                    <a:pt x="408" y="867"/>
                  </a:lnTo>
                  <a:lnTo>
                    <a:pt x="360" y="806"/>
                  </a:lnTo>
                  <a:lnTo>
                    <a:pt x="310" y="745"/>
                  </a:lnTo>
                  <a:lnTo>
                    <a:pt x="310" y="745"/>
                  </a:lnTo>
                  <a:lnTo>
                    <a:pt x="358" y="718"/>
                  </a:lnTo>
                  <a:lnTo>
                    <a:pt x="406" y="687"/>
                  </a:lnTo>
                  <a:lnTo>
                    <a:pt x="451" y="656"/>
                  </a:lnTo>
                  <a:lnTo>
                    <a:pt x="496" y="622"/>
                  </a:lnTo>
                  <a:lnTo>
                    <a:pt x="496" y="622"/>
                  </a:lnTo>
                  <a:lnTo>
                    <a:pt x="447" y="561"/>
                  </a:lnTo>
                  <a:lnTo>
                    <a:pt x="399" y="501"/>
                  </a:lnTo>
                  <a:lnTo>
                    <a:pt x="354" y="437"/>
                  </a:lnTo>
                  <a:lnTo>
                    <a:pt x="310" y="373"/>
                  </a:lnTo>
                  <a:lnTo>
                    <a:pt x="310" y="373"/>
                  </a:lnTo>
                  <a:lnTo>
                    <a:pt x="384" y="334"/>
                  </a:lnTo>
                  <a:lnTo>
                    <a:pt x="461" y="299"/>
                  </a:lnTo>
                  <a:lnTo>
                    <a:pt x="540" y="272"/>
                  </a:lnTo>
                  <a:lnTo>
                    <a:pt x="581" y="260"/>
                  </a:lnTo>
                  <a:lnTo>
                    <a:pt x="621" y="249"/>
                  </a:lnTo>
                  <a:lnTo>
                    <a:pt x="621" y="249"/>
                  </a:lnTo>
                  <a:lnTo>
                    <a:pt x="99" y="37"/>
                  </a:lnTo>
                  <a:lnTo>
                    <a:pt x="73" y="63"/>
                  </a:lnTo>
                  <a:lnTo>
                    <a:pt x="47" y="91"/>
                  </a:lnTo>
                  <a:lnTo>
                    <a:pt x="22" y="120"/>
                  </a:lnTo>
                  <a:lnTo>
                    <a:pt x="0" y="149"/>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8" name="Freeform 6"/>
            <p:cNvSpPr>
              <a:spLocks/>
            </p:cNvSpPr>
            <p:nvPr/>
          </p:nvSpPr>
          <p:spPr bwMode="auto">
            <a:xfrm>
              <a:off x="1957388" y="4535488"/>
              <a:ext cx="330200" cy="987425"/>
            </a:xfrm>
            <a:custGeom>
              <a:avLst/>
              <a:gdLst/>
              <a:ahLst/>
              <a:cxnLst>
                <a:cxn ang="0">
                  <a:pos x="497" y="1864"/>
                </a:cxn>
                <a:cxn ang="0">
                  <a:pos x="310" y="745"/>
                </a:cxn>
                <a:cxn ang="0">
                  <a:pos x="310" y="0"/>
                </a:cxn>
                <a:cxn ang="0">
                  <a:pos x="124" y="0"/>
                </a:cxn>
                <a:cxn ang="0">
                  <a:pos x="124" y="745"/>
                </a:cxn>
                <a:cxn ang="0">
                  <a:pos x="0" y="1864"/>
                </a:cxn>
                <a:cxn ang="0">
                  <a:pos x="435" y="1615"/>
                </a:cxn>
                <a:cxn ang="0">
                  <a:pos x="63" y="1304"/>
                </a:cxn>
                <a:cxn ang="0">
                  <a:pos x="63" y="1304"/>
                </a:cxn>
                <a:cxn ang="0">
                  <a:pos x="219" y="1213"/>
                </a:cxn>
                <a:cxn ang="0">
                  <a:pos x="373" y="1119"/>
                </a:cxn>
                <a:cxn ang="0">
                  <a:pos x="373" y="1119"/>
                </a:cxn>
                <a:cxn ang="0">
                  <a:pos x="124" y="994"/>
                </a:cxn>
                <a:cxn ang="0">
                  <a:pos x="168" y="931"/>
                </a:cxn>
                <a:cxn ang="0">
                  <a:pos x="213" y="867"/>
                </a:cxn>
                <a:cxn ang="0">
                  <a:pos x="261" y="806"/>
                </a:cxn>
                <a:cxn ang="0">
                  <a:pos x="310" y="745"/>
                </a:cxn>
                <a:cxn ang="0">
                  <a:pos x="310" y="745"/>
                </a:cxn>
                <a:cxn ang="0">
                  <a:pos x="262" y="718"/>
                </a:cxn>
                <a:cxn ang="0">
                  <a:pos x="216" y="687"/>
                </a:cxn>
                <a:cxn ang="0">
                  <a:pos x="169" y="656"/>
                </a:cxn>
                <a:cxn ang="0">
                  <a:pos x="124" y="622"/>
                </a:cxn>
                <a:cxn ang="0">
                  <a:pos x="124" y="622"/>
                </a:cxn>
                <a:cxn ang="0">
                  <a:pos x="174" y="561"/>
                </a:cxn>
                <a:cxn ang="0">
                  <a:pos x="222" y="501"/>
                </a:cxn>
                <a:cxn ang="0">
                  <a:pos x="267" y="437"/>
                </a:cxn>
                <a:cxn ang="0">
                  <a:pos x="310" y="373"/>
                </a:cxn>
                <a:cxn ang="0">
                  <a:pos x="310" y="373"/>
                </a:cxn>
                <a:cxn ang="0">
                  <a:pos x="236" y="334"/>
                </a:cxn>
                <a:cxn ang="0">
                  <a:pos x="160" y="299"/>
                </a:cxn>
                <a:cxn ang="0">
                  <a:pos x="80" y="272"/>
                </a:cxn>
                <a:cxn ang="0">
                  <a:pos x="41" y="260"/>
                </a:cxn>
                <a:cxn ang="0">
                  <a:pos x="0" y="249"/>
                </a:cxn>
                <a:cxn ang="0">
                  <a:pos x="0" y="249"/>
                </a:cxn>
                <a:cxn ang="0">
                  <a:pos x="521" y="37"/>
                </a:cxn>
                <a:cxn ang="0">
                  <a:pos x="549" y="63"/>
                </a:cxn>
                <a:cxn ang="0">
                  <a:pos x="575" y="91"/>
                </a:cxn>
                <a:cxn ang="0">
                  <a:pos x="598" y="120"/>
                </a:cxn>
                <a:cxn ang="0">
                  <a:pos x="622" y="149"/>
                </a:cxn>
              </a:cxnLst>
              <a:rect l="0" t="0" r="r" b="b"/>
              <a:pathLst>
                <a:path w="622" h="1864">
                  <a:moveTo>
                    <a:pt x="497" y="1864"/>
                  </a:moveTo>
                  <a:lnTo>
                    <a:pt x="310" y="745"/>
                  </a:lnTo>
                  <a:lnTo>
                    <a:pt x="310" y="0"/>
                  </a:lnTo>
                  <a:lnTo>
                    <a:pt x="124" y="0"/>
                  </a:lnTo>
                  <a:lnTo>
                    <a:pt x="124" y="745"/>
                  </a:lnTo>
                  <a:lnTo>
                    <a:pt x="0" y="1864"/>
                  </a:lnTo>
                  <a:lnTo>
                    <a:pt x="435" y="1615"/>
                  </a:lnTo>
                  <a:lnTo>
                    <a:pt x="63" y="1304"/>
                  </a:lnTo>
                  <a:lnTo>
                    <a:pt x="63" y="1304"/>
                  </a:lnTo>
                  <a:lnTo>
                    <a:pt x="219" y="1213"/>
                  </a:lnTo>
                  <a:lnTo>
                    <a:pt x="373" y="1119"/>
                  </a:lnTo>
                  <a:lnTo>
                    <a:pt x="373" y="1119"/>
                  </a:lnTo>
                  <a:lnTo>
                    <a:pt x="124" y="994"/>
                  </a:lnTo>
                  <a:lnTo>
                    <a:pt x="168" y="931"/>
                  </a:lnTo>
                  <a:lnTo>
                    <a:pt x="213" y="867"/>
                  </a:lnTo>
                  <a:lnTo>
                    <a:pt x="261" y="806"/>
                  </a:lnTo>
                  <a:lnTo>
                    <a:pt x="310" y="745"/>
                  </a:lnTo>
                  <a:lnTo>
                    <a:pt x="310" y="745"/>
                  </a:lnTo>
                  <a:lnTo>
                    <a:pt x="262" y="718"/>
                  </a:lnTo>
                  <a:lnTo>
                    <a:pt x="216" y="687"/>
                  </a:lnTo>
                  <a:lnTo>
                    <a:pt x="169" y="656"/>
                  </a:lnTo>
                  <a:lnTo>
                    <a:pt x="124" y="622"/>
                  </a:lnTo>
                  <a:lnTo>
                    <a:pt x="124" y="622"/>
                  </a:lnTo>
                  <a:lnTo>
                    <a:pt x="174" y="561"/>
                  </a:lnTo>
                  <a:lnTo>
                    <a:pt x="222" y="501"/>
                  </a:lnTo>
                  <a:lnTo>
                    <a:pt x="267" y="437"/>
                  </a:lnTo>
                  <a:lnTo>
                    <a:pt x="310" y="373"/>
                  </a:lnTo>
                  <a:lnTo>
                    <a:pt x="310" y="373"/>
                  </a:lnTo>
                  <a:lnTo>
                    <a:pt x="236" y="334"/>
                  </a:lnTo>
                  <a:lnTo>
                    <a:pt x="160" y="299"/>
                  </a:lnTo>
                  <a:lnTo>
                    <a:pt x="80" y="272"/>
                  </a:lnTo>
                  <a:lnTo>
                    <a:pt x="41" y="260"/>
                  </a:lnTo>
                  <a:lnTo>
                    <a:pt x="0" y="249"/>
                  </a:lnTo>
                  <a:lnTo>
                    <a:pt x="0" y="249"/>
                  </a:lnTo>
                  <a:lnTo>
                    <a:pt x="521" y="37"/>
                  </a:lnTo>
                  <a:lnTo>
                    <a:pt x="549" y="63"/>
                  </a:lnTo>
                  <a:lnTo>
                    <a:pt x="575" y="91"/>
                  </a:lnTo>
                  <a:lnTo>
                    <a:pt x="598" y="120"/>
                  </a:lnTo>
                  <a:lnTo>
                    <a:pt x="622" y="149"/>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9" name="Line 7"/>
            <p:cNvSpPr>
              <a:spLocks noChangeShapeType="1"/>
            </p:cNvSpPr>
            <p:nvPr/>
          </p:nvSpPr>
          <p:spPr bwMode="auto">
            <a:xfrm flipH="1">
              <a:off x="1911351" y="4556126"/>
              <a:ext cx="322263" cy="1588"/>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sp>
        <p:nvSpPr>
          <p:cNvPr id="20" name="Freeform 8"/>
          <p:cNvSpPr>
            <a:spLocks/>
          </p:cNvSpPr>
          <p:nvPr/>
        </p:nvSpPr>
        <p:spPr bwMode="auto">
          <a:xfrm>
            <a:off x="3572875" y="5277032"/>
            <a:ext cx="352425" cy="209550"/>
          </a:xfrm>
          <a:custGeom>
            <a:avLst/>
            <a:gdLst/>
            <a:ahLst/>
            <a:cxnLst>
              <a:cxn ang="0">
                <a:pos x="304" y="0"/>
              </a:cxn>
              <a:cxn ang="0">
                <a:pos x="24" y="147"/>
              </a:cxn>
              <a:cxn ang="0">
                <a:pos x="13" y="158"/>
              </a:cxn>
              <a:cxn ang="0">
                <a:pos x="4" y="174"/>
              </a:cxn>
              <a:cxn ang="0">
                <a:pos x="0" y="190"/>
              </a:cxn>
              <a:cxn ang="0">
                <a:pos x="0" y="207"/>
              </a:cxn>
              <a:cxn ang="0">
                <a:pos x="310" y="394"/>
              </a:cxn>
              <a:cxn ang="0">
                <a:pos x="310" y="394"/>
              </a:cxn>
              <a:cxn ang="0">
                <a:pos x="342" y="396"/>
              </a:cxn>
              <a:cxn ang="0">
                <a:pos x="372" y="394"/>
              </a:cxn>
              <a:cxn ang="0">
                <a:pos x="372" y="394"/>
              </a:cxn>
              <a:cxn ang="0">
                <a:pos x="657" y="245"/>
              </a:cxn>
              <a:cxn ang="0">
                <a:pos x="663" y="232"/>
              </a:cxn>
              <a:cxn ang="0">
                <a:pos x="666" y="219"/>
              </a:cxn>
              <a:cxn ang="0">
                <a:pos x="666" y="206"/>
              </a:cxn>
              <a:cxn ang="0">
                <a:pos x="665" y="193"/>
              </a:cxn>
              <a:cxn ang="0">
                <a:pos x="659" y="180"/>
              </a:cxn>
              <a:cxn ang="0">
                <a:pos x="651" y="168"/>
              </a:cxn>
              <a:cxn ang="0">
                <a:pos x="643" y="158"/>
              </a:cxn>
              <a:cxn ang="0">
                <a:pos x="631" y="151"/>
              </a:cxn>
              <a:cxn ang="0">
                <a:pos x="621" y="145"/>
              </a:cxn>
              <a:cxn ang="0">
                <a:pos x="621" y="147"/>
              </a:cxn>
              <a:cxn ang="0">
                <a:pos x="528" y="95"/>
              </a:cxn>
              <a:cxn ang="0">
                <a:pos x="435" y="44"/>
              </a:cxn>
            </a:cxnLst>
            <a:rect l="0" t="0" r="r" b="b"/>
            <a:pathLst>
              <a:path w="666" h="396">
                <a:moveTo>
                  <a:pt x="304" y="0"/>
                </a:moveTo>
                <a:lnTo>
                  <a:pt x="24" y="147"/>
                </a:lnTo>
                <a:lnTo>
                  <a:pt x="13" y="158"/>
                </a:lnTo>
                <a:lnTo>
                  <a:pt x="4" y="174"/>
                </a:lnTo>
                <a:lnTo>
                  <a:pt x="0" y="190"/>
                </a:lnTo>
                <a:lnTo>
                  <a:pt x="0" y="207"/>
                </a:lnTo>
                <a:lnTo>
                  <a:pt x="310" y="394"/>
                </a:lnTo>
                <a:lnTo>
                  <a:pt x="310" y="394"/>
                </a:lnTo>
                <a:lnTo>
                  <a:pt x="342" y="396"/>
                </a:lnTo>
                <a:lnTo>
                  <a:pt x="372" y="394"/>
                </a:lnTo>
                <a:lnTo>
                  <a:pt x="372" y="394"/>
                </a:lnTo>
                <a:lnTo>
                  <a:pt x="657" y="245"/>
                </a:lnTo>
                <a:lnTo>
                  <a:pt x="663" y="232"/>
                </a:lnTo>
                <a:lnTo>
                  <a:pt x="666" y="219"/>
                </a:lnTo>
                <a:lnTo>
                  <a:pt x="666" y="206"/>
                </a:lnTo>
                <a:lnTo>
                  <a:pt x="665" y="193"/>
                </a:lnTo>
                <a:lnTo>
                  <a:pt x="659" y="180"/>
                </a:lnTo>
                <a:lnTo>
                  <a:pt x="651" y="168"/>
                </a:lnTo>
                <a:lnTo>
                  <a:pt x="643" y="158"/>
                </a:lnTo>
                <a:lnTo>
                  <a:pt x="631" y="151"/>
                </a:lnTo>
                <a:lnTo>
                  <a:pt x="621" y="145"/>
                </a:lnTo>
                <a:lnTo>
                  <a:pt x="621" y="147"/>
                </a:lnTo>
                <a:lnTo>
                  <a:pt x="528" y="95"/>
                </a:lnTo>
                <a:lnTo>
                  <a:pt x="435" y="44"/>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1" name="Line 9"/>
          <p:cNvSpPr>
            <a:spLocks noChangeShapeType="1"/>
          </p:cNvSpPr>
          <p:nvPr/>
        </p:nvSpPr>
        <p:spPr bwMode="auto">
          <a:xfrm flipV="1">
            <a:off x="3737972" y="4769032"/>
            <a:ext cx="1588" cy="571500"/>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2" name="Freeform 10"/>
          <p:cNvSpPr>
            <a:spLocks/>
          </p:cNvSpPr>
          <p:nvPr/>
        </p:nvSpPr>
        <p:spPr bwMode="auto">
          <a:xfrm>
            <a:off x="3776075" y="4729352"/>
            <a:ext cx="26988" cy="657225"/>
          </a:xfrm>
          <a:custGeom>
            <a:avLst/>
            <a:gdLst/>
            <a:ahLst/>
            <a:cxnLst>
              <a:cxn ang="0">
                <a:pos x="0" y="1242"/>
              </a:cxn>
              <a:cxn ang="0">
                <a:pos x="13" y="1242"/>
              </a:cxn>
              <a:cxn ang="0">
                <a:pos x="20" y="1242"/>
              </a:cxn>
              <a:cxn ang="0">
                <a:pos x="26" y="1241"/>
              </a:cxn>
              <a:cxn ang="0">
                <a:pos x="38" y="1235"/>
              </a:cxn>
              <a:cxn ang="0">
                <a:pos x="46" y="1225"/>
              </a:cxn>
              <a:cxn ang="0">
                <a:pos x="51" y="1212"/>
              </a:cxn>
              <a:cxn ang="0">
                <a:pos x="51" y="1206"/>
              </a:cxn>
              <a:cxn ang="0">
                <a:pos x="51" y="1206"/>
              </a:cxn>
              <a:cxn ang="0">
                <a:pos x="19" y="0"/>
              </a:cxn>
            </a:cxnLst>
            <a:rect l="0" t="0" r="r" b="b"/>
            <a:pathLst>
              <a:path w="51" h="1242">
                <a:moveTo>
                  <a:pt x="0" y="1242"/>
                </a:moveTo>
                <a:lnTo>
                  <a:pt x="13" y="1242"/>
                </a:lnTo>
                <a:lnTo>
                  <a:pt x="20" y="1242"/>
                </a:lnTo>
                <a:lnTo>
                  <a:pt x="26" y="1241"/>
                </a:lnTo>
                <a:lnTo>
                  <a:pt x="38" y="1235"/>
                </a:lnTo>
                <a:lnTo>
                  <a:pt x="46" y="1225"/>
                </a:lnTo>
                <a:lnTo>
                  <a:pt x="51" y="1212"/>
                </a:lnTo>
                <a:lnTo>
                  <a:pt x="51" y="1206"/>
                </a:lnTo>
                <a:lnTo>
                  <a:pt x="51" y="1206"/>
                </a:lnTo>
                <a:lnTo>
                  <a:pt x="19"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3" name="Freeform 11"/>
          <p:cNvSpPr>
            <a:spLocks/>
          </p:cNvSpPr>
          <p:nvPr/>
        </p:nvSpPr>
        <p:spPr bwMode="auto">
          <a:xfrm>
            <a:off x="3655426" y="5329427"/>
            <a:ext cx="114300" cy="66675"/>
          </a:xfrm>
          <a:custGeom>
            <a:avLst/>
            <a:gdLst/>
            <a:ahLst/>
            <a:cxnLst>
              <a:cxn ang="0">
                <a:pos x="218" y="78"/>
              </a:cxn>
              <a:cxn ang="0">
                <a:pos x="125" y="127"/>
              </a:cxn>
              <a:cxn ang="0">
                <a:pos x="0" y="48"/>
              </a:cxn>
              <a:cxn ang="0">
                <a:pos x="97" y="0"/>
              </a:cxn>
              <a:cxn ang="0">
                <a:pos x="218" y="78"/>
              </a:cxn>
            </a:cxnLst>
            <a:rect l="0" t="0" r="r" b="b"/>
            <a:pathLst>
              <a:path w="218" h="127">
                <a:moveTo>
                  <a:pt x="218" y="78"/>
                </a:moveTo>
                <a:lnTo>
                  <a:pt x="125" y="127"/>
                </a:lnTo>
                <a:lnTo>
                  <a:pt x="0" y="48"/>
                </a:lnTo>
                <a:lnTo>
                  <a:pt x="97" y="0"/>
                </a:lnTo>
                <a:lnTo>
                  <a:pt x="218" y="7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4" name="Freeform 12"/>
          <p:cNvSpPr>
            <a:spLocks/>
          </p:cNvSpPr>
          <p:nvPr/>
        </p:nvSpPr>
        <p:spPr bwMode="auto">
          <a:xfrm>
            <a:off x="3655426" y="5329427"/>
            <a:ext cx="114300" cy="66675"/>
          </a:xfrm>
          <a:custGeom>
            <a:avLst/>
            <a:gdLst/>
            <a:ahLst/>
            <a:cxnLst>
              <a:cxn ang="0">
                <a:pos x="218" y="78"/>
              </a:cxn>
              <a:cxn ang="0">
                <a:pos x="125" y="127"/>
              </a:cxn>
              <a:cxn ang="0">
                <a:pos x="0" y="48"/>
              </a:cxn>
              <a:cxn ang="0">
                <a:pos x="97" y="0"/>
              </a:cxn>
              <a:cxn ang="0">
                <a:pos x="218" y="78"/>
              </a:cxn>
            </a:cxnLst>
            <a:rect l="0" t="0" r="r" b="b"/>
            <a:pathLst>
              <a:path w="218" h="127">
                <a:moveTo>
                  <a:pt x="218" y="78"/>
                </a:moveTo>
                <a:lnTo>
                  <a:pt x="125" y="127"/>
                </a:lnTo>
                <a:lnTo>
                  <a:pt x="0" y="48"/>
                </a:lnTo>
                <a:lnTo>
                  <a:pt x="97" y="0"/>
                </a:lnTo>
                <a:lnTo>
                  <a:pt x="218" y="78"/>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5" name="Freeform 13"/>
          <p:cNvSpPr>
            <a:spLocks/>
          </p:cNvSpPr>
          <p:nvPr/>
        </p:nvSpPr>
        <p:spPr bwMode="auto">
          <a:xfrm>
            <a:off x="3720509" y="5373877"/>
            <a:ext cx="52388" cy="73025"/>
          </a:xfrm>
          <a:custGeom>
            <a:avLst/>
            <a:gdLst/>
            <a:ahLst/>
            <a:cxnLst>
              <a:cxn ang="0">
                <a:pos x="0" y="37"/>
              </a:cxn>
              <a:cxn ang="0">
                <a:pos x="0" y="137"/>
              </a:cxn>
              <a:cxn ang="0">
                <a:pos x="99" y="87"/>
              </a:cxn>
              <a:cxn ang="0">
                <a:pos x="99" y="0"/>
              </a:cxn>
            </a:cxnLst>
            <a:rect l="0" t="0" r="r" b="b"/>
            <a:pathLst>
              <a:path w="99" h="137">
                <a:moveTo>
                  <a:pt x="0" y="37"/>
                </a:moveTo>
                <a:lnTo>
                  <a:pt x="0" y="137"/>
                </a:lnTo>
                <a:lnTo>
                  <a:pt x="99" y="87"/>
                </a:lnTo>
                <a:lnTo>
                  <a:pt x="99"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6" name="Freeform 14"/>
          <p:cNvSpPr>
            <a:spLocks/>
          </p:cNvSpPr>
          <p:nvPr/>
        </p:nvSpPr>
        <p:spPr bwMode="auto">
          <a:xfrm>
            <a:off x="3653834" y="5354827"/>
            <a:ext cx="63500" cy="87313"/>
          </a:xfrm>
          <a:custGeom>
            <a:avLst/>
            <a:gdLst/>
            <a:ahLst/>
            <a:cxnLst>
              <a:cxn ang="0">
                <a:pos x="3" y="0"/>
              </a:cxn>
              <a:cxn ang="0">
                <a:pos x="0" y="95"/>
              </a:cxn>
              <a:cxn ang="0">
                <a:pos x="122" y="166"/>
              </a:cxn>
            </a:cxnLst>
            <a:rect l="0" t="0" r="r" b="b"/>
            <a:pathLst>
              <a:path w="122" h="166">
                <a:moveTo>
                  <a:pt x="3" y="0"/>
                </a:moveTo>
                <a:lnTo>
                  <a:pt x="0" y="95"/>
                </a:lnTo>
                <a:lnTo>
                  <a:pt x="122" y="166"/>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7" name="Freeform 15"/>
          <p:cNvSpPr>
            <a:spLocks/>
          </p:cNvSpPr>
          <p:nvPr/>
        </p:nvSpPr>
        <p:spPr bwMode="auto">
          <a:xfrm>
            <a:off x="3595101" y="4680132"/>
            <a:ext cx="193675" cy="204788"/>
          </a:xfrm>
          <a:custGeom>
            <a:avLst/>
            <a:gdLst/>
            <a:ahLst/>
            <a:cxnLst>
              <a:cxn ang="0">
                <a:pos x="361" y="0"/>
              </a:cxn>
              <a:cxn ang="0">
                <a:pos x="366" y="71"/>
              </a:cxn>
              <a:cxn ang="0">
                <a:pos x="0" y="385"/>
              </a:cxn>
              <a:cxn ang="0">
                <a:pos x="0" y="323"/>
              </a:cxn>
              <a:cxn ang="0">
                <a:pos x="361" y="0"/>
              </a:cxn>
            </a:cxnLst>
            <a:rect l="0" t="0" r="r" b="b"/>
            <a:pathLst>
              <a:path w="366" h="385">
                <a:moveTo>
                  <a:pt x="361" y="0"/>
                </a:moveTo>
                <a:lnTo>
                  <a:pt x="366" y="71"/>
                </a:lnTo>
                <a:lnTo>
                  <a:pt x="0" y="385"/>
                </a:lnTo>
                <a:lnTo>
                  <a:pt x="0" y="323"/>
                </a:lnTo>
                <a:lnTo>
                  <a:pt x="361"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8" name="Freeform 16"/>
          <p:cNvSpPr>
            <a:spLocks/>
          </p:cNvSpPr>
          <p:nvPr/>
        </p:nvSpPr>
        <p:spPr bwMode="auto">
          <a:xfrm>
            <a:off x="3595101" y="4680132"/>
            <a:ext cx="193675" cy="204788"/>
          </a:xfrm>
          <a:custGeom>
            <a:avLst/>
            <a:gdLst/>
            <a:ahLst/>
            <a:cxnLst>
              <a:cxn ang="0">
                <a:pos x="361" y="0"/>
              </a:cxn>
              <a:cxn ang="0">
                <a:pos x="366" y="71"/>
              </a:cxn>
              <a:cxn ang="0">
                <a:pos x="0" y="385"/>
              </a:cxn>
              <a:cxn ang="0">
                <a:pos x="0" y="323"/>
              </a:cxn>
              <a:cxn ang="0">
                <a:pos x="361" y="0"/>
              </a:cxn>
            </a:cxnLst>
            <a:rect l="0" t="0" r="r" b="b"/>
            <a:pathLst>
              <a:path w="366" h="385">
                <a:moveTo>
                  <a:pt x="361" y="0"/>
                </a:moveTo>
                <a:lnTo>
                  <a:pt x="366" y="71"/>
                </a:lnTo>
                <a:lnTo>
                  <a:pt x="0" y="385"/>
                </a:lnTo>
                <a:lnTo>
                  <a:pt x="0" y="323"/>
                </a:lnTo>
                <a:lnTo>
                  <a:pt x="361" y="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9" name="Freeform 17"/>
          <p:cNvSpPr>
            <a:spLocks/>
          </p:cNvSpPr>
          <p:nvPr/>
        </p:nvSpPr>
        <p:spPr bwMode="auto">
          <a:xfrm>
            <a:off x="3818934" y="4640452"/>
            <a:ext cx="198438" cy="85725"/>
          </a:xfrm>
          <a:custGeom>
            <a:avLst/>
            <a:gdLst/>
            <a:ahLst/>
            <a:cxnLst>
              <a:cxn ang="0">
                <a:pos x="0" y="76"/>
              </a:cxn>
              <a:cxn ang="0">
                <a:pos x="342" y="163"/>
              </a:cxn>
              <a:cxn ang="0">
                <a:pos x="373" y="125"/>
              </a:cxn>
              <a:cxn ang="0">
                <a:pos x="31" y="0"/>
              </a:cxn>
              <a:cxn ang="0">
                <a:pos x="0" y="76"/>
              </a:cxn>
            </a:cxnLst>
            <a:rect l="0" t="0" r="r" b="b"/>
            <a:pathLst>
              <a:path w="373" h="163">
                <a:moveTo>
                  <a:pt x="0" y="76"/>
                </a:moveTo>
                <a:lnTo>
                  <a:pt x="342" y="163"/>
                </a:lnTo>
                <a:lnTo>
                  <a:pt x="373" y="125"/>
                </a:lnTo>
                <a:lnTo>
                  <a:pt x="31" y="0"/>
                </a:lnTo>
                <a:lnTo>
                  <a:pt x="0" y="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0" name="Freeform 18"/>
          <p:cNvSpPr>
            <a:spLocks/>
          </p:cNvSpPr>
          <p:nvPr/>
        </p:nvSpPr>
        <p:spPr bwMode="auto">
          <a:xfrm>
            <a:off x="3818934" y="4640452"/>
            <a:ext cx="198438" cy="85725"/>
          </a:xfrm>
          <a:custGeom>
            <a:avLst/>
            <a:gdLst/>
            <a:ahLst/>
            <a:cxnLst>
              <a:cxn ang="0">
                <a:pos x="0" y="76"/>
              </a:cxn>
              <a:cxn ang="0">
                <a:pos x="342" y="163"/>
              </a:cxn>
              <a:cxn ang="0">
                <a:pos x="373" y="125"/>
              </a:cxn>
              <a:cxn ang="0">
                <a:pos x="31" y="0"/>
              </a:cxn>
              <a:cxn ang="0">
                <a:pos x="0" y="76"/>
              </a:cxn>
            </a:cxnLst>
            <a:rect l="0" t="0" r="r" b="b"/>
            <a:pathLst>
              <a:path w="373" h="163">
                <a:moveTo>
                  <a:pt x="0" y="76"/>
                </a:moveTo>
                <a:lnTo>
                  <a:pt x="342" y="163"/>
                </a:lnTo>
                <a:lnTo>
                  <a:pt x="373" y="125"/>
                </a:lnTo>
                <a:lnTo>
                  <a:pt x="31" y="0"/>
                </a:lnTo>
                <a:lnTo>
                  <a:pt x="0" y="76"/>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1" name="Line 19"/>
          <p:cNvSpPr>
            <a:spLocks noChangeShapeType="1"/>
          </p:cNvSpPr>
          <p:nvPr/>
        </p:nvSpPr>
        <p:spPr bwMode="auto">
          <a:xfrm flipH="1" flipV="1">
            <a:off x="3717334" y="4584890"/>
            <a:ext cx="79375" cy="47625"/>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2" name="Freeform 20"/>
          <p:cNvSpPr>
            <a:spLocks/>
          </p:cNvSpPr>
          <p:nvPr/>
        </p:nvSpPr>
        <p:spPr bwMode="auto">
          <a:xfrm>
            <a:off x="3674472" y="4584890"/>
            <a:ext cx="76200" cy="112713"/>
          </a:xfrm>
          <a:custGeom>
            <a:avLst/>
            <a:gdLst/>
            <a:ahLst/>
            <a:cxnLst>
              <a:cxn ang="0">
                <a:pos x="142" y="214"/>
              </a:cxn>
              <a:cxn ang="0">
                <a:pos x="6" y="137"/>
              </a:cxn>
              <a:cxn ang="0">
                <a:pos x="0" y="50"/>
              </a:cxn>
              <a:cxn ang="0">
                <a:pos x="74" y="0"/>
              </a:cxn>
            </a:cxnLst>
            <a:rect l="0" t="0" r="r" b="b"/>
            <a:pathLst>
              <a:path w="142" h="214">
                <a:moveTo>
                  <a:pt x="142" y="214"/>
                </a:moveTo>
                <a:lnTo>
                  <a:pt x="6" y="137"/>
                </a:lnTo>
                <a:lnTo>
                  <a:pt x="0" y="50"/>
                </a:lnTo>
                <a:lnTo>
                  <a:pt x="74"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3" name="Freeform 21"/>
          <p:cNvSpPr>
            <a:spLocks/>
          </p:cNvSpPr>
          <p:nvPr/>
        </p:nvSpPr>
        <p:spPr bwMode="auto">
          <a:xfrm>
            <a:off x="3752263" y="4632515"/>
            <a:ext cx="36513" cy="66675"/>
          </a:xfrm>
          <a:custGeom>
            <a:avLst/>
            <a:gdLst/>
            <a:ahLst/>
            <a:cxnLst>
              <a:cxn ang="0">
                <a:pos x="71" y="0"/>
              </a:cxn>
              <a:cxn ang="0">
                <a:pos x="9" y="30"/>
              </a:cxn>
              <a:cxn ang="0">
                <a:pos x="0" y="124"/>
              </a:cxn>
            </a:cxnLst>
            <a:rect l="0" t="0" r="r" b="b"/>
            <a:pathLst>
              <a:path w="71" h="124">
                <a:moveTo>
                  <a:pt x="71" y="0"/>
                </a:moveTo>
                <a:lnTo>
                  <a:pt x="9" y="30"/>
                </a:lnTo>
                <a:lnTo>
                  <a:pt x="0" y="124"/>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4" name="Freeform 22"/>
          <p:cNvSpPr>
            <a:spLocks/>
          </p:cNvSpPr>
          <p:nvPr/>
        </p:nvSpPr>
        <p:spPr bwMode="auto">
          <a:xfrm>
            <a:off x="3777659" y="4646794"/>
            <a:ext cx="50800" cy="50800"/>
          </a:xfrm>
          <a:custGeom>
            <a:avLst/>
            <a:gdLst/>
            <a:ahLst/>
            <a:cxnLst>
              <a:cxn ang="0">
                <a:pos x="0" y="68"/>
              </a:cxn>
              <a:cxn ang="0">
                <a:pos x="35" y="86"/>
              </a:cxn>
              <a:cxn ang="0">
                <a:pos x="46" y="94"/>
              </a:cxn>
              <a:cxn ang="0">
                <a:pos x="61" y="97"/>
              </a:cxn>
              <a:cxn ang="0">
                <a:pos x="74" y="92"/>
              </a:cxn>
              <a:cxn ang="0">
                <a:pos x="85" y="85"/>
              </a:cxn>
              <a:cxn ang="0">
                <a:pos x="93" y="72"/>
              </a:cxn>
              <a:cxn ang="0">
                <a:pos x="96" y="59"/>
              </a:cxn>
              <a:cxn ang="0">
                <a:pos x="93" y="44"/>
              </a:cxn>
              <a:cxn ang="0">
                <a:pos x="84" y="33"/>
              </a:cxn>
              <a:cxn ang="0">
                <a:pos x="75" y="27"/>
              </a:cxn>
              <a:cxn ang="0">
                <a:pos x="65" y="24"/>
              </a:cxn>
              <a:cxn ang="0">
                <a:pos x="46" y="14"/>
              </a:cxn>
              <a:cxn ang="0">
                <a:pos x="32" y="0"/>
              </a:cxn>
            </a:cxnLst>
            <a:rect l="0" t="0" r="r" b="b"/>
            <a:pathLst>
              <a:path w="96" h="97">
                <a:moveTo>
                  <a:pt x="0" y="68"/>
                </a:moveTo>
                <a:lnTo>
                  <a:pt x="35" y="86"/>
                </a:lnTo>
                <a:lnTo>
                  <a:pt x="46" y="94"/>
                </a:lnTo>
                <a:lnTo>
                  <a:pt x="61" y="97"/>
                </a:lnTo>
                <a:lnTo>
                  <a:pt x="74" y="92"/>
                </a:lnTo>
                <a:lnTo>
                  <a:pt x="85" y="85"/>
                </a:lnTo>
                <a:lnTo>
                  <a:pt x="93" y="72"/>
                </a:lnTo>
                <a:lnTo>
                  <a:pt x="96" y="59"/>
                </a:lnTo>
                <a:lnTo>
                  <a:pt x="93" y="44"/>
                </a:lnTo>
                <a:lnTo>
                  <a:pt x="84" y="33"/>
                </a:lnTo>
                <a:lnTo>
                  <a:pt x="75" y="27"/>
                </a:lnTo>
                <a:lnTo>
                  <a:pt x="65" y="24"/>
                </a:lnTo>
                <a:lnTo>
                  <a:pt x="46" y="14"/>
                </a:lnTo>
                <a:lnTo>
                  <a:pt x="32"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5" name="Freeform 23"/>
          <p:cNvSpPr>
            <a:spLocks/>
          </p:cNvSpPr>
          <p:nvPr/>
        </p:nvSpPr>
        <p:spPr bwMode="auto">
          <a:xfrm>
            <a:off x="3776072" y="4648382"/>
            <a:ext cx="19050" cy="31750"/>
          </a:xfrm>
          <a:custGeom>
            <a:avLst/>
            <a:gdLst/>
            <a:ahLst/>
            <a:cxnLst>
              <a:cxn ang="0">
                <a:pos x="35" y="0"/>
              </a:cxn>
              <a:cxn ang="0">
                <a:pos x="27" y="2"/>
              </a:cxn>
              <a:cxn ang="0">
                <a:pos x="20" y="5"/>
              </a:cxn>
              <a:cxn ang="0">
                <a:pos x="8" y="15"/>
              </a:cxn>
              <a:cxn ang="0">
                <a:pos x="1" y="28"/>
              </a:cxn>
              <a:cxn ang="0">
                <a:pos x="0" y="35"/>
              </a:cxn>
              <a:cxn ang="0">
                <a:pos x="1" y="42"/>
              </a:cxn>
              <a:cxn ang="0">
                <a:pos x="3" y="51"/>
              </a:cxn>
              <a:cxn ang="0">
                <a:pos x="7" y="60"/>
              </a:cxn>
            </a:cxnLst>
            <a:rect l="0" t="0" r="r" b="b"/>
            <a:pathLst>
              <a:path w="35" h="60">
                <a:moveTo>
                  <a:pt x="35" y="0"/>
                </a:moveTo>
                <a:lnTo>
                  <a:pt x="27" y="2"/>
                </a:lnTo>
                <a:lnTo>
                  <a:pt x="20" y="5"/>
                </a:lnTo>
                <a:lnTo>
                  <a:pt x="8" y="15"/>
                </a:lnTo>
                <a:lnTo>
                  <a:pt x="1" y="28"/>
                </a:lnTo>
                <a:lnTo>
                  <a:pt x="0" y="35"/>
                </a:lnTo>
                <a:lnTo>
                  <a:pt x="1" y="42"/>
                </a:lnTo>
                <a:lnTo>
                  <a:pt x="3" y="51"/>
                </a:lnTo>
                <a:lnTo>
                  <a:pt x="7" y="6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6" name="Line 24"/>
          <p:cNvSpPr>
            <a:spLocks noChangeShapeType="1"/>
          </p:cNvSpPr>
          <p:nvPr/>
        </p:nvSpPr>
        <p:spPr bwMode="auto">
          <a:xfrm flipH="1" flipV="1">
            <a:off x="3677648" y="4613465"/>
            <a:ext cx="79375" cy="41275"/>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7" name="Line 25"/>
          <p:cNvSpPr>
            <a:spLocks noChangeShapeType="1"/>
          </p:cNvSpPr>
          <p:nvPr/>
        </p:nvSpPr>
        <p:spPr bwMode="auto">
          <a:xfrm flipV="1">
            <a:off x="3755438" y="4681727"/>
            <a:ext cx="30163" cy="174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8" name="Line 26"/>
          <p:cNvSpPr>
            <a:spLocks noChangeShapeType="1"/>
          </p:cNvSpPr>
          <p:nvPr/>
        </p:nvSpPr>
        <p:spPr bwMode="auto">
          <a:xfrm>
            <a:off x="3798297" y="4635682"/>
            <a:ext cx="1588" cy="12700"/>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9" name="Line 27"/>
          <p:cNvSpPr>
            <a:spLocks noChangeShapeType="1"/>
          </p:cNvSpPr>
          <p:nvPr/>
        </p:nvSpPr>
        <p:spPr bwMode="auto">
          <a:xfrm flipV="1">
            <a:off x="3737972" y="4696007"/>
            <a:ext cx="1588" cy="26988"/>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40" name="Freeform 28"/>
          <p:cNvSpPr>
            <a:spLocks/>
          </p:cNvSpPr>
          <p:nvPr/>
        </p:nvSpPr>
        <p:spPr bwMode="auto">
          <a:xfrm>
            <a:off x="3760201" y="4403915"/>
            <a:ext cx="42863" cy="257175"/>
          </a:xfrm>
          <a:custGeom>
            <a:avLst/>
            <a:gdLst/>
            <a:ahLst/>
            <a:cxnLst>
              <a:cxn ang="0">
                <a:pos x="80" y="485"/>
              </a:cxn>
              <a:cxn ang="0">
                <a:pos x="77" y="32"/>
              </a:cxn>
              <a:cxn ang="0">
                <a:pos x="44" y="0"/>
              </a:cxn>
              <a:cxn ang="0">
                <a:pos x="0" y="436"/>
              </a:cxn>
              <a:cxn ang="0">
                <a:pos x="80" y="485"/>
              </a:cxn>
            </a:cxnLst>
            <a:rect l="0" t="0" r="r" b="b"/>
            <a:pathLst>
              <a:path w="80" h="485">
                <a:moveTo>
                  <a:pt x="80" y="485"/>
                </a:moveTo>
                <a:lnTo>
                  <a:pt x="77" y="32"/>
                </a:lnTo>
                <a:lnTo>
                  <a:pt x="44" y="0"/>
                </a:lnTo>
                <a:lnTo>
                  <a:pt x="0" y="436"/>
                </a:lnTo>
                <a:lnTo>
                  <a:pt x="80" y="48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41" name="Freeform 29"/>
          <p:cNvSpPr>
            <a:spLocks/>
          </p:cNvSpPr>
          <p:nvPr/>
        </p:nvSpPr>
        <p:spPr bwMode="auto">
          <a:xfrm>
            <a:off x="3760201" y="4403915"/>
            <a:ext cx="42863" cy="257175"/>
          </a:xfrm>
          <a:custGeom>
            <a:avLst/>
            <a:gdLst/>
            <a:ahLst/>
            <a:cxnLst>
              <a:cxn ang="0">
                <a:pos x="80" y="485"/>
              </a:cxn>
              <a:cxn ang="0">
                <a:pos x="77" y="32"/>
              </a:cxn>
              <a:cxn ang="0">
                <a:pos x="44" y="0"/>
              </a:cxn>
              <a:cxn ang="0">
                <a:pos x="0" y="436"/>
              </a:cxn>
              <a:cxn ang="0">
                <a:pos x="80" y="485"/>
              </a:cxn>
            </a:cxnLst>
            <a:rect l="0" t="0" r="r" b="b"/>
            <a:pathLst>
              <a:path w="80" h="485">
                <a:moveTo>
                  <a:pt x="80" y="485"/>
                </a:moveTo>
                <a:lnTo>
                  <a:pt x="77" y="32"/>
                </a:lnTo>
                <a:lnTo>
                  <a:pt x="44" y="0"/>
                </a:lnTo>
                <a:lnTo>
                  <a:pt x="0" y="436"/>
                </a:lnTo>
                <a:lnTo>
                  <a:pt x="80" y="485"/>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nvGrpSpPr>
          <p:cNvPr id="42" name="Group 347"/>
          <p:cNvGrpSpPr/>
          <p:nvPr/>
        </p:nvGrpSpPr>
        <p:grpSpPr>
          <a:xfrm>
            <a:off x="830415" y="5237352"/>
            <a:ext cx="446088" cy="512763"/>
            <a:chOff x="2598738" y="5576888"/>
            <a:chExt cx="446088" cy="512763"/>
          </a:xfrm>
        </p:grpSpPr>
        <p:sp>
          <p:nvSpPr>
            <p:cNvPr id="43" name="Freeform 30"/>
            <p:cNvSpPr>
              <a:spLocks/>
            </p:cNvSpPr>
            <p:nvPr/>
          </p:nvSpPr>
          <p:spPr bwMode="auto">
            <a:xfrm>
              <a:off x="2601913" y="5943601"/>
              <a:ext cx="352425" cy="119063"/>
            </a:xfrm>
            <a:custGeom>
              <a:avLst/>
              <a:gdLst/>
              <a:ahLst/>
              <a:cxnLst>
                <a:cxn ang="0">
                  <a:pos x="0" y="0"/>
                </a:cxn>
                <a:cxn ang="0">
                  <a:pos x="410" y="224"/>
                </a:cxn>
                <a:cxn ang="0">
                  <a:pos x="531" y="163"/>
                </a:cxn>
                <a:cxn ang="0">
                  <a:pos x="652" y="100"/>
                </a:cxn>
                <a:cxn ang="0">
                  <a:pos x="652" y="100"/>
                </a:cxn>
                <a:cxn ang="0">
                  <a:pos x="664" y="105"/>
                </a:cxn>
              </a:cxnLst>
              <a:rect l="0" t="0" r="r" b="b"/>
              <a:pathLst>
                <a:path w="664" h="224">
                  <a:moveTo>
                    <a:pt x="0" y="0"/>
                  </a:moveTo>
                  <a:lnTo>
                    <a:pt x="410" y="224"/>
                  </a:lnTo>
                  <a:lnTo>
                    <a:pt x="531" y="163"/>
                  </a:lnTo>
                  <a:lnTo>
                    <a:pt x="652" y="100"/>
                  </a:lnTo>
                  <a:lnTo>
                    <a:pt x="652" y="100"/>
                  </a:lnTo>
                  <a:lnTo>
                    <a:pt x="664" y="105"/>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44" name="Freeform 31"/>
            <p:cNvSpPr>
              <a:spLocks/>
            </p:cNvSpPr>
            <p:nvPr/>
          </p:nvSpPr>
          <p:spPr bwMode="auto">
            <a:xfrm>
              <a:off x="2854326" y="5832476"/>
              <a:ext cx="100013" cy="165100"/>
            </a:xfrm>
            <a:custGeom>
              <a:avLst/>
              <a:gdLst/>
              <a:ahLst/>
              <a:cxnLst>
                <a:cxn ang="0">
                  <a:pos x="187" y="312"/>
                </a:cxn>
                <a:cxn ang="0">
                  <a:pos x="0" y="225"/>
                </a:cxn>
                <a:cxn ang="0">
                  <a:pos x="0" y="0"/>
                </a:cxn>
                <a:cxn ang="0">
                  <a:pos x="187" y="81"/>
                </a:cxn>
                <a:cxn ang="0">
                  <a:pos x="187" y="312"/>
                </a:cxn>
              </a:cxnLst>
              <a:rect l="0" t="0" r="r" b="b"/>
              <a:pathLst>
                <a:path w="187" h="312">
                  <a:moveTo>
                    <a:pt x="187" y="312"/>
                  </a:moveTo>
                  <a:lnTo>
                    <a:pt x="0" y="225"/>
                  </a:lnTo>
                  <a:lnTo>
                    <a:pt x="0" y="0"/>
                  </a:lnTo>
                  <a:lnTo>
                    <a:pt x="187" y="81"/>
                  </a:lnTo>
                  <a:lnTo>
                    <a:pt x="187" y="3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45" name="Freeform 32"/>
            <p:cNvSpPr>
              <a:spLocks/>
            </p:cNvSpPr>
            <p:nvPr/>
          </p:nvSpPr>
          <p:spPr bwMode="auto">
            <a:xfrm>
              <a:off x="2854326" y="5832476"/>
              <a:ext cx="100013" cy="165100"/>
            </a:xfrm>
            <a:custGeom>
              <a:avLst/>
              <a:gdLst/>
              <a:ahLst/>
              <a:cxnLst>
                <a:cxn ang="0">
                  <a:pos x="187" y="312"/>
                </a:cxn>
                <a:cxn ang="0">
                  <a:pos x="0" y="225"/>
                </a:cxn>
                <a:cxn ang="0">
                  <a:pos x="0" y="0"/>
                </a:cxn>
                <a:cxn ang="0">
                  <a:pos x="187" y="81"/>
                </a:cxn>
                <a:cxn ang="0">
                  <a:pos x="187" y="312"/>
                </a:cxn>
              </a:cxnLst>
              <a:rect l="0" t="0" r="r" b="b"/>
              <a:pathLst>
                <a:path w="187" h="312">
                  <a:moveTo>
                    <a:pt x="187" y="312"/>
                  </a:moveTo>
                  <a:lnTo>
                    <a:pt x="0" y="225"/>
                  </a:lnTo>
                  <a:lnTo>
                    <a:pt x="0" y="0"/>
                  </a:lnTo>
                  <a:lnTo>
                    <a:pt x="187" y="81"/>
                  </a:lnTo>
                  <a:lnTo>
                    <a:pt x="187" y="312"/>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46" name="Freeform 33"/>
            <p:cNvSpPr>
              <a:spLocks/>
            </p:cNvSpPr>
            <p:nvPr/>
          </p:nvSpPr>
          <p:spPr bwMode="auto">
            <a:xfrm>
              <a:off x="2657476" y="5749926"/>
              <a:ext cx="165100" cy="273050"/>
            </a:xfrm>
            <a:custGeom>
              <a:avLst/>
              <a:gdLst/>
              <a:ahLst/>
              <a:cxnLst>
                <a:cxn ang="0">
                  <a:pos x="310" y="144"/>
                </a:cxn>
                <a:cxn ang="0">
                  <a:pos x="310" y="516"/>
                </a:cxn>
                <a:cxn ang="0">
                  <a:pos x="0" y="361"/>
                </a:cxn>
                <a:cxn ang="0">
                  <a:pos x="3" y="0"/>
                </a:cxn>
                <a:cxn ang="0">
                  <a:pos x="310" y="144"/>
                </a:cxn>
              </a:cxnLst>
              <a:rect l="0" t="0" r="r" b="b"/>
              <a:pathLst>
                <a:path w="310" h="516">
                  <a:moveTo>
                    <a:pt x="310" y="144"/>
                  </a:moveTo>
                  <a:lnTo>
                    <a:pt x="310" y="516"/>
                  </a:lnTo>
                  <a:lnTo>
                    <a:pt x="0" y="361"/>
                  </a:lnTo>
                  <a:lnTo>
                    <a:pt x="3" y="0"/>
                  </a:lnTo>
                  <a:lnTo>
                    <a:pt x="310" y="14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47" name="Freeform 34"/>
            <p:cNvSpPr>
              <a:spLocks/>
            </p:cNvSpPr>
            <p:nvPr/>
          </p:nvSpPr>
          <p:spPr bwMode="auto">
            <a:xfrm>
              <a:off x="2657476" y="5749926"/>
              <a:ext cx="165100" cy="273050"/>
            </a:xfrm>
            <a:custGeom>
              <a:avLst/>
              <a:gdLst/>
              <a:ahLst/>
              <a:cxnLst>
                <a:cxn ang="0">
                  <a:pos x="310" y="144"/>
                </a:cxn>
                <a:cxn ang="0">
                  <a:pos x="310" y="516"/>
                </a:cxn>
                <a:cxn ang="0">
                  <a:pos x="0" y="361"/>
                </a:cxn>
                <a:cxn ang="0">
                  <a:pos x="3" y="0"/>
                </a:cxn>
                <a:cxn ang="0">
                  <a:pos x="310" y="144"/>
                </a:cxn>
              </a:cxnLst>
              <a:rect l="0" t="0" r="r" b="b"/>
              <a:pathLst>
                <a:path w="310" h="516">
                  <a:moveTo>
                    <a:pt x="310" y="144"/>
                  </a:moveTo>
                  <a:lnTo>
                    <a:pt x="310" y="516"/>
                  </a:lnTo>
                  <a:lnTo>
                    <a:pt x="0" y="361"/>
                  </a:lnTo>
                  <a:lnTo>
                    <a:pt x="3" y="0"/>
                  </a:lnTo>
                  <a:lnTo>
                    <a:pt x="310" y="144"/>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48" name="Freeform 35"/>
            <p:cNvSpPr>
              <a:spLocks/>
            </p:cNvSpPr>
            <p:nvPr/>
          </p:nvSpPr>
          <p:spPr bwMode="auto">
            <a:xfrm>
              <a:off x="2655888" y="5653088"/>
              <a:ext cx="357188" cy="179388"/>
            </a:xfrm>
            <a:custGeom>
              <a:avLst/>
              <a:gdLst/>
              <a:ahLst/>
              <a:cxnLst>
                <a:cxn ang="0">
                  <a:pos x="362" y="0"/>
                </a:cxn>
                <a:cxn ang="0">
                  <a:pos x="675" y="157"/>
                </a:cxn>
                <a:cxn ang="0">
                  <a:pos x="314" y="339"/>
                </a:cxn>
                <a:cxn ang="0">
                  <a:pos x="0" y="187"/>
                </a:cxn>
                <a:cxn ang="0">
                  <a:pos x="362" y="0"/>
                </a:cxn>
              </a:cxnLst>
              <a:rect l="0" t="0" r="r" b="b"/>
              <a:pathLst>
                <a:path w="675" h="339">
                  <a:moveTo>
                    <a:pt x="362" y="0"/>
                  </a:moveTo>
                  <a:lnTo>
                    <a:pt x="675" y="157"/>
                  </a:lnTo>
                  <a:lnTo>
                    <a:pt x="314" y="339"/>
                  </a:lnTo>
                  <a:lnTo>
                    <a:pt x="0" y="187"/>
                  </a:lnTo>
                  <a:lnTo>
                    <a:pt x="36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49" name="Freeform 36"/>
            <p:cNvSpPr>
              <a:spLocks/>
            </p:cNvSpPr>
            <p:nvPr/>
          </p:nvSpPr>
          <p:spPr bwMode="auto">
            <a:xfrm>
              <a:off x="2655888" y="5653088"/>
              <a:ext cx="357188" cy="179388"/>
            </a:xfrm>
            <a:custGeom>
              <a:avLst/>
              <a:gdLst/>
              <a:ahLst/>
              <a:cxnLst>
                <a:cxn ang="0">
                  <a:pos x="362" y="0"/>
                </a:cxn>
                <a:cxn ang="0">
                  <a:pos x="675" y="157"/>
                </a:cxn>
                <a:cxn ang="0">
                  <a:pos x="314" y="339"/>
                </a:cxn>
                <a:cxn ang="0">
                  <a:pos x="0" y="187"/>
                </a:cxn>
                <a:cxn ang="0">
                  <a:pos x="362" y="0"/>
                </a:cxn>
              </a:cxnLst>
              <a:rect l="0" t="0" r="r" b="b"/>
              <a:pathLst>
                <a:path w="675" h="339">
                  <a:moveTo>
                    <a:pt x="362" y="0"/>
                  </a:moveTo>
                  <a:lnTo>
                    <a:pt x="675" y="157"/>
                  </a:lnTo>
                  <a:lnTo>
                    <a:pt x="314" y="339"/>
                  </a:lnTo>
                  <a:lnTo>
                    <a:pt x="0" y="187"/>
                  </a:lnTo>
                  <a:lnTo>
                    <a:pt x="362" y="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50" name="Freeform 37"/>
            <p:cNvSpPr>
              <a:spLocks/>
            </p:cNvSpPr>
            <p:nvPr/>
          </p:nvSpPr>
          <p:spPr bwMode="auto">
            <a:xfrm>
              <a:off x="2598738" y="5913438"/>
              <a:ext cx="217488" cy="174625"/>
            </a:xfrm>
            <a:custGeom>
              <a:avLst/>
              <a:gdLst/>
              <a:ahLst/>
              <a:cxnLst>
                <a:cxn ang="0">
                  <a:pos x="106" y="0"/>
                </a:cxn>
                <a:cxn ang="0">
                  <a:pos x="0" y="51"/>
                </a:cxn>
                <a:cxn ang="0">
                  <a:pos x="0" y="100"/>
                </a:cxn>
                <a:cxn ang="0">
                  <a:pos x="410" y="330"/>
                </a:cxn>
              </a:cxnLst>
              <a:rect l="0" t="0" r="r" b="b"/>
              <a:pathLst>
                <a:path w="410" h="330">
                  <a:moveTo>
                    <a:pt x="106" y="0"/>
                  </a:moveTo>
                  <a:lnTo>
                    <a:pt x="0" y="51"/>
                  </a:lnTo>
                  <a:lnTo>
                    <a:pt x="0" y="100"/>
                  </a:lnTo>
                  <a:lnTo>
                    <a:pt x="410" y="33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51" name="Freeform 38"/>
            <p:cNvSpPr>
              <a:spLocks/>
            </p:cNvSpPr>
            <p:nvPr/>
          </p:nvSpPr>
          <p:spPr bwMode="auto">
            <a:xfrm>
              <a:off x="2954338" y="5838826"/>
              <a:ext cx="90488" cy="153988"/>
            </a:xfrm>
            <a:custGeom>
              <a:avLst/>
              <a:gdLst/>
              <a:ahLst/>
              <a:cxnLst>
                <a:cxn ang="0">
                  <a:pos x="5" y="291"/>
                </a:cxn>
                <a:cxn ang="0">
                  <a:pos x="169" y="215"/>
                </a:cxn>
                <a:cxn ang="0">
                  <a:pos x="166" y="0"/>
                </a:cxn>
                <a:cxn ang="0">
                  <a:pos x="0" y="71"/>
                </a:cxn>
              </a:cxnLst>
              <a:rect l="0" t="0" r="r" b="b"/>
              <a:pathLst>
                <a:path w="169" h="291">
                  <a:moveTo>
                    <a:pt x="5" y="291"/>
                  </a:moveTo>
                  <a:lnTo>
                    <a:pt x="169" y="215"/>
                  </a:lnTo>
                  <a:lnTo>
                    <a:pt x="166" y="0"/>
                  </a:lnTo>
                  <a:lnTo>
                    <a:pt x="0" y="71"/>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52" name="Freeform 39"/>
            <p:cNvSpPr>
              <a:spLocks/>
            </p:cNvSpPr>
            <p:nvPr/>
          </p:nvSpPr>
          <p:spPr bwMode="auto">
            <a:xfrm>
              <a:off x="2857501" y="5786438"/>
              <a:ext cx="179388" cy="49213"/>
            </a:xfrm>
            <a:custGeom>
              <a:avLst/>
              <a:gdLst/>
              <a:ahLst/>
              <a:cxnLst>
                <a:cxn ang="0">
                  <a:pos x="0" y="81"/>
                </a:cxn>
                <a:cxn ang="0">
                  <a:pos x="167" y="0"/>
                </a:cxn>
                <a:cxn ang="0">
                  <a:pos x="339" y="93"/>
                </a:cxn>
              </a:cxnLst>
              <a:rect l="0" t="0" r="r" b="b"/>
              <a:pathLst>
                <a:path w="339" h="93">
                  <a:moveTo>
                    <a:pt x="0" y="81"/>
                  </a:moveTo>
                  <a:lnTo>
                    <a:pt x="167" y="0"/>
                  </a:lnTo>
                  <a:lnTo>
                    <a:pt x="339" y="93"/>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53" name="Line 40"/>
            <p:cNvSpPr>
              <a:spLocks noChangeShapeType="1"/>
            </p:cNvSpPr>
            <p:nvPr/>
          </p:nvSpPr>
          <p:spPr bwMode="auto">
            <a:xfrm flipV="1">
              <a:off x="2828926" y="5980113"/>
              <a:ext cx="74613" cy="428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54" name="Line 41"/>
            <p:cNvSpPr>
              <a:spLocks noChangeShapeType="1"/>
            </p:cNvSpPr>
            <p:nvPr/>
          </p:nvSpPr>
          <p:spPr bwMode="auto">
            <a:xfrm flipV="1">
              <a:off x="2836863" y="5576888"/>
              <a:ext cx="1588" cy="123825"/>
            </a:xfrm>
            <a:prstGeom prst="line">
              <a:avLst/>
            </a:prstGeom>
            <a:noFill/>
            <a:ln w="254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55" name="Line 42"/>
            <p:cNvSpPr>
              <a:spLocks noChangeShapeType="1"/>
            </p:cNvSpPr>
            <p:nvPr/>
          </p:nvSpPr>
          <p:spPr bwMode="auto">
            <a:xfrm flipV="1">
              <a:off x="2781301" y="5616576"/>
              <a:ext cx="1588" cy="107950"/>
            </a:xfrm>
            <a:prstGeom prst="line">
              <a:avLst/>
            </a:prstGeom>
            <a:noFill/>
            <a:ln w="254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56" name="Line 43"/>
            <p:cNvSpPr>
              <a:spLocks noChangeShapeType="1"/>
            </p:cNvSpPr>
            <p:nvPr/>
          </p:nvSpPr>
          <p:spPr bwMode="auto">
            <a:xfrm flipV="1">
              <a:off x="2722563" y="5648326"/>
              <a:ext cx="1588" cy="109538"/>
            </a:xfrm>
            <a:prstGeom prst="line">
              <a:avLst/>
            </a:prstGeom>
            <a:noFill/>
            <a:ln w="254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57" name="Line 44"/>
            <p:cNvSpPr>
              <a:spLocks noChangeShapeType="1"/>
            </p:cNvSpPr>
            <p:nvPr/>
          </p:nvSpPr>
          <p:spPr bwMode="auto">
            <a:xfrm flipV="1">
              <a:off x="3014663" y="5737226"/>
              <a:ext cx="1588" cy="82550"/>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58" name="Freeform 45"/>
            <p:cNvSpPr>
              <a:spLocks/>
            </p:cNvSpPr>
            <p:nvPr/>
          </p:nvSpPr>
          <p:spPr bwMode="auto">
            <a:xfrm>
              <a:off x="2817813" y="5953126"/>
              <a:ext cx="227013" cy="136525"/>
            </a:xfrm>
            <a:custGeom>
              <a:avLst/>
              <a:gdLst/>
              <a:ahLst/>
              <a:cxnLst>
                <a:cxn ang="0">
                  <a:pos x="0" y="259"/>
                </a:cxn>
                <a:cxn ang="0">
                  <a:pos x="428" y="46"/>
                </a:cxn>
                <a:cxn ang="0">
                  <a:pos x="425" y="0"/>
                </a:cxn>
              </a:cxnLst>
              <a:rect l="0" t="0" r="r" b="b"/>
              <a:pathLst>
                <a:path w="428" h="259">
                  <a:moveTo>
                    <a:pt x="0" y="259"/>
                  </a:moveTo>
                  <a:lnTo>
                    <a:pt x="428" y="46"/>
                  </a:lnTo>
                  <a:lnTo>
                    <a:pt x="425"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59" name="Line 46"/>
            <p:cNvSpPr>
              <a:spLocks noChangeShapeType="1"/>
            </p:cNvSpPr>
            <p:nvPr/>
          </p:nvSpPr>
          <p:spPr bwMode="auto">
            <a:xfrm flipV="1">
              <a:off x="2819401" y="6061076"/>
              <a:ext cx="1588" cy="25400"/>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grpSp>
        <p:nvGrpSpPr>
          <p:cNvPr id="60" name="Group 348"/>
          <p:cNvGrpSpPr/>
          <p:nvPr/>
        </p:nvGrpSpPr>
        <p:grpSpPr>
          <a:xfrm>
            <a:off x="2212607" y="5681744"/>
            <a:ext cx="648072" cy="285180"/>
            <a:chOff x="5137151" y="6323013"/>
            <a:chExt cx="333375" cy="357188"/>
          </a:xfrm>
        </p:grpSpPr>
        <p:sp>
          <p:nvSpPr>
            <p:cNvPr id="61" name="Freeform 47"/>
            <p:cNvSpPr>
              <a:spLocks/>
            </p:cNvSpPr>
            <p:nvPr/>
          </p:nvSpPr>
          <p:spPr bwMode="auto">
            <a:xfrm>
              <a:off x="5138738" y="6323013"/>
              <a:ext cx="328613" cy="190500"/>
            </a:xfrm>
            <a:custGeom>
              <a:avLst/>
              <a:gdLst/>
              <a:ahLst/>
              <a:cxnLst>
                <a:cxn ang="0">
                  <a:pos x="0" y="200"/>
                </a:cxn>
                <a:cxn ang="0">
                  <a:pos x="255" y="360"/>
                </a:cxn>
                <a:cxn ang="0">
                  <a:pos x="622" y="168"/>
                </a:cxn>
                <a:cxn ang="0">
                  <a:pos x="336" y="0"/>
                </a:cxn>
                <a:cxn ang="0">
                  <a:pos x="0" y="200"/>
                </a:cxn>
              </a:cxnLst>
              <a:rect l="0" t="0" r="r" b="b"/>
              <a:pathLst>
                <a:path w="622" h="360">
                  <a:moveTo>
                    <a:pt x="0" y="200"/>
                  </a:moveTo>
                  <a:lnTo>
                    <a:pt x="255" y="360"/>
                  </a:lnTo>
                  <a:lnTo>
                    <a:pt x="622" y="168"/>
                  </a:lnTo>
                  <a:lnTo>
                    <a:pt x="336" y="0"/>
                  </a:lnTo>
                  <a:lnTo>
                    <a:pt x="0" y="200"/>
                  </a:ln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62" name="Freeform 48"/>
            <p:cNvSpPr>
              <a:spLocks/>
            </p:cNvSpPr>
            <p:nvPr/>
          </p:nvSpPr>
          <p:spPr bwMode="auto">
            <a:xfrm>
              <a:off x="5138738" y="6323013"/>
              <a:ext cx="328613" cy="190500"/>
            </a:xfrm>
            <a:custGeom>
              <a:avLst/>
              <a:gdLst/>
              <a:ahLst/>
              <a:cxnLst>
                <a:cxn ang="0">
                  <a:pos x="0" y="200"/>
                </a:cxn>
                <a:cxn ang="0">
                  <a:pos x="255" y="360"/>
                </a:cxn>
                <a:cxn ang="0">
                  <a:pos x="622" y="168"/>
                </a:cxn>
                <a:cxn ang="0">
                  <a:pos x="336" y="0"/>
                </a:cxn>
                <a:cxn ang="0">
                  <a:pos x="0" y="200"/>
                </a:cxn>
              </a:cxnLst>
              <a:rect l="0" t="0" r="r" b="b"/>
              <a:pathLst>
                <a:path w="622" h="360">
                  <a:moveTo>
                    <a:pt x="0" y="200"/>
                  </a:moveTo>
                  <a:lnTo>
                    <a:pt x="255" y="360"/>
                  </a:lnTo>
                  <a:lnTo>
                    <a:pt x="622" y="168"/>
                  </a:lnTo>
                  <a:lnTo>
                    <a:pt x="336" y="0"/>
                  </a:lnTo>
                  <a:lnTo>
                    <a:pt x="0" y="20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63" name="Line 49"/>
            <p:cNvSpPr>
              <a:spLocks noChangeShapeType="1"/>
            </p:cNvSpPr>
            <p:nvPr/>
          </p:nvSpPr>
          <p:spPr bwMode="auto">
            <a:xfrm flipV="1">
              <a:off x="5273676" y="6513513"/>
              <a:ext cx="1588" cy="166688"/>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64" name="Line 50"/>
            <p:cNvSpPr>
              <a:spLocks noChangeShapeType="1"/>
            </p:cNvSpPr>
            <p:nvPr/>
          </p:nvSpPr>
          <p:spPr bwMode="auto">
            <a:xfrm flipH="1" flipV="1">
              <a:off x="5468938" y="6413501"/>
              <a:ext cx="1588" cy="1698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65" name="Freeform 51"/>
            <p:cNvSpPr>
              <a:spLocks/>
            </p:cNvSpPr>
            <p:nvPr/>
          </p:nvSpPr>
          <p:spPr bwMode="auto">
            <a:xfrm>
              <a:off x="5137151" y="6427788"/>
              <a:ext cx="330200" cy="252413"/>
            </a:xfrm>
            <a:custGeom>
              <a:avLst/>
              <a:gdLst/>
              <a:ahLst/>
              <a:cxnLst>
                <a:cxn ang="0">
                  <a:pos x="0" y="0"/>
                </a:cxn>
                <a:cxn ang="0">
                  <a:pos x="0" y="322"/>
                </a:cxn>
                <a:cxn ang="0">
                  <a:pos x="256" y="477"/>
                </a:cxn>
                <a:cxn ang="0">
                  <a:pos x="623" y="291"/>
                </a:cxn>
              </a:cxnLst>
              <a:rect l="0" t="0" r="r" b="b"/>
              <a:pathLst>
                <a:path w="623" h="477">
                  <a:moveTo>
                    <a:pt x="0" y="0"/>
                  </a:moveTo>
                  <a:lnTo>
                    <a:pt x="0" y="322"/>
                  </a:lnTo>
                  <a:lnTo>
                    <a:pt x="256" y="477"/>
                  </a:lnTo>
                  <a:lnTo>
                    <a:pt x="623" y="291"/>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66" name="Freeform 52"/>
            <p:cNvSpPr>
              <a:spLocks/>
            </p:cNvSpPr>
            <p:nvPr/>
          </p:nvSpPr>
          <p:spPr bwMode="auto">
            <a:xfrm>
              <a:off x="5345113" y="6489701"/>
              <a:ext cx="57150" cy="147638"/>
            </a:xfrm>
            <a:custGeom>
              <a:avLst/>
              <a:gdLst/>
              <a:ahLst/>
              <a:cxnLst>
                <a:cxn ang="0">
                  <a:pos x="0" y="279"/>
                </a:cxn>
                <a:cxn ang="0">
                  <a:pos x="0" y="62"/>
                </a:cxn>
                <a:cxn ang="0">
                  <a:pos x="106" y="0"/>
                </a:cxn>
                <a:cxn ang="0">
                  <a:pos x="106" y="236"/>
                </a:cxn>
              </a:cxnLst>
              <a:rect l="0" t="0" r="r" b="b"/>
              <a:pathLst>
                <a:path w="106" h="279">
                  <a:moveTo>
                    <a:pt x="0" y="279"/>
                  </a:moveTo>
                  <a:lnTo>
                    <a:pt x="0" y="62"/>
                  </a:lnTo>
                  <a:lnTo>
                    <a:pt x="106" y="0"/>
                  </a:lnTo>
                  <a:lnTo>
                    <a:pt x="106" y="236"/>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sp>
        <p:nvSpPr>
          <p:cNvPr id="67" name="Freeform 53"/>
          <p:cNvSpPr>
            <a:spLocks/>
          </p:cNvSpPr>
          <p:nvPr/>
        </p:nvSpPr>
        <p:spPr bwMode="auto">
          <a:xfrm>
            <a:off x="5939834" y="5462769"/>
            <a:ext cx="114300" cy="139700"/>
          </a:xfrm>
          <a:custGeom>
            <a:avLst/>
            <a:gdLst/>
            <a:ahLst/>
            <a:cxnLst>
              <a:cxn ang="0">
                <a:pos x="217" y="262"/>
              </a:cxn>
              <a:cxn ang="0">
                <a:pos x="217" y="110"/>
              </a:cxn>
              <a:cxn ang="0">
                <a:pos x="0" y="0"/>
              </a:cxn>
              <a:cxn ang="0">
                <a:pos x="0" y="157"/>
              </a:cxn>
              <a:cxn ang="0">
                <a:pos x="217" y="262"/>
              </a:cxn>
            </a:cxnLst>
            <a:rect l="0" t="0" r="r" b="b"/>
            <a:pathLst>
              <a:path w="217" h="262">
                <a:moveTo>
                  <a:pt x="217" y="262"/>
                </a:moveTo>
                <a:lnTo>
                  <a:pt x="217" y="110"/>
                </a:lnTo>
                <a:lnTo>
                  <a:pt x="0" y="0"/>
                </a:lnTo>
                <a:lnTo>
                  <a:pt x="0" y="157"/>
                </a:lnTo>
                <a:lnTo>
                  <a:pt x="217" y="26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68" name="Freeform 54"/>
          <p:cNvSpPr>
            <a:spLocks/>
          </p:cNvSpPr>
          <p:nvPr/>
        </p:nvSpPr>
        <p:spPr bwMode="auto">
          <a:xfrm>
            <a:off x="5939834" y="5462769"/>
            <a:ext cx="114300" cy="139700"/>
          </a:xfrm>
          <a:custGeom>
            <a:avLst/>
            <a:gdLst/>
            <a:ahLst/>
            <a:cxnLst>
              <a:cxn ang="0">
                <a:pos x="217" y="262"/>
              </a:cxn>
              <a:cxn ang="0">
                <a:pos x="217" y="110"/>
              </a:cxn>
              <a:cxn ang="0">
                <a:pos x="0" y="0"/>
              </a:cxn>
              <a:cxn ang="0">
                <a:pos x="0" y="157"/>
              </a:cxn>
              <a:cxn ang="0">
                <a:pos x="217" y="262"/>
              </a:cxn>
            </a:cxnLst>
            <a:rect l="0" t="0" r="r" b="b"/>
            <a:pathLst>
              <a:path w="217" h="262">
                <a:moveTo>
                  <a:pt x="217" y="262"/>
                </a:moveTo>
                <a:lnTo>
                  <a:pt x="217" y="110"/>
                </a:lnTo>
                <a:lnTo>
                  <a:pt x="0" y="0"/>
                </a:lnTo>
                <a:lnTo>
                  <a:pt x="0" y="157"/>
                </a:lnTo>
                <a:lnTo>
                  <a:pt x="217" y="262"/>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69" name="Freeform 55"/>
          <p:cNvSpPr>
            <a:spLocks/>
          </p:cNvSpPr>
          <p:nvPr/>
        </p:nvSpPr>
        <p:spPr bwMode="auto">
          <a:xfrm>
            <a:off x="5927138" y="5391332"/>
            <a:ext cx="366713" cy="211138"/>
          </a:xfrm>
          <a:custGeom>
            <a:avLst/>
            <a:gdLst/>
            <a:ahLst/>
            <a:cxnLst>
              <a:cxn ang="0">
                <a:pos x="0" y="136"/>
              </a:cxn>
              <a:cxn ang="0">
                <a:pos x="127" y="71"/>
              </a:cxn>
              <a:cxn ang="0">
                <a:pos x="246" y="249"/>
              </a:cxn>
              <a:cxn ang="0">
                <a:pos x="693" y="0"/>
              </a:cxn>
              <a:cxn ang="0">
                <a:pos x="687" y="143"/>
              </a:cxn>
              <a:cxn ang="0">
                <a:pos x="242" y="398"/>
              </a:cxn>
            </a:cxnLst>
            <a:rect l="0" t="0" r="r" b="b"/>
            <a:pathLst>
              <a:path w="693" h="398">
                <a:moveTo>
                  <a:pt x="0" y="136"/>
                </a:moveTo>
                <a:lnTo>
                  <a:pt x="127" y="71"/>
                </a:lnTo>
                <a:lnTo>
                  <a:pt x="246" y="249"/>
                </a:lnTo>
                <a:lnTo>
                  <a:pt x="693" y="0"/>
                </a:lnTo>
                <a:lnTo>
                  <a:pt x="687" y="143"/>
                </a:lnTo>
                <a:lnTo>
                  <a:pt x="242" y="398"/>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70" name="Freeform 56"/>
          <p:cNvSpPr>
            <a:spLocks/>
          </p:cNvSpPr>
          <p:nvPr/>
        </p:nvSpPr>
        <p:spPr bwMode="auto">
          <a:xfrm>
            <a:off x="5993813" y="5291327"/>
            <a:ext cx="309563" cy="136525"/>
          </a:xfrm>
          <a:custGeom>
            <a:avLst/>
            <a:gdLst/>
            <a:ahLst/>
            <a:cxnLst>
              <a:cxn ang="0">
                <a:pos x="566" y="187"/>
              </a:cxn>
              <a:cxn ang="0">
                <a:pos x="584" y="177"/>
              </a:cxn>
              <a:cxn ang="0">
                <a:pos x="456" y="0"/>
              </a:cxn>
              <a:cxn ang="0">
                <a:pos x="0" y="258"/>
              </a:cxn>
            </a:cxnLst>
            <a:rect l="0" t="0" r="r" b="b"/>
            <a:pathLst>
              <a:path w="584" h="258">
                <a:moveTo>
                  <a:pt x="566" y="187"/>
                </a:moveTo>
                <a:lnTo>
                  <a:pt x="584" y="177"/>
                </a:lnTo>
                <a:lnTo>
                  <a:pt x="456" y="0"/>
                </a:lnTo>
                <a:lnTo>
                  <a:pt x="0" y="258"/>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71" name="Freeform 57"/>
          <p:cNvSpPr>
            <a:spLocks/>
          </p:cNvSpPr>
          <p:nvPr/>
        </p:nvSpPr>
        <p:spPr bwMode="auto">
          <a:xfrm>
            <a:off x="6085884" y="5305607"/>
            <a:ext cx="44450" cy="46038"/>
          </a:xfrm>
          <a:custGeom>
            <a:avLst/>
            <a:gdLst/>
            <a:ahLst/>
            <a:cxnLst>
              <a:cxn ang="0">
                <a:pos x="47" y="88"/>
              </a:cxn>
              <a:cxn ang="0">
                <a:pos x="41" y="51"/>
              </a:cxn>
              <a:cxn ang="0">
                <a:pos x="85" y="26"/>
              </a:cxn>
              <a:cxn ang="0">
                <a:pos x="35" y="0"/>
              </a:cxn>
              <a:cxn ang="0">
                <a:pos x="0" y="26"/>
              </a:cxn>
              <a:cxn ang="0">
                <a:pos x="47" y="51"/>
              </a:cxn>
            </a:cxnLst>
            <a:rect l="0" t="0" r="r" b="b"/>
            <a:pathLst>
              <a:path w="85" h="88">
                <a:moveTo>
                  <a:pt x="47" y="88"/>
                </a:moveTo>
                <a:lnTo>
                  <a:pt x="41" y="51"/>
                </a:lnTo>
                <a:lnTo>
                  <a:pt x="85" y="26"/>
                </a:lnTo>
                <a:lnTo>
                  <a:pt x="35" y="0"/>
                </a:lnTo>
                <a:lnTo>
                  <a:pt x="0" y="26"/>
                </a:lnTo>
                <a:lnTo>
                  <a:pt x="47" y="51"/>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72" name="Line 58"/>
          <p:cNvSpPr>
            <a:spLocks noChangeShapeType="1"/>
          </p:cNvSpPr>
          <p:nvPr/>
        </p:nvSpPr>
        <p:spPr bwMode="auto">
          <a:xfrm flipH="1" flipV="1">
            <a:off x="6087476" y="5323077"/>
            <a:ext cx="3175" cy="428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73" name="Line 59"/>
          <p:cNvSpPr>
            <a:spLocks noChangeShapeType="1"/>
          </p:cNvSpPr>
          <p:nvPr/>
        </p:nvSpPr>
        <p:spPr bwMode="auto">
          <a:xfrm flipH="1" flipV="1">
            <a:off x="6133509" y="5323069"/>
            <a:ext cx="3175" cy="19050"/>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74" name="Freeform 60"/>
          <p:cNvSpPr>
            <a:spLocks/>
          </p:cNvSpPr>
          <p:nvPr/>
        </p:nvSpPr>
        <p:spPr bwMode="auto">
          <a:xfrm>
            <a:off x="5974759" y="5513569"/>
            <a:ext cx="19050" cy="57150"/>
          </a:xfrm>
          <a:custGeom>
            <a:avLst/>
            <a:gdLst/>
            <a:ahLst/>
            <a:cxnLst>
              <a:cxn ang="0">
                <a:pos x="0" y="87"/>
              </a:cxn>
              <a:cxn ang="0">
                <a:pos x="0" y="0"/>
              </a:cxn>
              <a:cxn ang="0">
                <a:pos x="37" y="22"/>
              </a:cxn>
              <a:cxn ang="0">
                <a:pos x="34" y="109"/>
              </a:cxn>
              <a:cxn ang="0">
                <a:pos x="0" y="87"/>
              </a:cxn>
            </a:cxnLst>
            <a:rect l="0" t="0" r="r" b="b"/>
            <a:pathLst>
              <a:path w="37" h="109">
                <a:moveTo>
                  <a:pt x="0" y="87"/>
                </a:moveTo>
                <a:lnTo>
                  <a:pt x="0" y="0"/>
                </a:lnTo>
                <a:lnTo>
                  <a:pt x="37" y="22"/>
                </a:lnTo>
                <a:lnTo>
                  <a:pt x="34" y="109"/>
                </a:lnTo>
                <a:lnTo>
                  <a:pt x="0" y="87"/>
                </a:lnTo>
                <a:close/>
              </a:path>
            </a:pathLst>
          </a:custGeom>
          <a:solidFill>
            <a:srgbClr val="CC66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75" name="Freeform 61"/>
          <p:cNvSpPr>
            <a:spLocks/>
          </p:cNvSpPr>
          <p:nvPr/>
        </p:nvSpPr>
        <p:spPr bwMode="auto">
          <a:xfrm>
            <a:off x="5974759" y="5513569"/>
            <a:ext cx="19050" cy="57150"/>
          </a:xfrm>
          <a:custGeom>
            <a:avLst/>
            <a:gdLst/>
            <a:ahLst/>
            <a:cxnLst>
              <a:cxn ang="0">
                <a:pos x="0" y="87"/>
              </a:cxn>
              <a:cxn ang="0">
                <a:pos x="0" y="0"/>
              </a:cxn>
              <a:cxn ang="0">
                <a:pos x="37" y="22"/>
              </a:cxn>
              <a:cxn ang="0">
                <a:pos x="34" y="109"/>
              </a:cxn>
              <a:cxn ang="0">
                <a:pos x="0" y="87"/>
              </a:cxn>
            </a:cxnLst>
            <a:rect l="0" t="0" r="r" b="b"/>
            <a:pathLst>
              <a:path w="37" h="109">
                <a:moveTo>
                  <a:pt x="0" y="87"/>
                </a:moveTo>
                <a:lnTo>
                  <a:pt x="0" y="0"/>
                </a:lnTo>
                <a:lnTo>
                  <a:pt x="37" y="22"/>
                </a:lnTo>
                <a:lnTo>
                  <a:pt x="34" y="109"/>
                </a:lnTo>
                <a:lnTo>
                  <a:pt x="0" y="87"/>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76" name="Freeform 62"/>
          <p:cNvSpPr>
            <a:spLocks/>
          </p:cNvSpPr>
          <p:nvPr/>
        </p:nvSpPr>
        <p:spPr bwMode="auto">
          <a:xfrm>
            <a:off x="6073184" y="5486590"/>
            <a:ext cx="92075" cy="79375"/>
          </a:xfrm>
          <a:custGeom>
            <a:avLst/>
            <a:gdLst/>
            <a:ahLst/>
            <a:cxnLst>
              <a:cxn ang="0">
                <a:pos x="3" y="88"/>
              </a:cxn>
              <a:cxn ang="0">
                <a:pos x="0" y="149"/>
              </a:cxn>
              <a:cxn ang="0">
                <a:pos x="174" y="53"/>
              </a:cxn>
              <a:cxn ang="0">
                <a:pos x="171" y="0"/>
              </a:cxn>
              <a:cxn ang="0">
                <a:pos x="3" y="88"/>
              </a:cxn>
            </a:cxnLst>
            <a:rect l="0" t="0" r="r" b="b"/>
            <a:pathLst>
              <a:path w="174" h="149">
                <a:moveTo>
                  <a:pt x="3" y="88"/>
                </a:moveTo>
                <a:lnTo>
                  <a:pt x="0" y="149"/>
                </a:lnTo>
                <a:lnTo>
                  <a:pt x="174" y="53"/>
                </a:lnTo>
                <a:lnTo>
                  <a:pt x="171" y="0"/>
                </a:lnTo>
                <a:lnTo>
                  <a:pt x="3" y="88"/>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77" name="Freeform 63"/>
          <p:cNvSpPr>
            <a:spLocks/>
          </p:cNvSpPr>
          <p:nvPr/>
        </p:nvSpPr>
        <p:spPr bwMode="auto">
          <a:xfrm>
            <a:off x="6073184" y="5486590"/>
            <a:ext cx="92075" cy="79375"/>
          </a:xfrm>
          <a:custGeom>
            <a:avLst/>
            <a:gdLst/>
            <a:ahLst/>
            <a:cxnLst>
              <a:cxn ang="0">
                <a:pos x="3" y="88"/>
              </a:cxn>
              <a:cxn ang="0">
                <a:pos x="0" y="149"/>
              </a:cxn>
              <a:cxn ang="0">
                <a:pos x="174" y="53"/>
              </a:cxn>
              <a:cxn ang="0">
                <a:pos x="171" y="0"/>
              </a:cxn>
              <a:cxn ang="0">
                <a:pos x="3" y="88"/>
              </a:cxn>
            </a:cxnLst>
            <a:rect l="0" t="0" r="r" b="b"/>
            <a:pathLst>
              <a:path w="174" h="149">
                <a:moveTo>
                  <a:pt x="3" y="88"/>
                </a:moveTo>
                <a:lnTo>
                  <a:pt x="0" y="149"/>
                </a:lnTo>
                <a:lnTo>
                  <a:pt x="174" y="53"/>
                </a:lnTo>
                <a:lnTo>
                  <a:pt x="171" y="0"/>
                </a:lnTo>
                <a:lnTo>
                  <a:pt x="3" y="88"/>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78" name="Freeform 64"/>
          <p:cNvSpPr>
            <a:spLocks/>
          </p:cNvSpPr>
          <p:nvPr/>
        </p:nvSpPr>
        <p:spPr bwMode="auto">
          <a:xfrm>
            <a:off x="6184313" y="5427844"/>
            <a:ext cx="92075" cy="77788"/>
          </a:xfrm>
          <a:custGeom>
            <a:avLst/>
            <a:gdLst/>
            <a:ahLst/>
            <a:cxnLst>
              <a:cxn ang="0">
                <a:pos x="3" y="87"/>
              </a:cxn>
              <a:cxn ang="0">
                <a:pos x="0" y="149"/>
              </a:cxn>
              <a:cxn ang="0">
                <a:pos x="175" y="52"/>
              </a:cxn>
              <a:cxn ang="0">
                <a:pos x="172" y="0"/>
              </a:cxn>
              <a:cxn ang="0">
                <a:pos x="3" y="87"/>
              </a:cxn>
            </a:cxnLst>
            <a:rect l="0" t="0" r="r" b="b"/>
            <a:pathLst>
              <a:path w="175" h="149">
                <a:moveTo>
                  <a:pt x="3" y="87"/>
                </a:moveTo>
                <a:lnTo>
                  <a:pt x="0" y="149"/>
                </a:lnTo>
                <a:lnTo>
                  <a:pt x="175" y="52"/>
                </a:lnTo>
                <a:lnTo>
                  <a:pt x="172" y="0"/>
                </a:lnTo>
                <a:lnTo>
                  <a:pt x="3" y="87"/>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79" name="Freeform 65"/>
          <p:cNvSpPr>
            <a:spLocks/>
          </p:cNvSpPr>
          <p:nvPr/>
        </p:nvSpPr>
        <p:spPr bwMode="auto">
          <a:xfrm>
            <a:off x="6184313" y="5427844"/>
            <a:ext cx="92075" cy="77788"/>
          </a:xfrm>
          <a:custGeom>
            <a:avLst/>
            <a:gdLst/>
            <a:ahLst/>
            <a:cxnLst>
              <a:cxn ang="0">
                <a:pos x="3" y="87"/>
              </a:cxn>
              <a:cxn ang="0">
                <a:pos x="0" y="149"/>
              </a:cxn>
              <a:cxn ang="0">
                <a:pos x="175" y="52"/>
              </a:cxn>
              <a:cxn ang="0">
                <a:pos x="172" y="0"/>
              </a:cxn>
              <a:cxn ang="0">
                <a:pos x="3" y="87"/>
              </a:cxn>
            </a:cxnLst>
            <a:rect l="0" t="0" r="r" b="b"/>
            <a:pathLst>
              <a:path w="175" h="149">
                <a:moveTo>
                  <a:pt x="3" y="87"/>
                </a:moveTo>
                <a:lnTo>
                  <a:pt x="0" y="149"/>
                </a:lnTo>
                <a:lnTo>
                  <a:pt x="175" y="52"/>
                </a:lnTo>
                <a:lnTo>
                  <a:pt x="172" y="0"/>
                </a:lnTo>
                <a:lnTo>
                  <a:pt x="3" y="87"/>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80" name="Freeform 66"/>
          <p:cNvSpPr>
            <a:spLocks/>
          </p:cNvSpPr>
          <p:nvPr/>
        </p:nvSpPr>
        <p:spPr bwMode="auto">
          <a:xfrm>
            <a:off x="5244509" y="4954769"/>
            <a:ext cx="196850" cy="166688"/>
          </a:xfrm>
          <a:custGeom>
            <a:avLst/>
            <a:gdLst/>
            <a:ahLst/>
            <a:cxnLst>
              <a:cxn ang="0">
                <a:pos x="205" y="317"/>
              </a:cxn>
              <a:cxn ang="0">
                <a:pos x="373" y="235"/>
              </a:cxn>
              <a:cxn ang="0">
                <a:pos x="367" y="86"/>
              </a:cxn>
              <a:cxn ang="0">
                <a:pos x="205" y="175"/>
              </a:cxn>
              <a:cxn ang="0">
                <a:pos x="106" y="0"/>
              </a:cxn>
              <a:cxn ang="0">
                <a:pos x="0" y="50"/>
              </a:cxn>
              <a:cxn ang="0">
                <a:pos x="211" y="180"/>
              </a:cxn>
              <a:cxn ang="0">
                <a:pos x="205" y="317"/>
              </a:cxn>
            </a:cxnLst>
            <a:rect l="0" t="0" r="r" b="b"/>
            <a:pathLst>
              <a:path w="373" h="317">
                <a:moveTo>
                  <a:pt x="205" y="317"/>
                </a:moveTo>
                <a:lnTo>
                  <a:pt x="373" y="235"/>
                </a:lnTo>
                <a:lnTo>
                  <a:pt x="367" y="86"/>
                </a:lnTo>
                <a:lnTo>
                  <a:pt x="205" y="175"/>
                </a:lnTo>
                <a:lnTo>
                  <a:pt x="106" y="0"/>
                </a:lnTo>
                <a:lnTo>
                  <a:pt x="0" y="50"/>
                </a:lnTo>
                <a:lnTo>
                  <a:pt x="211" y="180"/>
                </a:lnTo>
                <a:lnTo>
                  <a:pt x="205" y="3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81" name="Freeform 67"/>
          <p:cNvSpPr>
            <a:spLocks/>
          </p:cNvSpPr>
          <p:nvPr/>
        </p:nvSpPr>
        <p:spPr bwMode="auto">
          <a:xfrm>
            <a:off x="5244509" y="4954769"/>
            <a:ext cx="196850" cy="166688"/>
          </a:xfrm>
          <a:custGeom>
            <a:avLst/>
            <a:gdLst/>
            <a:ahLst/>
            <a:cxnLst>
              <a:cxn ang="0">
                <a:pos x="205" y="317"/>
              </a:cxn>
              <a:cxn ang="0">
                <a:pos x="373" y="235"/>
              </a:cxn>
              <a:cxn ang="0">
                <a:pos x="367" y="86"/>
              </a:cxn>
              <a:cxn ang="0">
                <a:pos x="205" y="175"/>
              </a:cxn>
              <a:cxn ang="0">
                <a:pos x="106" y="0"/>
              </a:cxn>
              <a:cxn ang="0">
                <a:pos x="0" y="50"/>
              </a:cxn>
              <a:cxn ang="0">
                <a:pos x="211" y="180"/>
              </a:cxn>
              <a:cxn ang="0">
                <a:pos x="205" y="317"/>
              </a:cxn>
            </a:cxnLst>
            <a:rect l="0" t="0" r="r" b="b"/>
            <a:pathLst>
              <a:path w="373" h="317">
                <a:moveTo>
                  <a:pt x="205" y="317"/>
                </a:moveTo>
                <a:lnTo>
                  <a:pt x="373" y="235"/>
                </a:lnTo>
                <a:lnTo>
                  <a:pt x="367" y="86"/>
                </a:lnTo>
                <a:lnTo>
                  <a:pt x="205" y="175"/>
                </a:lnTo>
                <a:lnTo>
                  <a:pt x="106" y="0"/>
                </a:lnTo>
                <a:lnTo>
                  <a:pt x="0" y="50"/>
                </a:lnTo>
                <a:lnTo>
                  <a:pt x="211" y="180"/>
                </a:lnTo>
                <a:lnTo>
                  <a:pt x="205" y="317"/>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82" name="Freeform 68"/>
          <p:cNvSpPr>
            <a:spLocks/>
          </p:cNvSpPr>
          <p:nvPr/>
        </p:nvSpPr>
        <p:spPr bwMode="auto">
          <a:xfrm>
            <a:off x="5247688" y="4983352"/>
            <a:ext cx="104775" cy="142875"/>
          </a:xfrm>
          <a:custGeom>
            <a:avLst/>
            <a:gdLst/>
            <a:ahLst/>
            <a:cxnLst>
              <a:cxn ang="0">
                <a:pos x="0" y="0"/>
              </a:cxn>
              <a:cxn ang="0">
                <a:pos x="0" y="155"/>
              </a:cxn>
              <a:cxn ang="0">
                <a:pos x="199" y="268"/>
              </a:cxn>
            </a:cxnLst>
            <a:rect l="0" t="0" r="r" b="b"/>
            <a:pathLst>
              <a:path w="199" h="268">
                <a:moveTo>
                  <a:pt x="0" y="0"/>
                </a:moveTo>
                <a:lnTo>
                  <a:pt x="0" y="155"/>
                </a:lnTo>
                <a:lnTo>
                  <a:pt x="199" y="268"/>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83" name="Freeform 69"/>
          <p:cNvSpPr>
            <a:spLocks/>
          </p:cNvSpPr>
          <p:nvPr/>
        </p:nvSpPr>
        <p:spPr bwMode="auto">
          <a:xfrm>
            <a:off x="5303247" y="4826190"/>
            <a:ext cx="306388" cy="206375"/>
          </a:xfrm>
          <a:custGeom>
            <a:avLst/>
            <a:gdLst/>
            <a:ahLst/>
            <a:cxnLst>
              <a:cxn ang="0">
                <a:pos x="0" y="242"/>
              </a:cxn>
              <a:cxn ang="0">
                <a:pos x="422" y="0"/>
              </a:cxn>
              <a:cxn ang="0">
                <a:pos x="578" y="285"/>
              </a:cxn>
              <a:cxn ang="0">
                <a:pos x="397" y="391"/>
              </a:cxn>
              <a:cxn ang="0">
                <a:pos x="279" y="224"/>
              </a:cxn>
              <a:cxn ang="0">
                <a:pos x="466" y="118"/>
              </a:cxn>
            </a:cxnLst>
            <a:rect l="0" t="0" r="r" b="b"/>
            <a:pathLst>
              <a:path w="578" h="391">
                <a:moveTo>
                  <a:pt x="0" y="242"/>
                </a:moveTo>
                <a:lnTo>
                  <a:pt x="422" y="0"/>
                </a:lnTo>
                <a:lnTo>
                  <a:pt x="578" y="285"/>
                </a:lnTo>
                <a:lnTo>
                  <a:pt x="397" y="391"/>
                </a:lnTo>
                <a:lnTo>
                  <a:pt x="279" y="224"/>
                </a:lnTo>
                <a:lnTo>
                  <a:pt x="466" y="118"/>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84" name="Freeform 70"/>
          <p:cNvSpPr>
            <a:spLocks/>
          </p:cNvSpPr>
          <p:nvPr/>
        </p:nvSpPr>
        <p:spPr bwMode="auto">
          <a:xfrm>
            <a:off x="5446124" y="5037319"/>
            <a:ext cx="68263" cy="77788"/>
          </a:xfrm>
          <a:custGeom>
            <a:avLst/>
            <a:gdLst/>
            <a:ahLst/>
            <a:cxnLst>
              <a:cxn ang="0">
                <a:pos x="0" y="74"/>
              </a:cxn>
              <a:cxn ang="0">
                <a:pos x="123" y="149"/>
              </a:cxn>
              <a:cxn ang="0">
                <a:pos x="129" y="0"/>
              </a:cxn>
            </a:cxnLst>
            <a:rect l="0" t="0" r="r" b="b"/>
            <a:pathLst>
              <a:path w="129" h="149">
                <a:moveTo>
                  <a:pt x="0" y="74"/>
                </a:moveTo>
                <a:lnTo>
                  <a:pt x="123" y="149"/>
                </a:lnTo>
                <a:lnTo>
                  <a:pt x="129"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85" name="Freeform 71"/>
          <p:cNvSpPr>
            <a:spLocks/>
          </p:cNvSpPr>
          <p:nvPr/>
        </p:nvSpPr>
        <p:spPr bwMode="auto">
          <a:xfrm>
            <a:off x="5514388" y="4983352"/>
            <a:ext cx="92075" cy="131763"/>
          </a:xfrm>
          <a:custGeom>
            <a:avLst/>
            <a:gdLst/>
            <a:ahLst/>
            <a:cxnLst>
              <a:cxn ang="0">
                <a:pos x="175" y="0"/>
              </a:cxn>
              <a:cxn ang="0">
                <a:pos x="175" y="143"/>
              </a:cxn>
              <a:cxn ang="0">
                <a:pos x="0" y="249"/>
              </a:cxn>
            </a:cxnLst>
            <a:rect l="0" t="0" r="r" b="b"/>
            <a:pathLst>
              <a:path w="175" h="249">
                <a:moveTo>
                  <a:pt x="175" y="0"/>
                </a:moveTo>
                <a:lnTo>
                  <a:pt x="175" y="143"/>
                </a:lnTo>
                <a:lnTo>
                  <a:pt x="0" y="249"/>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86" name="Freeform 72"/>
          <p:cNvSpPr>
            <a:spLocks/>
          </p:cNvSpPr>
          <p:nvPr/>
        </p:nvSpPr>
        <p:spPr bwMode="auto">
          <a:xfrm>
            <a:off x="5420726" y="4948419"/>
            <a:ext cx="28575" cy="50800"/>
          </a:xfrm>
          <a:custGeom>
            <a:avLst/>
            <a:gdLst/>
            <a:ahLst/>
            <a:cxnLst>
              <a:cxn ang="0">
                <a:pos x="53" y="0"/>
              </a:cxn>
              <a:cxn ang="0">
                <a:pos x="0" y="30"/>
              </a:cxn>
              <a:cxn ang="0">
                <a:pos x="18" y="64"/>
              </a:cxn>
              <a:cxn ang="0">
                <a:pos x="34" y="98"/>
              </a:cxn>
            </a:cxnLst>
            <a:rect l="0" t="0" r="r" b="b"/>
            <a:pathLst>
              <a:path w="53" h="98">
                <a:moveTo>
                  <a:pt x="53" y="0"/>
                </a:moveTo>
                <a:lnTo>
                  <a:pt x="0" y="30"/>
                </a:lnTo>
                <a:lnTo>
                  <a:pt x="18" y="64"/>
                </a:lnTo>
                <a:lnTo>
                  <a:pt x="34" y="98"/>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87" name="Freeform 73"/>
          <p:cNvSpPr>
            <a:spLocks/>
          </p:cNvSpPr>
          <p:nvPr/>
        </p:nvSpPr>
        <p:spPr bwMode="auto">
          <a:xfrm>
            <a:off x="5266734" y="5023040"/>
            <a:ext cx="65088" cy="61913"/>
          </a:xfrm>
          <a:custGeom>
            <a:avLst/>
            <a:gdLst/>
            <a:ahLst/>
            <a:cxnLst>
              <a:cxn ang="0">
                <a:pos x="3" y="0"/>
              </a:cxn>
              <a:cxn ang="0">
                <a:pos x="0" y="55"/>
              </a:cxn>
              <a:cxn ang="0">
                <a:pos x="118" y="115"/>
              </a:cxn>
              <a:cxn ang="0">
                <a:pos x="123" y="52"/>
              </a:cxn>
              <a:cxn ang="0">
                <a:pos x="3" y="0"/>
              </a:cxn>
            </a:cxnLst>
            <a:rect l="0" t="0" r="r" b="b"/>
            <a:pathLst>
              <a:path w="123" h="115">
                <a:moveTo>
                  <a:pt x="3" y="0"/>
                </a:moveTo>
                <a:lnTo>
                  <a:pt x="0" y="55"/>
                </a:lnTo>
                <a:lnTo>
                  <a:pt x="118" y="115"/>
                </a:lnTo>
                <a:lnTo>
                  <a:pt x="123" y="52"/>
                </a:lnTo>
                <a:lnTo>
                  <a:pt x="3" y="0"/>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88" name="Freeform 74"/>
          <p:cNvSpPr>
            <a:spLocks/>
          </p:cNvSpPr>
          <p:nvPr/>
        </p:nvSpPr>
        <p:spPr bwMode="auto">
          <a:xfrm>
            <a:off x="5266734" y="5023040"/>
            <a:ext cx="65088" cy="61913"/>
          </a:xfrm>
          <a:custGeom>
            <a:avLst/>
            <a:gdLst/>
            <a:ahLst/>
            <a:cxnLst>
              <a:cxn ang="0">
                <a:pos x="3" y="0"/>
              </a:cxn>
              <a:cxn ang="0">
                <a:pos x="0" y="55"/>
              </a:cxn>
              <a:cxn ang="0">
                <a:pos x="118" y="115"/>
              </a:cxn>
              <a:cxn ang="0">
                <a:pos x="123" y="52"/>
              </a:cxn>
              <a:cxn ang="0">
                <a:pos x="3" y="0"/>
              </a:cxn>
            </a:cxnLst>
            <a:rect l="0" t="0" r="r" b="b"/>
            <a:pathLst>
              <a:path w="123" h="115">
                <a:moveTo>
                  <a:pt x="3" y="0"/>
                </a:moveTo>
                <a:lnTo>
                  <a:pt x="0" y="55"/>
                </a:lnTo>
                <a:lnTo>
                  <a:pt x="118" y="115"/>
                </a:lnTo>
                <a:lnTo>
                  <a:pt x="123" y="52"/>
                </a:lnTo>
                <a:lnTo>
                  <a:pt x="3" y="0"/>
                </a:lnTo>
                <a:close/>
              </a:path>
            </a:pathLst>
          </a:cu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89" name="Freeform 75"/>
          <p:cNvSpPr>
            <a:spLocks/>
          </p:cNvSpPr>
          <p:nvPr/>
        </p:nvSpPr>
        <p:spPr bwMode="auto">
          <a:xfrm>
            <a:off x="5528672" y="5019865"/>
            <a:ext cx="60325" cy="68263"/>
          </a:xfrm>
          <a:custGeom>
            <a:avLst/>
            <a:gdLst/>
            <a:ahLst/>
            <a:cxnLst>
              <a:cxn ang="0">
                <a:pos x="0" y="68"/>
              </a:cxn>
              <a:cxn ang="0">
                <a:pos x="4" y="130"/>
              </a:cxn>
              <a:cxn ang="0">
                <a:pos x="115" y="68"/>
              </a:cxn>
              <a:cxn ang="0">
                <a:pos x="112" y="0"/>
              </a:cxn>
              <a:cxn ang="0">
                <a:pos x="0" y="68"/>
              </a:cxn>
            </a:cxnLst>
            <a:rect l="0" t="0" r="r" b="b"/>
            <a:pathLst>
              <a:path w="115" h="130">
                <a:moveTo>
                  <a:pt x="0" y="68"/>
                </a:moveTo>
                <a:lnTo>
                  <a:pt x="4" y="130"/>
                </a:lnTo>
                <a:lnTo>
                  <a:pt x="115" y="68"/>
                </a:lnTo>
                <a:lnTo>
                  <a:pt x="112" y="0"/>
                </a:lnTo>
                <a:lnTo>
                  <a:pt x="0" y="68"/>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90" name="Freeform 76"/>
          <p:cNvSpPr>
            <a:spLocks/>
          </p:cNvSpPr>
          <p:nvPr/>
        </p:nvSpPr>
        <p:spPr bwMode="auto">
          <a:xfrm>
            <a:off x="5528672" y="5019865"/>
            <a:ext cx="60325" cy="68263"/>
          </a:xfrm>
          <a:custGeom>
            <a:avLst/>
            <a:gdLst/>
            <a:ahLst/>
            <a:cxnLst>
              <a:cxn ang="0">
                <a:pos x="0" y="68"/>
              </a:cxn>
              <a:cxn ang="0">
                <a:pos x="4" y="130"/>
              </a:cxn>
              <a:cxn ang="0">
                <a:pos x="115" y="68"/>
              </a:cxn>
              <a:cxn ang="0">
                <a:pos x="112" y="0"/>
              </a:cxn>
              <a:cxn ang="0">
                <a:pos x="0" y="68"/>
              </a:cxn>
            </a:cxnLst>
            <a:rect l="0" t="0" r="r" b="b"/>
            <a:pathLst>
              <a:path w="115" h="130">
                <a:moveTo>
                  <a:pt x="0" y="68"/>
                </a:moveTo>
                <a:lnTo>
                  <a:pt x="4" y="130"/>
                </a:lnTo>
                <a:lnTo>
                  <a:pt x="115" y="68"/>
                </a:lnTo>
                <a:lnTo>
                  <a:pt x="112" y="0"/>
                </a:lnTo>
                <a:lnTo>
                  <a:pt x="0" y="68"/>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91" name="Freeform 77"/>
          <p:cNvSpPr>
            <a:spLocks/>
          </p:cNvSpPr>
          <p:nvPr/>
        </p:nvSpPr>
        <p:spPr bwMode="auto">
          <a:xfrm>
            <a:off x="5392147" y="5043669"/>
            <a:ext cx="20638" cy="58738"/>
          </a:xfrm>
          <a:custGeom>
            <a:avLst/>
            <a:gdLst/>
            <a:ahLst/>
            <a:cxnLst>
              <a:cxn ang="0">
                <a:pos x="8" y="109"/>
              </a:cxn>
              <a:cxn ang="0">
                <a:pos x="0" y="19"/>
              </a:cxn>
              <a:cxn ang="0">
                <a:pos x="32" y="0"/>
              </a:cxn>
              <a:cxn ang="0">
                <a:pos x="38" y="92"/>
              </a:cxn>
              <a:cxn ang="0">
                <a:pos x="8" y="109"/>
              </a:cxn>
            </a:cxnLst>
            <a:rect l="0" t="0" r="r" b="b"/>
            <a:pathLst>
              <a:path w="38" h="109">
                <a:moveTo>
                  <a:pt x="8" y="109"/>
                </a:moveTo>
                <a:lnTo>
                  <a:pt x="0" y="19"/>
                </a:lnTo>
                <a:lnTo>
                  <a:pt x="32" y="0"/>
                </a:lnTo>
                <a:lnTo>
                  <a:pt x="38" y="92"/>
                </a:lnTo>
                <a:lnTo>
                  <a:pt x="8" y="109"/>
                </a:lnTo>
                <a:close/>
              </a:path>
            </a:pathLst>
          </a:custGeom>
          <a:solidFill>
            <a:srgbClr val="CC66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92" name="Freeform 78"/>
          <p:cNvSpPr>
            <a:spLocks/>
          </p:cNvSpPr>
          <p:nvPr/>
        </p:nvSpPr>
        <p:spPr bwMode="auto">
          <a:xfrm>
            <a:off x="5392147" y="5043669"/>
            <a:ext cx="20638" cy="58738"/>
          </a:xfrm>
          <a:custGeom>
            <a:avLst/>
            <a:gdLst/>
            <a:ahLst/>
            <a:cxnLst>
              <a:cxn ang="0">
                <a:pos x="8" y="109"/>
              </a:cxn>
              <a:cxn ang="0">
                <a:pos x="0" y="19"/>
              </a:cxn>
              <a:cxn ang="0">
                <a:pos x="32" y="0"/>
              </a:cxn>
              <a:cxn ang="0">
                <a:pos x="38" y="92"/>
              </a:cxn>
              <a:cxn ang="0">
                <a:pos x="8" y="109"/>
              </a:cxn>
            </a:cxnLst>
            <a:rect l="0" t="0" r="r" b="b"/>
            <a:pathLst>
              <a:path w="38" h="109">
                <a:moveTo>
                  <a:pt x="8" y="109"/>
                </a:moveTo>
                <a:lnTo>
                  <a:pt x="0" y="19"/>
                </a:lnTo>
                <a:lnTo>
                  <a:pt x="32" y="0"/>
                </a:lnTo>
                <a:lnTo>
                  <a:pt x="38" y="92"/>
                </a:lnTo>
                <a:lnTo>
                  <a:pt x="8" y="109"/>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93" name="Freeform 79"/>
          <p:cNvSpPr>
            <a:spLocks/>
          </p:cNvSpPr>
          <p:nvPr/>
        </p:nvSpPr>
        <p:spPr bwMode="auto">
          <a:xfrm>
            <a:off x="5384213" y="4854765"/>
            <a:ext cx="23813" cy="42863"/>
          </a:xfrm>
          <a:custGeom>
            <a:avLst/>
            <a:gdLst/>
            <a:ahLst/>
            <a:cxnLst>
              <a:cxn ang="0">
                <a:pos x="6" y="83"/>
              </a:cxn>
              <a:cxn ang="0">
                <a:pos x="0" y="0"/>
              </a:cxn>
              <a:cxn ang="0">
                <a:pos x="44" y="12"/>
              </a:cxn>
              <a:cxn ang="0">
                <a:pos x="39" y="74"/>
              </a:cxn>
            </a:cxnLst>
            <a:rect l="0" t="0" r="r" b="b"/>
            <a:pathLst>
              <a:path w="44" h="83">
                <a:moveTo>
                  <a:pt x="6" y="83"/>
                </a:moveTo>
                <a:lnTo>
                  <a:pt x="0" y="0"/>
                </a:lnTo>
                <a:lnTo>
                  <a:pt x="44" y="12"/>
                </a:lnTo>
                <a:lnTo>
                  <a:pt x="39" y="74"/>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94" name="Freeform 80"/>
          <p:cNvSpPr>
            <a:spLocks/>
          </p:cNvSpPr>
          <p:nvPr/>
        </p:nvSpPr>
        <p:spPr bwMode="auto">
          <a:xfrm>
            <a:off x="5412784" y="4845240"/>
            <a:ext cx="19050" cy="28575"/>
          </a:xfrm>
          <a:custGeom>
            <a:avLst/>
            <a:gdLst/>
            <a:ahLst/>
            <a:cxnLst>
              <a:cxn ang="0">
                <a:pos x="38" y="53"/>
              </a:cxn>
              <a:cxn ang="0">
                <a:pos x="38" y="0"/>
              </a:cxn>
              <a:cxn ang="0">
                <a:pos x="0" y="25"/>
              </a:cxn>
            </a:cxnLst>
            <a:rect l="0" t="0" r="r" b="b"/>
            <a:pathLst>
              <a:path w="38" h="53">
                <a:moveTo>
                  <a:pt x="38" y="53"/>
                </a:moveTo>
                <a:lnTo>
                  <a:pt x="38" y="0"/>
                </a:lnTo>
                <a:lnTo>
                  <a:pt x="0" y="25"/>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95" name="Freeform 81"/>
          <p:cNvSpPr>
            <a:spLocks/>
          </p:cNvSpPr>
          <p:nvPr/>
        </p:nvSpPr>
        <p:spPr bwMode="auto">
          <a:xfrm>
            <a:off x="5382622" y="4834127"/>
            <a:ext cx="47625" cy="17463"/>
          </a:xfrm>
          <a:custGeom>
            <a:avLst/>
            <a:gdLst/>
            <a:ahLst/>
            <a:cxnLst>
              <a:cxn ang="0">
                <a:pos x="0" y="33"/>
              </a:cxn>
              <a:cxn ang="0">
                <a:pos x="47" y="0"/>
              </a:cxn>
              <a:cxn ang="0">
                <a:pos x="89" y="21"/>
              </a:cxn>
            </a:cxnLst>
            <a:rect l="0" t="0" r="r" b="b"/>
            <a:pathLst>
              <a:path w="89" h="33">
                <a:moveTo>
                  <a:pt x="0" y="33"/>
                </a:moveTo>
                <a:lnTo>
                  <a:pt x="47" y="0"/>
                </a:lnTo>
                <a:lnTo>
                  <a:pt x="89" y="21"/>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96" name="Freeform 82"/>
          <p:cNvSpPr>
            <a:spLocks/>
          </p:cNvSpPr>
          <p:nvPr/>
        </p:nvSpPr>
        <p:spPr bwMode="auto">
          <a:xfrm>
            <a:off x="5477872" y="4913502"/>
            <a:ext cx="114300" cy="104775"/>
          </a:xfrm>
          <a:custGeom>
            <a:avLst/>
            <a:gdLst/>
            <a:ahLst/>
            <a:cxnLst>
              <a:cxn ang="0">
                <a:pos x="0" y="74"/>
              </a:cxn>
              <a:cxn ang="0">
                <a:pos x="76" y="198"/>
              </a:cxn>
              <a:cxn ang="0">
                <a:pos x="216" y="114"/>
              </a:cxn>
              <a:cxn ang="0">
                <a:pos x="134" y="0"/>
              </a:cxn>
              <a:cxn ang="0">
                <a:pos x="0" y="74"/>
              </a:cxn>
            </a:cxnLst>
            <a:rect l="0" t="0" r="r" b="b"/>
            <a:pathLst>
              <a:path w="216" h="198">
                <a:moveTo>
                  <a:pt x="0" y="74"/>
                </a:moveTo>
                <a:lnTo>
                  <a:pt x="76" y="198"/>
                </a:lnTo>
                <a:lnTo>
                  <a:pt x="216" y="114"/>
                </a:lnTo>
                <a:lnTo>
                  <a:pt x="134" y="0"/>
                </a:lnTo>
                <a:lnTo>
                  <a:pt x="0" y="74"/>
                </a:lnTo>
                <a:close/>
              </a:path>
            </a:pathLst>
          </a:custGeom>
          <a:solidFill>
            <a:srgbClr val="507BA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97" name="Freeform 83"/>
          <p:cNvSpPr>
            <a:spLocks/>
          </p:cNvSpPr>
          <p:nvPr/>
        </p:nvSpPr>
        <p:spPr bwMode="auto">
          <a:xfrm>
            <a:off x="5477872" y="4913502"/>
            <a:ext cx="114300" cy="104775"/>
          </a:xfrm>
          <a:custGeom>
            <a:avLst/>
            <a:gdLst/>
            <a:ahLst/>
            <a:cxnLst>
              <a:cxn ang="0">
                <a:pos x="0" y="74"/>
              </a:cxn>
              <a:cxn ang="0">
                <a:pos x="76" y="198"/>
              </a:cxn>
              <a:cxn ang="0">
                <a:pos x="216" y="114"/>
              </a:cxn>
              <a:cxn ang="0">
                <a:pos x="134" y="0"/>
              </a:cxn>
              <a:cxn ang="0">
                <a:pos x="0" y="74"/>
              </a:cxn>
            </a:cxnLst>
            <a:rect l="0" t="0" r="r" b="b"/>
            <a:pathLst>
              <a:path w="216" h="198">
                <a:moveTo>
                  <a:pt x="0" y="74"/>
                </a:moveTo>
                <a:lnTo>
                  <a:pt x="76" y="198"/>
                </a:lnTo>
                <a:lnTo>
                  <a:pt x="216" y="114"/>
                </a:lnTo>
                <a:lnTo>
                  <a:pt x="134" y="0"/>
                </a:lnTo>
                <a:lnTo>
                  <a:pt x="0" y="74"/>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98" name="Freeform 84"/>
          <p:cNvSpPr>
            <a:spLocks noEditPoints="1"/>
          </p:cNvSpPr>
          <p:nvPr/>
        </p:nvSpPr>
        <p:spPr bwMode="auto">
          <a:xfrm>
            <a:off x="5498513" y="4945252"/>
            <a:ext cx="30163" cy="55563"/>
          </a:xfrm>
          <a:custGeom>
            <a:avLst/>
            <a:gdLst/>
            <a:ahLst/>
            <a:cxnLst>
              <a:cxn ang="0">
                <a:pos x="7" y="6"/>
              </a:cxn>
              <a:cxn ang="0">
                <a:pos x="7" y="10"/>
              </a:cxn>
              <a:cxn ang="0">
                <a:pos x="3" y="9"/>
              </a:cxn>
              <a:cxn ang="0">
                <a:pos x="0" y="2"/>
              </a:cxn>
              <a:cxn ang="0">
                <a:pos x="5" y="0"/>
              </a:cxn>
              <a:cxn ang="0">
                <a:pos x="6" y="2"/>
              </a:cxn>
              <a:cxn ang="0">
                <a:pos x="15" y="20"/>
              </a:cxn>
              <a:cxn ang="0">
                <a:pos x="15" y="23"/>
              </a:cxn>
              <a:cxn ang="0">
                <a:pos x="10" y="22"/>
              </a:cxn>
              <a:cxn ang="0">
                <a:pos x="7" y="16"/>
              </a:cxn>
              <a:cxn ang="0">
                <a:pos x="12" y="15"/>
              </a:cxn>
              <a:cxn ang="0">
                <a:pos x="13" y="16"/>
              </a:cxn>
              <a:cxn ang="0">
                <a:pos x="22" y="33"/>
              </a:cxn>
              <a:cxn ang="0">
                <a:pos x="21" y="38"/>
              </a:cxn>
              <a:cxn ang="0">
                <a:pos x="18" y="36"/>
              </a:cxn>
              <a:cxn ang="0">
                <a:pos x="15" y="29"/>
              </a:cxn>
              <a:cxn ang="0">
                <a:pos x="19" y="28"/>
              </a:cxn>
              <a:cxn ang="0">
                <a:pos x="21" y="29"/>
              </a:cxn>
              <a:cxn ang="0">
                <a:pos x="29" y="48"/>
              </a:cxn>
              <a:cxn ang="0">
                <a:pos x="28" y="51"/>
              </a:cxn>
              <a:cxn ang="0">
                <a:pos x="25" y="51"/>
              </a:cxn>
              <a:cxn ang="0">
                <a:pos x="22" y="44"/>
              </a:cxn>
              <a:cxn ang="0">
                <a:pos x="26" y="42"/>
              </a:cxn>
              <a:cxn ang="0">
                <a:pos x="28" y="44"/>
              </a:cxn>
              <a:cxn ang="0">
                <a:pos x="37" y="62"/>
              </a:cxn>
              <a:cxn ang="0">
                <a:pos x="35" y="65"/>
              </a:cxn>
              <a:cxn ang="0">
                <a:pos x="32" y="64"/>
              </a:cxn>
              <a:cxn ang="0">
                <a:pos x="29" y="58"/>
              </a:cxn>
              <a:cxn ang="0">
                <a:pos x="32" y="57"/>
              </a:cxn>
              <a:cxn ang="0">
                <a:pos x="34" y="57"/>
              </a:cxn>
              <a:cxn ang="0">
                <a:pos x="44" y="75"/>
              </a:cxn>
              <a:cxn ang="0">
                <a:pos x="42" y="80"/>
              </a:cxn>
              <a:cxn ang="0">
                <a:pos x="39" y="78"/>
              </a:cxn>
              <a:cxn ang="0">
                <a:pos x="37" y="71"/>
              </a:cxn>
              <a:cxn ang="0">
                <a:pos x="39" y="70"/>
              </a:cxn>
              <a:cxn ang="0">
                <a:pos x="41" y="71"/>
              </a:cxn>
              <a:cxn ang="0">
                <a:pos x="51" y="90"/>
              </a:cxn>
              <a:cxn ang="0">
                <a:pos x="50" y="93"/>
              </a:cxn>
              <a:cxn ang="0">
                <a:pos x="47" y="93"/>
              </a:cxn>
              <a:cxn ang="0">
                <a:pos x="44" y="86"/>
              </a:cxn>
              <a:cxn ang="0">
                <a:pos x="47" y="84"/>
              </a:cxn>
              <a:cxn ang="0">
                <a:pos x="48" y="86"/>
              </a:cxn>
              <a:cxn ang="0">
                <a:pos x="58" y="104"/>
              </a:cxn>
              <a:cxn ang="0">
                <a:pos x="57" y="107"/>
              </a:cxn>
              <a:cxn ang="0">
                <a:pos x="54" y="106"/>
              </a:cxn>
              <a:cxn ang="0">
                <a:pos x="51" y="100"/>
              </a:cxn>
              <a:cxn ang="0">
                <a:pos x="54" y="99"/>
              </a:cxn>
              <a:cxn ang="0">
                <a:pos x="55" y="99"/>
              </a:cxn>
            </a:cxnLst>
            <a:rect l="0" t="0" r="r" b="b"/>
            <a:pathLst>
              <a:path w="58" h="107">
                <a:moveTo>
                  <a:pt x="6" y="2"/>
                </a:moveTo>
                <a:lnTo>
                  <a:pt x="7" y="6"/>
                </a:lnTo>
                <a:lnTo>
                  <a:pt x="9" y="9"/>
                </a:lnTo>
                <a:lnTo>
                  <a:pt x="7" y="10"/>
                </a:lnTo>
                <a:lnTo>
                  <a:pt x="5" y="10"/>
                </a:lnTo>
                <a:lnTo>
                  <a:pt x="3" y="9"/>
                </a:lnTo>
                <a:lnTo>
                  <a:pt x="2" y="4"/>
                </a:lnTo>
                <a:lnTo>
                  <a:pt x="0" y="2"/>
                </a:lnTo>
                <a:lnTo>
                  <a:pt x="2" y="0"/>
                </a:lnTo>
                <a:lnTo>
                  <a:pt x="5" y="0"/>
                </a:lnTo>
                <a:lnTo>
                  <a:pt x="6" y="2"/>
                </a:lnTo>
                <a:lnTo>
                  <a:pt x="6" y="2"/>
                </a:lnTo>
                <a:close/>
                <a:moveTo>
                  <a:pt x="13" y="16"/>
                </a:moveTo>
                <a:lnTo>
                  <a:pt x="15" y="20"/>
                </a:lnTo>
                <a:lnTo>
                  <a:pt x="16" y="22"/>
                </a:lnTo>
                <a:lnTo>
                  <a:pt x="15" y="23"/>
                </a:lnTo>
                <a:lnTo>
                  <a:pt x="12" y="23"/>
                </a:lnTo>
                <a:lnTo>
                  <a:pt x="10" y="22"/>
                </a:lnTo>
                <a:lnTo>
                  <a:pt x="7" y="18"/>
                </a:lnTo>
                <a:lnTo>
                  <a:pt x="7" y="16"/>
                </a:lnTo>
                <a:lnTo>
                  <a:pt x="9" y="15"/>
                </a:lnTo>
                <a:lnTo>
                  <a:pt x="12" y="15"/>
                </a:lnTo>
                <a:lnTo>
                  <a:pt x="13" y="16"/>
                </a:lnTo>
                <a:lnTo>
                  <a:pt x="13" y="16"/>
                </a:lnTo>
                <a:close/>
                <a:moveTo>
                  <a:pt x="21" y="29"/>
                </a:moveTo>
                <a:lnTo>
                  <a:pt x="22" y="33"/>
                </a:lnTo>
                <a:lnTo>
                  <a:pt x="22" y="36"/>
                </a:lnTo>
                <a:lnTo>
                  <a:pt x="21" y="38"/>
                </a:lnTo>
                <a:lnTo>
                  <a:pt x="19" y="38"/>
                </a:lnTo>
                <a:lnTo>
                  <a:pt x="18" y="36"/>
                </a:lnTo>
                <a:lnTo>
                  <a:pt x="15" y="32"/>
                </a:lnTo>
                <a:lnTo>
                  <a:pt x="15" y="29"/>
                </a:lnTo>
                <a:lnTo>
                  <a:pt x="16" y="28"/>
                </a:lnTo>
                <a:lnTo>
                  <a:pt x="19" y="28"/>
                </a:lnTo>
                <a:lnTo>
                  <a:pt x="21" y="29"/>
                </a:lnTo>
                <a:lnTo>
                  <a:pt x="21" y="29"/>
                </a:lnTo>
                <a:close/>
                <a:moveTo>
                  <a:pt x="28" y="44"/>
                </a:moveTo>
                <a:lnTo>
                  <a:pt x="29" y="48"/>
                </a:lnTo>
                <a:lnTo>
                  <a:pt x="29" y="49"/>
                </a:lnTo>
                <a:lnTo>
                  <a:pt x="28" y="51"/>
                </a:lnTo>
                <a:lnTo>
                  <a:pt x="26" y="52"/>
                </a:lnTo>
                <a:lnTo>
                  <a:pt x="25" y="51"/>
                </a:lnTo>
                <a:lnTo>
                  <a:pt x="22" y="45"/>
                </a:lnTo>
                <a:lnTo>
                  <a:pt x="22" y="44"/>
                </a:lnTo>
                <a:lnTo>
                  <a:pt x="23" y="42"/>
                </a:lnTo>
                <a:lnTo>
                  <a:pt x="26" y="42"/>
                </a:lnTo>
                <a:lnTo>
                  <a:pt x="28" y="44"/>
                </a:lnTo>
                <a:lnTo>
                  <a:pt x="28" y="44"/>
                </a:lnTo>
                <a:close/>
                <a:moveTo>
                  <a:pt x="34" y="57"/>
                </a:moveTo>
                <a:lnTo>
                  <a:pt x="37" y="62"/>
                </a:lnTo>
                <a:lnTo>
                  <a:pt x="37" y="64"/>
                </a:lnTo>
                <a:lnTo>
                  <a:pt x="35" y="65"/>
                </a:lnTo>
                <a:lnTo>
                  <a:pt x="34" y="65"/>
                </a:lnTo>
                <a:lnTo>
                  <a:pt x="32" y="64"/>
                </a:lnTo>
                <a:lnTo>
                  <a:pt x="29" y="59"/>
                </a:lnTo>
                <a:lnTo>
                  <a:pt x="29" y="58"/>
                </a:lnTo>
                <a:lnTo>
                  <a:pt x="31" y="57"/>
                </a:lnTo>
                <a:lnTo>
                  <a:pt x="32" y="57"/>
                </a:lnTo>
                <a:lnTo>
                  <a:pt x="34" y="57"/>
                </a:lnTo>
                <a:lnTo>
                  <a:pt x="34" y="57"/>
                </a:lnTo>
                <a:close/>
                <a:moveTo>
                  <a:pt x="41" y="71"/>
                </a:moveTo>
                <a:lnTo>
                  <a:pt x="44" y="75"/>
                </a:lnTo>
                <a:lnTo>
                  <a:pt x="44" y="78"/>
                </a:lnTo>
                <a:lnTo>
                  <a:pt x="42" y="80"/>
                </a:lnTo>
                <a:lnTo>
                  <a:pt x="41" y="80"/>
                </a:lnTo>
                <a:lnTo>
                  <a:pt x="39" y="78"/>
                </a:lnTo>
                <a:lnTo>
                  <a:pt x="37" y="74"/>
                </a:lnTo>
                <a:lnTo>
                  <a:pt x="37" y="71"/>
                </a:lnTo>
                <a:lnTo>
                  <a:pt x="38" y="70"/>
                </a:lnTo>
                <a:lnTo>
                  <a:pt x="39" y="70"/>
                </a:lnTo>
                <a:lnTo>
                  <a:pt x="41" y="71"/>
                </a:lnTo>
                <a:lnTo>
                  <a:pt x="41" y="71"/>
                </a:lnTo>
                <a:close/>
                <a:moveTo>
                  <a:pt x="48" y="86"/>
                </a:moveTo>
                <a:lnTo>
                  <a:pt x="51" y="90"/>
                </a:lnTo>
                <a:lnTo>
                  <a:pt x="51" y="91"/>
                </a:lnTo>
                <a:lnTo>
                  <a:pt x="50" y="93"/>
                </a:lnTo>
                <a:lnTo>
                  <a:pt x="48" y="94"/>
                </a:lnTo>
                <a:lnTo>
                  <a:pt x="47" y="93"/>
                </a:lnTo>
                <a:lnTo>
                  <a:pt x="44" y="87"/>
                </a:lnTo>
                <a:lnTo>
                  <a:pt x="44" y="86"/>
                </a:lnTo>
                <a:lnTo>
                  <a:pt x="45" y="84"/>
                </a:lnTo>
                <a:lnTo>
                  <a:pt x="47" y="84"/>
                </a:lnTo>
                <a:lnTo>
                  <a:pt x="48" y="86"/>
                </a:lnTo>
                <a:lnTo>
                  <a:pt x="48" y="86"/>
                </a:lnTo>
                <a:close/>
                <a:moveTo>
                  <a:pt x="55" y="99"/>
                </a:moveTo>
                <a:lnTo>
                  <a:pt x="58" y="104"/>
                </a:lnTo>
                <a:lnTo>
                  <a:pt x="58" y="106"/>
                </a:lnTo>
                <a:lnTo>
                  <a:pt x="57" y="107"/>
                </a:lnTo>
                <a:lnTo>
                  <a:pt x="55" y="107"/>
                </a:lnTo>
                <a:lnTo>
                  <a:pt x="54" y="106"/>
                </a:lnTo>
                <a:lnTo>
                  <a:pt x="51" y="101"/>
                </a:lnTo>
                <a:lnTo>
                  <a:pt x="51" y="100"/>
                </a:lnTo>
                <a:lnTo>
                  <a:pt x="53" y="99"/>
                </a:lnTo>
                <a:lnTo>
                  <a:pt x="54" y="99"/>
                </a:lnTo>
                <a:lnTo>
                  <a:pt x="55" y="99"/>
                </a:lnTo>
                <a:lnTo>
                  <a:pt x="55" y="9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99" name="Freeform 85"/>
          <p:cNvSpPr>
            <a:spLocks noEditPoints="1"/>
          </p:cNvSpPr>
          <p:nvPr/>
        </p:nvSpPr>
        <p:spPr bwMode="auto">
          <a:xfrm>
            <a:off x="5514384" y="4932544"/>
            <a:ext cx="31750" cy="58738"/>
          </a:xfrm>
          <a:custGeom>
            <a:avLst/>
            <a:gdLst/>
            <a:ahLst/>
            <a:cxnLst>
              <a:cxn ang="0">
                <a:pos x="7" y="8"/>
              </a:cxn>
              <a:cxn ang="0">
                <a:pos x="6" y="11"/>
              </a:cxn>
              <a:cxn ang="0">
                <a:pos x="3" y="9"/>
              </a:cxn>
              <a:cxn ang="0">
                <a:pos x="0" y="3"/>
              </a:cxn>
              <a:cxn ang="0">
                <a:pos x="3" y="0"/>
              </a:cxn>
              <a:cxn ang="0">
                <a:pos x="4" y="2"/>
              </a:cxn>
              <a:cxn ang="0">
                <a:pos x="14" y="21"/>
              </a:cxn>
              <a:cxn ang="0">
                <a:pos x="13" y="25"/>
              </a:cxn>
              <a:cxn ang="0">
                <a:pos x="10" y="24"/>
              </a:cxn>
              <a:cxn ang="0">
                <a:pos x="7" y="16"/>
              </a:cxn>
              <a:cxn ang="0">
                <a:pos x="10" y="15"/>
              </a:cxn>
              <a:cxn ang="0">
                <a:pos x="11" y="16"/>
              </a:cxn>
              <a:cxn ang="0">
                <a:pos x="22" y="35"/>
              </a:cxn>
              <a:cxn ang="0">
                <a:pos x="20" y="38"/>
              </a:cxn>
              <a:cxn ang="0">
                <a:pos x="16" y="37"/>
              </a:cxn>
              <a:cxn ang="0">
                <a:pos x="14" y="31"/>
              </a:cxn>
              <a:cxn ang="0">
                <a:pos x="17" y="29"/>
              </a:cxn>
              <a:cxn ang="0">
                <a:pos x="19" y="31"/>
              </a:cxn>
              <a:cxn ang="0">
                <a:pos x="29" y="48"/>
              </a:cxn>
              <a:cxn ang="0">
                <a:pos x="27" y="53"/>
              </a:cxn>
              <a:cxn ang="0">
                <a:pos x="23" y="51"/>
              </a:cxn>
              <a:cxn ang="0">
                <a:pos x="22" y="45"/>
              </a:cxn>
              <a:cxn ang="0">
                <a:pos x="24" y="42"/>
              </a:cxn>
              <a:cxn ang="0">
                <a:pos x="26" y="44"/>
              </a:cxn>
              <a:cxn ang="0">
                <a:pos x="36" y="63"/>
              </a:cxn>
              <a:cxn ang="0">
                <a:pos x="35" y="67"/>
              </a:cxn>
              <a:cxn ang="0">
                <a:pos x="30" y="66"/>
              </a:cxn>
              <a:cxn ang="0">
                <a:pos x="29" y="58"/>
              </a:cxn>
              <a:cxn ang="0">
                <a:pos x="32" y="57"/>
              </a:cxn>
              <a:cxn ang="0">
                <a:pos x="33" y="58"/>
              </a:cxn>
              <a:cxn ang="0">
                <a:pos x="42" y="77"/>
              </a:cxn>
              <a:cxn ang="0">
                <a:pos x="42" y="80"/>
              </a:cxn>
              <a:cxn ang="0">
                <a:pos x="38" y="79"/>
              </a:cxn>
              <a:cxn ang="0">
                <a:pos x="36" y="73"/>
              </a:cxn>
              <a:cxn ang="0">
                <a:pos x="39" y="71"/>
              </a:cxn>
              <a:cxn ang="0">
                <a:pos x="40" y="73"/>
              </a:cxn>
              <a:cxn ang="0">
                <a:pos x="49" y="90"/>
              </a:cxn>
              <a:cxn ang="0">
                <a:pos x="49" y="95"/>
              </a:cxn>
              <a:cxn ang="0">
                <a:pos x="45" y="93"/>
              </a:cxn>
              <a:cxn ang="0">
                <a:pos x="42" y="86"/>
              </a:cxn>
              <a:cxn ang="0">
                <a:pos x="46" y="84"/>
              </a:cxn>
              <a:cxn ang="0">
                <a:pos x="48" y="86"/>
              </a:cxn>
              <a:cxn ang="0">
                <a:pos x="56" y="105"/>
              </a:cxn>
              <a:cxn ang="0">
                <a:pos x="56" y="109"/>
              </a:cxn>
              <a:cxn ang="0">
                <a:pos x="52" y="108"/>
              </a:cxn>
              <a:cxn ang="0">
                <a:pos x="49" y="100"/>
              </a:cxn>
              <a:cxn ang="0">
                <a:pos x="54" y="99"/>
              </a:cxn>
              <a:cxn ang="0">
                <a:pos x="55" y="100"/>
              </a:cxn>
            </a:cxnLst>
            <a:rect l="0" t="0" r="r" b="b"/>
            <a:pathLst>
              <a:path w="58" h="109">
                <a:moveTo>
                  <a:pt x="4" y="2"/>
                </a:moveTo>
                <a:lnTo>
                  <a:pt x="7" y="8"/>
                </a:lnTo>
                <a:lnTo>
                  <a:pt x="7" y="9"/>
                </a:lnTo>
                <a:lnTo>
                  <a:pt x="6" y="11"/>
                </a:lnTo>
                <a:lnTo>
                  <a:pt x="4" y="11"/>
                </a:lnTo>
                <a:lnTo>
                  <a:pt x="3" y="9"/>
                </a:lnTo>
                <a:lnTo>
                  <a:pt x="0" y="5"/>
                </a:lnTo>
                <a:lnTo>
                  <a:pt x="0" y="3"/>
                </a:lnTo>
                <a:lnTo>
                  <a:pt x="1" y="2"/>
                </a:lnTo>
                <a:lnTo>
                  <a:pt x="3" y="0"/>
                </a:lnTo>
                <a:lnTo>
                  <a:pt x="4" y="2"/>
                </a:lnTo>
                <a:lnTo>
                  <a:pt x="4" y="2"/>
                </a:lnTo>
                <a:close/>
                <a:moveTo>
                  <a:pt x="11" y="16"/>
                </a:moveTo>
                <a:lnTo>
                  <a:pt x="14" y="21"/>
                </a:lnTo>
                <a:lnTo>
                  <a:pt x="14" y="24"/>
                </a:lnTo>
                <a:lnTo>
                  <a:pt x="13" y="25"/>
                </a:lnTo>
                <a:lnTo>
                  <a:pt x="11" y="25"/>
                </a:lnTo>
                <a:lnTo>
                  <a:pt x="10" y="24"/>
                </a:lnTo>
                <a:lnTo>
                  <a:pt x="7" y="19"/>
                </a:lnTo>
                <a:lnTo>
                  <a:pt x="7" y="16"/>
                </a:lnTo>
                <a:lnTo>
                  <a:pt x="8" y="15"/>
                </a:lnTo>
                <a:lnTo>
                  <a:pt x="10" y="15"/>
                </a:lnTo>
                <a:lnTo>
                  <a:pt x="11" y="16"/>
                </a:lnTo>
                <a:lnTo>
                  <a:pt x="11" y="16"/>
                </a:lnTo>
                <a:close/>
                <a:moveTo>
                  <a:pt x="19" y="31"/>
                </a:moveTo>
                <a:lnTo>
                  <a:pt x="22" y="35"/>
                </a:lnTo>
                <a:lnTo>
                  <a:pt x="22" y="37"/>
                </a:lnTo>
                <a:lnTo>
                  <a:pt x="20" y="38"/>
                </a:lnTo>
                <a:lnTo>
                  <a:pt x="19" y="38"/>
                </a:lnTo>
                <a:lnTo>
                  <a:pt x="16" y="37"/>
                </a:lnTo>
                <a:lnTo>
                  <a:pt x="14" y="32"/>
                </a:lnTo>
                <a:lnTo>
                  <a:pt x="14" y="31"/>
                </a:lnTo>
                <a:lnTo>
                  <a:pt x="16" y="29"/>
                </a:lnTo>
                <a:lnTo>
                  <a:pt x="17" y="29"/>
                </a:lnTo>
                <a:lnTo>
                  <a:pt x="19" y="31"/>
                </a:lnTo>
                <a:lnTo>
                  <a:pt x="19" y="31"/>
                </a:lnTo>
                <a:close/>
                <a:moveTo>
                  <a:pt x="26" y="44"/>
                </a:moveTo>
                <a:lnTo>
                  <a:pt x="29" y="48"/>
                </a:lnTo>
                <a:lnTo>
                  <a:pt x="29" y="51"/>
                </a:lnTo>
                <a:lnTo>
                  <a:pt x="27" y="53"/>
                </a:lnTo>
                <a:lnTo>
                  <a:pt x="24" y="53"/>
                </a:lnTo>
                <a:lnTo>
                  <a:pt x="23" y="51"/>
                </a:lnTo>
                <a:lnTo>
                  <a:pt x="22" y="47"/>
                </a:lnTo>
                <a:lnTo>
                  <a:pt x="22" y="45"/>
                </a:lnTo>
                <a:lnTo>
                  <a:pt x="23" y="42"/>
                </a:lnTo>
                <a:lnTo>
                  <a:pt x="24" y="42"/>
                </a:lnTo>
                <a:lnTo>
                  <a:pt x="26" y="44"/>
                </a:lnTo>
                <a:lnTo>
                  <a:pt x="26" y="44"/>
                </a:lnTo>
                <a:close/>
                <a:moveTo>
                  <a:pt x="33" y="58"/>
                </a:moveTo>
                <a:lnTo>
                  <a:pt x="36" y="63"/>
                </a:lnTo>
                <a:lnTo>
                  <a:pt x="36" y="66"/>
                </a:lnTo>
                <a:lnTo>
                  <a:pt x="35" y="67"/>
                </a:lnTo>
                <a:lnTo>
                  <a:pt x="32" y="67"/>
                </a:lnTo>
                <a:lnTo>
                  <a:pt x="30" y="66"/>
                </a:lnTo>
                <a:lnTo>
                  <a:pt x="29" y="61"/>
                </a:lnTo>
                <a:lnTo>
                  <a:pt x="29" y="58"/>
                </a:lnTo>
                <a:lnTo>
                  <a:pt x="29" y="57"/>
                </a:lnTo>
                <a:lnTo>
                  <a:pt x="32" y="57"/>
                </a:lnTo>
                <a:lnTo>
                  <a:pt x="33" y="58"/>
                </a:lnTo>
                <a:lnTo>
                  <a:pt x="33" y="58"/>
                </a:lnTo>
                <a:close/>
                <a:moveTo>
                  <a:pt x="40" y="73"/>
                </a:moveTo>
                <a:lnTo>
                  <a:pt x="42" y="77"/>
                </a:lnTo>
                <a:lnTo>
                  <a:pt x="43" y="79"/>
                </a:lnTo>
                <a:lnTo>
                  <a:pt x="42" y="80"/>
                </a:lnTo>
                <a:lnTo>
                  <a:pt x="39" y="80"/>
                </a:lnTo>
                <a:lnTo>
                  <a:pt x="38" y="79"/>
                </a:lnTo>
                <a:lnTo>
                  <a:pt x="36" y="74"/>
                </a:lnTo>
                <a:lnTo>
                  <a:pt x="36" y="73"/>
                </a:lnTo>
                <a:lnTo>
                  <a:pt x="36" y="71"/>
                </a:lnTo>
                <a:lnTo>
                  <a:pt x="39" y="71"/>
                </a:lnTo>
                <a:lnTo>
                  <a:pt x="40" y="73"/>
                </a:lnTo>
                <a:lnTo>
                  <a:pt x="40" y="73"/>
                </a:lnTo>
                <a:close/>
                <a:moveTo>
                  <a:pt x="48" y="86"/>
                </a:moveTo>
                <a:lnTo>
                  <a:pt x="49" y="90"/>
                </a:lnTo>
                <a:lnTo>
                  <a:pt x="51" y="93"/>
                </a:lnTo>
                <a:lnTo>
                  <a:pt x="49" y="95"/>
                </a:lnTo>
                <a:lnTo>
                  <a:pt x="46" y="95"/>
                </a:lnTo>
                <a:lnTo>
                  <a:pt x="45" y="93"/>
                </a:lnTo>
                <a:lnTo>
                  <a:pt x="43" y="89"/>
                </a:lnTo>
                <a:lnTo>
                  <a:pt x="42" y="86"/>
                </a:lnTo>
                <a:lnTo>
                  <a:pt x="43" y="84"/>
                </a:lnTo>
                <a:lnTo>
                  <a:pt x="46" y="84"/>
                </a:lnTo>
                <a:lnTo>
                  <a:pt x="48" y="86"/>
                </a:lnTo>
                <a:lnTo>
                  <a:pt x="48" y="86"/>
                </a:lnTo>
                <a:close/>
                <a:moveTo>
                  <a:pt x="55" y="100"/>
                </a:moveTo>
                <a:lnTo>
                  <a:pt x="56" y="105"/>
                </a:lnTo>
                <a:lnTo>
                  <a:pt x="58" y="108"/>
                </a:lnTo>
                <a:lnTo>
                  <a:pt x="56" y="109"/>
                </a:lnTo>
                <a:lnTo>
                  <a:pt x="54" y="109"/>
                </a:lnTo>
                <a:lnTo>
                  <a:pt x="52" y="108"/>
                </a:lnTo>
                <a:lnTo>
                  <a:pt x="51" y="103"/>
                </a:lnTo>
                <a:lnTo>
                  <a:pt x="49" y="100"/>
                </a:lnTo>
                <a:lnTo>
                  <a:pt x="51" y="99"/>
                </a:lnTo>
                <a:lnTo>
                  <a:pt x="54" y="99"/>
                </a:lnTo>
                <a:lnTo>
                  <a:pt x="55" y="100"/>
                </a:lnTo>
                <a:lnTo>
                  <a:pt x="55" y="10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00" name="Freeform 86"/>
          <p:cNvSpPr>
            <a:spLocks noEditPoints="1"/>
          </p:cNvSpPr>
          <p:nvPr/>
        </p:nvSpPr>
        <p:spPr bwMode="auto">
          <a:xfrm>
            <a:off x="5530259" y="4923027"/>
            <a:ext cx="31750" cy="55563"/>
          </a:xfrm>
          <a:custGeom>
            <a:avLst/>
            <a:gdLst/>
            <a:ahLst/>
            <a:cxnLst>
              <a:cxn ang="0">
                <a:pos x="8" y="6"/>
              </a:cxn>
              <a:cxn ang="0">
                <a:pos x="6" y="9"/>
              </a:cxn>
              <a:cxn ang="0">
                <a:pos x="3" y="9"/>
              </a:cxn>
              <a:cxn ang="0">
                <a:pos x="0" y="2"/>
              </a:cxn>
              <a:cxn ang="0">
                <a:pos x="5" y="2"/>
              </a:cxn>
              <a:cxn ang="0">
                <a:pos x="12" y="15"/>
              </a:cxn>
              <a:cxn ang="0">
                <a:pos x="15" y="22"/>
              </a:cxn>
              <a:cxn ang="0">
                <a:pos x="12" y="23"/>
              </a:cxn>
              <a:cxn ang="0">
                <a:pos x="8" y="18"/>
              </a:cxn>
              <a:cxn ang="0">
                <a:pos x="9" y="15"/>
              </a:cxn>
              <a:cxn ang="0">
                <a:pos x="12" y="15"/>
              </a:cxn>
              <a:cxn ang="0">
                <a:pos x="19" y="29"/>
              </a:cxn>
              <a:cxn ang="0">
                <a:pos x="22" y="36"/>
              </a:cxn>
              <a:cxn ang="0">
                <a:pos x="19" y="38"/>
              </a:cxn>
              <a:cxn ang="0">
                <a:pos x="15" y="32"/>
              </a:cxn>
              <a:cxn ang="0">
                <a:pos x="16" y="28"/>
              </a:cxn>
              <a:cxn ang="0">
                <a:pos x="19" y="29"/>
              </a:cxn>
              <a:cxn ang="0">
                <a:pos x="26" y="44"/>
              </a:cxn>
              <a:cxn ang="0">
                <a:pos x="29" y="49"/>
              </a:cxn>
              <a:cxn ang="0">
                <a:pos x="25" y="52"/>
              </a:cxn>
              <a:cxn ang="0">
                <a:pos x="22" y="45"/>
              </a:cxn>
              <a:cxn ang="0">
                <a:pos x="24" y="42"/>
              </a:cxn>
              <a:cxn ang="0">
                <a:pos x="26" y="44"/>
              </a:cxn>
              <a:cxn ang="0">
                <a:pos x="34" y="57"/>
              </a:cxn>
              <a:cxn ang="0">
                <a:pos x="37" y="64"/>
              </a:cxn>
              <a:cxn ang="0">
                <a:pos x="32" y="65"/>
              </a:cxn>
              <a:cxn ang="0">
                <a:pos x="29" y="60"/>
              </a:cxn>
              <a:cxn ang="0">
                <a:pos x="31" y="57"/>
              </a:cxn>
              <a:cxn ang="0">
                <a:pos x="34" y="57"/>
              </a:cxn>
              <a:cxn ang="0">
                <a:pos x="41" y="71"/>
              </a:cxn>
              <a:cxn ang="0">
                <a:pos x="44" y="78"/>
              </a:cxn>
              <a:cxn ang="0">
                <a:pos x="40" y="80"/>
              </a:cxn>
              <a:cxn ang="0">
                <a:pos x="37" y="74"/>
              </a:cxn>
              <a:cxn ang="0">
                <a:pos x="37" y="70"/>
              </a:cxn>
              <a:cxn ang="0">
                <a:pos x="41" y="71"/>
              </a:cxn>
              <a:cxn ang="0">
                <a:pos x="48" y="86"/>
              </a:cxn>
              <a:cxn ang="0">
                <a:pos x="51" y="91"/>
              </a:cxn>
              <a:cxn ang="0">
                <a:pos x="47" y="94"/>
              </a:cxn>
              <a:cxn ang="0">
                <a:pos x="44" y="87"/>
              </a:cxn>
              <a:cxn ang="0">
                <a:pos x="44" y="84"/>
              </a:cxn>
              <a:cxn ang="0">
                <a:pos x="48" y="86"/>
              </a:cxn>
              <a:cxn ang="0">
                <a:pos x="56" y="99"/>
              </a:cxn>
              <a:cxn ang="0">
                <a:pos x="58" y="106"/>
              </a:cxn>
              <a:cxn ang="0">
                <a:pos x="54" y="107"/>
              </a:cxn>
              <a:cxn ang="0">
                <a:pos x="51" y="101"/>
              </a:cxn>
              <a:cxn ang="0">
                <a:pos x="51" y="99"/>
              </a:cxn>
              <a:cxn ang="0">
                <a:pos x="56" y="99"/>
              </a:cxn>
            </a:cxnLst>
            <a:rect l="0" t="0" r="r" b="b"/>
            <a:pathLst>
              <a:path w="58" h="107">
                <a:moveTo>
                  <a:pt x="5" y="2"/>
                </a:moveTo>
                <a:lnTo>
                  <a:pt x="8" y="6"/>
                </a:lnTo>
                <a:lnTo>
                  <a:pt x="8" y="7"/>
                </a:lnTo>
                <a:lnTo>
                  <a:pt x="6" y="9"/>
                </a:lnTo>
                <a:lnTo>
                  <a:pt x="5" y="10"/>
                </a:lnTo>
                <a:lnTo>
                  <a:pt x="3" y="9"/>
                </a:lnTo>
                <a:lnTo>
                  <a:pt x="0" y="3"/>
                </a:lnTo>
                <a:lnTo>
                  <a:pt x="0" y="2"/>
                </a:lnTo>
                <a:lnTo>
                  <a:pt x="2" y="0"/>
                </a:lnTo>
                <a:lnTo>
                  <a:pt x="5" y="2"/>
                </a:lnTo>
                <a:lnTo>
                  <a:pt x="5" y="2"/>
                </a:lnTo>
                <a:close/>
                <a:moveTo>
                  <a:pt x="12" y="15"/>
                </a:moveTo>
                <a:lnTo>
                  <a:pt x="15" y="20"/>
                </a:lnTo>
                <a:lnTo>
                  <a:pt x="15" y="22"/>
                </a:lnTo>
                <a:lnTo>
                  <a:pt x="13" y="23"/>
                </a:lnTo>
                <a:lnTo>
                  <a:pt x="12" y="23"/>
                </a:lnTo>
                <a:lnTo>
                  <a:pt x="10" y="22"/>
                </a:lnTo>
                <a:lnTo>
                  <a:pt x="8" y="18"/>
                </a:lnTo>
                <a:lnTo>
                  <a:pt x="8" y="16"/>
                </a:lnTo>
                <a:lnTo>
                  <a:pt x="9" y="15"/>
                </a:lnTo>
                <a:lnTo>
                  <a:pt x="10" y="15"/>
                </a:lnTo>
                <a:lnTo>
                  <a:pt x="12" y="15"/>
                </a:lnTo>
                <a:lnTo>
                  <a:pt x="12" y="15"/>
                </a:lnTo>
                <a:close/>
                <a:moveTo>
                  <a:pt x="19" y="29"/>
                </a:moveTo>
                <a:lnTo>
                  <a:pt x="22" y="33"/>
                </a:lnTo>
                <a:lnTo>
                  <a:pt x="22" y="36"/>
                </a:lnTo>
                <a:lnTo>
                  <a:pt x="21" y="38"/>
                </a:lnTo>
                <a:lnTo>
                  <a:pt x="19" y="38"/>
                </a:lnTo>
                <a:lnTo>
                  <a:pt x="16" y="36"/>
                </a:lnTo>
                <a:lnTo>
                  <a:pt x="15" y="32"/>
                </a:lnTo>
                <a:lnTo>
                  <a:pt x="15" y="29"/>
                </a:lnTo>
                <a:lnTo>
                  <a:pt x="16" y="28"/>
                </a:lnTo>
                <a:lnTo>
                  <a:pt x="18" y="28"/>
                </a:lnTo>
                <a:lnTo>
                  <a:pt x="19" y="29"/>
                </a:lnTo>
                <a:lnTo>
                  <a:pt x="19" y="29"/>
                </a:lnTo>
                <a:close/>
                <a:moveTo>
                  <a:pt x="26" y="44"/>
                </a:moveTo>
                <a:lnTo>
                  <a:pt x="29" y="48"/>
                </a:lnTo>
                <a:lnTo>
                  <a:pt x="29" y="49"/>
                </a:lnTo>
                <a:lnTo>
                  <a:pt x="28" y="51"/>
                </a:lnTo>
                <a:lnTo>
                  <a:pt x="25" y="52"/>
                </a:lnTo>
                <a:lnTo>
                  <a:pt x="24" y="51"/>
                </a:lnTo>
                <a:lnTo>
                  <a:pt x="22" y="45"/>
                </a:lnTo>
                <a:lnTo>
                  <a:pt x="22" y="44"/>
                </a:lnTo>
                <a:lnTo>
                  <a:pt x="24" y="42"/>
                </a:lnTo>
                <a:lnTo>
                  <a:pt x="25" y="42"/>
                </a:lnTo>
                <a:lnTo>
                  <a:pt x="26" y="44"/>
                </a:lnTo>
                <a:lnTo>
                  <a:pt x="26" y="44"/>
                </a:lnTo>
                <a:close/>
                <a:moveTo>
                  <a:pt x="34" y="57"/>
                </a:moveTo>
                <a:lnTo>
                  <a:pt x="37" y="62"/>
                </a:lnTo>
                <a:lnTo>
                  <a:pt x="37" y="64"/>
                </a:lnTo>
                <a:lnTo>
                  <a:pt x="35" y="65"/>
                </a:lnTo>
                <a:lnTo>
                  <a:pt x="32" y="65"/>
                </a:lnTo>
                <a:lnTo>
                  <a:pt x="31" y="64"/>
                </a:lnTo>
                <a:lnTo>
                  <a:pt x="29" y="60"/>
                </a:lnTo>
                <a:lnTo>
                  <a:pt x="29" y="58"/>
                </a:lnTo>
                <a:lnTo>
                  <a:pt x="31" y="57"/>
                </a:lnTo>
                <a:lnTo>
                  <a:pt x="32" y="55"/>
                </a:lnTo>
                <a:lnTo>
                  <a:pt x="34" y="57"/>
                </a:lnTo>
                <a:lnTo>
                  <a:pt x="34" y="57"/>
                </a:lnTo>
                <a:close/>
                <a:moveTo>
                  <a:pt x="41" y="71"/>
                </a:moveTo>
                <a:lnTo>
                  <a:pt x="44" y="75"/>
                </a:lnTo>
                <a:lnTo>
                  <a:pt x="44" y="78"/>
                </a:lnTo>
                <a:lnTo>
                  <a:pt x="42" y="80"/>
                </a:lnTo>
                <a:lnTo>
                  <a:pt x="40" y="80"/>
                </a:lnTo>
                <a:lnTo>
                  <a:pt x="38" y="78"/>
                </a:lnTo>
                <a:lnTo>
                  <a:pt x="37" y="74"/>
                </a:lnTo>
                <a:lnTo>
                  <a:pt x="37" y="71"/>
                </a:lnTo>
                <a:lnTo>
                  <a:pt x="37" y="70"/>
                </a:lnTo>
                <a:lnTo>
                  <a:pt x="40" y="70"/>
                </a:lnTo>
                <a:lnTo>
                  <a:pt x="41" y="71"/>
                </a:lnTo>
                <a:lnTo>
                  <a:pt x="41" y="71"/>
                </a:lnTo>
                <a:close/>
                <a:moveTo>
                  <a:pt x="48" y="86"/>
                </a:moveTo>
                <a:lnTo>
                  <a:pt x="50" y="90"/>
                </a:lnTo>
                <a:lnTo>
                  <a:pt x="51" y="91"/>
                </a:lnTo>
                <a:lnTo>
                  <a:pt x="50" y="93"/>
                </a:lnTo>
                <a:lnTo>
                  <a:pt x="47" y="94"/>
                </a:lnTo>
                <a:lnTo>
                  <a:pt x="45" y="93"/>
                </a:lnTo>
                <a:lnTo>
                  <a:pt x="44" y="87"/>
                </a:lnTo>
                <a:lnTo>
                  <a:pt x="44" y="86"/>
                </a:lnTo>
                <a:lnTo>
                  <a:pt x="44" y="84"/>
                </a:lnTo>
                <a:lnTo>
                  <a:pt x="47" y="84"/>
                </a:lnTo>
                <a:lnTo>
                  <a:pt x="48" y="86"/>
                </a:lnTo>
                <a:lnTo>
                  <a:pt x="48" y="86"/>
                </a:lnTo>
                <a:close/>
                <a:moveTo>
                  <a:pt x="56" y="99"/>
                </a:moveTo>
                <a:lnTo>
                  <a:pt x="57" y="104"/>
                </a:lnTo>
                <a:lnTo>
                  <a:pt x="58" y="106"/>
                </a:lnTo>
                <a:lnTo>
                  <a:pt x="57" y="107"/>
                </a:lnTo>
                <a:lnTo>
                  <a:pt x="54" y="107"/>
                </a:lnTo>
                <a:lnTo>
                  <a:pt x="53" y="106"/>
                </a:lnTo>
                <a:lnTo>
                  <a:pt x="51" y="101"/>
                </a:lnTo>
                <a:lnTo>
                  <a:pt x="50" y="100"/>
                </a:lnTo>
                <a:lnTo>
                  <a:pt x="51" y="99"/>
                </a:lnTo>
                <a:lnTo>
                  <a:pt x="54" y="97"/>
                </a:lnTo>
                <a:lnTo>
                  <a:pt x="56" y="99"/>
                </a:lnTo>
                <a:lnTo>
                  <a:pt x="56" y="9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01" name="Freeform 87"/>
          <p:cNvSpPr>
            <a:spLocks noEditPoints="1"/>
          </p:cNvSpPr>
          <p:nvPr/>
        </p:nvSpPr>
        <p:spPr bwMode="auto">
          <a:xfrm>
            <a:off x="5519151" y="4965890"/>
            <a:ext cx="49213" cy="28575"/>
          </a:xfrm>
          <a:custGeom>
            <a:avLst/>
            <a:gdLst/>
            <a:ahLst/>
            <a:cxnLst>
              <a:cxn ang="0">
                <a:pos x="6" y="45"/>
              </a:cxn>
              <a:cxn ang="0">
                <a:pos x="10" y="46"/>
              </a:cxn>
              <a:cxn ang="0">
                <a:pos x="9" y="49"/>
              </a:cxn>
              <a:cxn ang="0">
                <a:pos x="1" y="52"/>
              </a:cxn>
              <a:cxn ang="0">
                <a:pos x="0" y="49"/>
              </a:cxn>
              <a:cxn ang="0">
                <a:pos x="1" y="46"/>
              </a:cxn>
              <a:cxn ang="0">
                <a:pos x="20" y="37"/>
              </a:cxn>
              <a:cxn ang="0">
                <a:pos x="23" y="39"/>
              </a:cxn>
              <a:cxn ang="0">
                <a:pos x="22" y="42"/>
              </a:cxn>
              <a:cxn ang="0">
                <a:pos x="16" y="45"/>
              </a:cxn>
              <a:cxn ang="0">
                <a:pos x="15" y="39"/>
              </a:cxn>
              <a:cxn ang="0">
                <a:pos x="29" y="32"/>
              </a:cxn>
              <a:cxn ang="0">
                <a:pos x="36" y="30"/>
              </a:cxn>
              <a:cxn ang="0">
                <a:pos x="38" y="33"/>
              </a:cxn>
              <a:cxn ang="0">
                <a:pos x="32" y="37"/>
              </a:cxn>
              <a:cxn ang="0">
                <a:pos x="28" y="36"/>
              </a:cxn>
              <a:cxn ang="0">
                <a:pos x="29" y="32"/>
              </a:cxn>
              <a:cxn ang="0">
                <a:pos x="44" y="24"/>
              </a:cxn>
              <a:cxn ang="0">
                <a:pos x="49" y="23"/>
              </a:cxn>
              <a:cxn ang="0">
                <a:pos x="52" y="26"/>
              </a:cxn>
              <a:cxn ang="0">
                <a:pos x="45" y="30"/>
              </a:cxn>
              <a:cxn ang="0">
                <a:pos x="42" y="29"/>
              </a:cxn>
              <a:cxn ang="0">
                <a:pos x="44" y="24"/>
              </a:cxn>
              <a:cxn ang="0">
                <a:pos x="57" y="17"/>
              </a:cxn>
              <a:cxn ang="0">
                <a:pos x="64" y="16"/>
              </a:cxn>
              <a:cxn ang="0">
                <a:pos x="65" y="18"/>
              </a:cxn>
              <a:cxn ang="0">
                <a:pos x="60" y="23"/>
              </a:cxn>
              <a:cxn ang="0">
                <a:pos x="57" y="21"/>
              </a:cxn>
              <a:cxn ang="0">
                <a:pos x="57" y="17"/>
              </a:cxn>
              <a:cxn ang="0">
                <a:pos x="71" y="10"/>
              </a:cxn>
              <a:cxn ang="0">
                <a:pos x="79" y="8"/>
              </a:cxn>
              <a:cxn ang="0">
                <a:pos x="80" y="11"/>
              </a:cxn>
              <a:cxn ang="0">
                <a:pos x="74" y="16"/>
              </a:cxn>
              <a:cxn ang="0">
                <a:pos x="70" y="11"/>
              </a:cxn>
              <a:cxn ang="0">
                <a:pos x="71" y="10"/>
              </a:cxn>
              <a:cxn ang="0">
                <a:pos x="90" y="1"/>
              </a:cxn>
              <a:cxn ang="0">
                <a:pos x="93" y="1"/>
              </a:cxn>
              <a:cxn ang="0">
                <a:pos x="92" y="5"/>
              </a:cxn>
              <a:cxn ang="0">
                <a:pos x="86" y="8"/>
              </a:cxn>
              <a:cxn ang="0">
                <a:pos x="84" y="4"/>
              </a:cxn>
              <a:cxn ang="0">
                <a:pos x="86" y="3"/>
              </a:cxn>
            </a:cxnLst>
            <a:rect l="0" t="0" r="r" b="b"/>
            <a:pathLst>
              <a:path w="93" h="52">
                <a:moveTo>
                  <a:pt x="1" y="46"/>
                </a:moveTo>
                <a:lnTo>
                  <a:pt x="6" y="45"/>
                </a:lnTo>
                <a:lnTo>
                  <a:pt x="9" y="45"/>
                </a:lnTo>
                <a:lnTo>
                  <a:pt x="10" y="46"/>
                </a:lnTo>
                <a:lnTo>
                  <a:pt x="10" y="47"/>
                </a:lnTo>
                <a:lnTo>
                  <a:pt x="9" y="49"/>
                </a:lnTo>
                <a:lnTo>
                  <a:pt x="4" y="52"/>
                </a:lnTo>
                <a:lnTo>
                  <a:pt x="1" y="52"/>
                </a:lnTo>
                <a:lnTo>
                  <a:pt x="0" y="50"/>
                </a:lnTo>
                <a:lnTo>
                  <a:pt x="0" y="49"/>
                </a:lnTo>
                <a:lnTo>
                  <a:pt x="1" y="46"/>
                </a:lnTo>
                <a:lnTo>
                  <a:pt x="1" y="46"/>
                </a:lnTo>
                <a:close/>
                <a:moveTo>
                  <a:pt x="15" y="39"/>
                </a:moveTo>
                <a:lnTo>
                  <a:pt x="20" y="37"/>
                </a:lnTo>
                <a:lnTo>
                  <a:pt x="22" y="37"/>
                </a:lnTo>
                <a:lnTo>
                  <a:pt x="23" y="39"/>
                </a:lnTo>
                <a:lnTo>
                  <a:pt x="23" y="40"/>
                </a:lnTo>
                <a:lnTo>
                  <a:pt x="22" y="42"/>
                </a:lnTo>
                <a:lnTo>
                  <a:pt x="17" y="45"/>
                </a:lnTo>
                <a:lnTo>
                  <a:pt x="16" y="45"/>
                </a:lnTo>
                <a:lnTo>
                  <a:pt x="15" y="43"/>
                </a:lnTo>
                <a:lnTo>
                  <a:pt x="15" y="39"/>
                </a:lnTo>
                <a:lnTo>
                  <a:pt x="15" y="39"/>
                </a:lnTo>
                <a:close/>
                <a:moveTo>
                  <a:pt x="29" y="32"/>
                </a:moveTo>
                <a:lnTo>
                  <a:pt x="33" y="30"/>
                </a:lnTo>
                <a:lnTo>
                  <a:pt x="36" y="30"/>
                </a:lnTo>
                <a:lnTo>
                  <a:pt x="38" y="30"/>
                </a:lnTo>
                <a:lnTo>
                  <a:pt x="38" y="33"/>
                </a:lnTo>
                <a:lnTo>
                  <a:pt x="36" y="34"/>
                </a:lnTo>
                <a:lnTo>
                  <a:pt x="32" y="37"/>
                </a:lnTo>
                <a:lnTo>
                  <a:pt x="29" y="37"/>
                </a:lnTo>
                <a:lnTo>
                  <a:pt x="28" y="36"/>
                </a:lnTo>
                <a:lnTo>
                  <a:pt x="28" y="33"/>
                </a:lnTo>
                <a:lnTo>
                  <a:pt x="29" y="32"/>
                </a:lnTo>
                <a:lnTo>
                  <a:pt x="29" y="32"/>
                </a:lnTo>
                <a:close/>
                <a:moveTo>
                  <a:pt x="44" y="24"/>
                </a:moveTo>
                <a:lnTo>
                  <a:pt x="48" y="23"/>
                </a:lnTo>
                <a:lnTo>
                  <a:pt x="49" y="23"/>
                </a:lnTo>
                <a:lnTo>
                  <a:pt x="51" y="23"/>
                </a:lnTo>
                <a:lnTo>
                  <a:pt x="52" y="26"/>
                </a:lnTo>
                <a:lnTo>
                  <a:pt x="51" y="27"/>
                </a:lnTo>
                <a:lnTo>
                  <a:pt x="45" y="30"/>
                </a:lnTo>
                <a:lnTo>
                  <a:pt x="44" y="30"/>
                </a:lnTo>
                <a:lnTo>
                  <a:pt x="42" y="29"/>
                </a:lnTo>
                <a:lnTo>
                  <a:pt x="42" y="26"/>
                </a:lnTo>
                <a:lnTo>
                  <a:pt x="44" y="24"/>
                </a:lnTo>
                <a:lnTo>
                  <a:pt x="44" y="24"/>
                </a:lnTo>
                <a:close/>
                <a:moveTo>
                  <a:pt x="57" y="17"/>
                </a:moveTo>
                <a:lnTo>
                  <a:pt x="63" y="16"/>
                </a:lnTo>
                <a:lnTo>
                  <a:pt x="64" y="16"/>
                </a:lnTo>
                <a:lnTo>
                  <a:pt x="65" y="16"/>
                </a:lnTo>
                <a:lnTo>
                  <a:pt x="65" y="18"/>
                </a:lnTo>
                <a:lnTo>
                  <a:pt x="64" y="20"/>
                </a:lnTo>
                <a:lnTo>
                  <a:pt x="60" y="23"/>
                </a:lnTo>
                <a:lnTo>
                  <a:pt x="58" y="23"/>
                </a:lnTo>
                <a:lnTo>
                  <a:pt x="57" y="21"/>
                </a:lnTo>
                <a:lnTo>
                  <a:pt x="55" y="18"/>
                </a:lnTo>
                <a:lnTo>
                  <a:pt x="57" y="17"/>
                </a:lnTo>
                <a:lnTo>
                  <a:pt x="57" y="17"/>
                </a:lnTo>
                <a:close/>
                <a:moveTo>
                  <a:pt x="71" y="10"/>
                </a:moveTo>
                <a:lnTo>
                  <a:pt x="76" y="8"/>
                </a:lnTo>
                <a:lnTo>
                  <a:pt x="79" y="8"/>
                </a:lnTo>
                <a:lnTo>
                  <a:pt x="80" y="8"/>
                </a:lnTo>
                <a:lnTo>
                  <a:pt x="80" y="11"/>
                </a:lnTo>
                <a:lnTo>
                  <a:pt x="79" y="13"/>
                </a:lnTo>
                <a:lnTo>
                  <a:pt x="74" y="16"/>
                </a:lnTo>
                <a:lnTo>
                  <a:pt x="70" y="14"/>
                </a:lnTo>
                <a:lnTo>
                  <a:pt x="70" y="11"/>
                </a:lnTo>
                <a:lnTo>
                  <a:pt x="71" y="10"/>
                </a:lnTo>
                <a:lnTo>
                  <a:pt x="71" y="10"/>
                </a:lnTo>
                <a:close/>
                <a:moveTo>
                  <a:pt x="86" y="3"/>
                </a:moveTo>
                <a:lnTo>
                  <a:pt x="90" y="1"/>
                </a:lnTo>
                <a:lnTo>
                  <a:pt x="92" y="0"/>
                </a:lnTo>
                <a:lnTo>
                  <a:pt x="93" y="1"/>
                </a:lnTo>
                <a:lnTo>
                  <a:pt x="93" y="4"/>
                </a:lnTo>
                <a:lnTo>
                  <a:pt x="92" y="5"/>
                </a:lnTo>
                <a:lnTo>
                  <a:pt x="87" y="7"/>
                </a:lnTo>
                <a:lnTo>
                  <a:pt x="86" y="8"/>
                </a:lnTo>
                <a:lnTo>
                  <a:pt x="84" y="7"/>
                </a:lnTo>
                <a:lnTo>
                  <a:pt x="84" y="4"/>
                </a:lnTo>
                <a:lnTo>
                  <a:pt x="86" y="3"/>
                </a:lnTo>
                <a:lnTo>
                  <a:pt x="86"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02" name="Freeform 88"/>
          <p:cNvSpPr>
            <a:spLocks noEditPoints="1"/>
          </p:cNvSpPr>
          <p:nvPr/>
        </p:nvSpPr>
        <p:spPr bwMode="auto">
          <a:xfrm>
            <a:off x="5509622" y="4951594"/>
            <a:ext cx="50800" cy="26988"/>
          </a:xfrm>
          <a:custGeom>
            <a:avLst/>
            <a:gdLst/>
            <a:ahLst/>
            <a:cxnLst>
              <a:cxn ang="0">
                <a:pos x="7" y="45"/>
              </a:cxn>
              <a:cxn ang="0">
                <a:pos x="10" y="45"/>
              </a:cxn>
              <a:cxn ang="0">
                <a:pos x="4" y="52"/>
              </a:cxn>
              <a:cxn ang="0">
                <a:pos x="1" y="50"/>
              </a:cxn>
              <a:cxn ang="0">
                <a:pos x="1" y="46"/>
              </a:cxn>
              <a:cxn ang="0">
                <a:pos x="16" y="39"/>
              </a:cxn>
              <a:cxn ang="0">
                <a:pos x="23" y="37"/>
              </a:cxn>
              <a:cxn ang="0">
                <a:pos x="25" y="40"/>
              </a:cxn>
              <a:cxn ang="0">
                <a:pos x="19" y="45"/>
              </a:cxn>
              <a:cxn ang="0">
                <a:pos x="15" y="43"/>
              </a:cxn>
              <a:cxn ang="0">
                <a:pos x="16" y="39"/>
              </a:cxn>
              <a:cxn ang="0">
                <a:pos x="35" y="30"/>
              </a:cxn>
              <a:cxn ang="0">
                <a:pos x="38" y="30"/>
              </a:cxn>
              <a:cxn ang="0">
                <a:pos x="36" y="34"/>
              </a:cxn>
              <a:cxn ang="0">
                <a:pos x="29" y="36"/>
              </a:cxn>
              <a:cxn ang="0">
                <a:pos x="31" y="32"/>
              </a:cxn>
              <a:cxn ang="0">
                <a:pos x="44" y="24"/>
              </a:cxn>
              <a:cxn ang="0">
                <a:pos x="51" y="23"/>
              </a:cxn>
              <a:cxn ang="0">
                <a:pos x="52" y="26"/>
              </a:cxn>
              <a:cxn ang="0">
                <a:pos x="47" y="30"/>
              </a:cxn>
              <a:cxn ang="0">
                <a:pos x="42" y="29"/>
              </a:cxn>
              <a:cxn ang="0">
                <a:pos x="44" y="24"/>
              </a:cxn>
              <a:cxn ang="0">
                <a:pos x="58" y="17"/>
              </a:cxn>
              <a:cxn ang="0">
                <a:pos x="64" y="14"/>
              </a:cxn>
              <a:cxn ang="0">
                <a:pos x="67" y="19"/>
              </a:cxn>
              <a:cxn ang="0">
                <a:pos x="60" y="21"/>
              </a:cxn>
              <a:cxn ang="0">
                <a:pos x="57" y="21"/>
              </a:cxn>
              <a:cxn ang="0">
                <a:pos x="58" y="17"/>
              </a:cxn>
              <a:cxn ang="0">
                <a:pos x="71" y="10"/>
              </a:cxn>
              <a:cxn ang="0">
                <a:pos x="79" y="7"/>
              </a:cxn>
              <a:cxn ang="0">
                <a:pos x="80" y="11"/>
              </a:cxn>
              <a:cxn ang="0">
                <a:pos x="74" y="14"/>
              </a:cxn>
              <a:cxn ang="0">
                <a:pos x="71" y="14"/>
              </a:cxn>
              <a:cxn ang="0">
                <a:pos x="71" y="10"/>
              </a:cxn>
              <a:cxn ang="0">
                <a:pos x="86" y="3"/>
              </a:cxn>
              <a:cxn ang="0">
                <a:pos x="93" y="0"/>
              </a:cxn>
              <a:cxn ang="0">
                <a:pos x="95" y="4"/>
              </a:cxn>
              <a:cxn ang="0">
                <a:pos x="89" y="7"/>
              </a:cxn>
              <a:cxn ang="0">
                <a:pos x="84" y="7"/>
              </a:cxn>
              <a:cxn ang="0">
                <a:pos x="86" y="3"/>
              </a:cxn>
            </a:cxnLst>
            <a:rect l="0" t="0" r="r" b="b"/>
            <a:pathLst>
              <a:path w="95" h="52">
                <a:moveTo>
                  <a:pt x="1" y="46"/>
                </a:moveTo>
                <a:lnTo>
                  <a:pt x="7" y="45"/>
                </a:lnTo>
                <a:lnTo>
                  <a:pt x="9" y="45"/>
                </a:lnTo>
                <a:lnTo>
                  <a:pt x="10" y="45"/>
                </a:lnTo>
                <a:lnTo>
                  <a:pt x="9" y="49"/>
                </a:lnTo>
                <a:lnTo>
                  <a:pt x="4" y="52"/>
                </a:lnTo>
                <a:lnTo>
                  <a:pt x="3" y="52"/>
                </a:lnTo>
                <a:lnTo>
                  <a:pt x="1" y="50"/>
                </a:lnTo>
                <a:lnTo>
                  <a:pt x="0" y="47"/>
                </a:lnTo>
                <a:lnTo>
                  <a:pt x="1" y="46"/>
                </a:lnTo>
                <a:lnTo>
                  <a:pt x="1" y="46"/>
                </a:lnTo>
                <a:close/>
                <a:moveTo>
                  <a:pt x="16" y="39"/>
                </a:moveTo>
                <a:lnTo>
                  <a:pt x="20" y="37"/>
                </a:lnTo>
                <a:lnTo>
                  <a:pt x="23" y="37"/>
                </a:lnTo>
                <a:lnTo>
                  <a:pt x="25" y="37"/>
                </a:lnTo>
                <a:lnTo>
                  <a:pt x="25" y="40"/>
                </a:lnTo>
                <a:lnTo>
                  <a:pt x="23" y="42"/>
                </a:lnTo>
                <a:lnTo>
                  <a:pt x="19" y="45"/>
                </a:lnTo>
                <a:lnTo>
                  <a:pt x="16" y="45"/>
                </a:lnTo>
                <a:lnTo>
                  <a:pt x="15" y="43"/>
                </a:lnTo>
                <a:lnTo>
                  <a:pt x="16" y="39"/>
                </a:lnTo>
                <a:lnTo>
                  <a:pt x="16" y="39"/>
                </a:lnTo>
                <a:close/>
                <a:moveTo>
                  <a:pt x="31" y="32"/>
                </a:moveTo>
                <a:lnTo>
                  <a:pt x="35" y="30"/>
                </a:lnTo>
                <a:lnTo>
                  <a:pt x="36" y="30"/>
                </a:lnTo>
                <a:lnTo>
                  <a:pt x="38" y="30"/>
                </a:lnTo>
                <a:lnTo>
                  <a:pt x="38" y="33"/>
                </a:lnTo>
                <a:lnTo>
                  <a:pt x="36" y="34"/>
                </a:lnTo>
                <a:lnTo>
                  <a:pt x="32" y="37"/>
                </a:lnTo>
                <a:lnTo>
                  <a:pt x="29" y="36"/>
                </a:lnTo>
                <a:lnTo>
                  <a:pt x="29" y="33"/>
                </a:lnTo>
                <a:lnTo>
                  <a:pt x="31" y="32"/>
                </a:lnTo>
                <a:lnTo>
                  <a:pt x="31" y="32"/>
                </a:lnTo>
                <a:close/>
                <a:moveTo>
                  <a:pt x="44" y="24"/>
                </a:moveTo>
                <a:lnTo>
                  <a:pt x="48" y="23"/>
                </a:lnTo>
                <a:lnTo>
                  <a:pt x="51" y="23"/>
                </a:lnTo>
                <a:lnTo>
                  <a:pt x="52" y="23"/>
                </a:lnTo>
                <a:lnTo>
                  <a:pt x="52" y="26"/>
                </a:lnTo>
                <a:lnTo>
                  <a:pt x="51" y="27"/>
                </a:lnTo>
                <a:lnTo>
                  <a:pt x="47" y="30"/>
                </a:lnTo>
                <a:lnTo>
                  <a:pt x="44" y="30"/>
                </a:lnTo>
                <a:lnTo>
                  <a:pt x="42" y="29"/>
                </a:lnTo>
                <a:lnTo>
                  <a:pt x="42" y="26"/>
                </a:lnTo>
                <a:lnTo>
                  <a:pt x="44" y="24"/>
                </a:lnTo>
                <a:lnTo>
                  <a:pt x="44" y="24"/>
                </a:lnTo>
                <a:close/>
                <a:moveTo>
                  <a:pt x="58" y="17"/>
                </a:moveTo>
                <a:lnTo>
                  <a:pt x="63" y="16"/>
                </a:lnTo>
                <a:lnTo>
                  <a:pt x="64" y="14"/>
                </a:lnTo>
                <a:lnTo>
                  <a:pt x="65" y="16"/>
                </a:lnTo>
                <a:lnTo>
                  <a:pt x="67" y="19"/>
                </a:lnTo>
                <a:lnTo>
                  <a:pt x="65" y="20"/>
                </a:lnTo>
                <a:lnTo>
                  <a:pt x="60" y="21"/>
                </a:lnTo>
                <a:lnTo>
                  <a:pt x="58" y="23"/>
                </a:lnTo>
                <a:lnTo>
                  <a:pt x="57" y="21"/>
                </a:lnTo>
                <a:lnTo>
                  <a:pt x="57" y="19"/>
                </a:lnTo>
                <a:lnTo>
                  <a:pt x="58" y="17"/>
                </a:lnTo>
                <a:lnTo>
                  <a:pt x="58" y="17"/>
                </a:lnTo>
                <a:close/>
                <a:moveTo>
                  <a:pt x="71" y="10"/>
                </a:moveTo>
                <a:lnTo>
                  <a:pt x="77" y="8"/>
                </a:lnTo>
                <a:lnTo>
                  <a:pt x="79" y="7"/>
                </a:lnTo>
                <a:lnTo>
                  <a:pt x="80" y="8"/>
                </a:lnTo>
                <a:lnTo>
                  <a:pt x="80" y="11"/>
                </a:lnTo>
                <a:lnTo>
                  <a:pt x="79" y="13"/>
                </a:lnTo>
                <a:lnTo>
                  <a:pt x="74" y="14"/>
                </a:lnTo>
                <a:lnTo>
                  <a:pt x="73" y="16"/>
                </a:lnTo>
                <a:lnTo>
                  <a:pt x="71" y="14"/>
                </a:lnTo>
                <a:lnTo>
                  <a:pt x="71" y="11"/>
                </a:lnTo>
                <a:lnTo>
                  <a:pt x="71" y="10"/>
                </a:lnTo>
                <a:lnTo>
                  <a:pt x="71" y="10"/>
                </a:lnTo>
                <a:close/>
                <a:moveTo>
                  <a:pt x="86" y="3"/>
                </a:moveTo>
                <a:lnTo>
                  <a:pt x="90" y="1"/>
                </a:lnTo>
                <a:lnTo>
                  <a:pt x="93" y="0"/>
                </a:lnTo>
                <a:lnTo>
                  <a:pt x="95" y="1"/>
                </a:lnTo>
                <a:lnTo>
                  <a:pt x="95" y="4"/>
                </a:lnTo>
                <a:lnTo>
                  <a:pt x="93" y="6"/>
                </a:lnTo>
                <a:lnTo>
                  <a:pt x="89" y="7"/>
                </a:lnTo>
                <a:lnTo>
                  <a:pt x="86" y="8"/>
                </a:lnTo>
                <a:lnTo>
                  <a:pt x="84" y="7"/>
                </a:lnTo>
                <a:lnTo>
                  <a:pt x="84" y="4"/>
                </a:lnTo>
                <a:lnTo>
                  <a:pt x="86" y="3"/>
                </a:lnTo>
                <a:lnTo>
                  <a:pt x="86"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03" name="Freeform 89"/>
          <p:cNvSpPr>
            <a:spLocks noEditPoints="1"/>
          </p:cNvSpPr>
          <p:nvPr/>
        </p:nvSpPr>
        <p:spPr bwMode="auto">
          <a:xfrm>
            <a:off x="5496922" y="4937315"/>
            <a:ext cx="50800" cy="28575"/>
          </a:xfrm>
          <a:custGeom>
            <a:avLst/>
            <a:gdLst/>
            <a:ahLst/>
            <a:cxnLst>
              <a:cxn ang="0">
                <a:pos x="6" y="45"/>
              </a:cxn>
              <a:cxn ang="0">
                <a:pos x="10" y="45"/>
              </a:cxn>
              <a:cxn ang="0">
                <a:pos x="9" y="49"/>
              </a:cxn>
              <a:cxn ang="0">
                <a:pos x="3" y="52"/>
              </a:cxn>
              <a:cxn ang="0">
                <a:pos x="0" y="48"/>
              </a:cxn>
              <a:cxn ang="0">
                <a:pos x="2" y="46"/>
              </a:cxn>
              <a:cxn ang="0">
                <a:pos x="21" y="38"/>
              </a:cxn>
              <a:cxn ang="0">
                <a:pos x="25" y="38"/>
              </a:cxn>
              <a:cxn ang="0">
                <a:pos x="24" y="42"/>
              </a:cxn>
              <a:cxn ang="0">
                <a:pos x="16" y="45"/>
              </a:cxn>
              <a:cxn ang="0">
                <a:pos x="15" y="41"/>
              </a:cxn>
              <a:cxn ang="0">
                <a:pos x="16" y="39"/>
              </a:cxn>
              <a:cxn ang="0">
                <a:pos x="35" y="29"/>
              </a:cxn>
              <a:cxn ang="0">
                <a:pos x="38" y="31"/>
              </a:cxn>
              <a:cxn ang="0">
                <a:pos x="37" y="35"/>
              </a:cxn>
              <a:cxn ang="0">
                <a:pos x="31" y="38"/>
              </a:cxn>
              <a:cxn ang="0">
                <a:pos x="29" y="33"/>
              </a:cxn>
              <a:cxn ang="0">
                <a:pos x="31" y="32"/>
              </a:cxn>
              <a:cxn ang="0">
                <a:pos x="48" y="22"/>
              </a:cxn>
              <a:cxn ang="0">
                <a:pos x="53" y="23"/>
              </a:cxn>
              <a:cxn ang="0">
                <a:pos x="51" y="28"/>
              </a:cxn>
              <a:cxn ang="0">
                <a:pos x="44" y="31"/>
              </a:cxn>
              <a:cxn ang="0">
                <a:pos x="42" y="26"/>
              </a:cxn>
              <a:cxn ang="0">
                <a:pos x="44" y="25"/>
              </a:cxn>
              <a:cxn ang="0">
                <a:pos x="63" y="15"/>
              </a:cxn>
              <a:cxn ang="0">
                <a:pos x="66" y="16"/>
              </a:cxn>
              <a:cxn ang="0">
                <a:pos x="66" y="20"/>
              </a:cxn>
              <a:cxn ang="0">
                <a:pos x="58" y="23"/>
              </a:cxn>
              <a:cxn ang="0">
                <a:pos x="57" y="19"/>
              </a:cxn>
              <a:cxn ang="0">
                <a:pos x="58" y="17"/>
              </a:cxn>
              <a:cxn ang="0">
                <a:pos x="77" y="7"/>
              </a:cxn>
              <a:cxn ang="0">
                <a:pos x="80" y="9"/>
              </a:cxn>
              <a:cxn ang="0">
                <a:pos x="79" y="13"/>
              </a:cxn>
              <a:cxn ang="0">
                <a:pos x="72" y="15"/>
              </a:cxn>
              <a:cxn ang="0">
                <a:pos x="72" y="10"/>
              </a:cxn>
              <a:cxn ang="0">
                <a:pos x="86" y="3"/>
              </a:cxn>
              <a:cxn ang="0">
                <a:pos x="93" y="0"/>
              </a:cxn>
              <a:cxn ang="0">
                <a:pos x="95" y="4"/>
              </a:cxn>
              <a:cxn ang="0">
                <a:pos x="89" y="7"/>
              </a:cxn>
              <a:cxn ang="0">
                <a:pos x="85" y="6"/>
              </a:cxn>
              <a:cxn ang="0">
                <a:pos x="86" y="3"/>
              </a:cxn>
            </a:cxnLst>
            <a:rect l="0" t="0" r="r" b="b"/>
            <a:pathLst>
              <a:path w="95" h="52">
                <a:moveTo>
                  <a:pt x="2" y="46"/>
                </a:moveTo>
                <a:lnTo>
                  <a:pt x="6" y="45"/>
                </a:lnTo>
                <a:lnTo>
                  <a:pt x="9" y="44"/>
                </a:lnTo>
                <a:lnTo>
                  <a:pt x="10" y="45"/>
                </a:lnTo>
                <a:lnTo>
                  <a:pt x="10" y="48"/>
                </a:lnTo>
                <a:lnTo>
                  <a:pt x="9" y="49"/>
                </a:lnTo>
                <a:lnTo>
                  <a:pt x="5" y="51"/>
                </a:lnTo>
                <a:lnTo>
                  <a:pt x="3" y="52"/>
                </a:lnTo>
                <a:lnTo>
                  <a:pt x="2" y="51"/>
                </a:lnTo>
                <a:lnTo>
                  <a:pt x="0" y="48"/>
                </a:lnTo>
                <a:lnTo>
                  <a:pt x="2" y="46"/>
                </a:lnTo>
                <a:lnTo>
                  <a:pt x="2" y="46"/>
                </a:lnTo>
                <a:close/>
                <a:moveTo>
                  <a:pt x="16" y="39"/>
                </a:moveTo>
                <a:lnTo>
                  <a:pt x="21" y="38"/>
                </a:lnTo>
                <a:lnTo>
                  <a:pt x="24" y="36"/>
                </a:lnTo>
                <a:lnTo>
                  <a:pt x="25" y="38"/>
                </a:lnTo>
                <a:lnTo>
                  <a:pt x="25" y="41"/>
                </a:lnTo>
                <a:lnTo>
                  <a:pt x="24" y="42"/>
                </a:lnTo>
                <a:lnTo>
                  <a:pt x="19" y="44"/>
                </a:lnTo>
                <a:lnTo>
                  <a:pt x="16" y="45"/>
                </a:lnTo>
                <a:lnTo>
                  <a:pt x="15" y="44"/>
                </a:lnTo>
                <a:lnTo>
                  <a:pt x="15" y="41"/>
                </a:lnTo>
                <a:lnTo>
                  <a:pt x="16" y="39"/>
                </a:lnTo>
                <a:lnTo>
                  <a:pt x="16" y="39"/>
                </a:lnTo>
                <a:close/>
                <a:moveTo>
                  <a:pt x="31" y="32"/>
                </a:moveTo>
                <a:lnTo>
                  <a:pt x="35" y="29"/>
                </a:lnTo>
                <a:lnTo>
                  <a:pt x="37" y="29"/>
                </a:lnTo>
                <a:lnTo>
                  <a:pt x="38" y="31"/>
                </a:lnTo>
                <a:lnTo>
                  <a:pt x="38" y="33"/>
                </a:lnTo>
                <a:lnTo>
                  <a:pt x="37" y="35"/>
                </a:lnTo>
                <a:lnTo>
                  <a:pt x="32" y="36"/>
                </a:lnTo>
                <a:lnTo>
                  <a:pt x="31" y="38"/>
                </a:lnTo>
                <a:lnTo>
                  <a:pt x="29" y="36"/>
                </a:lnTo>
                <a:lnTo>
                  <a:pt x="29" y="33"/>
                </a:lnTo>
                <a:lnTo>
                  <a:pt x="31" y="32"/>
                </a:lnTo>
                <a:lnTo>
                  <a:pt x="31" y="32"/>
                </a:lnTo>
                <a:close/>
                <a:moveTo>
                  <a:pt x="44" y="25"/>
                </a:moveTo>
                <a:lnTo>
                  <a:pt x="48" y="22"/>
                </a:lnTo>
                <a:lnTo>
                  <a:pt x="51" y="22"/>
                </a:lnTo>
                <a:lnTo>
                  <a:pt x="53" y="23"/>
                </a:lnTo>
                <a:lnTo>
                  <a:pt x="53" y="26"/>
                </a:lnTo>
                <a:lnTo>
                  <a:pt x="51" y="28"/>
                </a:lnTo>
                <a:lnTo>
                  <a:pt x="47" y="29"/>
                </a:lnTo>
                <a:lnTo>
                  <a:pt x="44" y="31"/>
                </a:lnTo>
                <a:lnTo>
                  <a:pt x="42" y="29"/>
                </a:lnTo>
                <a:lnTo>
                  <a:pt x="42" y="26"/>
                </a:lnTo>
                <a:lnTo>
                  <a:pt x="44" y="25"/>
                </a:lnTo>
                <a:lnTo>
                  <a:pt x="44" y="25"/>
                </a:lnTo>
                <a:close/>
                <a:moveTo>
                  <a:pt x="58" y="17"/>
                </a:moveTo>
                <a:lnTo>
                  <a:pt x="63" y="15"/>
                </a:lnTo>
                <a:lnTo>
                  <a:pt x="64" y="15"/>
                </a:lnTo>
                <a:lnTo>
                  <a:pt x="66" y="16"/>
                </a:lnTo>
                <a:lnTo>
                  <a:pt x="67" y="19"/>
                </a:lnTo>
                <a:lnTo>
                  <a:pt x="66" y="20"/>
                </a:lnTo>
                <a:lnTo>
                  <a:pt x="60" y="22"/>
                </a:lnTo>
                <a:lnTo>
                  <a:pt x="58" y="23"/>
                </a:lnTo>
                <a:lnTo>
                  <a:pt x="57" y="22"/>
                </a:lnTo>
                <a:lnTo>
                  <a:pt x="57" y="19"/>
                </a:lnTo>
                <a:lnTo>
                  <a:pt x="58" y="17"/>
                </a:lnTo>
                <a:lnTo>
                  <a:pt x="58" y="17"/>
                </a:lnTo>
                <a:close/>
                <a:moveTo>
                  <a:pt x="72" y="10"/>
                </a:moveTo>
                <a:lnTo>
                  <a:pt x="77" y="7"/>
                </a:lnTo>
                <a:lnTo>
                  <a:pt x="79" y="7"/>
                </a:lnTo>
                <a:lnTo>
                  <a:pt x="80" y="9"/>
                </a:lnTo>
                <a:lnTo>
                  <a:pt x="80" y="12"/>
                </a:lnTo>
                <a:lnTo>
                  <a:pt x="79" y="13"/>
                </a:lnTo>
                <a:lnTo>
                  <a:pt x="74" y="15"/>
                </a:lnTo>
                <a:lnTo>
                  <a:pt x="72" y="15"/>
                </a:lnTo>
                <a:lnTo>
                  <a:pt x="70" y="12"/>
                </a:lnTo>
                <a:lnTo>
                  <a:pt x="72" y="10"/>
                </a:lnTo>
                <a:lnTo>
                  <a:pt x="72" y="10"/>
                </a:lnTo>
                <a:close/>
                <a:moveTo>
                  <a:pt x="86" y="3"/>
                </a:moveTo>
                <a:lnTo>
                  <a:pt x="90" y="0"/>
                </a:lnTo>
                <a:lnTo>
                  <a:pt x="93" y="0"/>
                </a:lnTo>
                <a:lnTo>
                  <a:pt x="95" y="2"/>
                </a:lnTo>
                <a:lnTo>
                  <a:pt x="95" y="4"/>
                </a:lnTo>
                <a:lnTo>
                  <a:pt x="93" y="6"/>
                </a:lnTo>
                <a:lnTo>
                  <a:pt x="89" y="7"/>
                </a:lnTo>
                <a:lnTo>
                  <a:pt x="86" y="7"/>
                </a:lnTo>
                <a:lnTo>
                  <a:pt x="85" y="6"/>
                </a:lnTo>
                <a:lnTo>
                  <a:pt x="85" y="4"/>
                </a:lnTo>
                <a:lnTo>
                  <a:pt x="86" y="3"/>
                </a:lnTo>
                <a:lnTo>
                  <a:pt x="86"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04" name="Freeform 90"/>
          <p:cNvSpPr>
            <a:spLocks/>
          </p:cNvSpPr>
          <p:nvPr/>
        </p:nvSpPr>
        <p:spPr bwMode="auto">
          <a:xfrm>
            <a:off x="5803309" y="4996044"/>
            <a:ext cx="249238" cy="184150"/>
          </a:xfrm>
          <a:custGeom>
            <a:avLst/>
            <a:gdLst/>
            <a:ahLst/>
            <a:cxnLst>
              <a:cxn ang="0">
                <a:pos x="367" y="350"/>
              </a:cxn>
              <a:cxn ang="0">
                <a:pos x="0" y="165"/>
              </a:cxn>
              <a:cxn ang="0">
                <a:pos x="102" y="0"/>
              </a:cxn>
              <a:cxn ang="0">
                <a:pos x="472" y="192"/>
              </a:cxn>
              <a:cxn ang="0">
                <a:pos x="367" y="350"/>
              </a:cxn>
            </a:cxnLst>
            <a:rect l="0" t="0" r="r" b="b"/>
            <a:pathLst>
              <a:path w="472" h="350">
                <a:moveTo>
                  <a:pt x="367" y="350"/>
                </a:moveTo>
                <a:lnTo>
                  <a:pt x="0" y="165"/>
                </a:lnTo>
                <a:lnTo>
                  <a:pt x="102" y="0"/>
                </a:lnTo>
                <a:lnTo>
                  <a:pt x="472" y="192"/>
                </a:lnTo>
                <a:lnTo>
                  <a:pt x="367" y="35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05" name="Freeform 91"/>
          <p:cNvSpPr>
            <a:spLocks/>
          </p:cNvSpPr>
          <p:nvPr/>
        </p:nvSpPr>
        <p:spPr bwMode="auto">
          <a:xfrm>
            <a:off x="5803309" y="4996044"/>
            <a:ext cx="249238" cy="184150"/>
          </a:xfrm>
          <a:custGeom>
            <a:avLst/>
            <a:gdLst/>
            <a:ahLst/>
            <a:cxnLst>
              <a:cxn ang="0">
                <a:pos x="367" y="350"/>
              </a:cxn>
              <a:cxn ang="0">
                <a:pos x="0" y="165"/>
              </a:cxn>
              <a:cxn ang="0">
                <a:pos x="102" y="0"/>
              </a:cxn>
              <a:cxn ang="0">
                <a:pos x="472" y="192"/>
              </a:cxn>
              <a:cxn ang="0">
                <a:pos x="367" y="350"/>
              </a:cxn>
            </a:cxnLst>
            <a:rect l="0" t="0" r="r" b="b"/>
            <a:pathLst>
              <a:path w="472" h="350">
                <a:moveTo>
                  <a:pt x="367" y="350"/>
                </a:moveTo>
                <a:lnTo>
                  <a:pt x="0" y="165"/>
                </a:lnTo>
                <a:lnTo>
                  <a:pt x="102" y="0"/>
                </a:lnTo>
                <a:lnTo>
                  <a:pt x="472" y="192"/>
                </a:lnTo>
                <a:lnTo>
                  <a:pt x="367" y="35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06" name="Line 92"/>
          <p:cNvSpPr>
            <a:spLocks noChangeShapeType="1"/>
          </p:cNvSpPr>
          <p:nvPr/>
        </p:nvSpPr>
        <p:spPr bwMode="auto">
          <a:xfrm flipH="1" flipV="1">
            <a:off x="6052551" y="5096057"/>
            <a:ext cx="53975" cy="26988"/>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07" name="Line 93"/>
          <p:cNvSpPr>
            <a:spLocks noChangeShapeType="1"/>
          </p:cNvSpPr>
          <p:nvPr/>
        </p:nvSpPr>
        <p:spPr bwMode="auto">
          <a:xfrm flipH="1" flipV="1">
            <a:off x="6092238" y="5118282"/>
            <a:ext cx="3175" cy="82550"/>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08" name="Freeform 94"/>
          <p:cNvSpPr>
            <a:spLocks/>
          </p:cNvSpPr>
          <p:nvPr/>
        </p:nvSpPr>
        <p:spPr bwMode="auto">
          <a:xfrm>
            <a:off x="6001747" y="5118290"/>
            <a:ext cx="92075" cy="130175"/>
          </a:xfrm>
          <a:custGeom>
            <a:avLst/>
            <a:gdLst/>
            <a:ahLst/>
            <a:cxnLst>
              <a:cxn ang="0">
                <a:pos x="174" y="155"/>
              </a:cxn>
              <a:cxn ang="0">
                <a:pos x="0" y="244"/>
              </a:cxn>
              <a:cxn ang="0">
                <a:pos x="0" y="114"/>
              </a:cxn>
              <a:cxn ang="0">
                <a:pos x="174" y="0"/>
              </a:cxn>
            </a:cxnLst>
            <a:rect l="0" t="0" r="r" b="b"/>
            <a:pathLst>
              <a:path w="174" h="244">
                <a:moveTo>
                  <a:pt x="174" y="155"/>
                </a:moveTo>
                <a:lnTo>
                  <a:pt x="0" y="244"/>
                </a:lnTo>
                <a:lnTo>
                  <a:pt x="0" y="114"/>
                </a:lnTo>
                <a:lnTo>
                  <a:pt x="174"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09" name="Line 95"/>
          <p:cNvSpPr>
            <a:spLocks noChangeShapeType="1"/>
          </p:cNvSpPr>
          <p:nvPr/>
        </p:nvSpPr>
        <p:spPr bwMode="auto">
          <a:xfrm>
            <a:off x="5809659" y="5142102"/>
            <a:ext cx="190500" cy="1063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10" name="Line 96"/>
          <p:cNvSpPr>
            <a:spLocks noChangeShapeType="1"/>
          </p:cNvSpPr>
          <p:nvPr/>
        </p:nvSpPr>
        <p:spPr bwMode="auto">
          <a:xfrm>
            <a:off x="5809659" y="5088127"/>
            <a:ext cx="1588" cy="555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11" name="Freeform 97"/>
          <p:cNvSpPr>
            <a:spLocks/>
          </p:cNvSpPr>
          <p:nvPr/>
        </p:nvSpPr>
        <p:spPr bwMode="auto">
          <a:xfrm>
            <a:off x="5879513" y="5146865"/>
            <a:ext cx="22225" cy="42863"/>
          </a:xfrm>
          <a:custGeom>
            <a:avLst/>
            <a:gdLst/>
            <a:ahLst/>
            <a:cxnLst>
              <a:cxn ang="0">
                <a:pos x="0" y="56"/>
              </a:cxn>
              <a:cxn ang="0">
                <a:pos x="6" y="0"/>
              </a:cxn>
              <a:cxn ang="0">
                <a:pos x="44" y="19"/>
              </a:cxn>
              <a:cxn ang="0">
                <a:pos x="35" y="81"/>
              </a:cxn>
              <a:cxn ang="0">
                <a:pos x="0" y="56"/>
              </a:cxn>
            </a:cxnLst>
            <a:rect l="0" t="0" r="r" b="b"/>
            <a:pathLst>
              <a:path w="44" h="81">
                <a:moveTo>
                  <a:pt x="0" y="56"/>
                </a:moveTo>
                <a:lnTo>
                  <a:pt x="6" y="0"/>
                </a:lnTo>
                <a:lnTo>
                  <a:pt x="44" y="19"/>
                </a:lnTo>
                <a:lnTo>
                  <a:pt x="35" y="81"/>
                </a:lnTo>
                <a:lnTo>
                  <a:pt x="0" y="56"/>
                </a:lnTo>
                <a:close/>
              </a:path>
            </a:pathLst>
          </a:custGeom>
          <a:solidFill>
            <a:srgbClr val="CC66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12" name="Freeform 98"/>
          <p:cNvSpPr>
            <a:spLocks/>
          </p:cNvSpPr>
          <p:nvPr/>
        </p:nvSpPr>
        <p:spPr bwMode="auto">
          <a:xfrm>
            <a:off x="5879513" y="5146865"/>
            <a:ext cx="22225" cy="42863"/>
          </a:xfrm>
          <a:custGeom>
            <a:avLst/>
            <a:gdLst/>
            <a:ahLst/>
            <a:cxnLst>
              <a:cxn ang="0">
                <a:pos x="0" y="56"/>
              </a:cxn>
              <a:cxn ang="0">
                <a:pos x="6" y="0"/>
              </a:cxn>
              <a:cxn ang="0">
                <a:pos x="44" y="19"/>
              </a:cxn>
              <a:cxn ang="0">
                <a:pos x="35" y="81"/>
              </a:cxn>
              <a:cxn ang="0">
                <a:pos x="0" y="56"/>
              </a:cxn>
            </a:cxnLst>
            <a:rect l="0" t="0" r="r" b="b"/>
            <a:pathLst>
              <a:path w="44" h="81">
                <a:moveTo>
                  <a:pt x="0" y="56"/>
                </a:moveTo>
                <a:lnTo>
                  <a:pt x="6" y="0"/>
                </a:lnTo>
                <a:lnTo>
                  <a:pt x="44" y="19"/>
                </a:lnTo>
                <a:lnTo>
                  <a:pt x="35" y="81"/>
                </a:lnTo>
                <a:lnTo>
                  <a:pt x="0" y="56"/>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13" name="Freeform 99"/>
          <p:cNvSpPr>
            <a:spLocks/>
          </p:cNvSpPr>
          <p:nvPr/>
        </p:nvSpPr>
        <p:spPr bwMode="auto">
          <a:xfrm>
            <a:off x="5825538" y="5113519"/>
            <a:ext cx="42863" cy="44450"/>
          </a:xfrm>
          <a:custGeom>
            <a:avLst/>
            <a:gdLst/>
            <a:ahLst/>
            <a:cxnLst>
              <a:cxn ang="0">
                <a:pos x="0" y="0"/>
              </a:cxn>
              <a:cxn ang="0">
                <a:pos x="0" y="36"/>
              </a:cxn>
              <a:cxn ang="0">
                <a:pos x="80" y="83"/>
              </a:cxn>
              <a:cxn ang="0">
                <a:pos x="83" y="44"/>
              </a:cxn>
              <a:cxn ang="0">
                <a:pos x="0" y="0"/>
              </a:cxn>
            </a:cxnLst>
            <a:rect l="0" t="0" r="r" b="b"/>
            <a:pathLst>
              <a:path w="83" h="83">
                <a:moveTo>
                  <a:pt x="0" y="0"/>
                </a:moveTo>
                <a:lnTo>
                  <a:pt x="0" y="36"/>
                </a:lnTo>
                <a:lnTo>
                  <a:pt x="80" y="83"/>
                </a:lnTo>
                <a:lnTo>
                  <a:pt x="83" y="44"/>
                </a:lnTo>
                <a:lnTo>
                  <a:pt x="0" y="0"/>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14" name="Freeform 100"/>
          <p:cNvSpPr>
            <a:spLocks/>
          </p:cNvSpPr>
          <p:nvPr/>
        </p:nvSpPr>
        <p:spPr bwMode="auto">
          <a:xfrm>
            <a:off x="5825538" y="5113519"/>
            <a:ext cx="42863" cy="44450"/>
          </a:xfrm>
          <a:custGeom>
            <a:avLst/>
            <a:gdLst/>
            <a:ahLst/>
            <a:cxnLst>
              <a:cxn ang="0">
                <a:pos x="0" y="0"/>
              </a:cxn>
              <a:cxn ang="0">
                <a:pos x="0" y="36"/>
              </a:cxn>
              <a:cxn ang="0">
                <a:pos x="80" y="83"/>
              </a:cxn>
              <a:cxn ang="0">
                <a:pos x="83" y="44"/>
              </a:cxn>
              <a:cxn ang="0">
                <a:pos x="0" y="0"/>
              </a:cxn>
            </a:cxnLst>
            <a:rect l="0" t="0" r="r" b="b"/>
            <a:pathLst>
              <a:path w="83" h="83">
                <a:moveTo>
                  <a:pt x="0" y="0"/>
                </a:moveTo>
                <a:lnTo>
                  <a:pt x="0" y="36"/>
                </a:lnTo>
                <a:lnTo>
                  <a:pt x="80" y="83"/>
                </a:lnTo>
                <a:lnTo>
                  <a:pt x="83" y="44"/>
                </a:lnTo>
                <a:lnTo>
                  <a:pt x="0" y="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15" name="Freeform 101"/>
          <p:cNvSpPr>
            <a:spLocks/>
          </p:cNvSpPr>
          <p:nvPr/>
        </p:nvSpPr>
        <p:spPr bwMode="auto">
          <a:xfrm>
            <a:off x="5925547" y="5167494"/>
            <a:ext cx="44450" cy="44450"/>
          </a:xfrm>
          <a:custGeom>
            <a:avLst/>
            <a:gdLst/>
            <a:ahLst/>
            <a:cxnLst>
              <a:cxn ang="0">
                <a:pos x="0" y="0"/>
              </a:cxn>
              <a:cxn ang="0">
                <a:pos x="0" y="38"/>
              </a:cxn>
              <a:cxn ang="0">
                <a:pos x="81" y="84"/>
              </a:cxn>
              <a:cxn ang="0">
                <a:pos x="84" y="43"/>
              </a:cxn>
              <a:cxn ang="0">
                <a:pos x="0" y="0"/>
              </a:cxn>
            </a:cxnLst>
            <a:rect l="0" t="0" r="r" b="b"/>
            <a:pathLst>
              <a:path w="84" h="84">
                <a:moveTo>
                  <a:pt x="0" y="0"/>
                </a:moveTo>
                <a:lnTo>
                  <a:pt x="0" y="38"/>
                </a:lnTo>
                <a:lnTo>
                  <a:pt x="81" y="84"/>
                </a:lnTo>
                <a:lnTo>
                  <a:pt x="84" y="43"/>
                </a:lnTo>
                <a:lnTo>
                  <a:pt x="0" y="0"/>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16" name="Freeform 102"/>
          <p:cNvSpPr>
            <a:spLocks/>
          </p:cNvSpPr>
          <p:nvPr/>
        </p:nvSpPr>
        <p:spPr bwMode="auto">
          <a:xfrm>
            <a:off x="5925547" y="5167494"/>
            <a:ext cx="44450" cy="44450"/>
          </a:xfrm>
          <a:custGeom>
            <a:avLst/>
            <a:gdLst/>
            <a:ahLst/>
            <a:cxnLst>
              <a:cxn ang="0">
                <a:pos x="0" y="0"/>
              </a:cxn>
              <a:cxn ang="0">
                <a:pos x="0" y="38"/>
              </a:cxn>
              <a:cxn ang="0">
                <a:pos x="81" y="84"/>
              </a:cxn>
              <a:cxn ang="0">
                <a:pos x="84" y="43"/>
              </a:cxn>
              <a:cxn ang="0">
                <a:pos x="0" y="0"/>
              </a:cxn>
            </a:cxnLst>
            <a:rect l="0" t="0" r="r" b="b"/>
            <a:pathLst>
              <a:path w="84" h="84">
                <a:moveTo>
                  <a:pt x="0" y="0"/>
                </a:moveTo>
                <a:lnTo>
                  <a:pt x="0" y="38"/>
                </a:lnTo>
                <a:lnTo>
                  <a:pt x="81" y="84"/>
                </a:lnTo>
                <a:lnTo>
                  <a:pt x="84" y="43"/>
                </a:lnTo>
                <a:lnTo>
                  <a:pt x="0" y="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17" name="Freeform 103"/>
          <p:cNvSpPr>
            <a:spLocks/>
          </p:cNvSpPr>
          <p:nvPr/>
        </p:nvSpPr>
        <p:spPr bwMode="auto">
          <a:xfrm>
            <a:off x="6014447" y="5156390"/>
            <a:ext cx="68263" cy="61913"/>
          </a:xfrm>
          <a:custGeom>
            <a:avLst/>
            <a:gdLst/>
            <a:ahLst/>
            <a:cxnLst>
              <a:cxn ang="0">
                <a:pos x="0" y="65"/>
              </a:cxn>
              <a:cxn ang="0">
                <a:pos x="0" y="118"/>
              </a:cxn>
              <a:cxn ang="0">
                <a:pos x="128" y="56"/>
              </a:cxn>
              <a:cxn ang="0">
                <a:pos x="125" y="0"/>
              </a:cxn>
              <a:cxn ang="0">
                <a:pos x="0" y="65"/>
              </a:cxn>
            </a:cxnLst>
            <a:rect l="0" t="0" r="r" b="b"/>
            <a:pathLst>
              <a:path w="128" h="118">
                <a:moveTo>
                  <a:pt x="0" y="65"/>
                </a:moveTo>
                <a:lnTo>
                  <a:pt x="0" y="118"/>
                </a:lnTo>
                <a:lnTo>
                  <a:pt x="128" y="56"/>
                </a:lnTo>
                <a:lnTo>
                  <a:pt x="125" y="0"/>
                </a:lnTo>
                <a:lnTo>
                  <a:pt x="0" y="65"/>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18" name="Freeform 104"/>
          <p:cNvSpPr>
            <a:spLocks/>
          </p:cNvSpPr>
          <p:nvPr/>
        </p:nvSpPr>
        <p:spPr bwMode="auto">
          <a:xfrm>
            <a:off x="6014447" y="5156390"/>
            <a:ext cx="68263" cy="61913"/>
          </a:xfrm>
          <a:custGeom>
            <a:avLst/>
            <a:gdLst/>
            <a:ahLst/>
            <a:cxnLst>
              <a:cxn ang="0">
                <a:pos x="0" y="65"/>
              </a:cxn>
              <a:cxn ang="0">
                <a:pos x="0" y="118"/>
              </a:cxn>
              <a:cxn ang="0">
                <a:pos x="128" y="56"/>
              </a:cxn>
              <a:cxn ang="0">
                <a:pos x="125" y="0"/>
              </a:cxn>
              <a:cxn ang="0">
                <a:pos x="0" y="65"/>
              </a:cxn>
            </a:cxnLst>
            <a:rect l="0" t="0" r="r" b="b"/>
            <a:pathLst>
              <a:path w="128" h="118">
                <a:moveTo>
                  <a:pt x="0" y="65"/>
                </a:moveTo>
                <a:lnTo>
                  <a:pt x="0" y="118"/>
                </a:lnTo>
                <a:lnTo>
                  <a:pt x="128" y="56"/>
                </a:lnTo>
                <a:lnTo>
                  <a:pt x="125" y="0"/>
                </a:lnTo>
                <a:lnTo>
                  <a:pt x="0" y="65"/>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19" name="Freeform 105"/>
          <p:cNvSpPr>
            <a:spLocks/>
          </p:cNvSpPr>
          <p:nvPr/>
        </p:nvSpPr>
        <p:spPr bwMode="auto">
          <a:xfrm>
            <a:off x="5938247" y="5008744"/>
            <a:ext cx="20638" cy="33338"/>
          </a:xfrm>
          <a:custGeom>
            <a:avLst/>
            <a:gdLst/>
            <a:ahLst/>
            <a:cxnLst>
              <a:cxn ang="0">
                <a:pos x="38" y="63"/>
              </a:cxn>
              <a:cxn ang="0">
                <a:pos x="38" y="22"/>
              </a:cxn>
              <a:cxn ang="0">
                <a:pos x="0" y="0"/>
              </a:cxn>
            </a:cxnLst>
            <a:rect l="0" t="0" r="r" b="b"/>
            <a:pathLst>
              <a:path w="38" h="63">
                <a:moveTo>
                  <a:pt x="38" y="63"/>
                </a:moveTo>
                <a:lnTo>
                  <a:pt x="38" y="22"/>
                </a:lnTo>
                <a:lnTo>
                  <a:pt x="0"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20" name="Line 106"/>
          <p:cNvSpPr>
            <a:spLocks noChangeShapeType="1"/>
          </p:cNvSpPr>
          <p:nvPr/>
        </p:nvSpPr>
        <p:spPr bwMode="auto">
          <a:xfrm flipH="1">
            <a:off x="5958884" y="5011919"/>
            <a:ext cx="15875" cy="7938"/>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21" name="Line 107"/>
          <p:cNvSpPr>
            <a:spLocks noChangeShapeType="1"/>
          </p:cNvSpPr>
          <p:nvPr/>
        </p:nvSpPr>
        <p:spPr bwMode="auto">
          <a:xfrm>
            <a:off x="5955709" y="4999219"/>
            <a:ext cx="20638" cy="12700"/>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22" name="Freeform 108"/>
          <p:cNvSpPr>
            <a:spLocks/>
          </p:cNvSpPr>
          <p:nvPr/>
        </p:nvSpPr>
        <p:spPr bwMode="auto">
          <a:xfrm>
            <a:off x="5935072" y="4997632"/>
            <a:ext cx="20638" cy="33338"/>
          </a:xfrm>
          <a:custGeom>
            <a:avLst/>
            <a:gdLst/>
            <a:ahLst/>
            <a:cxnLst>
              <a:cxn ang="0">
                <a:pos x="0" y="63"/>
              </a:cxn>
              <a:cxn ang="0">
                <a:pos x="3" y="16"/>
              </a:cxn>
              <a:cxn ang="0">
                <a:pos x="39" y="0"/>
              </a:cxn>
            </a:cxnLst>
            <a:rect l="0" t="0" r="r" b="b"/>
            <a:pathLst>
              <a:path w="39" h="63">
                <a:moveTo>
                  <a:pt x="0" y="63"/>
                </a:moveTo>
                <a:lnTo>
                  <a:pt x="3" y="16"/>
                </a:lnTo>
                <a:lnTo>
                  <a:pt x="39"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23" name="Line 109"/>
          <p:cNvSpPr>
            <a:spLocks noChangeShapeType="1"/>
          </p:cNvSpPr>
          <p:nvPr/>
        </p:nvSpPr>
        <p:spPr bwMode="auto">
          <a:xfrm flipH="1">
            <a:off x="5976347" y="5016690"/>
            <a:ext cx="1588" cy="3651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24" name="Freeform 110"/>
          <p:cNvSpPr>
            <a:spLocks/>
          </p:cNvSpPr>
          <p:nvPr/>
        </p:nvSpPr>
        <p:spPr bwMode="auto">
          <a:xfrm>
            <a:off x="6814547" y="4970652"/>
            <a:ext cx="196850" cy="168275"/>
          </a:xfrm>
          <a:custGeom>
            <a:avLst/>
            <a:gdLst/>
            <a:ahLst/>
            <a:cxnLst>
              <a:cxn ang="0">
                <a:pos x="204" y="317"/>
              </a:cxn>
              <a:cxn ang="0">
                <a:pos x="373" y="236"/>
              </a:cxn>
              <a:cxn ang="0">
                <a:pos x="366" y="87"/>
              </a:cxn>
              <a:cxn ang="0">
                <a:pos x="204" y="174"/>
              </a:cxn>
              <a:cxn ang="0">
                <a:pos x="105" y="0"/>
              </a:cxn>
              <a:cxn ang="0">
                <a:pos x="0" y="50"/>
              </a:cxn>
              <a:cxn ang="0">
                <a:pos x="211" y="180"/>
              </a:cxn>
              <a:cxn ang="0">
                <a:pos x="204" y="317"/>
              </a:cxn>
            </a:cxnLst>
            <a:rect l="0" t="0" r="r" b="b"/>
            <a:pathLst>
              <a:path w="373" h="317">
                <a:moveTo>
                  <a:pt x="204" y="317"/>
                </a:moveTo>
                <a:lnTo>
                  <a:pt x="373" y="236"/>
                </a:lnTo>
                <a:lnTo>
                  <a:pt x="366" y="87"/>
                </a:lnTo>
                <a:lnTo>
                  <a:pt x="204" y="174"/>
                </a:lnTo>
                <a:lnTo>
                  <a:pt x="105" y="0"/>
                </a:lnTo>
                <a:lnTo>
                  <a:pt x="0" y="50"/>
                </a:lnTo>
                <a:lnTo>
                  <a:pt x="211" y="180"/>
                </a:lnTo>
                <a:lnTo>
                  <a:pt x="204" y="3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25" name="Freeform 111"/>
          <p:cNvSpPr>
            <a:spLocks/>
          </p:cNvSpPr>
          <p:nvPr/>
        </p:nvSpPr>
        <p:spPr bwMode="auto">
          <a:xfrm>
            <a:off x="6814547" y="4970652"/>
            <a:ext cx="196850" cy="168275"/>
          </a:xfrm>
          <a:custGeom>
            <a:avLst/>
            <a:gdLst/>
            <a:ahLst/>
            <a:cxnLst>
              <a:cxn ang="0">
                <a:pos x="204" y="317"/>
              </a:cxn>
              <a:cxn ang="0">
                <a:pos x="373" y="236"/>
              </a:cxn>
              <a:cxn ang="0">
                <a:pos x="366" y="87"/>
              </a:cxn>
              <a:cxn ang="0">
                <a:pos x="204" y="174"/>
              </a:cxn>
              <a:cxn ang="0">
                <a:pos x="105" y="0"/>
              </a:cxn>
              <a:cxn ang="0">
                <a:pos x="0" y="50"/>
              </a:cxn>
              <a:cxn ang="0">
                <a:pos x="211" y="180"/>
              </a:cxn>
              <a:cxn ang="0">
                <a:pos x="204" y="317"/>
              </a:cxn>
            </a:cxnLst>
            <a:rect l="0" t="0" r="r" b="b"/>
            <a:pathLst>
              <a:path w="373" h="317">
                <a:moveTo>
                  <a:pt x="204" y="317"/>
                </a:moveTo>
                <a:lnTo>
                  <a:pt x="373" y="236"/>
                </a:lnTo>
                <a:lnTo>
                  <a:pt x="366" y="87"/>
                </a:lnTo>
                <a:lnTo>
                  <a:pt x="204" y="174"/>
                </a:lnTo>
                <a:lnTo>
                  <a:pt x="105" y="0"/>
                </a:lnTo>
                <a:lnTo>
                  <a:pt x="0" y="50"/>
                </a:lnTo>
                <a:lnTo>
                  <a:pt x="211" y="180"/>
                </a:lnTo>
                <a:lnTo>
                  <a:pt x="204" y="317"/>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26" name="Freeform 112"/>
          <p:cNvSpPr>
            <a:spLocks/>
          </p:cNvSpPr>
          <p:nvPr/>
        </p:nvSpPr>
        <p:spPr bwMode="auto">
          <a:xfrm>
            <a:off x="6817722" y="4999227"/>
            <a:ext cx="104775" cy="142875"/>
          </a:xfrm>
          <a:custGeom>
            <a:avLst/>
            <a:gdLst/>
            <a:ahLst/>
            <a:cxnLst>
              <a:cxn ang="0">
                <a:pos x="0" y="0"/>
              </a:cxn>
              <a:cxn ang="0">
                <a:pos x="0" y="157"/>
              </a:cxn>
              <a:cxn ang="0">
                <a:pos x="198" y="268"/>
              </a:cxn>
            </a:cxnLst>
            <a:rect l="0" t="0" r="r" b="b"/>
            <a:pathLst>
              <a:path w="198" h="268">
                <a:moveTo>
                  <a:pt x="0" y="0"/>
                </a:moveTo>
                <a:lnTo>
                  <a:pt x="0" y="157"/>
                </a:lnTo>
                <a:lnTo>
                  <a:pt x="198" y="268"/>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27" name="Freeform 113"/>
          <p:cNvSpPr>
            <a:spLocks/>
          </p:cNvSpPr>
          <p:nvPr/>
        </p:nvSpPr>
        <p:spPr bwMode="auto">
          <a:xfrm>
            <a:off x="6873284" y="4843652"/>
            <a:ext cx="306388" cy="206375"/>
          </a:xfrm>
          <a:custGeom>
            <a:avLst/>
            <a:gdLst/>
            <a:ahLst/>
            <a:cxnLst>
              <a:cxn ang="0">
                <a:pos x="0" y="241"/>
              </a:cxn>
              <a:cxn ang="0">
                <a:pos x="421" y="0"/>
              </a:cxn>
              <a:cxn ang="0">
                <a:pos x="577" y="285"/>
              </a:cxn>
              <a:cxn ang="0">
                <a:pos x="397" y="390"/>
              </a:cxn>
              <a:cxn ang="0">
                <a:pos x="279" y="223"/>
              </a:cxn>
              <a:cxn ang="0">
                <a:pos x="465" y="117"/>
              </a:cxn>
            </a:cxnLst>
            <a:rect l="0" t="0" r="r" b="b"/>
            <a:pathLst>
              <a:path w="577" h="390">
                <a:moveTo>
                  <a:pt x="0" y="241"/>
                </a:moveTo>
                <a:lnTo>
                  <a:pt x="421" y="0"/>
                </a:lnTo>
                <a:lnTo>
                  <a:pt x="577" y="285"/>
                </a:lnTo>
                <a:lnTo>
                  <a:pt x="397" y="390"/>
                </a:lnTo>
                <a:lnTo>
                  <a:pt x="279" y="223"/>
                </a:lnTo>
                <a:lnTo>
                  <a:pt x="465" y="117"/>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28" name="Freeform 114"/>
          <p:cNvSpPr>
            <a:spLocks/>
          </p:cNvSpPr>
          <p:nvPr/>
        </p:nvSpPr>
        <p:spPr bwMode="auto">
          <a:xfrm>
            <a:off x="7014576" y="5053194"/>
            <a:ext cx="69850" cy="77788"/>
          </a:xfrm>
          <a:custGeom>
            <a:avLst/>
            <a:gdLst/>
            <a:ahLst/>
            <a:cxnLst>
              <a:cxn ang="0">
                <a:pos x="0" y="76"/>
              </a:cxn>
              <a:cxn ang="0">
                <a:pos x="125" y="149"/>
              </a:cxn>
              <a:cxn ang="0">
                <a:pos x="131" y="0"/>
              </a:cxn>
            </a:cxnLst>
            <a:rect l="0" t="0" r="r" b="b"/>
            <a:pathLst>
              <a:path w="131" h="149">
                <a:moveTo>
                  <a:pt x="0" y="76"/>
                </a:moveTo>
                <a:lnTo>
                  <a:pt x="125" y="149"/>
                </a:lnTo>
                <a:lnTo>
                  <a:pt x="131"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29" name="Freeform 115"/>
          <p:cNvSpPr>
            <a:spLocks/>
          </p:cNvSpPr>
          <p:nvPr/>
        </p:nvSpPr>
        <p:spPr bwMode="auto">
          <a:xfrm>
            <a:off x="7084422" y="5000815"/>
            <a:ext cx="90488" cy="130175"/>
          </a:xfrm>
          <a:custGeom>
            <a:avLst/>
            <a:gdLst/>
            <a:ahLst/>
            <a:cxnLst>
              <a:cxn ang="0">
                <a:pos x="173" y="0"/>
              </a:cxn>
              <a:cxn ang="0">
                <a:pos x="173" y="142"/>
              </a:cxn>
              <a:cxn ang="0">
                <a:pos x="0" y="247"/>
              </a:cxn>
            </a:cxnLst>
            <a:rect l="0" t="0" r="r" b="b"/>
            <a:pathLst>
              <a:path w="173" h="247">
                <a:moveTo>
                  <a:pt x="173" y="0"/>
                </a:moveTo>
                <a:lnTo>
                  <a:pt x="173" y="142"/>
                </a:lnTo>
                <a:lnTo>
                  <a:pt x="0" y="247"/>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30" name="Freeform 116"/>
          <p:cNvSpPr>
            <a:spLocks/>
          </p:cNvSpPr>
          <p:nvPr/>
        </p:nvSpPr>
        <p:spPr bwMode="auto">
          <a:xfrm>
            <a:off x="6989176" y="4964294"/>
            <a:ext cx="28575" cy="52388"/>
          </a:xfrm>
          <a:custGeom>
            <a:avLst/>
            <a:gdLst/>
            <a:ahLst/>
            <a:cxnLst>
              <a:cxn ang="0">
                <a:pos x="53" y="0"/>
              </a:cxn>
              <a:cxn ang="0">
                <a:pos x="0" y="32"/>
              </a:cxn>
              <a:cxn ang="0">
                <a:pos x="19" y="65"/>
              </a:cxn>
              <a:cxn ang="0">
                <a:pos x="34" y="100"/>
              </a:cxn>
            </a:cxnLst>
            <a:rect l="0" t="0" r="r" b="b"/>
            <a:pathLst>
              <a:path w="53" h="100">
                <a:moveTo>
                  <a:pt x="53" y="0"/>
                </a:moveTo>
                <a:lnTo>
                  <a:pt x="0" y="32"/>
                </a:lnTo>
                <a:lnTo>
                  <a:pt x="19" y="65"/>
                </a:lnTo>
                <a:lnTo>
                  <a:pt x="34" y="10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31" name="Freeform 117"/>
          <p:cNvSpPr>
            <a:spLocks/>
          </p:cNvSpPr>
          <p:nvPr/>
        </p:nvSpPr>
        <p:spPr bwMode="auto">
          <a:xfrm>
            <a:off x="6835188" y="5040502"/>
            <a:ext cx="66675" cy="60325"/>
          </a:xfrm>
          <a:custGeom>
            <a:avLst/>
            <a:gdLst/>
            <a:ahLst/>
            <a:cxnLst>
              <a:cxn ang="0">
                <a:pos x="3" y="0"/>
              </a:cxn>
              <a:cxn ang="0">
                <a:pos x="0" y="56"/>
              </a:cxn>
              <a:cxn ang="0">
                <a:pos x="118" y="114"/>
              </a:cxn>
              <a:cxn ang="0">
                <a:pos x="125" y="52"/>
              </a:cxn>
              <a:cxn ang="0">
                <a:pos x="3" y="0"/>
              </a:cxn>
            </a:cxnLst>
            <a:rect l="0" t="0" r="r" b="b"/>
            <a:pathLst>
              <a:path w="125" h="114">
                <a:moveTo>
                  <a:pt x="3" y="0"/>
                </a:moveTo>
                <a:lnTo>
                  <a:pt x="0" y="56"/>
                </a:lnTo>
                <a:lnTo>
                  <a:pt x="118" y="114"/>
                </a:lnTo>
                <a:lnTo>
                  <a:pt x="125" y="52"/>
                </a:lnTo>
                <a:lnTo>
                  <a:pt x="3" y="0"/>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32" name="Freeform 118"/>
          <p:cNvSpPr>
            <a:spLocks/>
          </p:cNvSpPr>
          <p:nvPr/>
        </p:nvSpPr>
        <p:spPr bwMode="auto">
          <a:xfrm>
            <a:off x="6835188" y="5040502"/>
            <a:ext cx="66675" cy="60325"/>
          </a:xfrm>
          <a:custGeom>
            <a:avLst/>
            <a:gdLst/>
            <a:ahLst/>
            <a:cxnLst>
              <a:cxn ang="0">
                <a:pos x="3" y="0"/>
              </a:cxn>
              <a:cxn ang="0">
                <a:pos x="0" y="56"/>
              </a:cxn>
              <a:cxn ang="0">
                <a:pos x="118" y="114"/>
              </a:cxn>
              <a:cxn ang="0">
                <a:pos x="125" y="52"/>
              </a:cxn>
              <a:cxn ang="0">
                <a:pos x="3" y="0"/>
              </a:cxn>
            </a:cxnLst>
            <a:rect l="0" t="0" r="r" b="b"/>
            <a:pathLst>
              <a:path w="125" h="114">
                <a:moveTo>
                  <a:pt x="3" y="0"/>
                </a:moveTo>
                <a:lnTo>
                  <a:pt x="0" y="56"/>
                </a:lnTo>
                <a:lnTo>
                  <a:pt x="118" y="114"/>
                </a:lnTo>
                <a:lnTo>
                  <a:pt x="125" y="52"/>
                </a:lnTo>
                <a:lnTo>
                  <a:pt x="3" y="0"/>
                </a:lnTo>
                <a:close/>
              </a:path>
            </a:pathLst>
          </a:cu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33" name="Freeform 119"/>
          <p:cNvSpPr>
            <a:spLocks/>
          </p:cNvSpPr>
          <p:nvPr/>
        </p:nvSpPr>
        <p:spPr bwMode="auto">
          <a:xfrm>
            <a:off x="7098713" y="5037327"/>
            <a:ext cx="60325" cy="68263"/>
          </a:xfrm>
          <a:custGeom>
            <a:avLst/>
            <a:gdLst/>
            <a:ahLst/>
            <a:cxnLst>
              <a:cxn ang="0">
                <a:pos x="0" y="68"/>
              </a:cxn>
              <a:cxn ang="0">
                <a:pos x="3" y="130"/>
              </a:cxn>
              <a:cxn ang="0">
                <a:pos x="115" y="68"/>
              </a:cxn>
              <a:cxn ang="0">
                <a:pos x="112" y="0"/>
              </a:cxn>
              <a:cxn ang="0">
                <a:pos x="0" y="68"/>
              </a:cxn>
            </a:cxnLst>
            <a:rect l="0" t="0" r="r" b="b"/>
            <a:pathLst>
              <a:path w="115" h="130">
                <a:moveTo>
                  <a:pt x="0" y="68"/>
                </a:moveTo>
                <a:lnTo>
                  <a:pt x="3" y="130"/>
                </a:lnTo>
                <a:lnTo>
                  <a:pt x="115" y="68"/>
                </a:lnTo>
                <a:lnTo>
                  <a:pt x="112" y="0"/>
                </a:lnTo>
                <a:lnTo>
                  <a:pt x="0" y="68"/>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34" name="Freeform 120"/>
          <p:cNvSpPr>
            <a:spLocks/>
          </p:cNvSpPr>
          <p:nvPr/>
        </p:nvSpPr>
        <p:spPr bwMode="auto">
          <a:xfrm>
            <a:off x="7098713" y="5037327"/>
            <a:ext cx="60325" cy="68263"/>
          </a:xfrm>
          <a:custGeom>
            <a:avLst/>
            <a:gdLst/>
            <a:ahLst/>
            <a:cxnLst>
              <a:cxn ang="0">
                <a:pos x="0" y="68"/>
              </a:cxn>
              <a:cxn ang="0">
                <a:pos x="3" y="130"/>
              </a:cxn>
              <a:cxn ang="0">
                <a:pos x="115" y="68"/>
              </a:cxn>
              <a:cxn ang="0">
                <a:pos x="112" y="0"/>
              </a:cxn>
              <a:cxn ang="0">
                <a:pos x="0" y="68"/>
              </a:cxn>
            </a:cxnLst>
            <a:rect l="0" t="0" r="r" b="b"/>
            <a:pathLst>
              <a:path w="115" h="130">
                <a:moveTo>
                  <a:pt x="0" y="68"/>
                </a:moveTo>
                <a:lnTo>
                  <a:pt x="3" y="130"/>
                </a:lnTo>
                <a:lnTo>
                  <a:pt x="115" y="68"/>
                </a:lnTo>
                <a:lnTo>
                  <a:pt x="112" y="0"/>
                </a:lnTo>
                <a:lnTo>
                  <a:pt x="0" y="68"/>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35" name="Freeform 121"/>
          <p:cNvSpPr>
            <a:spLocks/>
          </p:cNvSpPr>
          <p:nvPr/>
        </p:nvSpPr>
        <p:spPr bwMode="auto">
          <a:xfrm>
            <a:off x="6962184" y="5061132"/>
            <a:ext cx="19050" cy="57150"/>
          </a:xfrm>
          <a:custGeom>
            <a:avLst/>
            <a:gdLst/>
            <a:ahLst/>
            <a:cxnLst>
              <a:cxn ang="0">
                <a:pos x="6" y="109"/>
              </a:cxn>
              <a:cxn ang="0">
                <a:pos x="0" y="19"/>
              </a:cxn>
              <a:cxn ang="0">
                <a:pos x="30" y="0"/>
              </a:cxn>
              <a:cxn ang="0">
                <a:pos x="36" y="90"/>
              </a:cxn>
              <a:cxn ang="0">
                <a:pos x="6" y="109"/>
              </a:cxn>
            </a:cxnLst>
            <a:rect l="0" t="0" r="r" b="b"/>
            <a:pathLst>
              <a:path w="36" h="109">
                <a:moveTo>
                  <a:pt x="6" y="109"/>
                </a:moveTo>
                <a:lnTo>
                  <a:pt x="0" y="19"/>
                </a:lnTo>
                <a:lnTo>
                  <a:pt x="30" y="0"/>
                </a:lnTo>
                <a:lnTo>
                  <a:pt x="36" y="90"/>
                </a:lnTo>
                <a:lnTo>
                  <a:pt x="6" y="109"/>
                </a:lnTo>
                <a:close/>
              </a:path>
            </a:pathLst>
          </a:custGeom>
          <a:solidFill>
            <a:srgbClr val="CC66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36" name="Freeform 122"/>
          <p:cNvSpPr>
            <a:spLocks/>
          </p:cNvSpPr>
          <p:nvPr/>
        </p:nvSpPr>
        <p:spPr bwMode="auto">
          <a:xfrm>
            <a:off x="6962184" y="5061132"/>
            <a:ext cx="19050" cy="57150"/>
          </a:xfrm>
          <a:custGeom>
            <a:avLst/>
            <a:gdLst/>
            <a:ahLst/>
            <a:cxnLst>
              <a:cxn ang="0">
                <a:pos x="6" y="109"/>
              </a:cxn>
              <a:cxn ang="0">
                <a:pos x="0" y="19"/>
              </a:cxn>
              <a:cxn ang="0">
                <a:pos x="30" y="0"/>
              </a:cxn>
              <a:cxn ang="0">
                <a:pos x="36" y="90"/>
              </a:cxn>
              <a:cxn ang="0">
                <a:pos x="6" y="109"/>
              </a:cxn>
            </a:cxnLst>
            <a:rect l="0" t="0" r="r" b="b"/>
            <a:pathLst>
              <a:path w="36" h="109">
                <a:moveTo>
                  <a:pt x="6" y="109"/>
                </a:moveTo>
                <a:lnTo>
                  <a:pt x="0" y="19"/>
                </a:lnTo>
                <a:lnTo>
                  <a:pt x="30" y="0"/>
                </a:lnTo>
                <a:lnTo>
                  <a:pt x="36" y="90"/>
                </a:lnTo>
                <a:lnTo>
                  <a:pt x="6" y="109"/>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37" name="Freeform 123"/>
          <p:cNvSpPr>
            <a:spLocks/>
          </p:cNvSpPr>
          <p:nvPr/>
        </p:nvSpPr>
        <p:spPr bwMode="auto">
          <a:xfrm>
            <a:off x="6954251" y="4870632"/>
            <a:ext cx="22225" cy="44450"/>
          </a:xfrm>
          <a:custGeom>
            <a:avLst/>
            <a:gdLst/>
            <a:ahLst/>
            <a:cxnLst>
              <a:cxn ang="0">
                <a:pos x="6" y="84"/>
              </a:cxn>
              <a:cxn ang="0">
                <a:pos x="0" y="0"/>
              </a:cxn>
              <a:cxn ang="0">
                <a:pos x="43" y="13"/>
              </a:cxn>
              <a:cxn ang="0">
                <a:pos x="41" y="74"/>
              </a:cxn>
            </a:cxnLst>
            <a:rect l="0" t="0" r="r" b="b"/>
            <a:pathLst>
              <a:path w="43" h="84">
                <a:moveTo>
                  <a:pt x="6" y="84"/>
                </a:moveTo>
                <a:lnTo>
                  <a:pt x="0" y="0"/>
                </a:lnTo>
                <a:lnTo>
                  <a:pt x="43" y="13"/>
                </a:lnTo>
                <a:lnTo>
                  <a:pt x="41" y="74"/>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38" name="Freeform 124"/>
          <p:cNvSpPr>
            <a:spLocks/>
          </p:cNvSpPr>
          <p:nvPr/>
        </p:nvSpPr>
        <p:spPr bwMode="auto">
          <a:xfrm>
            <a:off x="6981234" y="4862694"/>
            <a:ext cx="20638" cy="26988"/>
          </a:xfrm>
          <a:custGeom>
            <a:avLst/>
            <a:gdLst/>
            <a:ahLst/>
            <a:cxnLst>
              <a:cxn ang="0">
                <a:pos x="38" y="53"/>
              </a:cxn>
              <a:cxn ang="0">
                <a:pos x="38" y="0"/>
              </a:cxn>
              <a:cxn ang="0">
                <a:pos x="0" y="24"/>
              </a:cxn>
            </a:cxnLst>
            <a:rect l="0" t="0" r="r" b="b"/>
            <a:pathLst>
              <a:path w="38" h="53">
                <a:moveTo>
                  <a:pt x="38" y="53"/>
                </a:moveTo>
                <a:lnTo>
                  <a:pt x="38" y="0"/>
                </a:lnTo>
                <a:lnTo>
                  <a:pt x="0" y="24"/>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39" name="Freeform 125"/>
          <p:cNvSpPr>
            <a:spLocks/>
          </p:cNvSpPr>
          <p:nvPr/>
        </p:nvSpPr>
        <p:spPr bwMode="auto">
          <a:xfrm>
            <a:off x="6952663" y="4849994"/>
            <a:ext cx="47625" cy="19050"/>
          </a:xfrm>
          <a:custGeom>
            <a:avLst/>
            <a:gdLst/>
            <a:ahLst/>
            <a:cxnLst>
              <a:cxn ang="0">
                <a:pos x="0" y="35"/>
              </a:cxn>
              <a:cxn ang="0">
                <a:pos x="46" y="0"/>
              </a:cxn>
              <a:cxn ang="0">
                <a:pos x="90" y="22"/>
              </a:cxn>
            </a:cxnLst>
            <a:rect l="0" t="0" r="r" b="b"/>
            <a:pathLst>
              <a:path w="90" h="35">
                <a:moveTo>
                  <a:pt x="0" y="35"/>
                </a:moveTo>
                <a:lnTo>
                  <a:pt x="46" y="0"/>
                </a:lnTo>
                <a:lnTo>
                  <a:pt x="90" y="22"/>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40" name="Freeform 126"/>
          <p:cNvSpPr>
            <a:spLocks/>
          </p:cNvSpPr>
          <p:nvPr/>
        </p:nvSpPr>
        <p:spPr bwMode="auto">
          <a:xfrm>
            <a:off x="6827247" y="5429440"/>
            <a:ext cx="90488" cy="119063"/>
          </a:xfrm>
          <a:custGeom>
            <a:avLst/>
            <a:gdLst/>
            <a:ahLst/>
            <a:cxnLst>
              <a:cxn ang="0">
                <a:pos x="6" y="135"/>
              </a:cxn>
              <a:cxn ang="0">
                <a:pos x="168" y="227"/>
              </a:cxn>
              <a:cxn ang="0">
                <a:pos x="170" y="91"/>
              </a:cxn>
              <a:cxn ang="0">
                <a:pos x="0" y="0"/>
              </a:cxn>
              <a:cxn ang="0">
                <a:pos x="6" y="135"/>
              </a:cxn>
            </a:cxnLst>
            <a:rect l="0" t="0" r="r" b="b"/>
            <a:pathLst>
              <a:path w="170" h="227">
                <a:moveTo>
                  <a:pt x="6" y="135"/>
                </a:moveTo>
                <a:lnTo>
                  <a:pt x="168" y="227"/>
                </a:lnTo>
                <a:lnTo>
                  <a:pt x="170" y="91"/>
                </a:lnTo>
                <a:lnTo>
                  <a:pt x="0" y="0"/>
                </a:lnTo>
                <a:lnTo>
                  <a:pt x="6" y="1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41" name="Freeform 127"/>
          <p:cNvSpPr>
            <a:spLocks/>
          </p:cNvSpPr>
          <p:nvPr/>
        </p:nvSpPr>
        <p:spPr bwMode="auto">
          <a:xfrm>
            <a:off x="6827247" y="5429440"/>
            <a:ext cx="90488" cy="119063"/>
          </a:xfrm>
          <a:custGeom>
            <a:avLst/>
            <a:gdLst/>
            <a:ahLst/>
            <a:cxnLst>
              <a:cxn ang="0">
                <a:pos x="6" y="135"/>
              </a:cxn>
              <a:cxn ang="0">
                <a:pos x="168" y="227"/>
              </a:cxn>
              <a:cxn ang="0">
                <a:pos x="170" y="91"/>
              </a:cxn>
              <a:cxn ang="0">
                <a:pos x="0" y="0"/>
              </a:cxn>
              <a:cxn ang="0">
                <a:pos x="6" y="135"/>
              </a:cxn>
            </a:cxnLst>
            <a:rect l="0" t="0" r="r" b="b"/>
            <a:pathLst>
              <a:path w="170" h="227">
                <a:moveTo>
                  <a:pt x="6" y="135"/>
                </a:moveTo>
                <a:lnTo>
                  <a:pt x="168" y="227"/>
                </a:lnTo>
                <a:lnTo>
                  <a:pt x="170" y="91"/>
                </a:lnTo>
                <a:lnTo>
                  <a:pt x="0" y="0"/>
                </a:lnTo>
                <a:lnTo>
                  <a:pt x="6" y="135"/>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42" name="Freeform 128"/>
          <p:cNvSpPr>
            <a:spLocks/>
          </p:cNvSpPr>
          <p:nvPr/>
        </p:nvSpPr>
        <p:spPr bwMode="auto">
          <a:xfrm>
            <a:off x="6814547" y="5261165"/>
            <a:ext cx="369888" cy="227013"/>
          </a:xfrm>
          <a:custGeom>
            <a:avLst/>
            <a:gdLst/>
            <a:ahLst/>
            <a:cxnLst>
              <a:cxn ang="0">
                <a:pos x="590" y="255"/>
              </a:cxn>
              <a:cxn ang="0">
                <a:pos x="168" y="0"/>
              </a:cxn>
              <a:cxn ang="0">
                <a:pos x="0" y="305"/>
              </a:cxn>
              <a:cxn ang="0">
                <a:pos x="193" y="410"/>
              </a:cxn>
              <a:cxn ang="0">
                <a:pos x="305" y="231"/>
              </a:cxn>
              <a:cxn ang="0">
                <a:pos x="367" y="267"/>
              </a:cxn>
              <a:cxn ang="0">
                <a:pos x="321" y="329"/>
              </a:cxn>
              <a:cxn ang="0">
                <a:pos x="491" y="429"/>
              </a:cxn>
              <a:cxn ang="0">
                <a:pos x="587" y="255"/>
              </a:cxn>
              <a:cxn ang="0">
                <a:pos x="699" y="299"/>
              </a:cxn>
            </a:cxnLst>
            <a:rect l="0" t="0" r="r" b="b"/>
            <a:pathLst>
              <a:path w="699" h="429">
                <a:moveTo>
                  <a:pt x="590" y="255"/>
                </a:moveTo>
                <a:lnTo>
                  <a:pt x="168" y="0"/>
                </a:lnTo>
                <a:lnTo>
                  <a:pt x="0" y="305"/>
                </a:lnTo>
                <a:lnTo>
                  <a:pt x="193" y="410"/>
                </a:lnTo>
                <a:lnTo>
                  <a:pt x="305" y="231"/>
                </a:lnTo>
                <a:lnTo>
                  <a:pt x="367" y="267"/>
                </a:lnTo>
                <a:lnTo>
                  <a:pt x="321" y="329"/>
                </a:lnTo>
                <a:lnTo>
                  <a:pt x="491" y="429"/>
                </a:lnTo>
                <a:lnTo>
                  <a:pt x="587" y="255"/>
                </a:lnTo>
                <a:lnTo>
                  <a:pt x="699" y="299"/>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43" name="Line 129"/>
          <p:cNvSpPr>
            <a:spLocks noChangeShapeType="1"/>
          </p:cNvSpPr>
          <p:nvPr/>
        </p:nvSpPr>
        <p:spPr bwMode="auto">
          <a:xfrm>
            <a:off x="6871701" y="5327840"/>
            <a:ext cx="100013" cy="555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44" name="Freeform 130"/>
          <p:cNvSpPr>
            <a:spLocks/>
          </p:cNvSpPr>
          <p:nvPr/>
        </p:nvSpPr>
        <p:spPr bwMode="auto">
          <a:xfrm>
            <a:off x="6919322" y="5421502"/>
            <a:ext cx="266700" cy="144463"/>
          </a:xfrm>
          <a:custGeom>
            <a:avLst/>
            <a:gdLst/>
            <a:ahLst/>
            <a:cxnLst>
              <a:cxn ang="0">
                <a:pos x="0" y="244"/>
              </a:cxn>
              <a:cxn ang="0">
                <a:pos x="134" y="182"/>
              </a:cxn>
              <a:cxn ang="0">
                <a:pos x="280" y="273"/>
              </a:cxn>
              <a:cxn ang="0">
                <a:pos x="504" y="170"/>
              </a:cxn>
              <a:cxn ang="0">
                <a:pos x="504" y="0"/>
              </a:cxn>
            </a:cxnLst>
            <a:rect l="0" t="0" r="r" b="b"/>
            <a:pathLst>
              <a:path w="504" h="273">
                <a:moveTo>
                  <a:pt x="0" y="244"/>
                </a:moveTo>
                <a:lnTo>
                  <a:pt x="134" y="182"/>
                </a:lnTo>
                <a:lnTo>
                  <a:pt x="280" y="273"/>
                </a:lnTo>
                <a:lnTo>
                  <a:pt x="504" y="170"/>
                </a:lnTo>
                <a:lnTo>
                  <a:pt x="504"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45" name="Freeform 131"/>
          <p:cNvSpPr>
            <a:spLocks/>
          </p:cNvSpPr>
          <p:nvPr/>
        </p:nvSpPr>
        <p:spPr bwMode="auto">
          <a:xfrm>
            <a:off x="7068551" y="5424677"/>
            <a:ext cx="114300" cy="144463"/>
          </a:xfrm>
          <a:custGeom>
            <a:avLst/>
            <a:gdLst/>
            <a:ahLst/>
            <a:cxnLst>
              <a:cxn ang="0">
                <a:pos x="214" y="0"/>
              </a:cxn>
              <a:cxn ang="0">
                <a:pos x="9" y="122"/>
              </a:cxn>
              <a:cxn ang="0">
                <a:pos x="0" y="274"/>
              </a:cxn>
            </a:cxnLst>
            <a:rect l="0" t="0" r="r" b="b"/>
            <a:pathLst>
              <a:path w="214" h="274">
                <a:moveTo>
                  <a:pt x="214" y="0"/>
                </a:moveTo>
                <a:lnTo>
                  <a:pt x="9" y="122"/>
                </a:lnTo>
                <a:lnTo>
                  <a:pt x="0" y="274"/>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46" name="Freeform 132"/>
          <p:cNvSpPr>
            <a:spLocks/>
          </p:cNvSpPr>
          <p:nvPr/>
        </p:nvSpPr>
        <p:spPr bwMode="auto">
          <a:xfrm>
            <a:off x="7001875" y="5270690"/>
            <a:ext cx="47625" cy="61913"/>
          </a:xfrm>
          <a:custGeom>
            <a:avLst/>
            <a:gdLst/>
            <a:ahLst/>
            <a:cxnLst>
              <a:cxn ang="0">
                <a:pos x="90" y="116"/>
              </a:cxn>
              <a:cxn ang="0">
                <a:pos x="90" y="29"/>
              </a:cxn>
              <a:cxn ang="0">
                <a:pos x="25" y="40"/>
              </a:cxn>
              <a:cxn ang="0">
                <a:pos x="0" y="16"/>
              </a:cxn>
              <a:cxn ang="0">
                <a:pos x="80" y="0"/>
              </a:cxn>
              <a:cxn ang="0">
                <a:pos x="87" y="26"/>
              </a:cxn>
            </a:cxnLst>
            <a:rect l="0" t="0" r="r" b="b"/>
            <a:pathLst>
              <a:path w="90" h="116">
                <a:moveTo>
                  <a:pt x="90" y="116"/>
                </a:moveTo>
                <a:lnTo>
                  <a:pt x="90" y="29"/>
                </a:lnTo>
                <a:lnTo>
                  <a:pt x="25" y="40"/>
                </a:lnTo>
                <a:lnTo>
                  <a:pt x="0" y="16"/>
                </a:lnTo>
                <a:lnTo>
                  <a:pt x="80" y="0"/>
                </a:lnTo>
                <a:lnTo>
                  <a:pt x="87" y="26"/>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47" name="Line 133"/>
          <p:cNvSpPr>
            <a:spLocks noChangeShapeType="1"/>
          </p:cNvSpPr>
          <p:nvPr/>
        </p:nvSpPr>
        <p:spPr bwMode="auto">
          <a:xfrm flipV="1">
            <a:off x="7016159" y="5294494"/>
            <a:ext cx="1588" cy="31750"/>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48" name="Line 134"/>
          <p:cNvSpPr>
            <a:spLocks noChangeShapeType="1"/>
          </p:cNvSpPr>
          <p:nvPr/>
        </p:nvSpPr>
        <p:spPr bwMode="auto">
          <a:xfrm flipV="1">
            <a:off x="6995526" y="5283390"/>
            <a:ext cx="3175" cy="28575"/>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49" name="Line 135"/>
          <p:cNvSpPr>
            <a:spLocks noChangeShapeType="1"/>
          </p:cNvSpPr>
          <p:nvPr/>
        </p:nvSpPr>
        <p:spPr bwMode="auto">
          <a:xfrm flipH="1" flipV="1">
            <a:off x="7051084" y="5332602"/>
            <a:ext cx="138113" cy="8731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50" name="Freeform 136"/>
          <p:cNvSpPr>
            <a:spLocks/>
          </p:cNvSpPr>
          <p:nvPr/>
        </p:nvSpPr>
        <p:spPr bwMode="auto">
          <a:xfrm>
            <a:off x="6906622" y="5259569"/>
            <a:ext cx="84138" cy="39688"/>
          </a:xfrm>
          <a:custGeom>
            <a:avLst/>
            <a:gdLst/>
            <a:ahLst/>
            <a:cxnLst>
              <a:cxn ang="0">
                <a:pos x="161" y="75"/>
              </a:cxn>
              <a:cxn ang="0">
                <a:pos x="133" y="59"/>
              </a:cxn>
              <a:cxn ang="0">
                <a:pos x="0" y="0"/>
              </a:cxn>
            </a:cxnLst>
            <a:rect l="0" t="0" r="r" b="b"/>
            <a:pathLst>
              <a:path w="161" h="75">
                <a:moveTo>
                  <a:pt x="161" y="75"/>
                </a:moveTo>
                <a:lnTo>
                  <a:pt x="133" y="59"/>
                </a:lnTo>
                <a:lnTo>
                  <a:pt x="0"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51" name="Freeform 137"/>
          <p:cNvSpPr>
            <a:spLocks/>
          </p:cNvSpPr>
          <p:nvPr/>
        </p:nvSpPr>
        <p:spPr bwMode="auto">
          <a:xfrm>
            <a:off x="6952663" y="5478652"/>
            <a:ext cx="22225" cy="47625"/>
          </a:xfrm>
          <a:custGeom>
            <a:avLst/>
            <a:gdLst/>
            <a:ahLst/>
            <a:cxnLst>
              <a:cxn ang="0">
                <a:pos x="6" y="90"/>
              </a:cxn>
              <a:cxn ang="0">
                <a:pos x="0" y="9"/>
              </a:cxn>
              <a:cxn ang="0">
                <a:pos x="36" y="0"/>
              </a:cxn>
              <a:cxn ang="0">
                <a:pos x="44" y="90"/>
              </a:cxn>
              <a:cxn ang="0">
                <a:pos x="6" y="90"/>
              </a:cxn>
            </a:cxnLst>
            <a:rect l="0" t="0" r="r" b="b"/>
            <a:pathLst>
              <a:path w="44" h="90">
                <a:moveTo>
                  <a:pt x="6" y="90"/>
                </a:moveTo>
                <a:lnTo>
                  <a:pt x="0" y="9"/>
                </a:lnTo>
                <a:lnTo>
                  <a:pt x="36" y="0"/>
                </a:lnTo>
                <a:lnTo>
                  <a:pt x="44" y="90"/>
                </a:lnTo>
                <a:lnTo>
                  <a:pt x="6" y="90"/>
                </a:lnTo>
                <a:close/>
              </a:path>
            </a:pathLst>
          </a:custGeom>
          <a:solidFill>
            <a:srgbClr val="CC66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52" name="Freeform 138"/>
          <p:cNvSpPr>
            <a:spLocks/>
          </p:cNvSpPr>
          <p:nvPr/>
        </p:nvSpPr>
        <p:spPr bwMode="auto">
          <a:xfrm>
            <a:off x="6952663" y="5478652"/>
            <a:ext cx="22225" cy="47625"/>
          </a:xfrm>
          <a:custGeom>
            <a:avLst/>
            <a:gdLst/>
            <a:ahLst/>
            <a:cxnLst>
              <a:cxn ang="0">
                <a:pos x="6" y="90"/>
              </a:cxn>
              <a:cxn ang="0">
                <a:pos x="0" y="9"/>
              </a:cxn>
              <a:cxn ang="0">
                <a:pos x="36" y="0"/>
              </a:cxn>
              <a:cxn ang="0">
                <a:pos x="44" y="90"/>
              </a:cxn>
              <a:cxn ang="0">
                <a:pos x="6" y="90"/>
              </a:cxn>
            </a:cxnLst>
            <a:rect l="0" t="0" r="r" b="b"/>
            <a:pathLst>
              <a:path w="44" h="90">
                <a:moveTo>
                  <a:pt x="6" y="90"/>
                </a:moveTo>
                <a:lnTo>
                  <a:pt x="0" y="9"/>
                </a:lnTo>
                <a:lnTo>
                  <a:pt x="36" y="0"/>
                </a:lnTo>
                <a:lnTo>
                  <a:pt x="44" y="90"/>
                </a:lnTo>
                <a:lnTo>
                  <a:pt x="6" y="9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53" name="Freeform 139"/>
          <p:cNvSpPr>
            <a:spLocks/>
          </p:cNvSpPr>
          <p:nvPr/>
        </p:nvSpPr>
        <p:spPr bwMode="auto">
          <a:xfrm>
            <a:off x="6844713" y="5459602"/>
            <a:ext cx="50800" cy="53975"/>
          </a:xfrm>
          <a:custGeom>
            <a:avLst/>
            <a:gdLst/>
            <a:ahLst/>
            <a:cxnLst>
              <a:cxn ang="0">
                <a:pos x="0" y="0"/>
              </a:cxn>
              <a:cxn ang="0">
                <a:pos x="0" y="54"/>
              </a:cxn>
              <a:cxn ang="0">
                <a:pos x="90" y="100"/>
              </a:cxn>
              <a:cxn ang="0">
                <a:pos x="96" y="47"/>
              </a:cxn>
              <a:cxn ang="0">
                <a:pos x="0" y="0"/>
              </a:cxn>
            </a:cxnLst>
            <a:rect l="0" t="0" r="r" b="b"/>
            <a:pathLst>
              <a:path w="96" h="100">
                <a:moveTo>
                  <a:pt x="0" y="0"/>
                </a:moveTo>
                <a:lnTo>
                  <a:pt x="0" y="54"/>
                </a:lnTo>
                <a:lnTo>
                  <a:pt x="90" y="100"/>
                </a:lnTo>
                <a:lnTo>
                  <a:pt x="96" y="47"/>
                </a:lnTo>
                <a:lnTo>
                  <a:pt x="0" y="0"/>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54" name="Freeform 140"/>
          <p:cNvSpPr>
            <a:spLocks/>
          </p:cNvSpPr>
          <p:nvPr/>
        </p:nvSpPr>
        <p:spPr bwMode="auto">
          <a:xfrm>
            <a:off x="6844713" y="5459602"/>
            <a:ext cx="50800" cy="53975"/>
          </a:xfrm>
          <a:custGeom>
            <a:avLst/>
            <a:gdLst/>
            <a:ahLst/>
            <a:cxnLst>
              <a:cxn ang="0">
                <a:pos x="0" y="0"/>
              </a:cxn>
              <a:cxn ang="0">
                <a:pos x="0" y="54"/>
              </a:cxn>
              <a:cxn ang="0">
                <a:pos x="90" y="100"/>
              </a:cxn>
              <a:cxn ang="0">
                <a:pos x="96" y="47"/>
              </a:cxn>
              <a:cxn ang="0">
                <a:pos x="0" y="0"/>
              </a:cxn>
            </a:cxnLst>
            <a:rect l="0" t="0" r="r" b="b"/>
            <a:pathLst>
              <a:path w="96" h="100">
                <a:moveTo>
                  <a:pt x="0" y="0"/>
                </a:moveTo>
                <a:lnTo>
                  <a:pt x="0" y="54"/>
                </a:lnTo>
                <a:lnTo>
                  <a:pt x="90" y="100"/>
                </a:lnTo>
                <a:lnTo>
                  <a:pt x="96" y="47"/>
                </a:lnTo>
                <a:lnTo>
                  <a:pt x="0" y="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55" name="Freeform 141"/>
          <p:cNvSpPr>
            <a:spLocks/>
          </p:cNvSpPr>
          <p:nvPr/>
        </p:nvSpPr>
        <p:spPr bwMode="auto">
          <a:xfrm>
            <a:off x="7009813" y="5483415"/>
            <a:ext cx="46038" cy="47625"/>
          </a:xfrm>
          <a:custGeom>
            <a:avLst/>
            <a:gdLst/>
            <a:ahLst/>
            <a:cxnLst>
              <a:cxn ang="0">
                <a:pos x="3" y="0"/>
              </a:cxn>
              <a:cxn ang="0">
                <a:pos x="0" y="46"/>
              </a:cxn>
              <a:cxn ang="0">
                <a:pos x="83" y="90"/>
              </a:cxn>
              <a:cxn ang="0">
                <a:pos x="86" y="40"/>
              </a:cxn>
              <a:cxn ang="0">
                <a:pos x="3" y="0"/>
              </a:cxn>
            </a:cxnLst>
            <a:rect l="0" t="0" r="r" b="b"/>
            <a:pathLst>
              <a:path w="86" h="90">
                <a:moveTo>
                  <a:pt x="3" y="0"/>
                </a:moveTo>
                <a:lnTo>
                  <a:pt x="0" y="46"/>
                </a:lnTo>
                <a:lnTo>
                  <a:pt x="83" y="90"/>
                </a:lnTo>
                <a:lnTo>
                  <a:pt x="86" y="40"/>
                </a:lnTo>
                <a:lnTo>
                  <a:pt x="3" y="0"/>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56" name="Freeform 142"/>
          <p:cNvSpPr>
            <a:spLocks/>
          </p:cNvSpPr>
          <p:nvPr/>
        </p:nvSpPr>
        <p:spPr bwMode="auto">
          <a:xfrm>
            <a:off x="7009813" y="5483415"/>
            <a:ext cx="46038" cy="47625"/>
          </a:xfrm>
          <a:custGeom>
            <a:avLst/>
            <a:gdLst/>
            <a:ahLst/>
            <a:cxnLst>
              <a:cxn ang="0">
                <a:pos x="3" y="0"/>
              </a:cxn>
              <a:cxn ang="0">
                <a:pos x="0" y="46"/>
              </a:cxn>
              <a:cxn ang="0">
                <a:pos x="83" y="90"/>
              </a:cxn>
              <a:cxn ang="0">
                <a:pos x="86" y="40"/>
              </a:cxn>
              <a:cxn ang="0">
                <a:pos x="3" y="0"/>
              </a:cxn>
            </a:cxnLst>
            <a:rect l="0" t="0" r="r" b="b"/>
            <a:pathLst>
              <a:path w="86" h="90">
                <a:moveTo>
                  <a:pt x="3" y="0"/>
                </a:moveTo>
                <a:lnTo>
                  <a:pt x="0" y="46"/>
                </a:lnTo>
                <a:lnTo>
                  <a:pt x="83" y="90"/>
                </a:lnTo>
                <a:lnTo>
                  <a:pt x="86" y="40"/>
                </a:lnTo>
                <a:lnTo>
                  <a:pt x="3" y="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57" name="Freeform 143"/>
          <p:cNvSpPr>
            <a:spLocks/>
          </p:cNvSpPr>
          <p:nvPr/>
        </p:nvSpPr>
        <p:spPr bwMode="auto">
          <a:xfrm>
            <a:off x="7089188" y="5465944"/>
            <a:ext cx="79375" cy="69850"/>
          </a:xfrm>
          <a:custGeom>
            <a:avLst/>
            <a:gdLst/>
            <a:ahLst/>
            <a:cxnLst>
              <a:cxn ang="0">
                <a:pos x="0" y="71"/>
              </a:cxn>
              <a:cxn ang="0">
                <a:pos x="0" y="133"/>
              </a:cxn>
              <a:cxn ang="0">
                <a:pos x="150" y="59"/>
              </a:cxn>
              <a:cxn ang="0">
                <a:pos x="150" y="0"/>
              </a:cxn>
              <a:cxn ang="0">
                <a:pos x="0" y="71"/>
              </a:cxn>
            </a:cxnLst>
            <a:rect l="0" t="0" r="r" b="b"/>
            <a:pathLst>
              <a:path w="150" h="133">
                <a:moveTo>
                  <a:pt x="0" y="71"/>
                </a:moveTo>
                <a:lnTo>
                  <a:pt x="0" y="133"/>
                </a:lnTo>
                <a:lnTo>
                  <a:pt x="150" y="59"/>
                </a:lnTo>
                <a:lnTo>
                  <a:pt x="150" y="0"/>
                </a:lnTo>
                <a:lnTo>
                  <a:pt x="0" y="71"/>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58" name="Freeform 144"/>
          <p:cNvSpPr>
            <a:spLocks/>
          </p:cNvSpPr>
          <p:nvPr/>
        </p:nvSpPr>
        <p:spPr bwMode="auto">
          <a:xfrm>
            <a:off x="7089188" y="5465944"/>
            <a:ext cx="79375" cy="69850"/>
          </a:xfrm>
          <a:custGeom>
            <a:avLst/>
            <a:gdLst/>
            <a:ahLst/>
            <a:cxnLst>
              <a:cxn ang="0">
                <a:pos x="0" y="71"/>
              </a:cxn>
              <a:cxn ang="0">
                <a:pos x="0" y="133"/>
              </a:cxn>
              <a:cxn ang="0">
                <a:pos x="150" y="59"/>
              </a:cxn>
              <a:cxn ang="0">
                <a:pos x="150" y="0"/>
              </a:cxn>
              <a:cxn ang="0">
                <a:pos x="0" y="71"/>
              </a:cxn>
            </a:cxnLst>
            <a:rect l="0" t="0" r="r" b="b"/>
            <a:pathLst>
              <a:path w="150" h="133">
                <a:moveTo>
                  <a:pt x="0" y="71"/>
                </a:moveTo>
                <a:lnTo>
                  <a:pt x="0" y="133"/>
                </a:lnTo>
                <a:lnTo>
                  <a:pt x="150" y="59"/>
                </a:lnTo>
                <a:lnTo>
                  <a:pt x="150" y="0"/>
                </a:lnTo>
                <a:lnTo>
                  <a:pt x="0" y="71"/>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59" name="Freeform 145"/>
          <p:cNvSpPr>
            <a:spLocks/>
          </p:cNvSpPr>
          <p:nvPr/>
        </p:nvSpPr>
        <p:spPr bwMode="auto">
          <a:xfrm>
            <a:off x="7241584" y="5127807"/>
            <a:ext cx="249238" cy="184150"/>
          </a:xfrm>
          <a:custGeom>
            <a:avLst/>
            <a:gdLst/>
            <a:ahLst/>
            <a:cxnLst>
              <a:cxn ang="0">
                <a:pos x="367" y="350"/>
              </a:cxn>
              <a:cxn ang="0">
                <a:pos x="0" y="165"/>
              </a:cxn>
              <a:cxn ang="0">
                <a:pos x="102" y="0"/>
              </a:cxn>
              <a:cxn ang="0">
                <a:pos x="471" y="192"/>
              </a:cxn>
              <a:cxn ang="0">
                <a:pos x="367" y="350"/>
              </a:cxn>
            </a:cxnLst>
            <a:rect l="0" t="0" r="r" b="b"/>
            <a:pathLst>
              <a:path w="471" h="350">
                <a:moveTo>
                  <a:pt x="367" y="350"/>
                </a:moveTo>
                <a:lnTo>
                  <a:pt x="0" y="165"/>
                </a:lnTo>
                <a:lnTo>
                  <a:pt x="102" y="0"/>
                </a:lnTo>
                <a:lnTo>
                  <a:pt x="471" y="192"/>
                </a:lnTo>
                <a:lnTo>
                  <a:pt x="367" y="35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60" name="Freeform 146"/>
          <p:cNvSpPr>
            <a:spLocks/>
          </p:cNvSpPr>
          <p:nvPr/>
        </p:nvSpPr>
        <p:spPr bwMode="auto">
          <a:xfrm>
            <a:off x="7241584" y="5127807"/>
            <a:ext cx="249238" cy="184150"/>
          </a:xfrm>
          <a:custGeom>
            <a:avLst/>
            <a:gdLst/>
            <a:ahLst/>
            <a:cxnLst>
              <a:cxn ang="0">
                <a:pos x="367" y="350"/>
              </a:cxn>
              <a:cxn ang="0">
                <a:pos x="0" y="165"/>
              </a:cxn>
              <a:cxn ang="0">
                <a:pos x="102" y="0"/>
              </a:cxn>
              <a:cxn ang="0">
                <a:pos x="471" y="192"/>
              </a:cxn>
              <a:cxn ang="0">
                <a:pos x="367" y="350"/>
              </a:cxn>
            </a:cxnLst>
            <a:rect l="0" t="0" r="r" b="b"/>
            <a:pathLst>
              <a:path w="471" h="350">
                <a:moveTo>
                  <a:pt x="367" y="350"/>
                </a:moveTo>
                <a:lnTo>
                  <a:pt x="0" y="165"/>
                </a:lnTo>
                <a:lnTo>
                  <a:pt x="102" y="0"/>
                </a:lnTo>
                <a:lnTo>
                  <a:pt x="471" y="192"/>
                </a:lnTo>
                <a:lnTo>
                  <a:pt x="367" y="35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61" name="Line 147"/>
          <p:cNvSpPr>
            <a:spLocks noChangeShapeType="1"/>
          </p:cNvSpPr>
          <p:nvPr/>
        </p:nvSpPr>
        <p:spPr bwMode="auto">
          <a:xfrm flipH="1" flipV="1">
            <a:off x="7490822" y="5227819"/>
            <a:ext cx="52388" cy="26988"/>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62" name="Line 148"/>
          <p:cNvSpPr>
            <a:spLocks noChangeShapeType="1"/>
          </p:cNvSpPr>
          <p:nvPr/>
        </p:nvSpPr>
        <p:spPr bwMode="auto">
          <a:xfrm flipH="1" flipV="1">
            <a:off x="7530512" y="5250044"/>
            <a:ext cx="3175" cy="82550"/>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63" name="Freeform 149"/>
          <p:cNvSpPr>
            <a:spLocks/>
          </p:cNvSpPr>
          <p:nvPr/>
        </p:nvSpPr>
        <p:spPr bwMode="auto">
          <a:xfrm>
            <a:off x="7440022" y="5250052"/>
            <a:ext cx="92075" cy="130175"/>
          </a:xfrm>
          <a:custGeom>
            <a:avLst/>
            <a:gdLst/>
            <a:ahLst/>
            <a:cxnLst>
              <a:cxn ang="0">
                <a:pos x="175" y="155"/>
              </a:cxn>
              <a:cxn ang="0">
                <a:pos x="0" y="244"/>
              </a:cxn>
              <a:cxn ang="0">
                <a:pos x="0" y="114"/>
              </a:cxn>
              <a:cxn ang="0">
                <a:pos x="175" y="0"/>
              </a:cxn>
            </a:cxnLst>
            <a:rect l="0" t="0" r="r" b="b"/>
            <a:pathLst>
              <a:path w="175" h="244">
                <a:moveTo>
                  <a:pt x="175" y="155"/>
                </a:moveTo>
                <a:lnTo>
                  <a:pt x="0" y="244"/>
                </a:lnTo>
                <a:lnTo>
                  <a:pt x="0" y="114"/>
                </a:lnTo>
                <a:lnTo>
                  <a:pt x="175"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64" name="Line 150"/>
          <p:cNvSpPr>
            <a:spLocks noChangeShapeType="1"/>
          </p:cNvSpPr>
          <p:nvPr/>
        </p:nvSpPr>
        <p:spPr bwMode="auto">
          <a:xfrm>
            <a:off x="7247938" y="5273865"/>
            <a:ext cx="190500" cy="1063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65" name="Line 151"/>
          <p:cNvSpPr>
            <a:spLocks noChangeShapeType="1"/>
          </p:cNvSpPr>
          <p:nvPr/>
        </p:nvSpPr>
        <p:spPr bwMode="auto">
          <a:xfrm>
            <a:off x="7247934" y="5219890"/>
            <a:ext cx="1588" cy="555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66" name="Freeform 152"/>
          <p:cNvSpPr>
            <a:spLocks/>
          </p:cNvSpPr>
          <p:nvPr/>
        </p:nvSpPr>
        <p:spPr bwMode="auto">
          <a:xfrm>
            <a:off x="7316201" y="5278627"/>
            <a:ext cx="23813" cy="42863"/>
          </a:xfrm>
          <a:custGeom>
            <a:avLst/>
            <a:gdLst/>
            <a:ahLst/>
            <a:cxnLst>
              <a:cxn ang="0">
                <a:pos x="0" y="56"/>
              </a:cxn>
              <a:cxn ang="0">
                <a:pos x="6" y="0"/>
              </a:cxn>
              <a:cxn ang="0">
                <a:pos x="44" y="19"/>
              </a:cxn>
              <a:cxn ang="0">
                <a:pos x="34" y="81"/>
              </a:cxn>
              <a:cxn ang="0">
                <a:pos x="0" y="56"/>
              </a:cxn>
            </a:cxnLst>
            <a:rect l="0" t="0" r="r" b="b"/>
            <a:pathLst>
              <a:path w="44" h="81">
                <a:moveTo>
                  <a:pt x="0" y="56"/>
                </a:moveTo>
                <a:lnTo>
                  <a:pt x="6" y="0"/>
                </a:lnTo>
                <a:lnTo>
                  <a:pt x="44" y="19"/>
                </a:lnTo>
                <a:lnTo>
                  <a:pt x="34" y="81"/>
                </a:lnTo>
                <a:lnTo>
                  <a:pt x="0" y="56"/>
                </a:lnTo>
                <a:close/>
              </a:path>
            </a:pathLst>
          </a:custGeom>
          <a:solidFill>
            <a:srgbClr val="CC66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67" name="Freeform 153"/>
          <p:cNvSpPr>
            <a:spLocks/>
          </p:cNvSpPr>
          <p:nvPr/>
        </p:nvSpPr>
        <p:spPr bwMode="auto">
          <a:xfrm>
            <a:off x="7316201" y="5278627"/>
            <a:ext cx="23813" cy="42863"/>
          </a:xfrm>
          <a:custGeom>
            <a:avLst/>
            <a:gdLst/>
            <a:ahLst/>
            <a:cxnLst>
              <a:cxn ang="0">
                <a:pos x="0" y="56"/>
              </a:cxn>
              <a:cxn ang="0">
                <a:pos x="6" y="0"/>
              </a:cxn>
              <a:cxn ang="0">
                <a:pos x="44" y="19"/>
              </a:cxn>
              <a:cxn ang="0">
                <a:pos x="34" y="81"/>
              </a:cxn>
              <a:cxn ang="0">
                <a:pos x="0" y="56"/>
              </a:cxn>
            </a:cxnLst>
            <a:rect l="0" t="0" r="r" b="b"/>
            <a:pathLst>
              <a:path w="44" h="81">
                <a:moveTo>
                  <a:pt x="0" y="56"/>
                </a:moveTo>
                <a:lnTo>
                  <a:pt x="6" y="0"/>
                </a:lnTo>
                <a:lnTo>
                  <a:pt x="44" y="19"/>
                </a:lnTo>
                <a:lnTo>
                  <a:pt x="34" y="81"/>
                </a:lnTo>
                <a:lnTo>
                  <a:pt x="0" y="56"/>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68" name="Freeform 154"/>
          <p:cNvSpPr>
            <a:spLocks/>
          </p:cNvSpPr>
          <p:nvPr/>
        </p:nvSpPr>
        <p:spPr bwMode="auto">
          <a:xfrm>
            <a:off x="7262222" y="5245282"/>
            <a:ext cx="44450" cy="44450"/>
          </a:xfrm>
          <a:custGeom>
            <a:avLst/>
            <a:gdLst/>
            <a:ahLst/>
            <a:cxnLst>
              <a:cxn ang="0">
                <a:pos x="0" y="0"/>
              </a:cxn>
              <a:cxn ang="0">
                <a:pos x="0" y="37"/>
              </a:cxn>
              <a:cxn ang="0">
                <a:pos x="82" y="84"/>
              </a:cxn>
              <a:cxn ang="0">
                <a:pos x="85" y="43"/>
              </a:cxn>
              <a:cxn ang="0">
                <a:pos x="0" y="0"/>
              </a:cxn>
            </a:cxnLst>
            <a:rect l="0" t="0" r="r" b="b"/>
            <a:pathLst>
              <a:path w="85" h="84">
                <a:moveTo>
                  <a:pt x="0" y="0"/>
                </a:moveTo>
                <a:lnTo>
                  <a:pt x="0" y="37"/>
                </a:lnTo>
                <a:lnTo>
                  <a:pt x="82" y="84"/>
                </a:lnTo>
                <a:lnTo>
                  <a:pt x="85" y="43"/>
                </a:lnTo>
                <a:lnTo>
                  <a:pt x="0" y="0"/>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69" name="Freeform 155"/>
          <p:cNvSpPr>
            <a:spLocks/>
          </p:cNvSpPr>
          <p:nvPr/>
        </p:nvSpPr>
        <p:spPr bwMode="auto">
          <a:xfrm>
            <a:off x="7262222" y="5245282"/>
            <a:ext cx="44450" cy="44450"/>
          </a:xfrm>
          <a:custGeom>
            <a:avLst/>
            <a:gdLst/>
            <a:ahLst/>
            <a:cxnLst>
              <a:cxn ang="0">
                <a:pos x="0" y="0"/>
              </a:cxn>
              <a:cxn ang="0">
                <a:pos x="0" y="37"/>
              </a:cxn>
              <a:cxn ang="0">
                <a:pos x="82" y="84"/>
              </a:cxn>
              <a:cxn ang="0">
                <a:pos x="85" y="43"/>
              </a:cxn>
              <a:cxn ang="0">
                <a:pos x="0" y="0"/>
              </a:cxn>
            </a:cxnLst>
            <a:rect l="0" t="0" r="r" b="b"/>
            <a:pathLst>
              <a:path w="85" h="84">
                <a:moveTo>
                  <a:pt x="0" y="0"/>
                </a:moveTo>
                <a:lnTo>
                  <a:pt x="0" y="37"/>
                </a:lnTo>
                <a:lnTo>
                  <a:pt x="82" y="84"/>
                </a:lnTo>
                <a:lnTo>
                  <a:pt x="85" y="43"/>
                </a:lnTo>
                <a:lnTo>
                  <a:pt x="0" y="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70" name="Freeform 156"/>
          <p:cNvSpPr>
            <a:spLocks/>
          </p:cNvSpPr>
          <p:nvPr/>
        </p:nvSpPr>
        <p:spPr bwMode="auto">
          <a:xfrm>
            <a:off x="7363822" y="5299257"/>
            <a:ext cx="44450" cy="44450"/>
          </a:xfrm>
          <a:custGeom>
            <a:avLst/>
            <a:gdLst/>
            <a:ahLst/>
            <a:cxnLst>
              <a:cxn ang="0">
                <a:pos x="0" y="0"/>
              </a:cxn>
              <a:cxn ang="0">
                <a:pos x="0" y="38"/>
              </a:cxn>
              <a:cxn ang="0">
                <a:pos x="80" y="84"/>
              </a:cxn>
              <a:cxn ang="0">
                <a:pos x="85" y="43"/>
              </a:cxn>
              <a:cxn ang="0">
                <a:pos x="0" y="0"/>
              </a:cxn>
            </a:cxnLst>
            <a:rect l="0" t="0" r="r" b="b"/>
            <a:pathLst>
              <a:path w="85" h="84">
                <a:moveTo>
                  <a:pt x="0" y="0"/>
                </a:moveTo>
                <a:lnTo>
                  <a:pt x="0" y="38"/>
                </a:lnTo>
                <a:lnTo>
                  <a:pt x="80" y="84"/>
                </a:lnTo>
                <a:lnTo>
                  <a:pt x="85" y="43"/>
                </a:lnTo>
                <a:lnTo>
                  <a:pt x="0" y="0"/>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71" name="Freeform 157"/>
          <p:cNvSpPr>
            <a:spLocks/>
          </p:cNvSpPr>
          <p:nvPr/>
        </p:nvSpPr>
        <p:spPr bwMode="auto">
          <a:xfrm>
            <a:off x="7363822" y="5299257"/>
            <a:ext cx="44450" cy="44450"/>
          </a:xfrm>
          <a:custGeom>
            <a:avLst/>
            <a:gdLst/>
            <a:ahLst/>
            <a:cxnLst>
              <a:cxn ang="0">
                <a:pos x="0" y="0"/>
              </a:cxn>
              <a:cxn ang="0">
                <a:pos x="0" y="38"/>
              </a:cxn>
              <a:cxn ang="0">
                <a:pos x="80" y="84"/>
              </a:cxn>
              <a:cxn ang="0">
                <a:pos x="85" y="43"/>
              </a:cxn>
              <a:cxn ang="0">
                <a:pos x="0" y="0"/>
              </a:cxn>
            </a:cxnLst>
            <a:rect l="0" t="0" r="r" b="b"/>
            <a:pathLst>
              <a:path w="85" h="84">
                <a:moveTo>
                  <a:pt x="0" y="0"/>
                </a:moveTo>
                <a:lnTo>
                  <a:pt x="0" y="38"/>
                </a:lnTo>
                <a:lnTo>
                  <a:pt x="80" y="84"/>
                </a:lnTo>
                <a:lnTo>
                  <a:pt x="85" y="43"/>
                </a:lnTo>
                <a:lnTo>
                  <a:pt x="0" y="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72" name="Freeform 158"/>
          <p:cNvSpPr>
            <a:spLocks/>
          </p:cNvSpPr>
          <p:nvPr/>
        </p:nvSpPr>
        <p:spPr bwMode="auto">
          <a:xfrm>
            <a:off x="7452726" y="5288152"/>
            <a:ext cx="68263" cy="61913"/>
          </a:xfrm>
          <a:custGeom>
            <a:avLst/>
            <a:gdLst/>
            <a:ahLst/>
            <a:cxnLst>
              <a:cxn ang="0">
                <a:pos x="0" y="65"/>
              </a:cxn>
              <a:cxn ang="0">
                <a:pos x="0" y="118"/>
              </a:cxn>
              <a:cxn ang="0">
                <a:pos x="128" y="56"/>
              </a:cxn>
              <a:cxn ang="0">
                <a:pos x="124" y="0"/>
              </a:cxn>
              <a:cxn ang="0">
                <a:pos x="0" y="65"/>
              </a:cxn>
            </a:cxnLst>
            <a:rect l="0" t="0" r="r" b="b"/>
            <a:pathLst>
              <a:path w="128" h="118">
                <a:moveTo>
                  <a:pt x="0" y="65"/>
                </a:moveTo>
                <a:lnTo>
                  <a:pt x="0" y="118"/>
                </a:lnTo>
                <a:lnTo>
                  <a:pt x="128" y="56"/>
                </a:lnTo>
                <a:lnTo>
                  <a:pt x="124" y="0"/>
                </a:lnTo>
                <a:lnTo>
                  <a:pt x="0" y="65"/>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73" name="Freeform 159"/>
          <p:cNvSpPr>
            <a:spLocks/>
          </p:cNvSpPr>
          <p:nvPr/>
        </p:nvSpPr>
        <p:spPr bwMode="auto">
          <a:xfrm>
            <a:off x="7452726" y="5288152"/>
            <a:ext cx="68263" cy="61913"/>
          </a:xfrm>
          <a:custGeom>
            <a:avLst/>
            <a:gdLst/>
            <a:ahLst/>
            <a:cxnLst>
              <a:cxn ang="0">
                <a:pos x="0" y="65"/>
              </a:cxn>
              <a:cxn ang="0">
                <a:pos x="0" y="118"/>
              </a:cxn>
              <a:cxn ang="0">
                <a:pos x="128" y="56"/>
              </a:cxn>
              <a:cxn ang="0">
                <a:pos x="124" y="0"/>
              </a:cxn>
              <a:cxn ang="0">
                <a:pos x="0" y="65"/>
              </a:cxn>
            </a:cxnLst>
            <a:rect l="0" t="0" r="r" b="b"/>
            <a:pathLst>
              <a:path w="128" h="118">
                <a:moveTo>
                  <a:pt x="0" y="65"/>
                </a:moveTo>
                <a:lnTo>
                  <a:pt x="0" y="118"/>
                </a:lnTo>
                <a:lnTo>
                  <a:pt x="128" y="56"/>
                </a:lnTo>
                <a:lnTo>
                  <a:pt x="124" y="0"/>
                </a:lnTo>
                <a:lnTo>
                  <a:pt x="0" y="65"/>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74" name="Freeform 160"/>
          <p:cNvSpPr>
            <a:spLocks/>
          </p:cNvSpPr>
          <p:nvPr/>
        </p:nvSpPr>
        <p:spPr bwMode="auto">
          <a:xfrm>
            <a:off x="7376522" y="5140507"/>
            <a:ext cx="19050" cy="33338"/>
          </a:xfrm>
          <a:custGeom>
            <a:avLst/>
            <a:gdLst/>
            <a:ahLst/>
            <a:cxnLst>
              <a:cxn ang="0">
                <a:pos x="36" y="63"/>
              </a:cxn>
              <a:cxn ang="0">
                <a:pos x="36" y="22"/>
              </a:cxn>
              <a:cxn ang="0">
                <a:pos x="0" y="0"/>
              </a:cxn>
            </a:cxnLst>
            <a:rect l="0" t="0" r="r" b="b"/>
            <a:pathLst>
              <a:path w="36" h="63">
                <a:moveTo>
                  <a:pt x="36" y="63"/>
                </a:moveTo>
                <a:lnTo>
                  <a:pt x="36" y="22"/>
                </a:lnTo>
                <a:lnTo>
                  <a:pt x="0"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75" name="Line 161"/>
          <p:cNvSpPr>
            <a:spLocks noChangeShapeType="1"/>
          </p:cNvSpPr>
          <p:nvPr/>
        </p:nvSpPr>
        <p:spPr bwMode="auto">
          <a:xfrm flipH="1">
            <a:off x="7395572" y="5143682"/>
            <a:ext cx="17463" cy="7938"/>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76" name="Line 162"/>
          <p:cNvSpPr>
            <a:spLocks noChangeShapeType="1"/>
          </p:cNvSpPr>
          <p:nvPr/>
        </p:nvSpPr>
        <p:spPr bwMode="auto">
          <a:xfrm>
            <a:off x="7393984" y="5130982"/>
            <a:ext cx="20638" cy="12700"/>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77" name="Freeform 163"/>
          <p:cNvSpPr>
            <a:spLocks/>
          </p:cNvSpPr>
          <p:nvPr/>
        </p:nvSpPr>
        <p:spPr bwMode="auto">
          <a:xfrm>
            <a:off x="7371763" y="5129394"/>
            <a:ext cx="22225" cy="33338"/>
          </a:xfrm>
          <a:custGeom>
            <a:avLst/>
            <a:gdLst/>
            <a:ahLst/>
            <a:cxnLst>
              <a:cxn ang="0">
                <a:pos x="0" y="63"/>
              </a:cxn>
              <a:cxn ang="0">
                <a:pos x="5" y="16"/>
              </a:cxn>
              <a:cxn ang="0">
                <a:pos x="41" y="0"/>
              </a:cxn>
            </a:cxnLst>
            <a:rect l="0" t="0" r="r" b="b"/>
            <a:pathLst>
              <a:path w="41" h="63">
                <a:moveTo>
                  <a:pt x="0" y="63"/>
                </a:moveTo>
                <a:lnTo>
                  <a:pt x="5" y="16"/>
                </a:lnTo>
                <a:lnTo>
                  <a:pt x="41"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78" name="Line 164"/>
          <p:cNvSpPr>
            <a:spLocks noChangeShapeType="1"/>
          </p:cNvSpPr>
          <p:nvPr/>
        </p:nvSpPr>
        <p:spPr bwMode="auto">
          <a:xfrm flipH="1">
            <a:off x="7414622" y="5148452"/>
            <a:ext cx="1588" cy="3651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79" name="Freeform 165"/>
          <p:cNvSpPr>
            <a:spLocks/>
          </p:cNvSpPr>
          <p:nvPr/>
        </p:nvSpPr>
        <p:spPr bwMode="auto">
          <a:xfrm>
            <a:off x="7940084" y="6031094"/>
            <a:ext cx="249238" cy="185738"/>
          </a:xfrm>
          <a:custGeom>
            <a:avLst/>
            <a:gdLst/>
            <a:ahLst/>
            <a:cxnLst>
              <a:cxn ang="0">
                <a:pos x="367" y="350"/>
              </a:cxn>
              <a:cxn ang="0">
                <a:pos x="0" y="164"/>
              </a:cxn>
              <a:cxn ang="0">
                <a:pos x="102" y="0"/>
              </a:cxn>
              <a:cxn ang="0">
                <a:pos x="472" y="193"/>
              </a:cxn>
              <a:cxn ang="0">
                <a:pos x="367" y="350"/>
              </a:cxn>
            </a:cxnLst>
            <a:rect l="0" t="0" r="r" b="b"/>
            <a:pathLst>
              <a:path w="472" h="350">
                <a:moveTo>
                  <a:pt x="367" y="350"/>
                </a:moveTo>
                <a:lnTo>
                  <a:pt x="0" y="164"/>
                </a:lnTo>
                <a:lnTo>
                  <a:pt x="102" y="0"/>
                </a:lnTo>
                <a:lnTo>
                  <a:pt x="472" y="193"/>
                </a:lnTo>
                <a:lnTo>
                  <a:pt x="367" y="35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80" name="Freeform 166"/>
          <p:cNvSpPr>
            <a:spLocks/>
          </p:cNvSpPr>
          <p:nvPr/>
        </p:nvSpPr>
        <p:spPr bwMode="auto">
          <a:xfrm>
            <a:off x="7940084" y="6031094"/>
            <a:ext cx="249238" cy="185738"/>
          </a:xfrm>
          <a:custGeom>
            <a:avLst/>
            <a:gdLst/>
            <a:ahLst/>
            <a:cxnLst>
              <a:cxn ang="0">
                <a:pos x="367" y="350"/>
              </a:cxn>
              <a:cxn ang="0">
                <a:pos x="0" y="164"/>
              </a:cxn>
              <a:cxn ang="0">
                <a:pos x="102" y="0"/>
              </a:cxn>
              <a:cxn ang="0">
                <a:pos x="472" y="193"/>
              </a:cxn>
              <a:cxn ang="0">
                <a:pos x="367" y="350"/>
              </a:cxn>
            </a:cxnLst>
            <a:rect l="0" t="0" r="r" b="b"/>
            <a:pathLst>
              <a:path w="472" h="350">
                <a:moveTo>
                  <a:pt x="367" y="350"/>
                </a:moveTo>
                <a:lnTo>
                  <a:pt x="0" y="164"/>
                </a:lnTo>
                <a:lnTo>
                  <a:pt x="102" y="0"/>
                </a:lnTo>
                <a:lnTo>
                  <a:pt x="472" y="193"/>
                </a:lnTo>
                <a:lnTo>
                  <a:pt x="367" y="35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81" name="Line 167"/>
          <p:cNvSpPr>
            <a:spLocks noChangeShapeType="1"/>
          </p:cNvSpPr>
          <p:nvPr/>
        </p:nvSpPr>
        <p:spPr bwMode="auto">
          <a:xfrm flipH="1" flipV="1">
            <a:off x="8189322" y="6131115"/>
            <a:ext cx="52388" cy="28575"/>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82" name="Line 168"/>
          <p:cNvSpPr>
            <a:spLocks noChangeShapeType="1"/>
          </p:cNvSpPr>
          <p:nvPr/>
        </p:nvSpPr>
        <p:spPr bwMode="auto">
          <a:xfrm flipH="1" flipV="1">
            <a:off x="8229009" y="6154927"/>
            <a:ext cx="3175" cy="809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83" name="Freeform 169"/>
          <p:cNvSpPr>
            <a:spLocks/>
          </p:cNvSpPr>
          <p:nvPr/>
        </p:nvSpPr>
        <p:spPr bwMode="auto">
          <a:xfrm>
            <a:off x="8138526" y="6154919"/>
            <a:ext cx="92075" cy="128588"/>
          </a:xfrm>
          <a:custGeom>
            <a:avLst/>
            <a:gdLst/>
            <a:ahLst/>
            <a:cxnLst>
              <a:cxn ang="0">
                <a:pos x="174" y="155"/>
              </a:cxn>
              <a:cxn ang="0">
                <a:pos x="0" y="245"/>
              </a:cxn>
              <a:cxn ang="0">
                <a:pos x="0" y="114"/>
              </a:cxn>
              <a:cxn ang="0">
                <a:pos x="174" y="0"/>
              </a:cxn>
            </a:cxnLst>
            <a:rect l="0" t="0" r="r" b="b"/>
            <a:pathLst>
              <a:path w="174" h="245">
                <a:moveTo>
                  <a:pt x="174" y="155"/>
                </a:moveTo>
                <a:lnTo>
                  <a:pt x="0" y="245"/>
                </a:lnTo>
                <a:lnTo>
                  <a:pt x="0" y="114"/>
                </a:lnTo>
                <a:lnTo>
                  <a:pt x="174"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84" name="Line 170"/>
          <p:cNvSpPr>
            <a:spLocks noChangeShapeType="1"/>
          </p:cNvSpPr>
          <p:nvPr/>
        </p:nvSpPr>
        <p:spPr bwMode="auto">
          <a:xfrm>
            <a:off x="7946435" y="6177152"/>
            <a:ext cx="190500" cy="1063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85" name="Line 171"/>
          <p:cNvSpPr>
            <a:spLocks noChangeShapeType="1"/>
          </p:cNvSpPr>
          <p:nvPr/>
        </p:nvSpPr>
        <p:spPr bwMode="auto">
          <a:xfrm>
            <a:off x="7946434" y="6124765"/>
            <a:ext cx="1588" cy="53975"/>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86" name="Freeform 172"/>
          <p:cNvSpPr>
            <a:spLocks/>
          </p:cNvSpPr>
          <p:nvPr/>
        </p:nvSpPr>
        <p:spPr bwMode="auto">
          <a:xfrm>
            <a:off x="8014701" y="6181915"/>
            <a:ext cx="23813" cy="42863"/>
          </a:xfrm>
          <a:custGeom>
            <a:avLst/>
            <a:gdLst/>
            <a:ahLst/>
            <a:cxnLst>
              <a:cxn ang="0">
                <a:pos x="0" y="57"/>
              </a:cxn>
              <a:cxn ang="0">
                <a:pos x="6" y="0"/>
              </a:cxn>
              <a:cxn ang="0">
                <a:pos x="44" y="19"/>
              </a:cxn>
              <a:cxn ang="0">
                <a:pos x="33" y="81"/>
              </a:cxn>
              <a:cxn ang="0">
                <a:pos x="0" y="57"/>
              </a:cxn>
            </a:cxnLst>
            <a:rect l="0" t="0" r="r" b="b"/>
            <a:pathLst>
              <a:path w="44" h="81">
                <a:moveTo>
                  <a:pt x="0" y="57"/>
                </a:moveTo>
                <a:lnTo>
                  <a:pt x="6" y="0"/>
                </a:lnTo>
                <a:lnTo>
                  <a:pt x="44" y="19"/>
                </a:lnTo>
                <a:lnTo>
                  <a:pt x="33" y="81"/>
                </a:lnTo>
                <a:lnTo>
                  <a:pt x="0" y="57"/>
                </a:lnTo>
                <a:close/>
              </a:path>
            </a:pathLst>
          </a:custGeom>
          <a:solidFill>
            <a:srgbClr val="CC66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87" name="Freeform 173"/>
          <p:cNvSpPr>
            <a:spLocks/>
          </p:cNvSpPr>
          <p:nvPr/>
        </p:nvSpPr>
        <p:spPr bwMode="auto">
          <a:xfrm>
            <a:off x="8014701" y="6181915"/>
            <a:ext cx="23813" cy="42863"/>
          </a:xfrm>
          <a:custGeom>
            <a:avLst/>
            <a:gdLst/>
            <a:ahLst/>
            <a:cxnLst>
              <a:cxn ang="0">
                <a:pos x="0" y="57"/>
              </a:cxn>
              <a:cxn ang="0">
                <a:pos x="6" y="0"/>
              </a:cxn>
              <a:cxn ang="0">
                <a:pos x="44" y="19"/>
              </a:cxn>
              <a:cxn ang="0">
                <a:pos x="33" y="81"/>
              </a:cxn>
              <a:cxn ang="0">
                <a:pos x="0" y="57"/>
              </a:cxn>
            </a:cxnLst>
            <a:rect l="0" t="0" r="r" b="b"/>
            <a:pathLst>
              <a:path w="44" h="81">
                <a:moveTo>
                  <a:pt x="0" y="57"/>
                </a:moveTo>
                <a:lnTo>
                  <a:pt x="6" y="0"/>
                </a:lnTo>
                <a:lnTo>
                  <a:pt x="44" y="19"/>
                </a:lnTo>
                <a:lnTo>
                  <a:pt x="33" y="81"/>
                </a:lnTo>
                <a:lnTo>
                  <a:pt x="0" y="57"/>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88" name="Freeform 174"/>
          <p:cNvSpPr>
            <a:spLocks/>
          </p:cNvSpPr>
          <p:nvPr/>
        </p:nvSpPr>
        <p:spPr bwMode="auto">
          <a:xfrm>
            <a:off x="7960722" y="6148569"/>
            <a:ext cx="44450" cy="44450"/>
          </a:xfrm>
          <a:custGeom>
            <a:avLst/>
            <a:gdLst/>
            <a:ahLst/>
            <a:cxnLst>
              <a:cxn ang="0">
                <a:pos x="0" y="0"/>
              </a:cxn>
              <a:cxn ang="0">
                <a:pos x="0" y="38"/>
              </a:cxn>
              <a:cxn ang="0">
                <a:pos x="80" y="84"/>
              </a:cxn>
              <a:cxn ang="0">
                <a:pos x="83" y="43"/>
              </a:cxn>
              <a:cxn ang="0">
                <a:pos x="0" y="0"/>
              </a:cxn>
            </a:cxnLst>
            <a:rect l="0" t="0" r="r" b="b"/>
            <a:pathLst>
              <a:path w="83" h="84">
                <a:moveTo>
                  <a:pt x="0" y="0"/>
                </a:moveTo>
                <a:lnTo>
                  <a:pt x="0" y="38"/>
                </a:lnTo>
                <a:lnTo>
                  <a:pt x="80" y="84"/>
                </a:lnTo>
                <a:lnTo>
                  <a:pt x="83" y="43"/>
                </a:lnTo>
                <a:lnTo>
                  <a:pt x="0" y="0"/>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89" name="Freeform 175"/>
          <p:cNvSpPr>
            <a:spLocks/>
          </p:cNvSpPr>
          <p:nvPr/>
        </p:nvSpPr>
        <p:spPr bwMode="auto">
          <a:xfrm>
            <a:off x="7960722" y="6148569"/>
            <a:ext cx="44450" cy="44450"/>
          </a:xfrm>
          <a:custGeom>
            <a:avLst/>
            <a:gdLst/>
            <a:ahLst/>
            <a:cxnLst>
              <a:cxn ang="0">
                <a:pos x="0" y="0"/>
              </a:cxn>
              <a:cxn ang="0">
                <a:pos x="0" y="38"/>
              </a:cxn>
              <a:cxn ang="0">
                <a:pos x="80" y="84"/>
              </a:cxn>
              <a:cxn ang="0">
                <a:pos x="83" y="43"/>
              </a:cxn>
              <a:cxn ang="0">
                <a:pos x="0" y="0"/>
              </a:cxn>
            </a:cxnLst>
            <a:rect l="0" t="0" r="r" b="b"/>
            <a:pathLst>
              <a:path w="83" h="84">
                <a:moveTo>
                  <a:pt x="0" y="0"/>
                </a:moveTo>
                <a:lnTo>
                  <a:pt x="0" y="38"/>
                </a:lnTo>
                <a:lnTo>
                  <a:pt x="80" y="84"/>
                </a:lnTo>
                <a:lnTo>
                  <a:pt x="83" y="43"/>
                </a:lnTo>
                <a:lnTo>
                  <a:pt x="0" y="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90" name="Freeform 176"/>
          <p:cNvSpPr>
            <a:spLocks/>
          </p:cNvSpPr>
          <p:nvPr/>
        </p:nvSpPr>
        <p:spPr bwMode="auto">
          <a:xfrm>
            <a:off x="8062322" y="6202544"/>
            <a:ext cx="44450" cy="44450"/>
          </a:xfrm>
          <a:custGeom>
            <a:avLst/>
            <a:gdLst/>
            <a:ahLst/>
            <a:cxnLst>
              <a:cxn ang="0">
                <a:pos x="0" y="0"/>
              </a:cxn>
              <a:cxn ang="0">
                <a:pos x="0" y="38"/>
              </a:cxn>
              <a:cxn ang="0">
                <a:pos x="80" y="84"/>
              </a:cxn>
              <a:cxn ang="0">
                <a:pos x="84" y="44"/>
              </a:cxn>
              <a:cxn ang="0">
                <a:pos x="0" y="0"/>
              </a:cxn>
            </a:cxnLst>
            <a:rect l="0" t="0" r="r" b="b"/>
            <a:pathLst>
              <a:path w="84" h="84">
                <a:moveTo>
                  <a:pt x="0" y="0"/>
                </a:moveTo>
                <a:lnTo>
                  <a:pt x="0" y="38"/>
                </a:lnTo>
                <a:lnTo>
                  <a:pt x="80" y="84"/>
                </a:lnTo>
                <a:lnTo>
                  <a:pt x="84" y="44"/>
                </a:lnTo>
                <a:lnTo>
                  <a:pt x="0" y="0"/>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91" name="Freeform 177"/>
          <p:cNvSpPr>
            <a:spLocks/>
          </p:cNvSpPr>
          <p:nvPr/>
        </p:nvSpPr>
        <p:spPr bwMode="auto">
          <a:xfrm>
            <a:off x="8062322" y="6202544"/>
            <a:ext cx="44450" cy="44450"/>
          </a:xfrm>
          <a:custGeom>
            <a:avLst/>
            <a:gdLst/>
            <a:ahLst/>
            <a:cxnLst>
              <a:cxn ang="0">
                <a:pos x="0" y="0"/>
              </a:cxn>
              <a:cxn ang="0">
                <a:pos x="0" y="38"/>
              </a:cxn>
              <a:cxn ang="0">
                <a:pos x="80" y="84"/>
              </a:cxn>
              <a:cxn ang="0">
                <a:pos x="84" y="44"/>
              </a:cxn>
              <a:cxn ang="0">
                <a:pos x="0" y="0"/>
              </a:cxn>
            </a:cxnLst>
            <a:rect l="0" t="0" r="r" b="b"/>
            <a:pathLst>
              <a:path w="84" h="84">
                <a:moveTo>
                  <a:pt x="0" y="0"/>
                </a:moveTo>
                <a:lnTo>
                  <a:pt x="0" y="38"/>
                </a:lnTo>
                <a:lnTo>
                  <a:pt x="80" y="84"/>
                </a:lnTo>
                <a:lnTo>
                  <a:pt x="84" y="44"/>
                </a:lnTo>
                <a:lnTo>
                  <a:pt x="0" y="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92" name="Freeform 178"/>
          <p:cNvSpPr>
            <a:spLocks/>
          </p:cNvSpPr>
          <p:nvPr/>
        </p:nvSpPr>
        <p:spPr bwMode="auto">
          <a:xfrm>
            <a:off x="8151224" y="6191432"/>
            <a:ext cx="68263" cy="63500"/>
          </a:xfrm>
          <a:custGeom>
            <a:avLst/>
            <a:gdLst/>
            <a:ahLst/>
            <a:cxnLst>
              <a:cxn ang="0">
                <a:pos x="0" y="65"/>
              </a:cxn>
              <a:cxn ang="0">
                <a:pos x="0" y="119"/>
              </a:cxn>
              <a:cxn ang="0">
                <a:pos x="128" y="56"/>
              </a:cxn>
              <a:cxn ang="0">
                <a:pos x="125" y="0"/>
              </a:cxn>
              <a:cxn ang="0">
                <a:pos x="0" y="65"/>
              </a:cxn>
            </a:cxnLst>
            <a:rect l="0" t="0" r="r" b="b"/>
            <a:pathLst>
              <a:path w="128" h="119">
                <a:moveTo>
                  <a:pt x="0" y="65"/>
                </a:moveTo>
                <a:lnTo>
                  <a:pt x="0" y="119"/>
                </a:lnTo>
                <a:lnTo>
                  <a:pt x="128" y="56"/>
                </a:lnTo>
                <a:lnTo>
                  <a:pt x="125" y="0"/>
                </a:lnTo>
                <a:lnTo>
                  <a:pt x="0" y="65"/>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93" name="Freeform 179"/>
          <p:cNvSpPr>
            <a:spLocks/>
          </p:cNvSpPr>
          <p:nvPr/>
        </p:nvSpPr>
        <p:spPr bwMode="auto">
          <a:xfrm>
            <a:off x="8151224" y="6191432"/>
            <a:ext cx="68263" cy="63500"/>
          </a:xfrm>
          <a:custGeom>
            <a:avLst/>
            <a:gdLst/>
            <a:ahLst/>
            <a:cxnLst>
              <a:cxn ang="0">
                <a:pos x="0" y="65"/>
              </a:cxn>
              <a:cxn ang="0">
                <a:pos x="0" y="119"/>
              </a:cxn>
              <a:cxn ang="0">
                <a:pos x="128" y="56"/>
              </a:cxn>
              <a:cxn ang="0">
                <a:pos x="125" y="0"/>
              </a:cxn>
              <a:cxn ang="0">
                <a:pos x="0" y="65"/>
              </a:cxn>
            </a:cxnLst>
            <a:rect l="0" t="0" r="r" b="b"/>
            <a:pathLst>
              <a:path w="128" h="119">
                <a:moveTo>
                  <a:pt x="0" y="65"/>
                </a:moveTo>
                <a:lnTo>
                  <a:pt x="0" y="119"/>
                </a:lnTo>
                <a:lnTo>
                  <a:pt x="128" y="56"/>
                </a:lnTo>
                <a:lnTo>
                  <a:pt x="125" y="0"/>
                </a:lnTo>
                <a:lnTo>
                  <a:pt x="0" y="65"/>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94" name="Freeform 180"/>
          <p:cNvSpPr>
            <a:spLocks/>
          </p:cNvSpPr>
          <p:nvPr/>
        </p:nvSpPr>
        <p:spPr bwMode="auto">
          <a:xfrm>
            <a:off x="8075022" y="6043794"/>
            <a:ext cx="19050" cy="33338"/>
          </a:xfrm>
          <a:custGeom>
            <a:avLst/>
            <a:gdLst/>
            <a:ahLst/>
            <a:cxnLst>
              <a:cxn ang="0">
                <a:pos x="36" y="62"/>
              </a:cxn>
              <a:cxn ang="0">
                <a:pos x="36" y="21"/>
              </a:cxn>
              <a:cxn ang="0">
                <a:pos x="0" y="0"/>
              </a:cxn>
            </a:cxnLst>
            <a:rect l="0" t="0" r="r" b="b"/>
            <a:pathLst>
              <a:path w="36" h="62">
                <a:moveTo>
                  <a:pt x="36" y="62"/>
                </a:moveTo>
                <a:lnTo>
                  <a:pt x="36" y="21"/>
                </a:lnTo>
                <a:lnTo>
                  <a:pt x="0"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95" name="Line 181"/>
          <p:cNvSpPr>
            <a:spLocks noChangeShapeType="1"/>
          </p:cNvSpPr>
          <p:nvPr/>
        </p:nvSpPr>
        <p:spPr bwMode="auto">
          <a:xfrm flipH="1">
            <a:off x="8094076" y="6046969"/>
            <a:ext cx="15875" cy="7938"/>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96" name="Line 182"/>
          <p:cNvSpPr>
            <a:spLocks noChangeShapeType="1"/>
          </p:cNvSpPr>
          <p:nvPr/>
        </p:nvSpPr>
        <p:spPr bwMode="auto">
          <a:xfrm>
            <a:off x="8092484" y="6035865"/>
            <a:ext cx="19050" cy="1111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97" name="Freeform 183"/>
          <p:cNvSpPr>
            <a:spLocks/>
          </p:cNvSpPr>
          <p:nvPr/>
        </p:nvSpPr>
        <p:spPr bwMode="auto">
          <a:xfrm>
            <a:off x="8071847" y="6034269"/>
            <a:ext cx="20638" cy="33338"/>
          </a:xfrm>
          <a:custGeom>
            <a:avLst/>
            <a:gdLst/>
            <a:ahLst/>
            <a:cxnLst>
              <a:cxn ang="0">
                <a:pos x="0" y="62"/>
              </a:cxn>
              <a:cxn ang="0">
                <a:pos x="3" y="16"/>
              </a:cxn>
              <a:cxn ang="0">
                <a:pos x="40" y="0"/>
              </a:cxn>
            </a:cxnLst>
            <a:rect l="0" t="0" r="r" b="b"/>
            <a:pathLst>
              <a:path w="40" h="62">
                <a:moveTo>
                  <a:pt x="0" y="62"/>
                </a:moveTo>
                <a:lnTo>
                  <a:pt x="3" y="16"/>
                </a:lnTo>
                <a:lnTo>
                  <a:pt x="40"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98" name="Line 184"/>
          <p:cNvSpPr>
            <a:spLocks noChangeShapeType="1"/>
          </p:cNvSpPr>
          <p:nvPr/>
        </p:nvSpPr>
        <p:spPr bwMode="auto">
          <a:xfrm flipH="1">
            <a:off x="8111534" y="6053327"/>
            <a:ext cx="1588" cy="34925"/>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199" name="Freeform 185"/>
          <p:cNvSpPr>
            <a:spLocks/>
          </p:cNvSpPr>
          <p:nvPr/>
        </p:nvSpPr>
        <p:spPr bwMode="auto">
          <a:xfrm>
            <a:off x="7979772" y="6066019"/>
            <a:ext cx="82550" cy="76200"/>
          </a:xfrm>
          <a:custGeom>
            <a:avLst/>
            <a:gdLst/>
            <a:ahLst/>
            <a:cxnLst>
              <a:cxn ang="0">
                <a:pos x="0" y="90"/>
              </a:cxn>
              <a:cxn ang="0">
                <a:pos x="62" y="0"/>
              </a:cxn>
              <a:cxn ang="0">
                <a:pos x="158" y="49"/>
              </a:cxn>
              <a:cxn ang="0">
                <a:pos x="101" y="146"/>
              </a:cxn>
              <a:cxn ang="0">
                <a:pos x="0" y="90"/>
              </a:cxn>
            </a:cxnLst>
            <a:rect l="0" t="0" r="r" b="b"/>
            <a:pathLst>
              <a:path w="158" h="146">
                <a:moveTo>
                  <a:pt x="0" y="90"/>
                </a:moveTo>
                <a:lnTo>
                  <a:pt x="62" y="0"/>
                </a:lnTo>
                <a:lnTo>
                  <a:pt x="158" y="49"/>
                </a:lnTo>
                <a:lnTo>
                  <a:pt x="101" y="146"/>
                </a:lnTo>
                <a:lnTo>
                  <a:pt x="0" y="90"/>
                </a:lnTo>
                <a:close/>
              </a:path>
            </a:pathLst>
          </a:custGeom>
          <a:solidFill>
            <a:srgbClr val="507BA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00" name="Freeform 186"/>
          <p:cNvSpPr>
            <a:spLocks/>
          </p:cNvSpPr>
          <p:nvPr/>
        </p:nvSpPr>
        <p:spPr bwMode="auto">
          <a:xfrm>
            <a:off x="7979772" y="6066019"/>
            <a:ext cx="82550" cy="76200"/>
          </a:xfrm>
          <a:custGeom>
            <a:avLst/>
            <a:gdLst/>
            <a:ahLst/>
            <a:cxnLst>
              <a:cxn ang="0">
                <a:pos x="0" y="90"/>
              </a:cxn>
              <a:cxn ang="0">
                <a:pos x="62" y="0"/>
              </a:cxn>
              <a:cxn ang="0">
                <a:pos x="158" y="49"/>
              </a:cxn>
              <a:cxn ang="0">
                <a:pos x="101" y="146"/>
              </a:cxn>
              <a:cxn ang="0">
                <a:pos x="0" y="90"/>
              </a:cxn>
            </a:cxnLst>
            <a:rect l="0" t="0" r="r" b="b"/>
            <a:pathLst>
              <a:path w="158" h="146">
                <a:moveTo>
                  <a:pt x="0" y="90"/>
                </a:moveTo>
                <a:lnTo>
                  <a:pt x="62" y="0"/>
                </a:lnTo>
                <a:lnTo>
                  <a:pt x="158" y="49"/>
                </a:lnTo>
                <a:lnTo>
                  <a:pt x="101" y="146"/>
                </a:lnTo>
                <a:lnTo>
                  <a:pt x="0" y="9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01" name="Freeform 187"/>
          <p:cNvSpPr>
            <a:spLocks noEditPoints="1"/>
          </p:cNvSpPr>
          <p:nvPr/>
        </p:nvSpPr>
        <p:spPr bwMode="auto">
          <a:xfrm>
            <a:off x="7992476" y="6096182"/>
            <a:ext cx="50800" cy="25400"/>
          </a:xfrm>
          <a:custGeom>
            <a:avLst/>
            <a:gdLst/>
            <a:ahLst/>
            <a:cxnLst>
              <a:cxn ang="0">
                <a:pos x="7" y="3"/>
              </a:cxn>
              <a:cxn ang="0">
                <a:pos x="9" y="6"/>
              </a:cxn>
              <a:cxn ang="0">
                <a:pos x="6" y="8"/>
              </a:cxn>
              <a:cxn ang="0">
                <a:pos x="0" y="3"/>
              </a:cxn>
              <a:cxn ang="0">
                <a:pos x="1" y="0"/>
              </a:cxn>
              <a:cxn ang="0">
                <a:pos x="3" y="0"/>
              </a:cxn>
              <a:cxn ang="0">
                <a:pos x="22" y="9"/>
              </a:cxn>
              <a:cxn ang="0">
                <a:pos x="23" y="14"/>
              </a:cxn>
              <a:cxn ang="0">
                <a:pos x="19" y="15"/>
              </a:cxn>
              <a:cxn ang="0">
                <a:pos x="13" y="11"/>
              </a:cxn>
              <a:cxn ang="0">
                <a:pos x="14" y="8"/>
              </a:cxn>
              <a:cxn ang="0">
                <a:pos x="17" y="8"/>
              </a:cxn>
              <a:cxn ang="0">
                <a:pos x="36" y="16"/>
              </a:cxn>
              <a:cxn ang="0">
                <a:pos x="38" y="21"/>
              </a:cxn>
              <a:cxn ang="0">
                <a:pos x="33" y="21"/>
              </a:cxn>
              <a:cxn ang="0">
                <a:pos x="27" y="18"/>
              </a:cxn>
              <a:cxn ang="0">
                <a:pos x="29" y="15"/>
              </a:cxn>
              <a:cxn ang="0">
                <a:pos x="32" y="15"/>
              </a:cxn>
              <a:cxn ang="0">
                <a:pos x="51" y="24"/>
              </a:cxn>
              <a:cxn ang="0">
                <a:pos x="51" y="27"/>
              </a:cxn>
              <a:cxn ang="0">
                <a:pos x="48" y="28"/>
              </a:cxn>
              <a:cxn ang="0">
                <a:pos x="42" y="25"/>
              </a:cxn>
              <a:cxn ang="0">
                <a:pos x="43" y="21"/>
              </a:cxn>
              <a:cxn ang="0">
                <a:pos x="45" y="21"/>
              </a:cxn>
              <a:cxn ang="0">
                <a:pos x="64" y="31"/>
              </a:cxn>
              <a:cxn ang="0">
                <a:pos x="65" y="34"/>
              </a:cxn>
              <a:cxn ang="0">
                <a:pos x="62" y="35"/>
              </a:cxn>
              <a:cxn ang="0">
                <a:pos x="57" y="31"/>
              </a:cxn>
              <a:cxn ang="0">
                <a:pos x="58" y="28"/>
              </a:cxn>
              <a:cxn ang="0">
                <a:pos x="59" y="28"/>
              </a:cxn>
              <a:cxn ang="0">
                <a:pos x="78" y="37"/>
              </a:cxn>
              <a:cxn ang="0">
                <a:pos x="80" y="41"/>
              </a:cxn>
              <a:cxn ang="0">
                <a:pos x="75" y="42"/>
              </a:cxn>
              <a:cxn ang="0">
                <a:pos x="70" y="38"/>
              </a:cxn>
              <a:cxn ang="0">
                <a:pos x="71" y="35"/>
              </a:cxn>
              <a:cxn ang="0">
                <a:pos x="74" y="35"/>
              </a:cxn>
              <a:cxn ang="0">
                <a:pos x="93" y="44"/>
              </a:cxn>
              <a:cxn ang="0">
                <a:pos x="94" y="48"/>
              </a:cxn>
              <a:cxn ang="0">
                <a:pos x="90" y="48"/>
              </a:cxn>
              <a:cxn ang="0">
                <a:pos x="84" y="45"/>
              </a:cxn>
              <a:cxn ang="0">
                <a:pos x="86" y="42"/>
              </a:cxn>
              <a:cxn ang="0">
                <a:pos x="89" y="42"/>
              </a:cxn>
            </a:cxnLst>
            <a:rect l="0" t="0" r="r" b="b"/>
            <a:pathLst>
              <a:path w="94" h="48">
                <a:moveTo>
                  <a:pt x="3" y="0"/>
                </a:moveTo>
                <a:lnTo>
                  <a:pt x="7" y="3"/>
                </a:lnTo>
                <a:lnTo>
                  <a:pt x="9" y="5"/>
                </a:lnTo>
                <a:lnTo>
                  <a:pt x="9" y="6"/>
                </a:lnTo>
                <a:lnTo>
                  <a:pt x="7" y="8"/>
                </a:lnTo>
                <a:lnTo>
                  <a:pt x="6" y="8"/>
                </a:lnTo>
                <a:lnTo>
                  <a:pt x="0" y="5"/>
                </a:lnTo>
                <a:lnTo>
                  <a:pt x="0" y="3"/>
                </a:lnTo>
                <a:lnTo>
                  <a:pt x="0" y="2"/>
                </a:lnTo>
                <a:lnTo>
                  <a:pt x="1" y="0"/>
                </a:lnTo>
                <a:lnTo>
                  <a:pt x="3" y="0"/>
                </a:lnTo>
                <a:lnTo>
                  <a:pt x="3" y="0"/>
                </a:lnTo>
                <a:close/>
                <a:moveTo>
                  <a:pt x="17" y="8"/>
                </a:moveTo>
                <a:lnTo>
                  <a:pt x="22" y="9"/>
                </a:lnTo>
                <a:lnTo>
                  <a:pt x="23" y="11"/>
                </a:lnTo>
                <a:lnTo>
                  <a:pt x="23" y="14"/>
                </a:lnTo>
                <a:lnTo>
                  <a:pt x="22" y="15"/>
                </a:lnTo>
                <a:lnTo>
                  <a:pt x="19" y="15"/>
                </a:lnTo>
                <a:lnTo>
                  <a:pt x="14" y="12"/>
                </a:lnTo>
                <a:lnTo>
                  <a:pt x="13" y="11"/>
                </a:lnTo>
                <a:lnTo>
                  <a:pt x="13" y="9"/>
                </a:lnTo>
                <a:lnTo>
                  <a:pt x="14" y="8"/>
                </a:lnTo>
                <a:lnTo>
                  <a:pt x="17" y="8"/>
                </a:lnTo>
                <a:lnTo>
                  <a:pt x="17" y="8"/>
                </a:lnTo>
                <a:close/>
                <a:moveTo>
                  <a:pt x="32" y="15"/>
                </a:moveTo>
                <a:lnTo>
                  <a:pt x="36" y="16"/>
                </a:lnTo>
                <a:lnTo>
                  <a:pt x="38" y="18"/>
                </a:lnTo>
                <a:lnTo>
                  <a:pt x="38" y="21"/>
                </a:lnTo>
                <a:lnTo>
                  <a:pt x="36" y="22"/>
                </a:lnTo>
                <a:lnTo>
                  <a:pt x="33" y="21"/>
                </a:lnTo>
                <a:lnTo>
                  <a:pt x="29" y="19"/>
                </a:lnTo>
                <a:lnTo>
                  <a:pt x="27" y="18"/>
                </a:lnTo>
                <a:lnTo>
                  <a:pt x="27" y="15"/>
                </a:lnTo>
                <a:lnTo>
                  <a:pt x="29" y="15"/>
                </a:lnTo>
                <a:lnTo>
                  <a:pt x="32" y="15"/>
                </a:lnTo>
                <a:lnTo>
                  <a:pt x="32" y="15"/>
                </a:lnTo>
                <a:close/>
                <a:moveTo>
                  <a:pt x="45" y="21"/>
                </a:moveTo>
                <a:lnTo>
                  <a:pt x="51" y="24"/>
                </a:lnTo>
                <a:lnTo>
                  <a:pt x="51" y="25"/>
                </a:lnTo>
                <a:lnTo>
                  <a:pt x="51" y="27"/>
                </a:lnTo>
                <a:lnTo>
                  <a:pt x="49" y="28"/>
                </a:lnTo>
                <a:lnTo>
                  <a:pt x="48" y="28"/>
                </a:lnTo>
                <a:lnTo>
                  <a:pt x="43" y="27"/>
                </a:lnTo>
                <a:lnTo>
                  <a:pt x="42" y="25"/>
                </a:lnTo>
                <a:lnTo>
                  <a:pt x="42" y="22"/>
                </a:lnTo>
                <a:lnTo>
                  <a:pt x="43" y="21"/>
                </a:lnTo>
                <a:lnTo>
                  <a:pt x="45" y="21"/>
                </a:lnTo>
                <a:lnTo>
                  <a:pt x="45" y="21"/>
                </a:lnTo>
                <a:close/>
                <a:moveTo>
                  <a:pt x="59" y="28"/>
                </a:moveTo>
                <a:lnTo>
                  <a:pt x="64" y="31"/>
                </a:lnTo>
                <a:lnTo>
                  <a:pt x="65" y="32"/>
                </a:lnTo>
                <a:lnTo>
                  <a:pt x="65" y="34"/>
                </a:lnTo>
                <a:lnTo>
                  <a:pt x="64" y="35"/>
                </a:lnTo>
                <a:lnTo>
                  <a:pt x="62" y="35"/>
                </a:lnTo>
                <a:lnTo>
                  <a:pt x="57" y="32"/>
                </a:lnTo>
                <a:lnTo>
                  <a:pt x="57" y="31"/>
                </a:lnTo>
                <a:lnTo>
                  <a:pt x="57" y="29"/>
                </a:lnTo>
                <a:lnTo>
                  <a:pt x="58" y="28"/>
                </a:lnTo>
                <a:lnTo>
                  <a:pt x="59" y="28"/>
                </a:lnTo>
                <a:lnTo>
                  <a:pt x="59" y="28"/>
                </a:lnTo>
                <a:close/>
                <a:moveTo>
                  <a:pt x="74" y="35"/>
                </a:moveTo>
                <a:lnTo>
                  <a:pt x="78" y="37"/>
                </a:lnTo>
                <a:lnTo>
                  <a:pt x="80" y="38"/>
                </a:lnTo>
                <a:lnTo>
                  <a:pt x="80" y="41"/>
                </a:lnTo>
                <a:lnTo>
                  <a:pt x="78" y="42"/>
                </a:lnTo>
                <a:lnTo>
                  <a:pt x="75" y="42"/>
                </a:lnTo>
                <a:lnTo>
                  <a:pt x="71" y="40"/>
                </a:lnTo>
                <a:lnTo>
                  <a:pt x="70" y="38"/>
                </a:lnTo>
                <a:lnTo>
                  <a:pt x="70" y="37"/>
                </a:lnTo>
                <a:lnTo>
                  <a:pt x="71" y="35"/>
                </a:lnTo>
                <a:lnTo>
                  <a:pt x="74" y="35"/>
                </a:lnTo>
                <a:lnTo>
                  <a:pt x="74" y="35"/>
                </a:lnTo>
                <a:close/>
                <a:moveTo>
                  <a:pt x="89" y="42"/>
                </a:moveTo>
                <a:lnTo>
                  <a:pt x="93" y="44"/>
                </a:lnTo>
                <a:lnTo>
                  <a:pt x="94" y="45"/>
                </a:lnTo>
                <a:lnTo>
                  <a:pt x="94" y="48"/>
                </a:lnTo>
                <a:lnTo>
                  <a:pt x="93" y="48"/>
                </a:lnTo>
                <a:lnTo>
                  <a:pt x="90" y="48"/>
                </a:lnTo>
                <a:lnTo>
                  <a:pt x="86" y="47"/>
                </a:lnTo>
                <a:lnTo>
                  <a:pt x="84" y="45"/>
                </a:lnTo>
                <a:lnTo>
                  <a:pt x="84" y="42"/>
                </a:lnTo>
                <a:lnTo>
                  <a:pt x="86" y="42"/>
                </a:lnTo>
                <a:lnTo>
                  <a:pt x="89" y="42"/>
                </a:lnTo>
                <a:lnTo>
                  <a:pt x="89" y="4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02" name="Freeform 188"/>
          <p:cNvSpPr>
            <a:spLocks noEditPoints="1"/>
          </p:cNvSpPr>
          <p:nvPr/>
        </p:nvSpPr>
        <p:spPr bwMode="auto">
          <a:xfrm>
            <a:off x="8001997" y="6081894"/>
            <a:ext cx="50800" cy="25400"/>
          </a:xfrm>
          <a:custGeom>
            <a:avLst/>
            <a:gdLst/>
            <a:ahLst/>
            <a:cxnLst>
              <a:cxn ang="0">
                <a:pos x="9" y="1"/>
              </a:cxn>
              <a:cxn ang="0">
                <a:pos x="10" y="6"/>
              </a:cxn>
              <a:cxn ang="0">
                <a:pos x="8" y="7"/>
              </a:cxn>
              <a:cxn ang="0">
                <a:pos x="0" y="3"/>
              </a:cxn>
              <a:cxn ang="0">
                <a:pos x="2" y="0"/>
              </a:cxn>
              <a:cxn ang="0">
                <a:pos x="5" y="0"/>
              </a:cxn>
              <a:cxn ang="0">
                <a:pos x="24" y="9"/>
              </a:cxn>
              <a:cxn ang="0">
                <a:pos x="25" y="13"/>
              </a:cxn>
              <a:cxn ang="0">
                <a:pos x="21" y="13"/>
              </a:cxn>
              <a:cxn ang="0">
                <a:pos x="15" y="10"/>
              </a:cxn>
              <a:cxn ang="0">
                <a:pos x="16" y="6"/>
              </a:cxn>
              <a:cxn ang="0">
                <a:pos x="19" y="7"/>
              </a:cxn>
              <a:cxn ang="0">
                <a:pos x="38" y="16"/>
              </a:cxn>
              <a:cxn ang="0">
                <a:pos x="38" y="19"/>
              </a:cxn>
              <a:cxn ang="0">
                <a:pos x="35" y="20"/>
              </a:cxn>
              <a:cxn ang="0">
                <a:pos x="29" y="17"/>
              </a:cxn>
              <a:cxn ang="0">
                <a:pos x="31" y="13"/>
              </a:cxn>
              <a:cxn ang="0">
                <a:pos x="32" y="13"/>
              </a:cxn>
              <a:cxn ang="0">
                <a:pos x="51" y="23"/>
              </a:cxn>
              <a:cxn ang="0">
                <a:pos x="53" y="26"/>
              </a:cxn>
              <a:cxn ang="0">
                <a:pos x="50" y="27"/>
              </a:cxn>
              <a:cxn ang="0">
                <a:pos x="44" y="23"/>
              </a:cxn>
              <a:cxn ang="0">
                <a:pos x="45" y="20"/>
              </a:cxn>
              <a:cxn ang="0">
                <a:pos x="47" y="20"/>
              </a:cxn>
              <a:cxn ang="0">
                <a:pos x="66" y="29"/>
              </a:cxn>
              <a:cxn ang="0">
                <a:pos x="67" y="33"/>
              </a:cxn>
              <a:cxn ang="0">
                <a:pos x="64" y="35"/>
              </a:cxn>
              <a:cxn ang="0">
                <a:pos x="57" y="30"/>
              </a:cxn>
              <a:cxn ang="0">
                <a:pos x="58" y="27"/>
              </a:cxn>
              <a:cxn ang="0">
                <a:pos x="61" y="27"/>
              </a:cxn>
              <a:cxn ang="0">
                <a:pos x="80" y="36"/>
              </a:cxn>
              <a:cxn ang="0">
                <a:pos x="82" y="39"/>
              </a:cxn>
              <a:cxn ang="0">
                <a:pos x="77" y="41"/>
              </a:cxn>
              <a:cxn ang="0">
                <a:pos x="72" y="38"/>
              </a:cxn>
              <a:cxn ang="0">
                <a:pos x="73" y="33"/>
              </a:cxn>
              <a:cxn ang="0">
                <a:pos x="76" y="33"/>
              </a:cxn>
              <a:cxn ang="0">
                <a:pos x="95" y="43"/>
              </a:cxn>
              <a:cxn ang="0">
                <a:pos x="95" y="46"/>
              </a:cxn>
              <a:cxn ang="0">
                <a:pos x="92" y="48"/>
              </a:cxn>
              <a:cxn ang="0">
                <a:pos x="86" y="43"/>
              </a:cxn>
              <a:cxn ang="0">
                <a:pos x="88" y="41"/>
              </a:cxn>
              <a:cxn ang="0">
                <a:pos x="89" y="41"/>
              </a:cxn>
            </a:cxnLst>
            <a:rect l="0" t="0" r="r" b="b"/>
            <a:pathLst>
              <a:path w="96" h="48">
                <a:moveTo>
                  <a:pt x="5" y="0"/>
                </a:moveTo>
                <a:lnTo>
                  <a:pt x="9" y="1"/>
                </a:lnTo>
                <a:lnTo>
                  <a:pt x="10" y="3"/>
                </a:lnTo>
                <a:lnTo>
                  <a:pt x="10" y="6"/>
                </a:lnTo>
                <a:lnTo>
                  <a:pt x="9" y="7"/>
                </a:lnTo>
                <a:lnTo>
                  <a:pt x="8" y="7"/>
                </a:lnTo>
                <a:lnTo>
                  <a:pt x="2" y="4"/>
                </a:lnTo>
                <a:lnTo>
                  <a:pt x="0" y="3"/>
                </a:lnTo>
                <a:lnTo>
                  <a:pt x="0" y="1"/>
                </a:lnTo>
                <a:lnTo>
                  <a:pt x="2" y="0"/>
                </a:lnTo>
                <a:lnTo>
                  <a:pt x="5" y="0"/>
                </a:lnTo>
                <a:lnTo>
                  <a:pt x="5" y="0"/>
                </a:lnTo>
                <a:close/>
                <a:moveTo>
                  <a:pt x="19" y="7"/>
                </a:moveTo>
                <a:lnTo>
                  <a:pt x="24" y="9"/>
                </a:lnTo>
                <a:lnTo>
                  <a:pt x="25" y="10"/>
                </a:lnTo>
                <a:lnTo>
                  <a:pt x="25" y="13"/>
                </a:lnTo>
                <a:lnTo>
                  <a:pt x="24" y="13"/>
                </a:lnTo>
                <a:lnTo>
                  <a:pt x="21" y="13"/>
                </a:lnTo>
                <a:lnTo>
                  <a:pt x="16" y="12"/>
                </a:lnTo>
                <a:lnTo>
                  <a:pt x="15" y="10"/>
                </a:lnTo>
                <a:lnTo>
                  <a:pt x="15" y="7"/>
                </a:lnTo>
                <a:lnTo>
                  <a:pt x="16" y="6"/>
                </a:lnTo>
                <a:lnTo>
                  <a:pt x="19" y="7"/>
                </a:lnTo>
                <a:lnTo>
                  <a:pt x="19" y="7"/>
                </a:lnTo>
                <a:close/>
                <a:moveTo>
                  <a:pt x="32" y="13"/>
                </a:moveTo>
                <a:lnTo>
                  <a:pt x="38" y="16"/>
                </a:lnTo>
                <a:lnTo>
                  <a:pt x="40" y="17"/>
                </a:lnTo>
                <a:lnTo>
                  <a:pt x="38" y="19"/>
                </a:lnTo>
                <a:lnTo>
                  <a:pt x="37" y="20"/>
                </a:lnTo>
                <a:lnTo>
                  <a:pt x="35" y="20"/>
                </a:lnTo>
                <a:lnTo>
                  <a:pt x="31" y="19"/>
                </a:lnTo>
                <a:lnTo>
                  <a:pt x="29" y="17"/>
                </a:lnTo>
                <a:lnTo>
                  <a:pt x="29" y="14"/>
                </a:lnTo>
                <a:lnTo>
                  <a:pt x="31" y="13"/>
                </a:lnTo>
                <a:lnTo>
                  <a:pt x="32" y="13"/>
                </a:lnTo>
                <a:lnTo>
                  <a:pt x="32" y="13"/>
                </a:lnTo>
                <a:close/>
                <a:moveTo>
                  <a:pt x="47" y="20"/>
                </a:moveTo>
                <a:lnTo>
                  <a:pt x="51" y="23"/>
                </a:lnTo>
                <a:lnTo>
                  <a:pt x="53" y="25"/>
                </a:lnTo>
                <a:lnTo>
                  <a:pt x="53" y="26"/>
                </a:lnTo>
                <a:lnTo>
                  <a:pt x="51" y="27"/>
                </a:lnTo>
                <a:lnTo>
                  <a:pt x="50" y="27"/>
                </a:lnTo>
                <a:lnTo>
                  <a:pt x="45" y="25"/>
                </a:lnTo>
                <a:lnTo>
                  <a:pt x="44" y="23"/>
                </a:lnTo>
                <a:lnTo>
                  <a:pt x="44" y="22"/>
                </a:lnTo>
                <a:lnTo>
                  <a:pt x="45" y="20"/>
                </a:lnTo>
                <a:lnTo>
                  <a:pt x="47" y="20"/>
                </a:lnTo>
                <a:lnTo>
                  <a:pt x="47" y="20"/>
                </a:lnTo>
                <a:close/>
                <a:moveTo>
                  <a:pt x="61" y="27"/>
                </a:moveTo>
                <a:lnTo>
                  <a:pt x="66" y="29"/>
                </a:lnTo>
                <a:lnTo>
                  <a:pt x="67" y="30"/>
                </a:lnTo>
                <a:lnTo>
                  <a:pt x="67" y="33"/>
                </a:lnTo>
                <a:lnTo>
                  <a:pt x="66" y="35"/>
                </a:lnTo>
                <a:lnTo>
                  <a:pt x="64" y="35"/>
                </a:lnTo>
                <a:lnTo>
                  <a:pt x="58" y="32"/>
                </a:lnTo>
                <a:lnTo>
                  <a:pt x="57" y="30"/>
                </a:lnTo>
                <a:lnTo>
                  <a:pt x="57" y="29"/>
                </a:lnTo>
                <a:lnTo>
                  <a:pt x="58" y="27"/>
                </a:lnTo>
                <a:lnTo>
                  <a:pt x="61" y="27"/>
                </a:lnTo>
                <a:lnTo>
                  <a:pt x="61" y="27"/>
                </a:lnTo>
                <a:close/>
                <a:moveTo>
                  <a:pt x="76" y="33"/>
                </a:moveTo>
                <a:lnTo>
                  <a:pt x="80" y="36"/>
                </a:lnTo>
                <a:lnTo>
                  <a:pt x="82" y="38"/>
                </a:lnTo>
                <a:lnTo>
                  <a:pt x="82" y="39"/>
                </a:lnTo>
                <a:lnTo>
                  <a:pt x="80" y="41"/>
                </a:lnTo>
                <a:lnTo>
                  <a:pt x="77" y="41"/>
                </a:lnTo>
                <a:lnTo>
                  <a:pt x="73" y="39"/>
                </a:lnTo>
                <a:lnTo>
                  <a:pt x="72" y="38"/>
                </a:lnTo>
                <a:lnTo>
                  <a:pt x="72" y="35"/>
                </a:lnTo>
                <a:lnTo>
                  <a:pt x="73" y="33"/>
                </a:lnTo>
                <a:lnTo>
                  <a:pt x="76" y="33"/>
                </a:lnTo>
                <a:lnTo>
                  <a:pt x="76" y="33"/>
                </a:lnTo>
                <a:close/>
                <a:moveTo>
                  <a:pt x="89" y="41"/>
                </a:moveTo>
                <a:lnTo>
                  <a:pt x="95" y="43"/>
                </a:lnTo>
                <a:lnTo>
                  <a:pt x="96" y="45"/>
                </a:lnTo>
                <a:lnTo>
                  <a:pt x="95" y="46"/>
                </a:lnTo>
                <a:lnTo>
                  <a:pt x="93" y="48"/>
                </a:lnTo>
                <a:lnTo>
                  <a:pt x="92" y="48"/>
                </a:lnTo>
                <a:lnTo>
                  <a:pt x="88" y="45"/>
                </a:lnTo>
                <a:lnTo>
                  <a:pt x="86" y="43"/>
                </a:lnTo>
                <a:lnTo>
                  <a:pt x="86" y="42"/>
                </a:lnTo>
                <a:lnTo>
                  <a:pt x="88" y="41"/>
                </a:lnTo>
                <a:lnTo>
                  <a:pt x="89" y="41"/>
                </a:lnTo>
                <a:lnTo>
                  <a:pt x="89" y="4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03" name="Freeform 189"/>
          <p:cNvSpPr>
            <a:spLocks noEditPoints="1"/>
          </p:cNvSpPr>
          <p:nvPr/>
        </p:nvSpPr>
        <p:spPr bwMode="auto">
          <a:xfrm>
            <a:off x="7998822" y="6080307"/>
            <a:ext cx="25400" cy="39688"/>
          </a:xfrm>
          <a:custGeom>
            <a:avLst/>
            <a:gdLst/>
            <a:ahLst/>
            <a:cxnLst>
              <a:cxn ang="0">
                <a:pos x="3" y="69"/>
              </a:cxn>
              <a:cxn ang="0">
                <a:pos x="8" y="68"/>
              </a:cxn>
              <a:cxn ang="0">
                <a:pos x="8" y="71"/>
              </a:cxn>
              <a:cxn ang="0">
                <a:pos x="3" y="76"/>
              </a:cxn>
              <a:cxn ang="0">
                <a:pos x="0" y="75"/>
              </a:cxn>
              <a:cxn ang="0">
                <a:pos x="0" y="73"/>
              </a:cxn>
              <a:cxn ang="0">
                <a:pos x="12" y="55"/>
              </a:cxn>
              <a:cxn ang="0">
                <a:pos x="15" y="55"/>
              </a:cxn>
              <a:cxn ang="0">
                <a:pos x="16" y="58"/>
              </a:cxn>
              <a:cxn ang="0">
                <a:pos x="12" y="63"/>
              </a:cxn>
              <a:cxn ang="0">
                <a:pos x="9" y="62"/>
              </a:cxn>
              <a:cxn ang="0">
                <a:pos x="9" y="59"/>
              </a:cxn>
              <a:cxn ang="0">
                <a:pos x="19" y="42"/>
              </a:cxn>
              <a:cxn ang="0">
                <a:pos x="24" y="40"/>
              </a:cxn>
              <a:cxn ang="0">
                <a:pos x="24" y="45"/>
              </a:cxn>
              <a:cxn ang="0">
                <a:pos x="19" y="50"/>
              </a:cxn>
              <a:cxn ang="0">
                <a:pos x="16" y="49"/>
              </a:cxn>
              <a:cxn ang="0">
                <a:pos x="16" y="46"/>
              </a:cxn>
              <a:cxn ang="0">
                <a:pos x="28" y="29"/>
              </a:cxn>
              <a:cxn ang="0">
                <a:pos x="31" y="27"/>
              </a:cxn>
              <a:cxn ang="0">
                <a:pos x="32" y="31"/>
              </a:cxn>
              <a:cxn ang="0">
                <a:pos x="28" y="36"/>
              </a:cxn>
              <a:cxn ang="0">
                <a:pos x="25" y="34"/>
              </a:cxn>
              <a:cxn ang="0">
                <a:pos x="25" y="33"/>
              </a:cxn>
              <a:cxn ang="0">
                <a:pos x="35" y="14"/>
              </a:cxn>
              <a:cxn ang="0">
                <a:pos x="40" y="14"/>
              </a:cxn>
              <a:cxn ang="0">
                <a:pos x="40" y="17"/>
              </a:cxn>
              <a:cxn ang="0">
                <a:pos x="37" y="23"/>
              </a:cxn>
              <a:cxn ang="0">
                <a:pos x="32" y="21"/>
              </a:cxn>
              <a:cxn ang="0">
                <a:pos x="32" y="18"/>
              </a:cxn>
              <a:cxn ang="0">
                <a:pos x="44" y="1"/>
              </a:cxn>
              <a:cxn ang="0">
                <a:pos x="47" y="0"/>
              </a:cxn>
              <a:cxn ang="0">
                <a:pos x="48" y="4"/>
              </a:cxn>
              <a:cxn ang="0">
                <a:pos x="44" y="10"/>
              </a:cxn>
              <a:cxn ang="0">
                <a:pos x="41" y="8"/>
              </a:cxn>
              <a:cxn ang="0">
                <a:pos x="41" y="5"/>
              </a:cxn>
            </a:cxnLst>
            <a:rect l="0" t="0" r="r" b="b"/>
            <a:pathLst>
              <a:path w="48" h="76">
                <a:moveTo>
                  <a:pt x="0" y="73"/>
                </a:moveTo>
                <a:lnTo>
                  <a:pt x="3" y="69"/>
                </a:lnTo>
                <a:lnTo>
                  <a:pt x="5" y="68"/>
                </a:lnTo>
                <a:lnTo>
                  <a:pt x="8" y="68"/>
                </a:lnTo>
                <a:lnTo>
                  <a:pt x="8" y="69"/>
                </a:lnTo>
                <a:lnTo>
                  <a:pt x="8" y="71"/>
                </a:lnTo>
                <a:lnTo>
                  <a:pt x="5" y="76"/>
                </a:lnTo>
                <a:lnTo>
                  <a:pt x="3" y="76"/>
                </a:lnTo>
                <a:lnTo>
                  <a:pt x="2" y="76"/>
                </a:lnTo>
                <a:lnTo>
                  <a:pt x="0" y="75"/>
                </a:lnTo>
                <a:lnTo>
                  <a:pt x="0" y="73"/>
                </a:lnTo>
                <a:lnTo>
                  <a:pt x="0" y="73"/>
                </a:lnTo>
                <a:close/>
                <a:moveTo>
                  <a:pt x="9" y="59"/>
                </a:moveTo>
                <a:lnTo>
                  <a:pt x="12" y="55"/>
                </a:lnTo>
                <a:lnTo>
                  <a:pt x="14" y="53"/>
                </a:lnTo>
                <a:lnTo>
                  <a:pt x="15" y="55"/>
                </a:lnTo>
                <a:lnTo>
                  <a:pt x="16" y="56"/>
                </a:lnTo>
                <a:lnTo>
                  <a:pt x="16" y="58"/>
                </a:lnTo>
                <a:lnTo>
                  <a:pt x="14" y="62"/>
                </a:lnTo>
                <a:lnTo>
                  <a:pt x="12" y="63"/>
                </a:lnTo>
                <a:lnTo>
                  <a:pt x="9" y="63"/>
                </a:lnTo>
                <a:lnTo>
                  <a:pt x="9" y="62"/>
                </a:lnTo>
                <a:lnTo>
                  <a:pt x="9" y="59"/>
                </a:lnTo>
                <a:lnTo>
                  <a:pt x="9" y="59"/>
                </a:lnTo>
                <a:close/>
                <a:moveTo>
                  <a:pt x="16" y="46"/>
                </a:moveTo>
                <a:lnTo>
                  <a:pt x="19" y="42"/>
                </a:lnTo>
                <a:lnTo>
                  <a:pt x="21" y="40"/>
                </a:lnTo>
                <a:lnTo>
                  <a:pt x="24" y="40"/>
                </a:lnTo>
                <a:lnTo>
                  <a:pt x="25" y="42"/>
                </a:lnTo>
                <a:lnTo>
                  <a:pt x="24" y="45"/>
                </a:lnTo>
                <a:lnTo>
                  <a:pt x="21" y="49"/>
                </a:lnTo>
                <a:lnTo>
                  <a:pt x="19" y="50"/>
                </a:lnTo>
                <a:lnTo>
                  <a:pt x="18" y="50"/>
                </a:lnTo>
                <a:lnTo>
                  <a:pt x="16" y="49"/>
                </a:lnTo>
                <a:lnTo>
                  <a:pt x="16" y="46"/>
                </a:lnTo>
                <a:lnTo>
                  <a:pt x="16" y="46"/>
                </a:lnTo>
                <a:close/>
                <a:moveTo>
                  <a:pt x="25" y="33"/>
                </a:moveTo>
                <a:lnTo>
                  <a:pt x="28" y="29"/>
                </a:lnTo>
                <a:lnTo>
                  <a:pt x="30" y="27"/>
                </a:lnTo>
                <a:lnTo>
                  <a:pt x="31" y="27"/>
                </a:lnTo>
                <a:lnTo>
                  <a:pt x="32" y="29"/>
                </a:lnTo>
                <a:lnTo>
                  <a:pt x="32" y="31"/>
                </a:lnTo>
                <a:lnTo>
                  <a:pt x="30" y="36"/>
                </a:lnTo>
                <a:lnTo>
                  <a:pt x="28" y="36"/>
                </a:lnTo>
                <a:lnTo>
                  <a:pt x="27" y="36"/>
                </a:lnTo>
                <a:lnTo>
                  <a:pt x="25" y="34"/>
                </a:lnTo>
                <a:lnTo>
                  <a:pt x="25" y="33"/>
                </a:lnTo>
                <a:lnTo>
                  <a:pt x="25" y="33"/>
                </a:lnTo>
                <a:close/>
                <a:moveTo>
                  <a:pt x="32" y="18"/>
                </a:moveTo>
                <a:lnTo>
                  <a:pt x="35" y="14"/>
                </a:lnTo>
                <a:lnTo>
                  <a:pt x="37" y="14"/>
                </a:lnTo>
                <a:lnTo>
                  <a:pt x="40" y="14"/>
                </a:lnTo>
                <a:lnTo>
                  <a:pt x="41" y="16"/>
                </a:lnTo>
                <a:lnTo>
                  <a:pt x="40" y="17"/>
                </a:lnTo>
                <a:lnTo>
                  <a:pt x="38" y="21"/>
                </a:lnTo>
                <a:lnTo>
                  <a:pt x="37" y="23"/>
                </a:lnTo>
                <a:lnTo>
                  <a:pt x="34" y="23"/>
                </a:lnTo>
                <a:lnTo>
                  <a:pt x="32" y="21"/>
                </a:lnTo>
                <a:lnTo>
                  <a:pt x="32" y="18"/>
                </a:lnTo>
                <a:lnTo>
                  <a:pt x="32" y="18"/>
                </a:lnTo>
                <a:close/>
                <a:moveTo>
                  <a:pt x="41" y="5"/>
                </a:moveTo>
                <a:lnTo>
                  <a:pt x="44" y="1"/>
                </a:lnTo>
                <a:lnTo>
                  <a:pt x="46" y="0"/>
                </a:lnTo>
                <a:lnTo>
                  <a:pt x="47" y="0"/>
                </a:lnTo>
                <a:lnTo>
                  <a:pt x="48" y="3"/>
                </a:lnTo>
                <a:lnTo>
                  <a:pt x="48" y="4"/>
                </a:lnTo>
                <a:lnTo>
                  <a:pt x="46" y="8"/>
                </a:lnTo>
                <a:lnTo>
                  <a:pt x="44" y="10"/>
                </a:lnTo>
                <a:lnTo>
                  <a:pt x="43" y="10"/>
                </a:lnTo>
                <a:lnTo>
                  <a:pt x="41" y="8"/>
                </a:lnTo>
                <a:lnTo>
                  <a:pt x="41" y="5"/>
                </a:lnTo>
                <a:lnTo>
                  <a:pt x="41" y="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04" name="Freeform 190"/>
          <p:cNvSpPr>
            <a:spLocks noEditPoints="1"/>
          </p:cNvSpPr>
          <p:nvPr/>
        </p:nvSpPr>
        <p:spPr bwMode="auto">
          <a:xfrm>
            <a:off x="8019459" y="6091427"/>
            <a:ext cx="25400" cy="41275"/>
          </a:xfrm>
          <a:custGeom>
            <a:avLst/>
            <a:gdLst/>
            <a:ahLst/>
            <a:cxnLst>
              <a:cxn ang="0">
                <a:pos x="3" y="70"/>
              </a:cxn>
              <a:cxn ang="0">
                <a:pos x="6" y="68"/>
              </a:cxn>
              <a:cxn ang="0">
                <a:pos x="8" y="71"/>
              </a:cxn>
              <a:cxn ang="0">
                <a:pos x="3" y="77"/>
              </a:cxn>
              <a:cxn ang="0">
                <a:pos x="0" y="76"/>
              </a:cxn>
              <a:cxn ang="0">
                <a:pos x="0" y="74"/>
              </a:cxn>
              <a:cxn ang="0">
                <a:pos x="10" y="55"/>
              </a:cxn>
              <a:cxn ang="0">
                <a:pos x="15" y="55"/>
              </a:cxn>
              <a:cxn ang="0">
                <a:pos x="15" y="58"/>
              </a:cxn>
              <a:cxn ang="0">
                <a:pos x="12" y="64"/>
              </a:cxn>
              <a:cxn ang="0">
                <a:pos x="8" y="63"/>
              </a:cxn>
              <a:cxn ang="0">
                <a:pos x="8" y="60"/>
              </a:cxn>
              <a:cxn ang="0">
                <a:pos x="19" y="42"/>
              </a:cxn>
              <a:cxn ang="0">
                <a:pos x="22" y="41"/>
              </a:cxn>
              <a:cxn ang="0">
                <a:pos x="24" y="45"/>
              </a:cxn>
              <a:cxn ang="0">
                <a:pos x="19" y="51"/>
              </a:cxn>
              <a:cxn ang="0">
                <a:pos x="16" y="50"/>
              </a:cxn>
              <a:cxn ang="0">
                <a:pos x="16" y="47"/>
              </a:cxn>
              <a:cxn ang="0">
                <a:pos x="26" y="29"/>
              </a:cxn>
              <a:cxn ang="0">
                <a:pos x="31" y="28"/>
              </a:cxn>
              <a:cxn ang="0">
                <a:pos x="32" y="32"/>
              </a:cxn>
              <a:cxn ang="0">
                <a:pos x="28" y="38"/>
              </a:cxn>
              <a:cxn ang="0">
                <a:pos x="24" y="35"/>
              </a:cxn>
              <a:cxn ang="0">
                <a:pos x="25" y="34"/>
              </a:cxn>
              <a:cxn ang="0">
                <a:pos x="35" y="15"/>
              </a:cxn>
              <a:cxn ang="0">
                <a:pos x="38" y="15"/>
              </a:cxn>
              <a:cxn ang="0">
                <a:pos x="40" y="18"/>
              </a:cxn>
              <a:cxn ang="0">
                <a:pos x="35" y="24"/>
              </a:cxn>
              <a:cxn ang="0">
                <a:pos x="32" y="22"/>
              </a:cxn>
              <a:cxn ang="0">
                <a:pos x="32" y="19"/>
              </a:cxn>
              <a:cxn ang="0">
                <a:pos x="44" y="2"/>
              </a:cxn>
              <a:cxn ang="0">
                <a:pos x="47" y="0"/>
              </a:cxn>
              <a:cxn ang="0">
                <a:pos x="48" y="5"/>
              </a:cxn>
              <a:cxn ang="0">
                <a:pos x="44" y="10"/>
              </a:cxn>
              <a:cxn ang="0">
                <a:pos x="40" y="9"/>
              </a:cxn>
              <a:cxn ang="0">
                <a:pos x="41" y="6"/>
              </a:cxn>
            </a:cxnLst>
            <a:rect l="0" t="0" r="r" b="b"/>
            <a:pathLst>
              <a:path w="48" h="77">
                <a:moveTo>
                  <a:pt x="0" y="74"/>
                </a:moveTo>
                <a:lnTo>
                  <a:pt x="3" y="70"/>
                </a:lnTo>
                <a:lnTo>
                  <a:pt x="5" y="68"/>
                </a:lnTo>
                <a:lnTo>
                  <a:pt x="6" y="68"/>
                </a:lnTo>
                <a:lnTo>
                  <a:pt x="8" y="70"/>
                </a:lnTo>
                <a:lnTo>
                  <a:pt x="8" y="71"/>
                </a:lnTo>
                <a:lnTo>
                  <a:pt x="5" y="77"/>
                </a:lnTo>
                <a:lnTo>
                  <a:pt x="3" y="77"/>
                </a:lnTo>
                <a:lnTo>
                  <a:pt x="0" y="77"/>
                </a:lnTo>
                <a:lnTo>
                  <a:pt x="0" y="76"/>
                </a:lnTo>
                <a:lnTo>
                  <a:pt x="0" y="74"/>
                </a:lnTo>
                <a:lnTo>
                  <a:pt x="0" y="74"/>
                </a:lnTo>
                <a:close/>
                <a:moveTo>
                  <a:pt x="8" y="60"/>
                </a:moveTo>
                <a:lnTo>
                  <a:pt x="10" y="55"/>
                </a:lnTo>
                <a:lnTo>
                  <a:pt x="12" y="54"/>
                </a:lnTo>
                <a:lnTo>
                  <a:pt x="15" y="55"/>
                </a:lnTo>
                <a:lnTo>
                  <a:pt x="16" y="57"/>
                </a:lnTo>
                <a:lnTo>
                  <a:pt x="15" y="58"/>
                </a:lnTo>
                <a:lnTo>
                  <a:pt x="13" y="63"/>
                </a:lnTo>
                <a:lnTo>
                  <a:pt x="12" y="64"/>
                </a:lnTo>
                <a:lnTo>
                  <a:pt x="9" y="64"/>
                </a:lnTo>
                <a:lnTo>
                  <a:pt x="8" y="63"/>
                </a:lnTo>
                <a:lnTo>
                  <a:pt x="8" y="60"/>
                </a:lnTo>
                <a:lnTo>
                  <a:pt x="8" y="60"/>
                </a:lnTo>
                <a:close/>
                <a:moveTo>
                  <a:pt x="16" y="47"/>
                </a:moveTo>
                <a:lnTo>
                  <a:pt x="19" y="42"/>
                </a:lnTo>
                <a:lnTo>
                  <a:pt x="21" y="41"/>
                </a:lnTo>
                <a:lnTo>
                  <a:pt x="22" y="41"/>
                </a:lnTo>
                <a:lnTo>
                  <a:pt x="24" y="42"/>
                </a:lnTo>
                <a:lnTo>
                  <a:pt x="24" y="45"/>
                </a:lnTo>
                <a:lnTo>
                  <a:pt x="21" y="50"/>
                </a:lnTo>
                <a:lnTo>
                  <a:pt x="19" y="51"/>
                </a:lnTo>
                <a:lnTo>
                  <a:pt x="18" y="51"/>
                </a:lnTo>
                <a:lnTo>
                  <a:pt x="16" y="50"/>
                </a:lnTo>
                <a:lnTo>
                  <a:pt x="16" y="47"/>
                </a:lnTo>
                <a:lnTo>
                  <a:pt x="16" y="47"/>
                </a:lnTo>
                <a:close/>
                <a:moveTo>
                  <a:pt x="25" y="34"/>
                </a:moveTo>
                <a:lnTo>
                  <a:pt x="26" y="29"/>
                </a:lnTo>
                <a:lnTo>
                  <a:pt x="29" y="28"/>
                </a:lnTo>
                <a:lnTo>
                  <a:pt x="31" y="28"/>
                </a:lnTo>
                <a:lnTo>
                  <a:pt x="32" y="29"/>
                </a:lnTo>
                <a:lnTo>
                  <a:pt x="32" y="32"/>
                </a:lnTo>
                <a:lnTo>
                  <a:pt x="29" y="37"/>
                </a:lnTo>
                <a:lnTo>
                  <a:pt x="28" y="38"/>
                </a:lnTo>
                <a:lnTo>
                  <a:pt x="25" y="37"/>
                </a:lnTo>
                <a:lnTo>
                  <a:pt x="24" y="35"/>
                </a:lnTo>
                <a:lnTo>
                  <a:pt x="25" y="34"/>
                </a:lnTo>
                <a:lnTo>
                  <a:pt x="25" y="34"/>
                </a:lnTo>
                <a:close/>
                <a:moveTo>
                  <a:pt x="32" y="19"/>
                </a:moveTo>
                <a:lnTo>
                  <a:pt x="35" y="15"/>
                </a:lnTo>
                <a:lnTo>
                  <a:pt x="37" y="15"/>
                </a:lnTo>
                <a:lnTo>
                  <a:pt x="38" y="15"/>
                </a:lnTo>
                <a:lnTo>
                  <a:pt x="40" y="16"/>
                </a:lnTo>
                <a:lnTo>
                  <a:pt x="40" y="18"/>
                </a:lnTo>
                <a:lnTo>
                  <a:pt x="37" y="22"/>
                </a:lnTo>
                <a:lnTo>
                  <a:pt x="35" y="24"/>
                </a:lnTo>
                <a:lnTo>
                  <a:pt x="34" y="24"/>
                </a:lnTo>
                <a:lnTo>
                  <a:pt x="32" y="22"/>
                </a:lnTo>
                <a:lnTo>
                  <a:pt x="32" y="19"/>
                </a:lnTo>
                <a:lnTo>
                  <a:pt x="32" y="19"/>
                </a:lnTo>
                <a:close/>
                <a:moveTo>
                  <a:pt x="41" y="6"/>
                </a:moveTo>
                <a:lnTo>
                  <a:pt x="44" y="2"/>
                </a:lnTo>
                <a:lnTo>
                  <a:pt x="45" y="0"/>
                </a:lnTo>
                <a:lnTo>
                  <a:pt x="47" y="0"/>
                </a:lnTo>
                <a:lnTo>
                  <a:pt x="48" y="3"/>
                </a:lnTo>
                <a:lnTo>
                  <a:pt x="48" y="5"/>
                </a:lnTo>
                <a:lnTo>
                  <a:pt x="45" y="9"/>
                </a:lnTo>
                <a:lnTo>
                  <a:pt x="44" y="10"/>
                </a:lnTo>
                <a:lnTo>
                  <a:pt x="41" y="10"/>
                </a:lnTo>
                <a:lnTo>
                  <a:pt x="40" y="9"/>
                </a:lnTo>
                <a:lnTo>
                  <a:pt x="41" y="6"/>
                </a:lnTo>
                <a:lnTo>
                  <a:pt x="41" y="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05" name="Freeform 191"/>
          <p:cNvSpPr>
            <a:spLocks/>
          </p:cNvSpPr>
          <p:nvPr/>
        </p:nvSpPr>
        <p:spPr bwMode="auto">
          <a:xfrm>
            <a:off x="8240125" y="5832665"/>
            <a:ext cx="90488" cy="119063"/>
          </a:xfrm>
          <a:custGeom>
            <a:avLst/>
            <a:gdLst/>
            <a:ahLst/>
            <a:cxnLst>
              <a:cxn ang="0">
                <a:pos x="7" y="133"/>
              </a:cxn>
              <a:cxn ang="0">
                <a:pos x="169" y="227"/>
              </a:cxn>
              <a:cxn ang="0">
                <a:pos x="172" y="89"/>
              </a:cxn>
              <a:cxn ang="0">
                <a:pos x="0" y="0"/>
              </a:cxn>
              <a:cxn ang="0">
                <a:pos x="7" y="133"/>
              </a:cxn>
            </a:cxnLst>
            <a:rect l="0" t="0" r="r" b="b"/>
            <a:pathLst>
              <a:path w="172" h="227">
                <a:moveTo>
                  <a:pt x="7" y="133"/>
                </a:moveTo>
                <a:lnTo>
                  <a:pt x="169" y="227"/>
                </a:lnTo>
                <a:lnTo>
                  <a:pt x="172" y="89"/>
                </a:lnTo>
                <a:lnTo>
                  <a:pt x="0" y="0"/>
                </a:lnTo>
                <a:lnTo>
                  <a:pt x="7" y="1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06" name="Freeform 192"/>
          <p:cNvSpPr>
            <a:spLocks/>
          </p:cNvSpPr>
          <p:nvPr/>
        </p:nvSpPr>
        <p:spPr bwMode="auto">
          <a:xfrm>
            <a:off x="8240125" y="5832665"/>
            <a:ext cx="90488" cy="119063"/>
          </a:xfrm>
          <a:custGeom>
            <a:avLst/>
            <a:gdLst/>
            <a:ahLst/>
            <a:cxnLst>
              <a:cxn ang="0">
                <a:pos x="7" y="133"/>
              </a:cxn>
              <a:cxn ang="0">
                <a:pos x="169" y="227"/>
              </a:cxn>
              <a:cxn ang="0">
                <a:pos x="172" y="89"/>
              </a:cxn>
              <a:cxn ang="0">
                <a:pos x="0" y="0"/>
              </a:cxn>
              <a:cxn ang="0">
                <a:pos x="7" y="133"/>
              </a:cxn>
            </a:cxnLst>
            <a:rect l="0" t="0" r="r" b="b"/>
            <a:pathLst>
              <a:path w="172" h="227">
                <a:moveTo>
                  <a:pt x="7" y="133"/>
                </a:moveTo>
                <a:lnTo>
                  <a:pt x="169" y="227"/>
                </a:lnTo>
                <a:lnTo>
                  <a:pt x="172" y="89"/>
                </a:lnTo>
                <a:lnTo>
                  <a:pt x="0" y="0"/>
                </a:lnTo>
                <a:lnTo>
                  <a:pt x="7" y="133"/>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07" name="Freeform 193"/>
          <p:cNvSpPr>
            <a:spLocks/>
          </p:cNvSpPr>
          <p:nvPr/>
        </p:nvSpPr>
        <p:spPr bwMode="auto">
          <a:xfrm>
            <a:off x="8227422" y="5664390"/>
            <a:ext cx="369888" cy="227013"/>
          </a:xfrm>
          <a:custGeom>
            <a:avLst/>
            <a:gdLst/>
            <a:ahLst/>
            <a:cxnLst>
              <a:cxn ang="0">
                <a:pos x="591" y="254"/>
              </a:cxn>
              <a:cxn ang="0">
                <a:pos x="169" y="0"/>
              </a:cxn>
              <a:cxn ang="0">
                <a:pos x="0" y="305"/>
              </a:cxn>
              <a:cxn ang="0">
                <a:pos x="194" y="411"/>
              </a:cxn>
              <a:cxn ang="0">
                <a:pos x="306" y="230"/>
              </a:cxn>
              <a:cxn ang="0">
                <a:pos x="367" y="267"/>
              </a:cxn>
              <a:cxn ang="0">
                <a:pos x="320" y="330"/>
              </a:cxn>
              <a:cxn ang="0">
                <a:pos x="492" y="428"/>
              </a:cxn>
              <a:cxn ang="0">
                <a:pos x="588" y="254"/>
              </a:cxn>
              <a:cxn ang="0">
                <a:pos x="700" y="298"/>
              </a:cxn>
            </a:cxnLst>
            <a:rect l="0" t="0" r="r" b="b"/>
            <a:pathLst>
              <a:path w="700" h="428">
                <a:moveTo>
                  <a:pt x="591" y="254"/>
                </a:moveTo>
                <a:lnTo>
                  <a:pt x="169" y="0"/>
                </a:lnTo>
                <a:lnTo>
                  <a:pt x="0" y="305"/>
                </a:lnTo>
                <a:lnTo>
                  <a:pt x="194" y="411"/>
                </a:lnTo>
                <a:lnTo>
                  <a:pt x="306" y="230"/>
                </a:lnTo>
                <a:lnTo>
                  <a:pt x="367" y="267"/>
                </a:lnTo>
                <a:lnTo>
                  <a:pt x="320" y="330"/>
                </a:lnTo>
                <a:lnTo>
                  <a:pt x="492" y="428"/>
                </a:lnTo>
                <a:lnTo>
                  <a:pt x="588" y="254"/>
                </a:lnTo>
                <a:lnTo>
                  <a:pt x="700" y="298"/>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08" name="Line 194"/>
          <p:cNvSpPr>
            <a:spLocks noChangeShapeType="1"/>
          </p:cNvSpPr>
          <p:nvPr/>
        </p:nvSpPr>
        <p:spPr bwMode="auto">
          <a:xfrm>
            <a:off x="8284576" y="5729469"/>
            <a:ext cx="100013" cy="57150"/>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09" name="Freeform 195"/>
          <p:cNvSpPr>
            <a:spLocks/>
          </p:cNvSpPr>
          <p:nvPr/>
        </p:nvSpPr>
        <p:spPr bwMode="auto">
          <a:xfrm>
            <a:off x="8332199" y="5823140"/>
            <a:ext cx="266700" cy="144463"/>
          </a:xfrm>
          <a:custGeom>
            <a:avLst/>
            <a:gdLst/>
            <a:ahLst/>
            <a:cxnLst>
              <a:cxn ang="0">
                <a:pos x="0" y="246"/>
              </a:cxn>
              <a:cxn ang="0">
                <a:pos x="134" y="184"/>
              </a:cxn>
              <a:cxn ang="0">
                <a:pos x="280" y="273"/>
              </a:cxn>
              <a:cxn ang="0">
                <a:pos x="504" y="170"/>
              </a:cxn>
              <a:cxn ang="0">
                <a:pos x="504" y="0"/>
              </a:cxn>
            </a:cxnLst>
            <a:rect l="0" t="0" r="r" b="b"/>
            <a:pathLst>
              <a:path w="504" h="273">
                <a:moveTo>
                  <a:pt x="0" y="246"/>
                </a:moveTo>
                <a:lnTo>
                  <a:pt x="134" y="184"/>
                </a:lnTo>
                <a:lnTo>
                  <a:pt x="280" y="273"/>
                </a:lnTo>
                <a:lnTo>
                  <a:pt x="504" y="170"/>
                </a:lnTo>
                <a:lnTo>
                  <a:pt x="504"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10" name="Freeform 196"/>
          <p:cNvSpPr>
            <a:spLocks/>
          </p:cNvSpPr>
          <p:nvPr/>
        </p:nvSpPr>
        <p:spPr bwMode="auto">
          <a:xfrm>
            <a:off x="8481422" y="5827902"/>
            <a:ext cx="114300" cy="144463"/>
          </a:xfrm>
          <a:custGeom>
            <a:avLst/>
            <a:gdLst/>
            <a:ahLst/>
            <a:cxnLst>
              <a:cxn ang="0">
                <a:pos x="214" y="0"/>
              </a:cxn>
              <a:cxn ang="0">
                <a:pos x="10" y="120"/>
              </a:cxn>
              <a:cxn ang="0">
                <a:pos x="0" y="274"/>
              </a:cxn>
            </a:cxnLst>
            <a:rect l="0" t="0" r="r" b="b"/>
            <a:pathLst>
              <a:path w="214" h="274">
                <a:moveTo>
                  <a:pt x="214" y="0"/>
                </a:moveTo>
                <a:lnTo>
                  <a:pt x="10" y="120"/>
                </a:lnTo>
                <a:lnTo>
                  <a:pt x="0" y="274"/>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11" name="Freeform 197"/>
          <p:cNvSpPr>
            <a:spLocks/>
          </p:cNvSpPr>
          <p:nvPr/>
        </p:nvSpPr>
        <p:spPr bwMode="auto">
          <a:xfrm>
            <a:off x="8414747" y="5673915"/>
            <a:ext cx="47625" cy="61913"/>
          </a:xfrm>
          <a:custGeom>
            <a:avLst/>
            <a:gdLst/>
            <a:ahLst/>
            <a:cxnLst>
              <a:cxn ang="0">
                <a:pos x="90" y="116"/>
              </a:cxn>
              <a:cxn ang="0">
                <a:pos x="90" y="29"/>
              </a:cxn>
              <a:cxn ang="0">
                <a:pos x="25" y="41"/>
              </a:cxn>
              <a:cxn ang="0">
                <a:pos x="0" y="16"/>
              </a:cxn>
              <a:cxn ang="0">
                <a:pos x="80" y="0"/>
              </a:cxn>
              <a:cxn ang="0">
                <a:pos x="86" y="25"/>
              </a:cxn>
            </a:cxnLst>
            <a:rect l="0" t="0" r="r" b="b"/>
            <a:pathLst>
              <a:path w="90" h="116">
                <a:moveTo>
                  <a:pt x="90" y="116"/>
                </a:moveTo>
                <a:lnTo>
                  <a:pt x="90" y="29"/>
                </a:lnTo>
                <a:lnTo>
                  <a:pt x="25" y="41"/>
                </a:lnTo>
                <a:lnTo>
                  <a:pt x="0" y="16"/>
                </a:lnTo>
                <a:lnTo>
                  <a:pt x="80" y="0"/>
                </a:lnTo>
                <a:lnTo>
                  <a:pt x="86" y="25"/>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12" name="Line 198"/>
          <p:cNvSpPr>
            <a:spLocks noChangeShapeType="1"/>
          </p:cNvSpPr>
          <p:nvPr/>
        </p:nvSpPr>
        <p:spPr bwMode="auto">
          <a:xfrm flipV="1">
            <a:off x="8429034" y="5697727"/>
            <a:ext cx="1588" cy="301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13" name="Line 199"/>
          <p:cNvSpPr>
            <a:spLocks noChangeShapeType="1"/>
          </p:cNvSpPr>
          <p:nvPr/>
        </p:nvSpPr>
        <p:spPr bwMode="auto">
          <a:xfrm flipV="1">
            <a:off x="8409984" y="5685027"/>
            <a:ext cx="1588" cy="301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14" name="Line 200"/>
          <p:cNvSpPr>
            <a:spLocks noChangeShapeType="1"/>
          </p:cNvSpPr>
          <p:nvPr/>
        </p:nvSpPr>
        <p:spPr bwMode="auto">
          <a:xfrm flipH="1" flipV="1">
            <a:off x="8463963" y="5735827"/>
            <a:ext cx="138113" cy="85725"/>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15" name="Freeform 201"/>
          <p:cNvSpPr>
            <a:spLocks/>
          </p:cNvSpPr>
          <p:nvPr/>
        </p:nvSpPr>
        <p:spPr bwMode="auto">
          <a:xfrm>
            <a:off x="8319501" y="5662794"/>
            <a:ext cx="85725" cy="39688"/>
          </a:xfrm>
          <a:custGeom>
            <a:avLst/>
            <a:gdLst/>
            <a:ahLst/>
            <a:cxnLst>
              <a:cxn ang="0">
                <a:pos x="161" y="75"/>
              </a:cxn>
              <a:cxn ang="0">
                <a:pos x="134" y="59"/>
              </a:cxn>
              <a:cxn ang="0">
                <a:pos x="0" y="0"/>
              </a:cxn>
            </a:cxnLst>
            <a:rect l="0" t="0" r="r" b="b"/>
            <a:pathLst>
              <a:path w="161" h="75">
                <a:moveTo>
                  <a:pt x="161" y="75"/>
                </a:moveTo>
                <a:lnTo>
                  <a:pt x="134" y="59"/>
                </a:lnTo>
                <a:lnTo>
                  <a:pt x="0"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16" name="Freeform 202"/>
          <p:cNvSpPr>
            <a:spLocks/>
          </p:cNvSpPr>
          <p:nvPr/>
        </p:nvSpPr>
        <p:spPr bwMode="auto">
          <a:xfrm>
            <a:off x="8365538" y="5881877"/>
            <a:ext cx="23813" cy="47625"/>
          </a:xfrm>
          <a:custGeom>
            <a:avLst/>
            <a:gdLst/>
            <a:ahLst/>
            <a:cxnLst>
              <a:cxn ang="0">
                <a:pos x="6" y="89"/>
              </a:cxn>
              <a:cxn ang="0">
                <a:pos x="0" y="8"/>
              </a:cxn>
              <a:cxn ang="0">
                <a:pos x="36" y="0"/>
              </a:cxn>
              <a:cxn ang="0">
                <a:pos x="44" y="89"/>
              </a:cxn>
              <a:cxn ang="0">
                <a:pos x="6" y="89"/>
              </a:cxn>
            </a:cxnLst>
            <a:rect l="0" t="0" r="r" b="b"/>
            <a:pathLst>
              <a:path w="44" h="89">
                <a:moveTo>
                  <a:pt x="6" y="89"/>
                </a:moveTo>
                <a:lnTo>
                  <a:pt x="0" y="8"/>
                </a:lnTo>
                <a:lnTo>
                  <a:pt x="36" y="0"/>
                </a:lnTo>
                <a:lnTo>
                  <a:pt x="44" y="89"/>
                </a:lnTo>
                <a:lnTo>
                  <a:pt x="6" y="89"/>
                </a:lnTo>
                <a:close/>
              </a:path>
            </a:pathLst>
          </a:custGeom>
          <a:solidFill>
            <a:srgbClr val="CC66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17" name="Freeform 203"/>
          <p:cNvSpPr>
            <a:spLocks/>
          </p:cNvSpPr>
          <p:nvPr/>
        </p:nvSpPr>
        <p:spPr bwMode="auto">
          <a:xfrm>
            <a:off x="8365538" y="5881877"/>
            <a:ext cx="23813" cy="47625"/>
          </a:xfrm>
          <a:custGeom>
            <a:avLst/>
            <a:gdLst/>
            <a:ahLst/>
            <a:cxnLst>
              <a:cxn ang="0">
                <a:pos x="6" y="89"/>
              </a:cxn>
              <a:cxn ang="0">
                <a:pos x="0" y="8"/>
              </a:cxn>
              <a:cxn ang="0">
                <a:pos x="36" y="0"/>
              </a:cxn>
              <a:cxn ang="0">
                <a:pos x="44" y="89"/>
              </a:cxn>
              <a:cxn ang="0">
                <a:pos x="6" y="89"/>
              </a:cxn>
            </a:cxnLst>
            <a:rect l="0" t="0" r="r" b="b"/>
            <a:pathLst>
              <a:path w="44" h="89">
                <a:moveTo>
                  <a:pt x="6" y="89"/>
                </a:moveTo>
                <a:lnTo>
                  <a:pt x="0" y="8"/>
                </a:lnTo>
                <a:lnTo>
                  <a:pt x="36" y="0"/>
                </a:lnTo>
                <a:lnTo>
                  <a:pt x="44" y="89"/>
                </a:lnTo>
                <a:lnTo>
                  <a:pt x="6" y="89"/>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18" name="Freeform 204"/>
          <p:cNvSpPr>
            <a:spLocks/>
          </p:cNvSpPr>
          <p:nvPr/>
        </p:nvSpPr>
        <p:spPr bwMode="auto">
          <a:xfrm>
            <a:off x="8259176" y="5862827"/>
            <a:ext cx="50800" cy="53975"/>
          </a:xfrm>
          <a:custGeom>
            <a:avLst/>
            <a:gdLst/>
            <a:ahLst/>
            <a:cxnLst>
              <a:cxn ang="0">
                <a:pos x="0" y="0"/>
              </a:cxn>
              <a:cxn ang="0">
                <a:pos x="0" y="52"/>
              </a:cxn>
              <a:cxn ang="0">
                <a:pos x="90" y="100"/>
              </a:cxn>
              <a:cxn ang="0">
                <a:pos x="96" y="46"/>
              </a:cxn>
              <a:cxn ang="0">
                <a:pos x="0" y="0"/>
              </a:cxn>
            </a:cxnLst>
            <a:rect l="0" t="0" r="r" b="b"/>
            <a:pathLst>
              <a:path w="96" h="100">
                <a:moveTo>
                  <a:pt x="0" y="0"/>
                </a:moveTo>
                <a:lnTo>
                  <a:pt x="0" y="52"/>
                </a:lnTo>
                <a:lnTo>
                  <a:pt x="90" y="100"/>
                </a:lnTo>
                <a:lnTo>
                  <a:pt x="96" y="46"/>
                </a:lnTo>
                <a:lnTo>
                  <a:pt x="0" y="0"/>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19" name="Freeform 206"/>
          <p:cNvSpPr>
            <a:spLocks/>
          </p:cNvSpPr>
          <p:nvPr/>
        </p:nvSpPr>
        <p:spPr bwMode="auto">
          <a:xfrm>
            <a:off x="8259175" y="5862827"/>
            <a:ext cx="50800" cy="53975"/>
          </a:xfrm>
          <a:custGeom>
            <a:avLst/>
            <a:gdLst/>
            <a:ahLst/>
            <a:cxnLst>
              <a:cxn ang="0">
                <a:pos x="0" y="0"/>
              </a:cxn>
              <a:cxn ang="0">
                <a:pos x="0" y="52"/>
              </a:cxn>
              <a:cxn ang="0">
                <a:pos x="90" y="100"/>
              </a:cxn>
              <a:cxn ang="0">
                <a:pos x="96" y="46"/>
              </a:cxn>
              <a:cxn ang="0">
                <a:pos x="0" y="0"/>
              </a:cxn>
            </a:cxnLst>
            <a:rect l="0" t="0" r="r" b="b"/>
            <a:pathLst>
              <a:path w="96" h="100">
                <a:moveTo>
                  <a:pt x="0" y="0"/>
                </a:moveTo>
                <a:lnTo>
                  <a:pt x="0" y="52"/>
                </a:lnTo>
                <a:lnTo>
                  <a:pt x="90" y="100"/>
                </a:lnTo>
                <a:lnTo>
                  <a:pt x="96" y="46"/>
                </a:lnTo>
                <a:lnTo>
                  <a:pt x="0" y="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20" name="Freeform 207"/>
          <p:cNvSpPr>
            <a:spLocks/>
          </p:cNvSpPr>
          <p:nvPr/>
        </p:nvSpPr>
        <p:spPr bwMode="auto">
          <a:xfrm>
            <a:off x="8422684" y="5886639"/>
            <a:ext cx="46038" cy="47625"/>
          </a:xfrm>
          <a:custGeom>
            <a:avLst/>
            <a:gdLst/>
            <a:ahLst/>
            <a:cxnLst>
              <a:cxn ang="0">
                <a:pos x="3" y="0"/>
              </a:cxn>
              <a:cxn ang="0">
                <a:pos x="0" y="47"/>
              </a:cxn>
              <a:cxn ang="0">
                <a:pos x="84" y="90"/>
              </a:cxn>
              <a:cxn ang="0">
                <a:pos x="87" y="41"/>
              </a:cxn>
              <a:cxn ang="0">
                <a:pos x="3" y="0"/>
              </a:cxn>
            </a:cxnLst>
            <a:rect l="0" t="0" r="r" b="b"/>
            <a:pathLst>
              <a:path w="87" h="90">
                <a:moveTo>
                  <a:pt x="3" y="0"/>
                </a:moveTo>
                <a:lnTo>
                  <a:pt x="0" y="47"/>
                </a:lnTo>
                <a:lnTo>
                  <a:pt x="84" y="90"/>
                </a:lnTo>
                <a:lnTo>
                  <a:pt x="87" y="41"/>
                </a:lnTo>
                <a:lnTo>
                  <a:pt x="3" y="0"/>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21" name="Freeform 208"/>
          <p:cNvSpPr>
            <a:spLocks/>
          </p:cNvSpPr>
          <p:nvPr/>
        </p:nvSpPr>
        <p:spPr bwMode="auto">
          <a:xfrm>
            <a:off x="8422684" y="5886639"/>
            <a:ext cx="46038" cy="47625"/>
          </a:xfrm>
          <a:custGeom>
            <a:avLst/>
            <a:gdLst/>
            <a:ahLst/>
            <a:cxnLst>
              <a:cxn ang="0">
                <a:pos x="3" y="0"/>
              </a:cxn>
              <a:cxn ang="0">
                <a:pos x="0" y="47"/>
              </a:cxn>
              <a:cxn ang="0">
                <a:pos x="84" y="90"/>
              </a:cxn>
              <a:cxn ang="0">
                <a:pos x="87" y="41"/>
              </a:cxn>
              <a:cxn ang="0">
                <a:pos x="3" y="0"/>
              </a:cxn>
            </a:cxnLst>
            <a:rect l="0" t="0" r="r" b="b"/>
            <a:pathLst>
              <a:path w="87" h="90">
                <a:moveTo>
                  <a:pt x="3" y="0"/>
                </a:moveTo>
                <a:lnTo>
                  <a:pt x="0" y="47"/>
                </a:lnTo>
                <a:lnTo>
                  <a:pt x="84" y="90"/>
                </a:lnTo>
                <a:lnTo>
                  <a:pt x="87" y="41"/>
                </a:lnTo>
                <a:lnTo>
                  <a:pt x="3" y="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22" name="Freeform 209"/>
          <p:cNvSpPr>
            <a:spLocks/>
          </p:cNvSpPr>
          <p:nvPr/>
        </p:nvSpPr>
        <p:spPr bwMode="auto">
          <a:xfrm>
            <a:off x="8503646" y="5867581"/>
            <a:ext cx="77788" cy="71438"/>
          </a:xfrm>
          <a:custGeom>
            <a:avLst/>
            <a:gdLst/>
            <a:ahLst/>
            <a:cxnLst>
              <a:cxn ang="0">
                <a:pos x="0" y="72"/>
              </a:cxn>
              <a:cxn ang="0">
                <a:pos x="0" y="134"/>
              </a:cxn>
              <a:cxn ang="0">
                <a:pos x="149" y="59"/>
              </a:cxn>
              <a:cxn ang="0">
                <a:pos x="149" y="0"/>
              </a:cxn>
              <a:cxn ang="0">
                <a:pos x="0" y="72"/>
              </a:cxn>
            </a:cxnLst>
            <a:rect l="0" t="0" r="r" b="b"/>
            <a:pathLst>
              <a:path w="149" h="134">
                <a:moveTo>
                  <a:pt x="0" y="72"/>
                </a:moveTo>
                <a:lnTo>
                  <a:pt x="0" y="134"/>
                </a:lnTo>
                <a:lnTo>
                  <a:pt x="149" y="59"/>
                </a:lnTo>
                <a:lnTo>
                  <a:pt x="149" y="0"/>
                </a:lnTo>
                <a:lnTo>
                  <a:pt x="0" y="72"/>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23" name="Freeform 210"/>
          <p:cNvSpPr>
            <a:spLocks/>
          </p:cNvSpPr>
          <p:nvPr/>
        </p:nvSpPr>
        <p:spPr bwMode="auto">
          <a:xfrm>
            <a:off x="8503646" y="5867581"/>
            <a:ext cx="77788" cy="71438"/>
          </a:xfrm>
          <a:custGeom>
            <a:avLst/>
            <a:gdLst/>
            <a:ahLst/>
            <a:cxnLst>
              <a:cxn ang="0">
                <a:pos x="0" y="72"/>
              </a:cxn>
              <a:cxn ang="0">
                <a:pos x="0" y="134"/>
              </a:cxn>
              <a:cxn ang="0">
                <a:pos x="149" y="59"/>
              </a:cxn>
              <a:cxn ang="0">
                <a:pos x="149" y="0"/>
              </a:cxn>
              <a:cxn ang="0">
                <a:pos x="0" y="72"/>
              </a:cxn>
            </a:cxnLst>
            <a:rect l="0" t="0" r="r" b="b"/>
            <a:pathLst>
              <a:path w="149" h="134">
                <a:moveTo>
                  <a:pt x="0" y="72"/>
                </a:moveTo>
                <a:lnTo>
                  <a:pt x="0" y="134"/>
                </a:lnTo>
                <a:lnTo>
                  <a:pt x="149" y="59"/>
                </a:lnTo>
                <a:lnTo>
                  <a:pt x="149" y="0"/>
                </a:lnTo>
                <a:lnTo>
                  <a:pt x="0" y="72"/>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24" name="Freeform 211"/>
          <p:cNvSpPr>
            <a:spLocks/>
          </p:cNvSpPr>
          <p:nvPr/>
        </p:nvSpPr>
        <p:spPr bwMode="auto">
          <a:xfrm>
            <a:off x="8257584" y="5759631"/>
            <a:ext cx="84138" cy="77788"/>
          </a:xfrm>
          <a:custGeom>
            <a:avLst/>
            <a:gdLst/>
            <a:ahLst/>
            <a:cxnLst>
              <a:cxn ang="0">
                <a:pos x="0" y="90"/>
              </a:cxn>
              <a:cxn ang="0">
                <a:pos x="63" y="0"/>
              </a:cxn>
              <a:cxn ang="0">
                <a:pos x="159" y="50"/>
              </a:cxn>
              <a:cxn ang="0">
                <a:pos x="102" y="147"/>
              </a:cxn>
              <a:cxn ang="0">
                <a:pos x="0" y="90"/>
              </a:cxn>
            </a:cxnLst>
            <a:rect l="0" t="0" r="r" b="b"/>
            <a:pathLst>
              <a:path w="159" h="147">
                <a:moveTo>
                  <a:pt x="0" y="90"/>
                </a:moveTo>
                <a:lnTo>
                  <a:pt x="63" y="0"/>
                </a:lnTo>
                <a:lnTo>
                  <a:pt x="159" y="50"/>
                </a:lnTo>
                <a:lnTo>
                  <a:pt x="102" y="147"/>
                </a:lnTo>
                <a:lnTo>
                  <a:pt x="0" y="90"/>
                </a:lnTo>
                <a:close/>
              </a:path>
            </a:pathLst>
          </a:custGeom>
          <a:solidFill>
            <a:srgbClr val="507BA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25" name="Freeform 212"/>
          <p:cNvSpPr>
            <a:spLocks/>
          </p:cNvSpPr>
          <p:nvPr/>
        </p:nvSpPr>
        <p:spPr bwMode="auto">
          <a:xfrm>
            <a:off x="8257584" y="5759631"/>
            <a:ext cx="84138" cy="77788"/>
          </a:xfrm>
          <a:custGeom>
            <a:avLst/>
            <a:gdLst/>
            <a:ahLst/>
            <a:cxnLst>
              <a:cxn ang="0">
                <a:pos x="0" y="90"/>
              </a:cxn>
              <a:cxn ang="0">
                <a:pos x="63" y="0"/>
              </a:cxn>
              <a:cxn ang="0">
                <a:pos x="159" y="50"/>
              </a:cxn>
              <a:cxn ang="0">
                <a:pos x="102" y="147"/>
              </a:cxn>
              <a:cxn ang="0">
                <a:pos x="0" y="90"/>
              </a:cxn>
            </a:cxnLst>
            <a:rect l="0" t="0" r="r" b="b"/>
            <a:pathLst>
              <a:path w="159" h="147">
                <a:moveTo>
                  <a:pt x="0" y="90"/>
                </a:moveTo>
                <a:lnTo>
                  <a:pt x="63" y="0"/>
                </a:lnTo>
                <a:lnTo>
                  <a:pt x="159" y="50"/>
                </a:lnTo>
                <a:lnTo>
                  <a:pt x="102" y="147"/>
                </a:lnTo>
                <a:lnTo>
                  <a:pt x="0" y="9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26" name="Freeform 213"/>
          <p:cNvSpPr>
            <a:spLocks noEditPoints="1"/>
          </p:cNvSpPr>
          <p:nvPr/>
        </p:nvSpPr>
        <p:spPr bwMode="auto">
          <a:xfrm>
            <a:off x="8270288" y="5791381"/>
            <a:ext cx="50800" cy="25400"/>
          </a:xfrm>
          <a:custGeom>
            <a:avLst/>
            <a:gdLst/>
            <a:ahLst/>
            <a:cxnLst>
              <a:cxn ang="0">
                <a:pos x="9" y="3"/>
              </a:cxn>
              <a:cxn ang="0">
                <a:pos x="10" y="6"/>
              </a:cxn>
              <a:cxn ang="0">
                <a:pos x="7" y="7"/>
              </a:cxn>
              <a:cxn ang="0">
                <a:pos x="0" y="4"/>
              </a:cxn>
              <a:cxn ang="0">
                <a:pos x="1" y="0"/>
              </a:cxn>
              <a:cxn ang="0">
                <a:pos x="4" y="0"/>
              </a:cxn>
              <a:cxn ang="0">
                <a:pos x="23" y="10"/>
              </a:cxn>
              <a:cxn ang="0">
                <a:pos x="25" y="13"/>
              </a:cxn>
              <a:cxn ang="0">
                <a:pos x="20" y="14"/>
              </a:cxn>
              <a:cxn ang="0">
                <a:pos x="15" y="10"/>
              </a:cxn>
              <a:cxn ang="0">
                <a:pos x="16" y="7"/>
              </a:cxn>
              <a:cxn ang="0">
                <a:pos x="19" y="7"/>
              </a:cxn>
              <a:cxn ang="0">
                <a:pos x="38" y="16"/>
              </a:cxn>
              <a:cxn ang="0">
                <a:pos x="38" y="20"/>
              </a:cxn>
              <a:cxn ang="0">
                <a:pos x="35" y="22"/>
              </a:cxn>
              <a:cxn ang="0">
                <a:pos x="29" y="17"/>
              </a:cxn>
              <a:cxn ang="0">
                <a:pos x="31" y="14"/>
              </a:cxn>
              <a:cxn ang="0">
                <a:pos x="32" y="14"/>
              </a:cxn>
              <a:cxn ang="0">
                <a:pos x="51" y="23"/>
              </a:cxn>
              <a:cxn ang="0">
                <a:pos x="52" y="26"/>
              </a:cxn>
              <a:cxn ang="0">
                <a:pos x="49" y="27"/>
              </a:cxn>
              <a:cxn ang="0">
                <a:pos x="44" y="24"/>
              </a:cxn>
              <a:cxn ang="0">
                <a:pos x="45" y="20"/>
              </a:cxn>
              <a:cxn ang="0">
                <a:pos x="47" y="20"/>
              </a:cxn>
              <a:cxn ang="0">
                <a:pos x="65" y="30"/>
              </a:cxn>
              <a:cxn ang="0">
                <a:pos x="67" y="33"/>
              </a:cxn>
              <a:cxn ang="0">
                <a:pos x="64" y="35"/>
              </a:cxn>
              <a:cxn ang="0">
                <a:pos x="57" y="30"/>
              </a:cxn>
              <a:cxn ang="0">
                <a:pos x="58" y="27"/>
              </a:cxn>
              <a:cxn ang="0">
                <a:pos x="61" y="27"/>
              </a:cxn>
              <a:cxn ang="0">
                <a:pos x="80" y="37"/>
              </a:cxn>
              <a:cxn ang="0">
                <a:pos x="81" y="40"/>
              </a:cxn>
              <a:cxn ang="0">
                <a:pos x="77" y="42"/>
              </a:cxn>
              <a:cxn ang="0">
                <a:pos x="71" y="37"/>
              </a:cxn>
              <a:cxn ang="0">
                <a:pos x="73" y="35"/>
              </a:cxn>
              <a:cxn ang="0">
                <a:pos x="76" y="35"/>
              </a:cxn>
              <a:cxn ang="0">
                <a:pos x="95" y="43"/>
              </a:cxn>
              <a:cxn ang="0">
                <a:pos x="95" y="48"/>
              </a:cxn>
              <a:cxn ang="0">
                <a:pos x="92" y="49"/>
              </a:cxn>
              <a:cxn ang="0">
                <a:pos x="86" y="45"/>
              </a:cxn>
              <a:cxn ang="0">
                <a:pos x="87" y="42"/>
              </a:cxn>
              <a:cxn ang="0">
                <a:pos x="89" y="42"/>
              </a:cxn>
            </a:cxnLst>
            <a:rect l="0" t="0" r="r" b="b"/>
            <a:pathLst>
              <a:path w="95" h="49">
                <a:moveTo>
                  <a:pt x="4" y="0"/>
                </a:moveTo>
                <a:lnTo>
                  <a:pt x="9" y="3"/>
                </a:lnTo>
                <a:lnTo>
                  <a:pt x="10" y="4"/>
                </a:lnTo>
                <a:lnTo>
                  <a:pt x="10" y="6"/>
                </a:lnTo>
                <a:lnTo>
                  <a:pt x="9" y="7"/>
                </a:lnTo>
                <a:lnTo>
                  <a:pt x="7" y="7"/>
                </a:lnTo>
                <a:lnTo>
                  <a:pt x="1" y="6"/>
                </a:lnTo>
                <a:lnTo>
                  <a:pt x="0" y="4"/>
                </a:lnTo>
                <a:lnTo>
                  <a:pt x="0" y="1"/>
                </a:lnTo>
                <a:lnTo>
                  <a:pt x="1" y="0"/>
                </a:lnTo>
                <a:lnTo>
                  <a:pt x="4" y="0"/>
                </a:lnTo>
                <a:lnTo>
                  <a:pt x="4" y="0"/>
                </a:lnTo>
                <a:close/>
                <a:moveTo>
                  <a:pt x="19" y="7"/>
                </a:moveTo>
                <a:lnTo>
                  <a:pt x="23" y="10"/>
                </a:lnTo>
                <a:lnTo>
                  <a:pt x="25" y="11"/>
                </a:lnTo>
                <a:lnTo>
                  <a:pt x="25" y="13"/>
                </a:lnTo>
                <a:lnTo>
                  <a:pt x="23" y="14"/>
                </a:lnTo>
                <a:lnTo>
                  <a:pt x="20" y="14"/>
                </a:lnTo>
                <a:lnTo>
                  <a:pt x="16" y="11"/>
                </a:lnTo>
                <a:lnTo>
                  <a:pt x="15" y="10"/>
                </a:lnTo>
                <a:lnTo>
                  <a:pt x="15" y="9"/>
                </a:lnTo>
                <a:lnTo>
                  <a:pt x="16" y="7"/>
                </a:lnTo>
                <a:lnTo>
                  <a:pt x="19" y="7"/>
                </a:lnTo>
                <a:lnTo>
                  <a:pt x="19" y="7"/>
                </a:lnTo>
                <a:close/>
                <a:moveTo>
                  <a:pt x="32" y="14"/>
                </a:moveTo>
                <a:lnTo>
                  <a:pt x="38" y="16"/>
                </a:lnTo>
                <a:lnTo>
                  <a:pt x="38" y="17"/>
                </a:lnTo>
                <a:lnTo>
                  <a:pt x="38" y="20"/>
                </a:lnTo>
                <a:lnTo>
                  <a:pt x="36" y="22"/>
                </a:lnTo>
                <a:lnTo>
                  <a:pt x="35" y="22"/>
                </a:lnTo>
                <a:lnTo>
                  <a:pt x="31" y="19"/>
                </a:lnTo>
                <a:lnTo>
                  <a:pt x="29" y="17"/>
                </a:lnTo>
                <a:lnTo>
                  <a:pt x="29" y="16"/>
                </a:lnTo>
                <a:lnTo>
                  <a:pt x="31" y="14"/>
                </a:lnTo>
                <a:lnTo>
                  <a:pt x="32" y="14"/>
                </a:lnTo>
                <a:lnTo>
                  <a:pt x="32" y="14"/>
                </a:lnTo>
                <a:close/>
                <a:moveTo>
                  <a:pt x="47" y="20"/>
                </a:moveTo>
                <a:lnTo>
                  <a:pt x="51" y="23"/>
                </a:lnTo>
                <a:lnTo>
                  <a:pt x="52" y="24"/>
                </a:lnTo>
                <a:lnTo>
                  <a:pt x="52" y="26"/>
                </a:lnTo>
                <a:lnTo>
                  <a:pt x="51" y="27"/>
                </a:lnTo>
                <a:lnTo>
                  <a:pt x="49" y="27"/>
                </a:lnTo>
                <a:lnTo>
                  <a:pt x="45" y="26"/>
                </a:lnTo>
                <a:lnTo>
                  <a:pt x="44" y="24"/>
                </a:lnTo>
                <a:lnTo>
                  <a:pt x="44" y="22"/>
                </a:lnTo>
                <a:lnTo>
                  <a:pt x="45" y="20"/>
                </a:lnTo>
                <a:lnTo>
                  <a:pt x="47" y="20"/>
                </a:lnTo>
                <a:lnTo>
                  <a:pt x="47" y="20"/>
                </a:lnTo>
                <a:close/>
                <a:moveTo>
                  <a:pt x="61" y="27"/>
                </a:moveTo>
                <a:lnTo>
                  <a:pt x="65" y="30"/>
                </a:lnTo>
                <a:lnTo>
                  <a:pt x="67" y="32"/>
                </a:lnTo>
                <a:lnTo>
                  <a:pt x="67" y="33"/>
                </a:lnTo>
                <a:lnTo>
                  <a:pt x="65" y="35"/>
                </a:lnTo>
                <a:lnTo>
                  <a:pt x="64" y="35"/>
                </a:lnTo>
                <a:lnTo>
                  <a:pt x="58" y="32"/>
                </a:lnTo>
                <a:lnTo>
                  <a:pt x="57" y="30"/>
                </a:lnTo>
                <a:lnTo>
                  <a:pt x="57" y="29"/>
                </a:lnTo>
                <a:lnTo>
                  <a:pt x="58" y="27"/>
                </a:lnTo>
                <a:lnTo>
                  <a:pt x="61" y="27"/>
                </a:lnTo>
                <a:lnTo>
                  <a:pt x="61" y="27"/>
                </a:lnTo>
                <a:close/>
                <a:moveTo>
                  <a:pt x="76" y="35"/>
                </a:moveTo>
                <a:lnTo>
                  <a:pt x="80" y="37"/>
                </a:lnTo>
                <a:lnTo>
                  <a:pt x="81" y="39"/>
                </a:lnTo>
                <a:lnTo>
                  <a:pt x="81" y="40"/>
                </a:lnTo>
                <a:lnTo>
                  <a:pt x="80" y="42"/>
                </a:lnTo>
                <a:lnTo>
                  <a:pt x="77" y="42"/>
                </a:lnTo>
                <a:lnTo>
                  <a:pt x="73" y="39"/>
                </a:lnTo>
                <a:lnTo>
                  <a:pt x="71" y="37"/>
                </a:lnTo>
                <a:lnTo>
                  <a:pt x="71" y="36"/>
                </a:lnTo>
                <a:lnTo>
                  <a:pt x="73" y="35"/>
                </a:lnTo>
                <a:lnTo>
                  <a:pt x="76" y="35"/>
                </a:lnTo>
                <a:lnTo>
                  <a:pt x="76" y="35"/>
                </a:lnTo>
                <a:close/>
                <a:moveTo>
                  <a:pt x="89" y="42"/>
                </a:moveTo>
                <a:lnTo>
                  <a:pt x="95" y="43"/>
                </a:lnTo>
                <a:lnTo>
                  <a:pt x="95" y="45"/>
                </a:lnTo>
                <a:lnTo>
                  <a:pt x="95" y="48"/>
                </a:lnTo>
                <a:lnTo>
                  <a:pt x="93" y="49"/>
                </a:lnTo>
                <a:lnTo>
                  <a:pt x="92" y="49"/>
                </a:lnTo>
                <a:lnTo>
                  <a:pt x="87" y="46"/>
                </a:lnTo>
                <a:lnTo>
                  <a:pt x="86" y="45"/>
                </a:lnTo>
                <a:lnTo>
                  <a:pt x="86" y="43"/>
                </a:lnTo>
                <a:lnTo>
                  <a:pt x="87" y="42"/>
                </a:lnTo>
                <a:lnTo>
                  <a:pt x="89" y="42"/>
                </a:lnTo>
                <a:lnTo>
                  <a:pt x="89" y="4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27" name="Freeform 214"/>
          <p:cNvSpPr>
            <a:spLocks noEditPoints="1"/>
          </p:cNvSpPr>
          <p:nvPr/>
        </p:nvSpPr>
        <p:spPr bwMode="auto">
          <a:xfrm>
            <a:off x="8281397" y="5777094"/>
            <a:ext cx="49213" cy="25400"/>
          </a:xfrm>
          <a:custGeom>
            <a:avLst/>
            <a:gdLst/>
            <a:ahLst/>
            <a:cxnLst>
              <a:cxn ang="0">
                <a:pos x="9" y="3"/>
              </a:cxn>
              <a:cxn ang="0">
                <a:pos x="10" y="6"/>
              </a:cxn>
              <a:cxn ang="0">
                <a:pos x="6" y="8"/>
              </a:cxn>
              <a:cxn ang="0">
                <a:pos x="0" y="3"/>
              </a:cxn>
              <a:cxn ang="0">
                <a:pos x="1" y="0"/>
              </a:cxn>
              <a:cxn ang="0">
                <a:pos x="4" y="0"/>
              </a:cxn>
              <a:cxn ang="0">
                <a:pos x="23" y="9"/>
              </a:cxn>
              <a:cxn ang="0">
                <a:pos x="23" y="13"/>
              </a:cxn>
              <a:cxn ang="0">
                <a:pos x="20" y="15"/>
              </a:cxn>
              <a:cxn ang="0">
                <a:pos x="14" y="10"/>
              </a:cxn>
              <a:cxn ang="0">
                <a:pos x="16" y="8"/>
              </a:cxn>
              <a:cxn ang="0">
                <a:pos x="17" y="8"/>
              </a:cxn>
              <a:cxn ang="0">
                <a:pos x="36" y="16"/>
              </a:cxn>
              <a:cxn ang="0">
                <a:pos x="38" y="19"/>
              </a:cxn>
              <a:cxn ang="0">
                <a:pos x="35" y="21"/>
              </a:cxn>
              <a:cxn ang="0">
                <a:pos x="29" y="18"/>
              </a:cxn>
              <a:cxn ang="0">
                <a:pos x="30" y="13"/>
              </a:cxn>
              <a:cxn ang="0">
                <a:pos x="32" y="13"/>
              </a:cxn>
              <a:cxn ang="0">
                <a:pos x="51" y="24"/>
              </a:cxn>
              <a:cxn ang="0">
                <a:pos x="52" y="26"/>
              </a:cxn>
              <a:cxn ang="0">
                <a:pos x="49" y="28"/>
              </a:cxn>
              <a:cxn ang="0">
                <a:pos x="42" y="24"/>
              </a:cxn>
              <a:cxn ang="0">
                <a:pos x="45" y="21"/>
              </a:cxn>
              <a:cxn ang="0">
                <a:pos x="46" y="21"/>
              </a:cxn>
              <a:cxn ang="0">
                <a:pos x="65" y="29"/>
              </a:cxn>
              <a:cxn ang="0">
                <a:pos x="67" y="34"/>
              </a:cxn>
              <a:cxn ang="0">
                <a:pos x="62" y="35"/>
              </a:cxn>
              <a:cxn ang="0">
                <a:pos x="57" y="31"/>
              </a:cxn>
              <a:cxn ang="0">
                <a:pos x="58" y="28"/>
              </a:cxn>
              <a:cxn ang="0">
                <a:pos x="61" y="28"/>
              </a:cxn>
              <a:cxn ang="0">
                <a:pos x="80" y="37"/>
              </a:cxn>
              <a:cxn ang="0">
                <a:pos x="81" y="41"/>
              </a:cxn>
              <a:cxn ang="0">
                <a:pos x="77" y="41"/>
              </a:cxn>
              <a:cxn ang="0">
                <a:pos x="71" y="38"/>
              </a:cxn>
              <a:cxn ang="0">
                <a:pos x="73" y="35"/>
              </a:cxn>
              <a:cxn ang="0">
                <a:pos x="74" y="35"/>
              </a:cxn>
              <a:cxn ang="0">
                <a:pos x="93" y="44"/>
              </a:cxn>
              <a:cxn ang="0">
                <a:pos x="95" y="47"/>
              </a:cxn>
              <a:cxn ang="0">
                <a:pos x="92" y="48"/>
              </a:cxn>
              <a:cxn ang="0">
                <a:pos x="86" y="45"/>
              </a:cxn>
              <a:cxn ang="0">
                <a:pos x="87" y="41"/>
              </a:cxn>
              <a:cxn ang="0">
                <a:pos x="89" y="41"/>
              </a:cxn>
            </a:cxnLst>
            <a:rect l="0" t="0" r="r" b="b"/>
            <a:pathLst>
              <a:path w="95" h="48">
                <a:moveTo>
                  <a:pt x="4" y="0"/>
                </a:moveTo>
                <a:lnTo>
                  <a:pt x="9" y="3"/>
                </a:lnTo>
                <a:lnTo>
                  <a:pt x="10" y="5"/>
                </a:lnTo>
                <a:lnTo>
                  <a:pt x="10" y="6"/>
                </a:lnTo>
                <a:lnTo>
                  <a:pt x="9" y="8"/>
                </a:lnTo>
                <a:lnTo>
                  <a:pt x="6" y="8"/>
                </a:lnTo>
                <a:lnTo>
                  <a:pt x="1" y="5"/>
                </a:lnTo>
                <a:lnTo>
                  <a:pt x="0" y="3"/>
                </a:lnTo>
                <a:lnTo>
                  <a:pt x="0" y="2"/>
                </a:lnTo>
                <a:lnTo>
                  <a:pt x="1" y="0"/>
                </a:lnTo>
                <a:lnTo>
                  <a:pt x="4" y="0"/>
                </a:lnTo>
                <a:lnTo>
                  <a:pt x="4" y="0"/>
                </a:lnTo>
                <a:close/>
                <a:moveTo>
                  <a:pt x="17" y="8"/>
                </a:moveTo>
                <a:lnTo>
                  <a:pt x="23" y="9"/>
                </a:lnTo>
                <a:lnTo>
                  <a:pt x="25" y="10"/>
                </a:lnTo>
                <a:lnTo>
                  <a:pt x="23" y="13"/>
                </a:lnTo>
                <a:lnTo>
                  <a:pt x="22" y="15"/>
                </a:lnTo>
                <a:lnTo>
                  <a:pt x="20" y="15"/>
                </a:lnTo>
                <a:lnTo>
                  <a:pt x="16" y="12"/>
                </a:lnTo>
                <a:lnTo>
                  <a:pt x="14" y="10"/>
                </a:lnTo>
                <a:lnTo>
                  <a:pt x="14" y="9"/>
                </a:lnTo>
                <a:lnTo>
                  <a:pt x="16" y="8"/>
                </a:lnTo>
                <a:lnTo>
                  <a:pt x="17" y="8"/>
                </a:lnTo>
                <a:lnTo>
                  <a:pt x="17" y="8"/>
                </a:lnTo>
                <a:close/>
                <a:moveTo>
                  <a:pt x="32" y="13"/>
                </a:moveTo>
                <a:lnTo>
                  <a:pt x="36" y="16"/>
                </a:lnTo>
                <a:lnTo>
                  <a:pt x="38" y="18"/>
                </a:lnTo>
                <a:lnTo>
                  <a:pt x="38" y="19"/>
                </a:lnTo>
                <a:lnTo>
                  <a:pt x="36" y="21"/>
                </a:lnTo>
                <a:lnTo>
                  <a:pt x="35" y="21"/>
                </a:lnTo>
                <a:lnTo>
                  <a:pt x="30" y="19"/>
                </a:lnTo>
                <a:lnTo>
                  <a:pt x="29" y="18"/>
                </a:lnTo>
                <a:lnTo>
                  <a:pt x="29" y="15"/>
                </a:lnTo>
                <a:lnTo>
                  <a:pt x="30" y="13"/>
                </a:lnTo>
                <a:lnTo>
                  <a:pt x="32" y="13"/>
                </a:lnTo>
                <a:lnTo>
                  <a:pt x="32" y="13"/>
                </a:lnTo>
                <a:close/>
                <a:moveTo>
                  <a:pt x="46" y="21"/>
                </a:moveTo>
                <a:lnTo>
                  <a:pt x="51" y="24"/>
                </a:lnTo>
                <a:lnTo>
                  <a:pt x="52" y="25"/>
                </a:lnTo>
                <a:lnTo>
                  <a:pt x="52" y="26"/>
                </a:lnTo>
                <a:lnTo>
                  <a:pt x="51" y="28"/>
                </a:lnTo>
                <a:lnTo>
                  <a:pt x="49" y="28"/>
                </a:lnTo>
                <a:lnTo>
                  <a:pt x="44" y="25"/>
                </a:lnTo>
                <a:lnTo>
                  <a:pt x="42" y="24"/>
                </a:lnTo>
                <a:lnTo>
                  <a:pt x="42" y="22"/>
                </a:lnTo>
                <a:lnTo>
                  <a:pt x="45" y="21"/>
                </a:lnTo>
                <a:lnTo>
                  <a:pt x="46" y="21"/>
                </a:lnTo>
                <a:lnTo>
                  <a:pt x="46" y="21"/>
                </a:lnTo>
                <a:close/>
                <a:moveTo>
                  <a:pt x="61" y="28"/>
                </a:moveTo>
                <a:lnTo>
                  <a:pt x="65" y="29"/>
                </a:lnTo>
                <a:lnTo>
                  <a:pt x="67" y="31"/>
                </a:lnTo>
                <a:lnTo>
                  <a:pt x="67" y="34"/>
                </a:lnTo>
                <a:lnTo>
                  <a:pt x="65" y="35"/>
                </a:lnTo>
                <a:lnTo>
                  <a:pt x="62" y="35"/>
                </a:lnTo>
                <a:lnTo>
                  <a:pt x="58" y="32"/>
                </a:lnTo>
                <a:lnTo>
                  <a:pt x="57" y="31"/>
                </a:lnTo>
                <a:lnTo>
                  <a:pt x="57" y="29"/>
                </a:lnTo>
                <a:lnTo>
                  <a:pt x="58" y="28"/>
                </a:lnTo>
                <a:lnTo>
                  <a:pt x="61" y="28"/>
                </a:lnTo>
                <a:lnTo>
                  <a:pt x="61" y="28"/>
                </a:lnTo>
                <a:close/>
                <a:moveTo>
                  <a:pt x="74" y="35"/>
                </a:moveTo>
                <a:lnTo>
                  <a:pt x="80" y="37"/>
                </a:lnTo>
                <a:lnTo>
                  <a:pt x="81" y="38"/>
                </a:lnTo>
                <a:lnTo>
                  <a:pt x="81" y="41"/>
                </a:lnTo>
                <a:lnTo>
                  <a:pt x="80" y="42"/>
                </a:lnTo>
                <a:lnTo>
                  <a:pt x="77" y="41"/>
                </a:lnTo>
                <a:lnTo>
                  <a:pt x="73" y="39"/>
                </a:lnTo>
                <a:lnTo>
                  <a:pt x="71" y="38"/>
                </a:lnTo>
                <a:lnTo>
                  <a:pt x="71" y="35"/>
                </a:lnTo>
                <a:lnTo>
                  <a:pt x="73" y="35"/>
                </a:lnTo>
                <a:lnTo>
                  <a:pt x="74" y="35"/>
                </a:lnTo>
                <a:lnTo>
                  <a:pt x="74" y="35"/>
                </a:lnTo>
                <a:close/>
                <a:moveTo>
                  <a:pt x="89" y="41"/>
                </a:moveTo>
                <a:lnTo>
                  <a:pt x="93" y="44"/>
                </a:lnTo>
                <a:lnTo>
                  <a:pt x="95" y="45"/>
                </a:lnTo>
                <a:lnTo>
                  <a:pt x="95" y="47"/>
                </a:lnTo>
                <a:lnTo>
                  <a:pt x="93" y="48"/>
                </a:lnTo>
                <a:lnTo>
                  <a:pt x="92" y="48"/>
                </a:lnTo>
                <a:lnTo>
                  <a:pt x="87" y="47"/>
                </a:lnTo>
                <a:lnTo>
                  <a:pt x="86" y="45"/>
                </a:lnTo>
                <a:lnTo>
                  <a:pt x="86" y="42"/>
                </a:lnTo>
                <a:lnTo>
                  <a:pt x="87" y="41"/>
                </a:lnTo>
                <a:lnTo>
                  <a:pt x="89" y="41"/>
                </a:lnTo>
                <a:lnTo>
                  <a:pt x="89" y="4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28" name="Freeform 215"/>
          <p:cNvSpPr>
            <a:spLocks noEditPoints="1"/>
          </p:cNvSpPr>
          <p:nvPr/>
        </p:nvSpPr>
        <p:spPr bwMode="auto">
          <a:xfrm>
            <a:off x="8278225" y="5773927"/>
            <a:ext cx="25400" cy="41275"/>
          </a:xfrm>
          <a:custGeom>
            <a:avLst/>
            <a:gdLst/>
            <a:ahLst/>
            <a:cxnLst>
              <a:cxn ang="0">
                <a:pos x="3" y="69"/>
              </a:cxn>
              <a:cxn ang="0">
                <a:pos x="6" y="68"/>
              </a:cxn>
              <a:cxn ang="0">
                <a:pos x="7" y="72"/>
              </a:cxn>
              <a:cxn ang="0">
                <a:pos x="3" y="78"/>
              </a:cxn>
              <a:cxn ang="0">
                <a:pos x="0" y="75"/>
              </a:cxn>
              <a:cxn ang="0">
                <a:pos x="0" y="74"/>
              </a:cxn>
              <a:cxn ang="0">
                <a:pos x="10" y="55"/>
              </a:cxn>
              <a:cxn ang="0">
                <a:pos x="15" y="55"/>
              </a:cxn>
              <a:cxn ang="0">
                <a:pos x="16" y="58"/>
              </a:cxn>
              <a:cxn ang="0">
                <a:pos x="12" y="64"/>
              </a:cxn>
              <a:cxn ang="0">
                <a:pos x="7" y="62"/>
              </a:cxn>
              <a:cxn ang="0">
                <a:pos x="9" y="61"/>
              </a:cxn>
              <a:cxn ang="0">
                <a:pos x="19" y="42"/>
              </a:cxn>
              <a:cxn ang="0">
                <a:pos x="22" y="41"/>
              </a:cxn>
              <a:cxn ang="0">
                <a:pos x="23" y="45"/>
              </a:cxn>
              <a:cxn ang="0">
                <a:pos x="19" y="51"/>
              </a:cxn>
              <a:cxn ang="0">
                <a:pos x="16" y="49"/>
              </a:cxn>
              <a:cxn ang="0">
                <a:pos x="16" y="46"/>
              </a:cxn>
              <a:cxn ang="0">
                <a:pos x="28" y="29"/>
              </a:cxn>
              <a:cxn ang="0">
                <a:pos x="31" y="28"/>
              </a:cxn>
              <a:cxn ang="0">
                <a:pos x="32" y="32"/>
              </a:cxn>
              <a:cxn ang="0">
                <a:pos x="28" y="38"/>
              </a:cxn>
              <a:cxn ang="0">
                <a:pos x="23" y="35"/>
              </a:cxn>
              <a:cxn ang="0">
                <a:pos x="25" y="33"/>
              </a:cxn>
              <a:cxn ang="0">
                <a:pos x="35" y="16"/>
              </a:cxn>
              <a:cxn ang="0">
                <a:pos x="39" y="14"/>
              </a:cxn>
              <a:cxn ang="0">
                <a:pos x="39" y="17"/>
              </a:cxn>
              <a:cxn ang="0">
                <a:pos x="35" y="23"/>
              </a:cxn>
              <a:cxn ang="0">
                <a:pos x="32" y="22"/>
              </a:cxn>
              <a:cxn ang="0">
                <a:pos x="32" y="20"/>
              </a:cxn>
              <a:cxn ang="0">
                <a:pos x="44" y="1"/>
              </a:cxn>
              <a:cxn ang="0">
                <a:pos x="47" y="1"/>
              </a:cxn>
              <a:cxn ang="0">
                <a:pos x="48" y="4"/>
              </a:cxn>
              <a:cxn ang="0">
                <a:pos x="44" y="10"/>
              </a:cxn>
              <a:cxn ang="0">
                <a:pos x="41" y="9"/>
              </a:cxn>
              <a:cxn ang="0">
                <a:pos x="41" y="6"/>
              </a:cxn>
            </a:cxnLst>
            <a:rect l="0" t="0" r="r" b="b"/>
            <a:pathLst>
              <a:path w="48" h="78">
                <a:moveTo>
                  <a:pt x="0" y="74"/>
                </a:moveTo>
                <a:lnTo>
                  <a:pt x="3" y="69"/>
                </a:lnTo>
                <a:lnTo>
                  <a:pt x="4" y="68"/>
                </a:lnTo>
                <a:lnTo>
                  <a:pt x="6" y="68"/>
                </a:lnTo>
                <a:lnTo>
                  <a:pt x="7" y="69"/>
                </a:lnTo>
                <a:lnTo>
                  <a:pt x="7" y="72"/>
                </a:lnTo>
                <a:lnTo>
                  <a:pt x="4" y="77"/>
                </a:lnTo>
                <a:lnTo>
                  <a:pt x="3" y="78"/>
                </a:lnTo>
                <a:lnTo>
                  <a:pt x="2" y="77"/>
                </a:lnTo>
                <a:lnTo>
                  <a:pt x="0" y="75"/>
                </a:lnTo>
                <a:lnTo>
                  <a:pt x="0" y="74"/>
                </a:lnTo>
                <a:lnTo>
                  <a:pt x="0" y="74"/>
                </a:lnTo>
                <a:close/>
                <a:moveTo>
                  <a:pt x="9" y="61"/>
                </a:moveTo>
                <a:lnTo>
                  <a:pt x="10" y="55"/>
                </a:lnTo>
                <a:lnTo>
                  <a:pt x="13" y="55"/>
                </a:lnTo>
                <a:lnTo>
                  <a:pt x="15" y="55"/>
                </a:lnTo>
                <a:lnTo>
                  <a:pt x="16" y="56"/>
                </a:lnTo>
                <a:lnTo>
                  <a:pt x="16" y="58"/>
                </a:lnTo>
                <a:lnTo>
                  <a:pt x="13" y="62"/>
                </a:lnTo>
                <a:lnTo>
                  <a:pt x="12" y="64"/>
                </a:lnTo>
                <a:lnTo>
                  <a:pt x="9" y="64"/>
                </a:lnTo>
                <a:lnTo>
                  <a:pt x="7" y="62"/>
                </a:lnTo>
                <a:lnTo>
                  <a:pt x="9" y="61"/>
                </a:lnTo>
                <a:lnTo>
                  <a:pt x="9" y="61"/>
                </a:lnTo>
                <a:close/>
                <a:moveTo>
                  <a:pt x="16" y="46"/>
                </a:moveTo>
                <a:lnTo>
                  <a:pt x="19" y="42"/>
                </a:lnTo>
                <a:lnTo>
                  <a:pt x="20" y="41"/>
                </a:lnTo>
                <a:lnTo>
                  <a:pt x="22" y="41"/>
                </a:lnTo>
                <a:lnTo>
                  <a:pt x="23" y="43"/>
                </a:lnTo>
                <a:lnTo>
                  <a:pt x="23" y="45"/>
                </a:lnTo>
                <a:lnTo>
                  <a:pt x="20" y="49"/>
                </a:lnTo>
                <a:lnTo>
                  <a:pt x="19" y="51"/>
                </a:lnTo>
                <a:lnTo>
                  <a:pt x="18" y="51"/>
                </a:lnTo>
                <a:lnTo>
                  <a:pt x="16" y="49"/>
                </a:lnTo>
                <a:lnTo>
                  <a:pt x="16" y="46"/>
                </a:lnTo>
                <a:lnTo>
                  <a:pt x="16" y="46"/>
                </a:lnTo>
                <a:close/>
                <a:moveTo>
                  <a:pt x="25" y="33"/>
                </a:moveTo>
                <a:lnTo>
                  <a:pt x="28" y="29"/>
                </a:lnTo>
                <a:lnTo>
                  <a:pt x="29" y="28"/>
                </a:lnTo>
                <a:lnTo>
                  <a:pt x="31" y="28"/>
                </a:lnTo>
                <a:lnTo>
                  <a:pt x="32" y="29"/>
                </a:lnTo>
                <a:lnTo>
                  <a:pt x="32" y="32"/>
                </a:lnTo>
                <a:lnTo>
                  <a:pt x="29" y="36"/>
                </a:lnTo>
                <a:lnTo>
                  <a:pt x="28" y="38"/>
                </a:lnTo>
                <a:lnTo>
                  <a:pt x="25" y="36"/>
                </a:lnTo>
                <a:lnTo>
                  <a:pt x="23" y="35"/>
                </a:lnTo>
                <a:lnTo>
                  <a:pt x="25" y="33"/>
                </a:lnTo>
                <a:lnTo>
                  <a:pt x="25" y="33"/>
                </a:lnTo>
                <a:close/>
                <a:moveTo>
                  <a:pt x="32" y="20"/>
                </a:moveTo>
                <a:lnTo>
                  <a:pt x="35" y="16"/>
                </a:lnTo>
                <a:lnTo>
                  <a:pt x="36" y="14"/>
                </a:lnTo>
                <a:lnTo>
                  <a:pt x="39" y="14"/>
                </a:lnTo>
                <a:lnTo>
                  <a:pt x="39" y="16"/>
                </a:lnTo>
                <a:lnTo>
                  <a:pt x="39" y="17"/>
                </a:lnTo>
                <a:lnTo>
                  <a:pt x="36" y="22"/>
                </a:lnTo>
                <a:lnTo>
                  <a:pt x="35" y="23"/>
                </a:lnTo>
                <a:lnTo>
                  <a:pt x="34" y="23"/>
                </a:lnTo>
                <a:lnTo>
                  <a:pt x="32" y="22"/>
                </a:lnTo>
                <a:lnTo>
                  <a:pt x="32" y="20"/>
                </a:lnTo>
                <a:lnTo>
                  <a:pt x="32" y="20"/>
                </a:lnTo>
                <a:close/>
                <a:moveTo>
                  <a:pt x="41" y="6"/>
                </a:moveTo>
                <a:lnTo>
                  <a:pt x="44" y="1"/>
                </a:lnTo>
                <a:lnTo>
                  <a:pt x="45" y="0"/>
                </a:lnTo>
                <a:lnTo>
                  <a:pt x="47" y="1"/>
                </a:lnTo>
                <a:lnTo>
                  <a:pt x="48" y="3"/>
                </a:lnTo>
                <a:lnTo>
                  <a:pt x="48" y="4"/>
                </a:lnTo>
                <a:lnTo>
                  <a:pt x="45" y="9"/>
                </a:lnTo>
                <a:lnTo>
                  <a:pt x="44" y="10"/>
                </a:lnTo>
                <a:lnTo>
                  <a:pt x="41" y="10"/>
                </a:lnTo>
                <a:lnTo>
                  <a:pt x="41" y="9"/>
                </a:lnTo>
                <a:lnTo>
                  <a:pt x="41" y="6"/>
                </a:lnTo>
                <a:lnTo>
                  <a:pt x="41" y="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29" name="Freeform 216"/>
          <p:cNvSpPr>
            <a:spLocks noEditPoints="1"/>
          </p:cNvSpPr>
          <p:nvPr/>
        </p:nvSpPr>
        <p:spPr bwMode="auto">
          <a:xfrm>
            <a:off x="8297271" y="5786627"/>
            <a:ext cx="25400" cy="41275"/>
          </a:xfrm>
          <a:custGeom>
            <a:avLst/>
            <a:gdLst/>
            <a:ahLst/>
            <a:cxnLst>
              <a:cxn ang="0">
                <a:pos x="5" y="69"/>
              </a:cxn>
              <a:cxn ang="0">
                <a:pos x="8" y="68"/>
              </a:cxn>
              <a:cxn ang="0">
                <a:pos x="9" y="72"/>
              </a:cxn>
              <a:cxn ang="0">
                <a:pos x="5" y="78"/>
              </a:cxn>
              <a:cxn ang="0">
                <a:pos x="0" y="75"/>
              </a:cxn>
              <a:cxn ang="0">
                <a:pos x="2" y="74"/>
              </a:cxn>
              <a:cxn ang="0">
                <a:pos x="12" y="55"/>
              </a:cxn>
              <a:cxn ang="0">
                <a:pos x="16" y="55"/>
              </a:cxn>
              <a:cxn ang="0">
                <a:pos x="16" y="58"/>
              </a:cxn>
              <a:cxn ang="0">
                <a:pos x="12" y="63"/>
              </a:cxn>
              <a:cxn ang="0">
                <a:pos x="9" y="62"/>
              </a:cxn>
              <a:cxn ang="0">
                <a:pos x="9" y="61"/>
              </a:cxn>
              <a:cxn ang="0">
                <a:pos x="21" y="42"/>
              </a:cxn>
              <a:cxn ang="0">
                <a:pos x="24" y="42"/>
              </a:cxn>
              <a:cxn ang="0">
                <a:pos x="25" y="45"/>
              </a:cxn>
              <a:cxn ang="0">
                <a:pos x="21" y="50"/>
              </a:cxn>
              <a:cxn ang="0">
                <a:pos x="18" y="49"/>
              </a:cxn>
              <a:cxn ang="0">
                <a:pos x="18" y="46"/>
              </a:cxn>
              <a:cxn ang="0">
                <a:pos x="28" y="29"/>
              </a:cxn>
              <a:cxn ang="0">
                <a:pos x="32" y="27"/>
              </a:cxn>
              <a:cxn ang="0">
                <a:pos x="32" y="32"/>
              </a:cxn>
              <a:cxn ang="0">
                <a:pos x="28" y="37"/>
              </a:cxn>
              <a:cxn ang="0">
                <a:pos x="25" y="34"/>
              </a:cxn>
              <a:cxn ang="0">
                <a:pos x="25" y="33"/>
              </a:cxn>
              <a:cxn ang="0">
                <a:pos x="37" y="16"/>
              </a:cxn>
              <a:cxn ang="0">
                <a:pos x="40" y="14"/>
              </a:cxn>
              <a:cxn ang="0">
                <a:pos x="41" y="17"/>
              </a:cxn>
              <a:cxn ang="0">
                <a:pos x="37" y="23"/>
              </a:cxn>
              <a:cxn ang="0">
                <a:pos x="34" y="21"/>
              </a:cxn>
              <a:cxn ang="0">
                <a:pos x="34" y="20"/>
              </a:cxn>
              <a:cxn ang="0">
                <a:pos x="44" y="1"/>
              </a:cxn>
              <a:cxn ang="0">
                <a:pos x="48" y="1"/>
              </a:cxn>
              <a:cxn ang="0">
                <a:pos x="48" y="4"/>
              </a:cxn>
              <a:cxn ang="0">
                <a:pos x="46" y="10"/>
              </a:cxn>
              <a:cxn ang="0">
                <a:pos x="41" y="8"/>
              </a:cxn>
              <a:cxn ang="0">
                <a:pos x="41" y="6"/>
              </a:cxn>
            </a:cxnLst>
            <a:rect l="0" t="0" r="r" b="b"/>
            <a:pathLst>
              <a:path w="50" h="78">
                <a:moveTo>
                  <a:pt x="2" y="74"/>
                </a:moveTo>
                <a:lnTo>
                  <a:pt x="5" y="69"/>
                </a:lnTo>
                <a:lnTo>
                  <a:pt x="6" y="68"/>
                </a:lnTo>
                <a:lnTo>
                  <a:pt x="8" y="68"/>
                </a:lnTo>
                <a:lnTo>
                  <a:pt x="9" y="69"/>
                </a:lnTo>
                <a:lnTo>
                  <a:pt x="9" y="72"/>
                </a:lnTo>
                <a:lnTo>
                  <a:pt x="6" y="76"/>
                </a:lnTo>
                <a:lnTo>
                  <a:pt x="5" y="78"/>
                </a:lnTo>
                <a:lnTo>
                  <a:pt x="2" y="76"/>
                </a:lnTo>
                <a:lnTo>
                  <a:pt x="0" y="75"/>
                </a:lnTo>
                <a:lnTo>
                  <a:pt x="2" y="74"/>
                </a:lnTo>
                <a:lnTo>
                  <a:pt x="2" y="74"/>
                </a:lnTo>
                <a:close/>
                <a:moveTo>
                  <a:pt x="9" y="61"/>
                </a:moveTo>
                <a:lnTo>
                  <a:pt x="12" y="55"/>
                </a:lnTo>
                <a:lnTo>
                  <a:pt x="14" y="55"/>
                </a:lnTo>
                <a:lnTo>
                  <a:pt x="16" y="55"/>
                </a:lnTo>
                <a:lnTo>
                  <a:pt x="16" y="56"/>
                </a:lnTo>
                <a:lnTo>
                  <a:pt x="16" y="58"/>
                </a:lnTo>
                <a:lnTo>
                  <a:pt x="14" y="62"/>
                </a:lnTo>
                <a:lnTo>
                  <a:pt x="12" y="63"/>
                </a:lnTo>
                <a:lnTo>
                  <a:pt x="11" y="63"/>
                </a:lnTo>
                <a:lnTo>
                  <a:pt x="9" y="62"/>
                </a:lnTo>
                <a:lnTo>
                  <a:pt x="9" y="61"/>
                </a:lnTo>
                <a:lnTo>
                  <a:pt x="9" y="61"/>
                </a:lnTo>
                <a:close/>
                <a:moveTo>
                  <a:pt x="18" y="46"/>
                </a:moveTo>
                <a:lnTo>
                  <a:pt x="21" y="42"/>
                </a:lnTo>
                <a:lnTo>
                  <a:pt x="22" y="40"/>
                </a:lnTo>
                <a:lnTo>
                  <a:pt x="24" y="42"/>
                </a:lnTo>
                <a:lnTo>
                  <a:pt x="25" y="43"/>
                </a:lnTo>
                <a:lnTo>
                  <a:pt x="25" y="45"/>
                </a:lnTo>
                <a:lnTo>
                  <a:pt x="22" y="49"/>
                </a:lnTo>
                <a:lnTo>
                  <a:pt x="21" y="50"/>
                </a:lnTo>
                <a:lnTo>
                  <a:pt x="18" y="50"/>
                </a:lnTo>
                <a:lnTo>
                  <a:pt x="18" y="49"/>
                </a:lnTo>
                <a:lnTo>
                  <a:pt x="18" y="46"/>
                </a:lnTo>
                <a:lnTo>
                  <a:pt x="18" y="46"/>
                </a:lnTo>
                <a:close/>
                <a:moveTo>
                  <a:pt x="25" y="33"/>
                </a:moveTo>
                <a:lnTo>
                  <a:pt x="28" y="29"/>
                </a:lnTo>
                <a:lnTo>
                  <a:pt x="30" y="27"/>
                </a:lnTo>
                <a:lnTo>
                  <a:pt x="32" y="27"/>
                </a:lnTo>
                <a:lnTo>
                  <a:pt x="34" y="29"/>
                </a:lnTo>
                <a:lnTo>
                  <a:pt x="32" y="32"/>
                </a:lnTo>
                <a:lnTo>
                  <a:pt x="30" y="36"/>
                </a:lnTo>
                <a:lnTo>
                  <a:pt x="28" y="37"/>
                </a:lnTo>
                <a:lnTo>
                  <a:pt x="27" y="36"/>
                </a:lnTo>
                <a:lnTo>
                  <a:pt x="25" y="34"/>
                </a:lnTo>
                <a:lnTo>
                  <a:pt x="25" y="33"/>
                </a:lnTo>
                <a:lnTo>
                  <a:pt x="25" y="33"/>
                </a:lnTo>
                <a:close/>
                <a:moveTo>
                  <a:pt x="34" y="20"/>
                </a:moveTo>
                <a:lnTo>
                  <a:pt x="37" y="16"/>
                </a:lnTo>
                <a:lnTo>
                  <a:pt x="38" y="14"/>
                </a:lnTo>
                <a:lnTo>
                  <a:pt x="40" y="14"/>
                </a:lnTo>
                <a:lnTo>
                  <a:pt x="41" y="16"/>
                </a:lnTo>
                <a:lnTo>
                  <a:pt x="41" y="17"/>
                </a:lnTo>
                <a:lnTo>
                  <a:pt x="38" y="21"/>
                </a:lnTo>
                <a:lnTo>
                  <a:pt x="37" y="23"/>
                </a:lnTo>
                <a:lnTo>
                  <a:pt x="35" y="23"/>
                </a:lnTo>
                <a:lnTo>
                  <a:pt x="34" y="21"/>
                </a:lnTo>
                <a:lnTo>
                  <a:pt x="34" y="20"/>
                </a:lnTo>
                <a:lnTo>
                  <a:pt x="34" y="20"/>
                </a:lnTo>
                <a:close/>
                <a:moveTo>
                  <a:pt x="41" y="6"/>
                </a:moveTo>
                <a:lnTo>
                  <a:pt x="44" y="1"/>
                </a:lnTo>
                <a:lnTo>
                  <a:pt x="46" y="0"/>
                </a:lnTo>
                <a:lnTo>
                  <a:pt x="48" y="1"/>
                </a:lnTo>
                <a:lnTo>
                  <a:pt x="50" y="3"/>
                </a:lnTo>
                <a:lnTo>
                  <a:pt x="48" y="4"/>
                </a:lnTo>
                <a:lnTo>
                  <a:pt x="47" y="8"/>
                </a:lnTo>
                <a:lnTo>
                  <a:pt x="46" y="10"/>
                </a:lnTo>
                <a:lnTo>
                  <a:pt x="43" y="10"/>
                </a:lnTo>
                <a:lnTo>
                  <a:pt x="41" y="8"/>
                </a:lnTo>
                <a:lnTo>
                  <a:pt x="41" y="6"/>
                </a:lnTo>
                <a:lnTo>
                  <a:pt x="41" y="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30" name="Freeform 217"/>
          <p:cNvSpPr>
            <a:spLocks/>
          </p:cNvSpPr>
          <p:nvPr/>
        </p:nvSpPr>
        <p:spPr bwMode="auto">
          <a:xfrm>
            <a:off x="7714659" y="5800914"/>
            <a:ext cx="114300" cy="138113"/>
          </a:xfrm>
          <a:custGeom>
            <a:avLst/>
            <a:gdLst/>
            <a:ahLst/>
            <a:cxnLst>
              <a:cxn ang="0">
                <a:pos x="218" y="262"/>
              </a:cxn>
              <a:cxn ang="0">
                <a:pos x="218" y="110"/>
              </a:cxn>
              <a:cxn ang="0">
                <a:pos x="0" y="0"/>
              </a:cxn>
              <a:cxn ang="0">
                <a:pos x="0" y="157"/>
              </a:cxn>
              <a:cxn ang="0">
                <a:pos x="218" y="262"/>
              </a:cxn>
            </a:cxnLst>
            <a:rect l="0" t="0" r="r" b="b"/>
            <a:pathLst>
              <a:path w="218" h="262">
                <a:moveTo>
                  <a:pt x="218" y="262"/>
                </a:moveTo>
                <a:lnTo>
                  <a:pt x="218" y="110"/>
                </a:lnTo>
                <a:lnTo>
                  <a:pt x="0" y="0"/>
                </a:lnTo>
                <a:lnTo>
                  <a:pt x="0" y="157"/>
                </a:lnTo>
                <a:lnTo>
                  <a:pt x="218" y="26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31" name="Freeform 218"/>
          <p:cNvSpPr>
            <a:spLocks/>
          </p:cNvSpPr>
          <p:nvPr/>
        </p:nvSpPr>
        <p:spPr bwMode="auto">
          <a:xfrm>
            <a:off x="7714659" y="5800914"/>
            <a:ext cx="114300" cy="138113"/>
          </a:xfrm>
          <a:custGeom>
            <a:avLst/>
            <a:gdLst/>
            <a:ahLst/>
            <a:cxnLst>
              <a:cxn ang="0">
                <a:pos x="218" y="262"/>
              </a:cxn>
              <a:cxn ang="0">
                <a:pos x="218" y="110"/>
              </a:cxn>
              <a:cxn ang="0">
                <a:pos x="0" y="0"/>
              </a:cxn>
              <a:cxn ang="0">
                <a:pos x="0" y="157"/>
              </a:cxn>
              <a:cxn ang="0">
                <a:pos x="218" y="262"/>
              </a:cxn>
            </a:cxnLst>
            <a:rect l="0" t="0" r="r" b="b"/>
            <a:pathLst>
              <a:path w="218" h="262">
                <a:moveTo>
                  <a:pt x="218" y="262"/>
                </a:moveTo>
                <a:lnTo>
                  <a:pt x="218" y="110"/>
                </a:lnTo>
                <a:lnTo>
                  <a:pt x="0" y="0"/>
                </a:lnTo>
                <a:lnTo>
                  <a:pt x="0" y="157"/>
                </a:lnTo>
                <a:lnTo>
                  <a:pt x="218" y="262"/>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32" name="Freeform 219"/>
          <p:cNvSpPr>
            <a:spLocks/>
          </p:cNvSpPr>
          <p:nvPr/>
        </p:nvSpPr>
        <p:spPr bwMode="auto">
          <a:xfrm>
            <a:off x="7700371" y="5727881"/>
            <a:ext cx="366713" cy="211138"/>
          </a:xfrm>
          <a:custGeom>
            <a:avLst/>
            <a:gdLst/>
            <a:ahLst/>
            <a:cxnLst>
              <a:cxn ang="0">
                <a:pos x="0" y="136"/>
              </a:cxn>
              <a:cxn ang="0">
                <a:pos x="128" y="71"/>
              </a:cxn>
              <a:cxn ang="0">
                <a:pos x="246" y="249"/>
              </a:cxn>
              <a:cxn ang="0">
                <a:pos x="693" y="0"/>
              </a:cxn>
              <a:cxn ang="0">
                <a:pos x="687" y="143"/>
              </a:cxn>
              <a:cxn ang="0">
                <a:pos x="243" y="398"/>
              </a:cxn>
            </a:cxnLst>
            <a:rect l="0" t="0" r="r" b="b"/>
            <a:pathLst>
              <a:path w="693" h="398">
                <a:moveTo>
                  <a:pt x="0" y="136"/>
                </a:moveTo>
                <a:lnTo>
                  <a:pt x="128" y="71"/>
                </a:lnTo>
                <a:lnTo>
                  <a:pt x="246" y="249"/>
                </a:lnTo>
                <a:lnTo>
                  <a:pt x="693" y="0"/>
                </a:lnTo>
                <a:lnTo>
                  <a:pt x="687" y="143"/>
                </a:lnTo>
                <a:lnTo>
                  <a:pt x="243" y="398"/>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33" name="Freeform 220"/>
          <p:cNvSpPr>
            <a:spLocks/>
          </p:cNvSpPr>
          <p:nvPr/>
        </p:nvSpPr>
        <p:spPr bwMode="auto">
          <a:xfrm>
            <a:off x="7768637" y="5627877"/>
            <a:ext cx="309563" cy="136525"/>
          </a:xfrm>
          <a:custGeom>
            <a:avLst/>
            <a:gdLst/>
            <a:ahLst/>
            <a:cxnLst>
              <a:cxn ang="0">
                <a:pos x="565" y="187"/>
              </a:cxn>
              <a:cxn ang="0">
                <a:pos x="584" y="177"/>
              </a:cxn>
              <a:cxn ang="0">
                <a:pos x="457" y="0"/>
              </a:cxn>
              <a:cxn ang="0">
                <a:pos x="0" y="258"/>
              </a:cxn>
            </a:cxnLst>
            <a:rect l="0" t="0" r="r" b="b"/>
            <a:pathLst>
              <a:path w="584" h="258">
                <a:moveTo>
                  <a:pt x="565" y="187"/>
                </a:moveTo>
                <a:lnTo>
                  <a:pt x="584" y="177"/>
                </a:lnTo>
                <a:lnTo>
                  <a:pt x="457" y="0"/>
                </a:lnTo>
                <a:lnTo>
                  <a:pt x="0" y="258"/>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34" name="Freeform 221"/>
          <p:cNvSpPr>
            <a:spLocks/>
          </p:cNvSpPr>
          <p:nvPr/>
        </p:nvSpPr>
        <p:spPr bwMode="auto">
          <a:xfrm>
            <a:off x="7860709" y="5643744"/>
            <a:ext cx="44450" cy="46038"/>
          </a:xfrm>
          <a:custGeom>
            <a:avLst/>
            <a:gdLst/>
            <a:ahLst/>
            <a:cxnLst>
              <a:cxn ang="0">
                <a:pos x="46" y="87"/>
              </a:cxn>
              <a:cxn ang="0">
                <a:pos x="40" y="50"/>
              </a:cxn>
              <a:cxn ang="0">
                <a:pos x="84" y="25"/>
              </a:cxn>
              <a:cxn ang="0">
                <a:pos x="35" y="0"/>
              </a:cxn>
              <a:cxn ang="0">
                <a:pos x="0" y="25"/>
              </a:cxn>
              <a:cxn ang="0">
                <a:pos x="46" y="50"/>
              </a:cxn>
            </a:cxnLst>
            <a:rect l="0" t="0" r="r" b="b"/>
            <a:pathLst>
              <a:path w="84" h="87">
                <a:moveTo>
                  <a:pt x="46" y="87"/>
                </a:moveTo>
                <a:lnTo>
                  <a:pt x="40" y="50"/>
                </a:lnTo>
                <a:lnTo>
                  <a:pt x="84" y="25"/>
                </a:lnTo>
                <a:lnTo>
                  <a:pt x="35" y="0"/>
                </a:lnTo>
                <a:lnTo>
                  <a:pt x="0" y="25"/>
                </a:lnTo>
                <a:lnTo>
                  <a:pt x="46" y="5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35" name="Line 222"/>
          <p:cNvSpPr>
            <a:spLocks noChangeShapeType="1"/>
          </p:cNvSpPr>
          <p:nvPr/>
        </p:nvSpPr>
        <p:spPr bwMode="auto">
          <a:xfrm flipH="1" flipV="1">
            <a:off x="7862300" y="5659627"/>
            <a:ext cx="3175" cy="428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36" name="Line 223"/>
          <p:cNvSpPr>
            <a:spLocks noChangeShapeType="1"/>
          </p:cNvSpPr>
          <p:nvPr/>
        </p:nvSpPr>
        <p:spPr bwMode="auto">
          <a:xfrm flipH="1" flipV="1">
            <a:off x="7908334" y="5659619"/>
            <a:ext cx="3175" cy="19050"/>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37" name="Freeform 224"/>
          <p:cNvSpPr>
            <a:spLocks/>
          </p:cNvSpPr>
          <p:nvPr/>
        </p:nvSpPr>
        <p:spPr bwMode="auto">
          <a:xfrm>
            <a:off x="7749584" y="5850119"/>
            <a:ext cx="19050" cy="57150"/>
          </a:xfrm>
          <a:custGeom>
            <a:avLst/>
            <a:gdLst/>
            <a:ahLst/>
            <a:cxnLst>
              <a:cxn ang="0">
                <a:pos x="0" y="87"/>
              </a:cxn>
              <a:cxn ang="0">
                <a:pos x="0" y="0"/>
              </a:cxn>
              <a:cxn ang="0">
                <a:pos x="37" y="22"/>
              </a:cxn>
              <a:cxn ang="0">
                <a:pos x="35" y="109"/>
              </a:cxn>
              <a:cxn ang="0">
                <a:pos x="0" y="87"/>
              </a:cxn>
            </a:cxnLst>
            <a:rect l="0" t="0" r="r" b="b"/>
            <a:pathLst>
              <a:path w="37" h="109">
                <a:moveTo>
                  <a:pt x="0" y="87"/>
                </a:moveTo>
                <a:lnTo>
                  <a:pt x="0" y="0"/>
                </a:lnTo>
                <a:lnTo>
                  <a:pt x="37" y="22"/>
                </a:lnTo>
                <a:lnTo>
                  <a:pt x="35" y="109"/>
                </a:lnTo>
                <a:lnTo>
                  <a:pt x="0" y="87"/>
                </a:lnTo>
                <a:close/>
              </a:path>
            </a:pathLst>
          </a:custGeom>
          <a:solidFill>
            <a:srgbClr val="CC66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38" name="Freeform 225"/>
          <p:cNvSpPr>
            <a:spLocks/>
          </p:cNvSpPr>
          <p:nvPr/>
        </p:nvSpPr>
        <p:spPr bwMode="auto">
          <a:xfrm>
            <a:off x="7749584" y="5850119"/>
            <a:ext cx="19050" cy="57150"/>
          </a:xfrm>
          <a:custGeom>
            <a:avLst/>
            <a:gdLst/>
            <a:ahLst/>
            <a:cxnLst>
              <a:cxn ang="0">
                <a:pos x="0" y="87"/>
              </a:cxn>
              <a:cxn ang="0">
                <a:pos x="0" y="0"/>
              </a:cxn>
              <a:cxn ang="0">
                <a:pos x="37" y="22"/>
              </a:cxn>
              <a:cxn ang="0">
                <a:pos x="35" y="109"/>
              </a:cxn>
              <a:cxn ang="0">
                <a:pos x="0" y="87"/>
              </a:cxn>
            </a:cxnLst>
            <a:rect l="0" t="0" r="r" b="b"/>
            <a:pathLst>
              <a:path w="37" h="109">
                <a:moveTo>
                  <a:pt x="0" y="87"/>
                </a:moveTo>
                <a:lnTo>
                  <a:pt x="0" y="0"/>
                </a:lnTo>
                <a:lnTo>
                  <a:pt x="37" y="22"/>
                </a:lnTo>
                <a:lnTo>
                  <a:pt x="35" y="109"/>
                </a:lnTo>
                <a:lnTo>
                  <a:pt x="0" y="87"/>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39" name="Freeform 226"/>
          <p:cNvSpPr>
            <a:spLocks/>
          </p:cNvSpPr>
          <p:nvPr/>
        </p:nvSpPr>
        <p:spPr bwMode="auto">
          <a:xfrm>
            <a:off x="7848009" y="5823139"/>
            <a:ext cx="92075" cy="79375"/>
          </a:xfrm>
          <a:custGeom>
            <a:avLst/>
            <a:gdLst/>
            <a:ahLst/>
            <a:cxnLst>
              <a:cxn ang="0">
                <a:pos x="3" y="88"/>
              </a:cxn>
              <a:cxn ang="0">
                <a:pos x="0" y="149"/>
              </a:cxn>
              <a:cxn ang="0">
                <a:pos x="174" y="53"/>
              </a:cxn>
              <a:cxn ang="0">
                <a:pos x="172" y="0"/>
              </a:cxn>
              <a:cxn ang="0">
                <a:pos x="3" y="88"/>
              </a:cxn>
            </a:cxnLst>
            <a:rect l="0" t="0" r="r" b="b"/>
            <a:pathLst>
              <a:path w="174" h="149">
                <a:moveTo>
                  <a:pt x="3" y="88"/>
                </a:moveTo>
                <a:lnTo>
                  <a:pt x="0" y="149"/>
                </a:lnTo>
                <a:lnTo>
                  <a:pt x="174" y="53"/>
                </a:lnTo>
                <a:lnTo>
                  <a:pt x="172" y="0"/>
                </a:lnTo>
                <a:lnTo>
                  <a:pt x="3" y="88"/>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40" name="Freeform 227"/>
          <p:cNvSpPr>
            <a:spLocks/>
          </p:cNvSpPr>
          <p:nvPr/>
        </p:nvSpPr>
        <p:spPr bwMode="auto">
          <a:xfrm>
            <a:off x="7848009" y="5823139"/>
            <a:ext cx="92075" cy="79375"/>
          </a:xfrm>
          <a:custGeom>
            <a:avLst/>
            <a:gdLst/>
            <a:ahLst/>
            <a:cxnLst>
              <a:cxn ang="0">
                <a:pos x="3" y="88"/>
              </a:cxn>
              <a:cxn ang="0">
                <a:pos x="0" y="149"/>
              </a:cxn>
              <a:cxn ang="0">
                <a:pos x="174" y="53"/>
              </a:cxn>
              <a:cxn ang="0">
                <a:pos x="172" y="0"/>
              </a:cxn>
              <a:cxn ang="0">
                <a:pos x="3" y="88"/>
              </a:cxn>
            </a:cxnLst>
            <a:rect l="0" t="0" r="r" b="b"/>
            <a:pathLst>
              <a:path w="174" h="149">
                <a:moveTo>
                  <a:pt x="3" y="88"/>
                </a:moveTo>
                <a:lnTo>
                  <a:pt x="0" y="149"/>
                </a:lnTo>
                <a:lnTo>
                  <a:pt x="174" y="53"/>
                </a:lnTo>
                <a:lnTo>
                  <a:pt x="172" y="0"/>
                </a:lnTo>
                <a:lnTo>
                  <a:pt x="3" y="88"/>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41" name="Freeform 228"/>
          <p:cNvSpPr>
            <a:spLocks/>
          </p:cNvSpPr>
          <p:nvPr/>
        </p:nvSpPr>
        <p:spPr bwMode="auto">
          <a:xfrm>
            <a:off x="7959138" y="5764402"/>
            <a:ext cx="92075" cy="79375"/>
          </a:xfrm>
          <a:custGeom>
            <a:avLst/>
            <a:gdLst/>
            <a:ahLst/>
            <a:cxnLst>
              <a:cxn ang="0">
                <a:pos x="3" y="87"/>
              </a:cxn>
              <a:cxn ang="0">
                <a:pos x="0" y="149"/>
              </a:cxn>
              <a:cxn ang="0">
                <a:pos x="173" y="52"/>
              </a:cxn>
              <a:cxn ang="0">
                <a:pos x="170" y="0"/>
              </a:cxn>
              <a:cxn ang="0">
                <a:pos x="3" y="87"/>
              </a:cxn>
            </a:cxnLst>
            <a:rect l="0" t="0" r="r" b="b"/>
            <a:pathLst>
              <a:path w="173" h="149">
                <a:moveTo>
                  <a:pt x="3" y="87"/>
                </a:moveTo>
                <a:lnTo>
                  <a:pt x="0" y="149"/>
                </a:lnTo>
                <a:lnTo>
                  <a:pt x="173" y="52"/>
                </a:lnTo>
                <a:lnTo>
                  <a:pt x="170" y="0"/>
                </a:lnTo>
                <a:lnTo>
                  <a:pt x="3" y="87"/>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42" name="Freeform 229"/>
          <p:cNvSpPr>
            <a:spLocks/>
          </p:cNvSpPr>
          <p:nvPr/>
        </p:nvSpPr>
        <p:spPr bwMode="auto">
          <a:xfrm>
            <a:off x="7959138" y="5764402"/>
            <a:ext cx="92075" cy="79375"/>
          </a:xfrm>
          <a:custGeom>
            <a:avLst/>
            <a:gdLst/>
            <a:ahLst/>
            <a:cxnLst>
              <a:cxn ang="0">
                <a:pos x="3" y="87"/>
              </a:cxn>
              <a:cxn ang="0">
                <a:pos x="0" y="149"/>
              </a:cxn>
              <a:cxn ang="0">
                <a:pos x="173" y="52"/>
              </a:cxn>
              <a:cxn ang="0">
                <a:pos x="170" y="0"/>
              </a:cxn>
              <a:cxn ang="0">
                <a:pos x="3" y="87"/>
              </a:cxn>
            </a:cxnLst>
            <a:rect l="0" t="0" r="r" b="b"/>
            <a:pathLst>
              <a:path w="173" h="149">
                <a:moveTo>
                  <a:pt x="3" y="87"/>
                </a:moveTo>
                <a:lnTo>
                  <a:pt x="0" y="149"/>
                </a:lnTo>
                <a:lnTo>
                  <a:pt x="173" y="52"/>
                </a:lnTo>
                <a:lnTo>
                  <a:pt x="170" y="0"/>
                </a:lnTo>
                <a:lnTo>
                  <a:pt x="3" y="87"/>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43" name="Freeform 230"/>
          <p:cNvSpPr>
            <a:spLocks/>
          </p:cNvSpPr>
          <p:nvPr/>
        </p:nvSpPr>
        <p:spPr bwMode="auto">
          <a:xfrm>
            <a:off x="7932146" y="5654864"/>
            <a:ext cx="114300" cy="104775"/>
          </a:xfrm>
          <a:custGeom>
            <a:avLst/>
            <a:gdLst/>
            <a:ahLst/>
            <a:cxnLst>
              <a:cxn ang="0">
                <a:pos x="0" y="74"/>
              </a:cxn>
              <a:cxn ang="0">
                <a:pos x="76" y="198"/>
              </a:cxn>
              <a:cxn ang="0">
                <a:pos x="216" y="115"/>
              </a:cxn>
              <a:cxn ang="0">
                <a:pos x="134" y="0"/>
              </a:cxn>
              <a:cxn ang="0">
                <a:pos x="0" y="74"/>
              </a:cxn>
            </a:cxnLst>
            <a:rect l="0" t="0" r="r" b="b"/>
            <a:pathLst>
              <a:path w="216" h="198">
                <a:moveTo>
                  <a:pt x="0" y="74"/>
                </a:moveTo>
                <a:lnTo>
                  <a:pt x="76" y="198"/>
                </a:lnTo>
                <a:lnTo>
                  <a:pt x="216" y="115"/>
                </a:lnTo>
                <a:lnTo>
                  <a:pt x="134" y="0"/>
                </a:lnTo>
                <a:lnTo>
                  <a:pt x="0" y="74"/>
                </a:lnTo>
                <a:close/>
              </a:path>
            </a:pathLst>
          </a:custGeom>
          <a:solidFill>
            <a:srgbClr val="507BA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44" name="Freeform 231"/>
          <p:cNvSpPr>
            <a:spLocks/>
          </p:cNvSpPr>
          <p:nvPr/>
        </p:nvSpPr>
        <p:spPr bwMode="auto">
          <a:xfrm>
            <a:off x="7932146" y="5654864"/>
            <a:ext cx="114300" cy="104775"/>
          </a:xfrm>
          <a:custGeom>
            <a:avLst/>
            <a:gdLst/>
            <a:ahLst/>
            <a:cxnLst>
              <a:cxn ang="0">
                <a:pos x="0" y="74"/>
              </a:cxn>
              <a:cxn ang="0">
                <a:pos x="76" y="198"/>
              </a:cxn>
              <a:cxn ang="0">
                <a:pos x="216" y="115"/>
              </a:cxn>
              <a:cxn ang="0">
                <a:pos x="134" y="0"/>
              </a:cxn>
              <a:cxn ang="0">
                <a:pos x="0" y="74"/>
              </a:cxn>
            </a:cxnLst>
            <a:rect l="0" t="0" r="r" b="b"/>
            <a:pathLst>
              <a:path w="216" h="198">
                <a:moveTo>
                  <a:pt x="0" y="74"/>
                </a:moveTo>
                <a:lnTo>
                  <a:pt x="76" y="198"/>
                </a:lnTo>
                <a:lnTo>
                  <a:pt x="216" y="115"/>
                </a:lnTo>
                <a:lnTo>
                  <a:pt x="134" y="0"/>
                </a:lnTo>
                <a:lnTo>
                  <a:pt x="0" y="74"/>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45" name="Freeform 232"/>
          <p:cNvSpPr>
            <a:spLocks noEditPoints="1"/>
          </p:cNvSpPr>
          <p:nvPr/>
        </p:nvSpPr>
        <p:spPr bwMode="auto">
          <a:xfrm>
            <a:off x="7952788" y="5686606"/>
            <a:ext cx="30163" cy="57150"/>
          </a:xfrm>
          <a:custGeom>
            <a:avLst/>
            <a:gdLst/>
            <a:ahLst/>
            <a:cxnLst>
              <a:cxn ang="0">
                <a:pos x="7" y="5"/>
              </a:cxn>
              <a:cxn ang="0">
                <a:pos x="7" y="8"/>
              </a:cxn>
              <a:cxn ang="0">
                <a:pos x="3" y="7"/>
              </a:cxn>
              <a:cxn ang="0">
                <a:pos x="0" y="1"/>
              </a:cxn>
              <a:cxn ang="0">
                <a:pos x="5" y="0"/>
              </a:cxn>
              <a:cxn ang="0">
                <a:pos x="6" y="1"/>
              </a:cxn>
              <a:cxn ang="0">
                <a:pos x="15" y="18"/>
              </a:cxn>
              <a:cxn ang="0">
                <a:pos x="13" y="23"/>
              </a:cxn>
              <a:cxn ang="0">
                <a:pos x="10" y="21"/>
              </a:cxn>
              <a:cxn ang="0">
                <a:pos x="7" y="15"/>
              </a:cxn>
              <a:cxn ang="0">
                <a:pos x="12" y="13"/>
              </a:cxn>
              <a:cxn ang="0">
                <a:pos x="13" y="14"/>
              </a:cxn>
              <a:cxn ang="0">
                <a:pos x="22" y="33"/>
              </a:cxn>
              <a:cxn ang="0">
                <a:pos x="21" y="37"/>
              </a:cxn>
              <a:cxn ang="0">
                <a:pos x="18" y="36"/>
              </a:cxn>
              <a:cxn ang="0">
                <a:pos x="15" y="28"/>
              </a:cxn>
              <a:cxn ang="0">
                <a:pos x="19" y="27"/>
              </a:cxn>
              <a:cxn ang="0">
                <a:pos x="21" y="28"/>
              </a:cxn>
              <a:cxn ang="0">
                <a:pos x="29" y="47"/>
              </a:cxn>
              <a:cxn ang="0">
                <a:pos x="28" y="50"/>
              </a:cxn>
              <a:cxn ang="0">
                <a:pos x="25" y="49"/>
              </a:cxn>
              <a:cxn ang="0">
                <a:pos x="22" y="43"/>
              </a:cxn>
              <a:cxn ang="0">
                <a:pos x="25" y="41"/>
              </a:cxn>
              <a:cxn ang="0">
                <a:pos x="26" y="43"/>
              </a:cxn>
              <a:cxn ang="0">
                <a:pos x="37" y="60"/>
              </a:cxn>
              <a:cxn ang="0">
                <a:pos x="35" y="65"/>
              </a:cxn>
              <a:cxn ang="0">
                <a:pos x="32" y="63"/>
              </a:cxn>
              <a:cxn ang="0">
                <a:pos x="29" y="56"/>
              </a:cxn>
              <a:cxn ang="0">
                <a:pos x="32" y="55"/>
              </a:cxn>
              <a:cxn ang="0">
                <a:pos x="34" y="56"/>
              </a:cxn>
              <a:cxn ang="0">
                <a:pos x="44" y="75"/>
              </a:cxn>
              <a:cxn ang="0">
                <a:pos x="42" y="79"/>
              </a:cxn>
              <a:cxn ang="0">
                <a:pos x="39" y="78"/>
              </a:cxn>
              <a:cxn ang="0">
                <a:pos x="37" y="70"/>
              </a:cxn>
              <a:cxn ang="0">
                <a:pos x="39" y="69"/>
              </a:cxn>
              <a:cxn ang="0">
                <a:pos x="41" y="70"/>
              </a:cxn>
              <a:cxn ang="0">
                <a:pos x="51" y="89"/>
              </a:cxn>
              <a:cxn ang="0">
                <a:pos x="50" y="92"/>
              </a:cxn>
              <a:cxn ang="0">
                <a:pos x="47" y="91"/>
              </a:cxn>
              <a:cxn ang="0">
                <a:pos x="44" y="85"/>
              </a:cxn>
              <a:cxn ang="0">
                <a:pos x="47" y="83"/>
              </a:cxn>
              <a:cxn ang="0">
                <a:pos x="48" y="85"/>
              </a:cxn>
              <a:cxn ang="0">
                <a:pos x="58" y="102"/>
              </a:cxn>
              <a:cxn ang="0">
                <a:pos x="57" y="107"/>
              </a:cxn>
              <a:cxn ang="0">
                <a:pos x="54" y="105"/>
              </a:cxn>
              <a:cxn ang="0">
                <a:pos x="51" y="98"/>
              </a:cxn>
              <a:cxn ang="0">
                <a:pos x="54" y="97"/>
              </a:cxn>
              <a:cxn ang="0">
                <a:pos x="55" y="98"/>
              </a:cxn>
            </a:cxnLst>
            <a:rect l="0" t="0" r="r" b="b"/>
            <a:pathLst>
              <a:path w="58" h="107">
                <a:moveTo>
                  <a:pt x="6" y="1"/>
                </a:moveTo>
                <a:lnTo>
                  <a:pt x="7" y="5"/>
                </a:lnTo>
                <a:lnTo>
                  <a:pt x="7" y="7"/>
                </a:lnTo>
                <a:lnTo>
                  <a:pt x="7" y="8"/>
                </a:lnTo>
                <a:lnTo>
                  <a:pt x="5" y="8"/>
                </a:lnTo>
                <a:lnTo>
                  <a:pt x="3" y="7"/>
                </a:lnTo>
                <a:lnTo>
                  <a:pt x="0" y="2"/>
                </a:lnTo>
                <a:lnTo>
                  <a:pt x="0" y="1"/>
                </a:lnTo>
                <a:lnTo>
                  <a:pt x="2" y="0"/>
                </a:lnTo>
                <a:lnTo>
                  <a:pt x="5" y="0"/>
                </a:lnTo>
                <a:lnTo>
                  <a:pt x="6" y="1"/>
                </a:lnTo>
                <a:lnTo>
                  <a:pt x="6" y="1"/>
                </a:lnTo>
                <a:close/>
                <a:moveTo>
                  <a:pt x="13" y="14"/>
                </a:moveTo>
                <a:lnTo>
                  <a:pt x="15" y="18"/>
                </a:lnTo>
                <a:lnTo>
                  <a:pt x="15" y="21"/>
                </a:lnTo>
                <a:lnTo>
                  <a:pt x="13" y="23"/>
                </a:lnTo>
                <a:lnTo>
                  <a:pt x="12" y="23"/>
                </a:lnTo>
                <a:lnTo>
                  <a:pt x="10" y="21"/>
                </a:lnTo>
                <a:lnTo>
                  <a:pt x="7" y="17"/>
                </a:lnTo>
                <a:lnTo>
                  <a:pt x="7" y="15"/>
                </a:lnTo>
                <a:lnTo>
                  <a:pt x="9" y="13"/>
                </a:lnTo>
                <a:lnTo>
                  <a:pt x="12" y="13"/>
                </a:lnTo>
                <a:lnTo>
                  <a:pt x="13" y="14"/>
                </a:lnTo>
                <a:lnTo>
                  <a:pt x="13" y="14"/>
                </a:lnTo>
                <a:close/>
                <a:moveTo>
                  <a:pt x="21" y="28"/>
                </a:moveTo>
                <a:lnTo>
                  <a:pt x="22" y="33"/>
                </a:lnTo>
                <a:lnTo>
                  <a:pt x="22" y="36"/>
                </a:lnTo>
                <a:lnTo>
                  <a:pt x="21" y="37"/>
                </a:lnTo>
                <a:lnTo>
                  <a:pt x="19" y="37"/>
                </a:lnTo>
                <a:lnTo>
                  <a:pt x="18" y="36"/>
                </a:lnTo>
                <a:lnTo>
                  <a:pt x="15" y="31"/>
                </a:lnTo>
                <a:lnTo>
                  <a:pt x="15" y="28"/>
                </a:lnTo>
                <a:lnTo>
                  <a:pt x="16" y="27"/>
                </a:lnTo>
                <a:lnTo>
                  <a:pt x="19" y="27"/>
                </a:lnTo>
                <a:lnTo>
                  <a:pt x="21" y="28"/>
                </a:lnTo>
                <a:lnTo>
                  <a:pt x="21" y="28"/>
                </a:lnTo>
                <a:close/>
                <a:moveTo>
                  <a:pt x="26" y="43"/>
                </a:moveTo>
                <a:lnTo>
                  <a:pt x="29" y="47"/>
                </a:lnTo>
                <a:lnTo>
                  <a:pt x="29" y="49"/>
                </a:lnTo>
                <a:lnTo>
                  <a:pt x="28" y="50"/>
                </a:lnTo>
                <a:lnTo>
                  <a:pt x="26" y="50"/>
                </a:lnTo>
                <a:lnTo>
                  <a:pt x="25" y="49"/>
                </a:lnTo>
                <a:lnTo>
                  <a:pt x="22" y="44"/>
                </a:lnTo>
                <a:lnTo>
                  <a:pt x="22" y="43"/>
                </a:lnTo>
                <a:lnTo>
                  <a:pt x="23" y="41"/>
                </a:lnTo>
                <a:lnTo>
                  <a:pt x="25" y="41"/>
                </a:lnTo>
                <a:lnTo>
                  <a:pt x="26" y="43"/>
                </a:lnTo>
                <a:lnTo>
                  <a:pt x="26" y="43"/>
                </a:lnTo>
                <a:close/>
                <a:moveTo>
                  <a:pt x="34" y="56"/>
                </a:moveTo>
                <a:lnTo>
                  <a:pt x="37" y="60"/>
                </a:lnTo>
                <a:lnTo>
                  <a:pt x="37" y="63"/>
                </a:lnTo>
                <a:lnTo>
                  <a:pt x="35" y="65"/>
                </a:lnTo>
                <a:lnTo>
                  <a:pt x="34" y="65"/>
                </a:lnTo>
                <a:lnTo>
                  <a:pt x="32" y="63"/>
                </a:lnTo>
                <a:lnTo>
                  <a:pt x="29" y="59"/>
                </a:lnTo>
                <a:lnTo>
                  <a:pt x="29" y="56"/>
                </a:lnTo>
                <a:lnTo>
                  <a:pt x="31" y="55"/>
                </a:lnTo>
                <a:lnTo>
                  <a:pt x="32" y="55"/>
                </a:lnTo>
                <a:lnTo>
                  <a:pt x="34" y="56"/>
                </a:lnTo>
                <a:lnTo>
                  <a:pt x="34" y="56"/>
                </a:lnTo>
                <a:close/>
                <a:moveTo>
                  <a:pt x="41" y="70"/>
                </a:moveTo>
                <a:lnTo>
                  <a:pt x="44" y="75"/>
                </a:lnTo>
                <a:lnTo>
                  <a:pt x="44" y="78"/>
                </a:lnTo>
                <a:lnTo>
                  <a:pt x="42" y="79"/>
                </a:lnTo>
                <a:lnTo>
                  <a:pt x="41" y="79"/>
                </a:lnTo>
                <a:lnTo>
                  <a:pt x="39" y="78"/>
                </a:lnTo>
                <a:lnTo>
                  <a:pt x="37" y="73"/>
                </a:lnTo>
                <a:lnTo>
                  <a:pt x="37" y="70"/>
                </a:lnTo>
                <a:lnTo>
                  <a:pt x="38" y="69"/>
                </a:lnTo>
                <a:lnTo>
                  <a:pt x="39" y="69"/>
                </a:lnTo>
                <a:lnTo>
                  <a:pt x="41" y="70"/>
                </a:lnTo>
                <a:lnTo>
                  <a:pt x="41" y="70"/>
                </a:lnTo>
                <a:close/>
                <a:moveTo>
                  <a:pt x="48" y="85"/>
                </a:moveTo>
                <a:lnTo>
                  <a:pt x="51" y="89"/>
                </a:lnTo>
                <a:lnTo>
                  <a:pt x="51" y="91"/>
                </a:lnTo>
                <a:lnTo>
                  <a:pt x="50" y="92"/>
                </a:lnTo>
                <a:lnTo>
                  <a:pt x="48" y="92"/>
                </a:lnTo>
                <a:lnTo>
                  <a:pt x="47" y="91"/>
                </a:lnTo>
                <a:lnTo>
                  <a:pt x="44" y="86"/>
                </a:lnTo>
                <a:lnTo>
                  <a:pt x="44" y="85"/>
                </a:lnTo>
                <a:lnTo>
                  <a:pt x="45" y="83"/>
                </a:lnTo>
                <a:lnTo>
                  <a:pt x="47" y="83"/>
                </a:lnTo>
                <a:lnTo>
                  <a:pt x="48" y="85"/>
                </a:lnTo>
                <a:lnTo>
                  <a:pt x="48" y="85"/>
                </a:lnTo>
                <a:close/>
                <a:moveTo>
                  <a:pt x="55" y="98"/>
                </a:moveTo>
                <a:lnTo>
                  <a:pt x="58" y="102"/>
                </a:lnTo>
                <a:lnTo>
                  <a:pt x="58" y="105"/>
                </a:lnTo>
                <a:lnTo>
                  <a:pt x="57" y="107"/>
                </a:lnTo>
                <a:lnTo>
                  <a:pt x="55" y="107"/>
                </a:lnTo>
                <a:lnTo>
                  <a:pt x="54" y="105"/>
                </a:lnTo>
                <a:lnTo>
                  <a:pt x="51" y="101"/>
                </a:lnTo>
                <a:lnTo>
                  <a:pt x="51" y="98"/>
                </a:lnTo>
                <a:lnTo>
                  <a:pt x="53" y="97"/>
                </a:lnTo>
                <a:lnTo>
                  <a:pt x="54" y="97"/>
                </a:lnTo>
                <a:lnTo>
                  <a:pt x="55" y="98"/>
                </a:lnTo>
                <a:lnTo>
                  <a:pt x="55" y="9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46" name="Freeform 233"/>
          <p:cNvSpPr>
            <a:spLocks noEditPoints="1"/>
          </p:cNvSpPr>
          <p:nvPr/>
        </p:nvSpPr>
        <p:spPr bwMode="auto">
          <a:xfrm>
            <a:off x="7968663" y="5675502"/>
            <a:ext cx="30163" cy="55563"/>
          </a:xfrm>
          <a:custGeom>
            <a:avLst/>
            <a:gdLst/>
            <a:ahLst/>
            <a:cxnLst>
              <a:cxn ang="0">
                <a:pos x="7" y="6"/>
              </a:cxn>
              <a:cxn ang="0">
                <a:pos x="6" y="10"/>
              </a:cxn>
              <a:cxn ang="0">
                <a:pos x="3" y="8"/>
              </a:cxn>
              <a:cxn ang="0">
                <a:pos x="0" y="1"/>
              </a:cxn>
              <a:cxn ang="0">
                <a:pos x="3" y="0"/>
              </a:cxn>
              <a:cxn ang="0">
                <a:pos x="4" y="1"/>
              </a:cxn>
              <a:cxn ang="0">
                <a:pos x="14" y="20"/>
              </a:cxn>
              <a:cxn ang="0">
                <a:pos x="13" y="23"/>
              </a:cxn>
              <a:cxn ang="0">
                <a:pos x="8" y="23"/>
              </a:cxn>
              <a:cxn ang="0">
                <a:pos x="7" y="16"/>
              </a:cxn>
              <a:cxn ang="0">
                <a:pos x="10" y="14"/>
              </a:cxn>
              <a:cxn ang="0">
                <a:pos x="11" y="16"/>
              </a:cxn>
              <a:cxn ang="0">
                <a:pos x="22" y="35"/>
              </a:cxn>
              <a:cxn ang="0">
                <a:pos x="20" y="37"/>
              </a:cxn>
              <a:cxn ang="0">
                <a:pos x="16" y="36"/>
              </a:cxn>
              <a:cxn ang="0">
                <a:pos x="14" y="30"/>
              </a:cxn>
              <a:cxn ang="0">
                <a:pos x="17" y="27"/>
              </a:cxn>
              <a:cxn ang="0">
                <a:pos x="19" y="29"/>
              </a:cxn>
              <a:cxn ang="0">
                <a:pos x="29" y="48"/>
              </a:cxn>
              <a:cxn ang="0">
                <a:pos x="27" y="52"/>
              </a:cxn>
              <a:cxn ang="0">
                <a:pos x="23" y="50"/>
              </a:cxn>
              <a:cxn ang="0">
                <a:pos x="22" y="43"/>
              </a:cxn>
              <a:cxn ang="0">
                <a:pos x="24" y="42"/>
              </a:cxn>
              <a:cxn ang="0">
                <a:pos x="26" y="43"/>
              </a:cxn>
              <a:cxn ang="0">
                <a:pos x="35" y="62"/>
              </a:cxn>
              <a:cxn ang="0">
                <a:pos x="35" y="65"/>
              </a:cxn>
              <a:cxn ang="0">
                <a:pos x="30" y="65"/>
              </a:cxn>
              <a:cxn ang="0">
                <a:pos x="29" y="58"/>
              </a:cxn>
              <a:cxn ang="0">
                <a:pos x="32" y="56"/>
              </a:cxn>
              <a:cxn ang="0">
                <a:pos x="33" y="58"/>
              </a:cxn>
              <a:cxn ang="0">
                <a:pos x="42" y="77"/>
              </a:cxn>
              <a:cxn ang="0">
                <a:pos x="42" y="79"/>
              </a:cxn>
              <a:cxn ang="0">
                <a:pos x="38" y="78"/>
              </a:cxn>
              <a:cxn ang="0">
                <a:pos x="35" y="72"/>
              </a:cxn>
              <a:cxn ang="0">
                <a:pos x="39" y="69"/>
              </a:cxn>
              <a:cxn ang="0">
                <a:pos x="40" y="71"/>
              </a:cxn>
              <a:cxn ang="0">
                <a:pos x="49" y="90"/>
              </a:cxn>
              <a:cxn ang="0">
                <a:pos x="49" y="94"/>
              </a:cxn>
              <a:cxn ang="0">
                <a:pos x="45" y="92"/>
              </a:cxn>
              <a:cxn ang="0">
                <a:pos x="42" y="85"/>
              </a:cxn>
              <a:cxn ang="0">
                <a:pos x="46" y="84"/>
              </a:cxn>
              <a:cxn ang="0">
                <a:pos x="48" y="85"/>
              </a:cxn>
              <a:cxn ang="0">
                <a:pos x="56" y="104"/>
              </a:cxn>
              <a:cxn ang="0">
                <a:pos x="56" y="107"/>
              </a:cxn>
              <a:cxn ang="0">
                <a:pos x="52" y="105"/>
              </a:cxn>
              <a:cxn ang="0">
                <a:pos x="49" y="100"/>
              </a:cxn>
              <a:cxn ang="0">
                <a:pos x="54" y="98"/>
              </a:cxn>
              <a:cxn ang="0">
                <a:pos x="55" y="100"/>
              </a:cxn>
            </a:cxnLst>
            <a:rect l="0" t="0" r="r" b="b"/>
            <a:pathLst>
              <a:path w="56" h="107">
                <a:moveTo>
                  <a:pt x="4" y="1"/>
                </a:moveTo>
                <a:lnTo>
                  <a:pt x="7" y="6"/>
                </a:lnTo>
                <a:lnTo>
                  <a:pt x="7" y="8"/>
                </a:lnTo>
                <a:lnTo>
                  <a:pt x="6" y="10"/>
                </a:lnTo>
                <a:lnTo>
                  <a:pt x="4" y="10"/>
                </a:lnTo>
                <a:lnTo>
                  <a:pt x="3" y="8"/>
                </a:lnTo>
                <a:lnTo>
                  <a:pt x="0" y="4"/>
                </a:lnTo>
                <a:lnTo>
                  <a:pt x="0" y="1"/>
                </a:lnTo>
                <a:lnTo>
                  <a:pt x="1" y="0"/>
                </a:lnTo>
                <a:lnTo>
                  <a:pt x="3" y="0"/>
                </a:lnTo>
                <a:lnTo>
                  <a:pt x="4" y="1"/>
                </a:lnTo>
                <a:lnTo>
                  <a:pt x="4" y="1"/>
                </a:lnTo>
                <a:close/>
                <a:moveTo>
                  <a:pt x="11" y="16"/>
                </a:moveTo>
                <a:lnTo>
                  <a:pt x="14" y="20"/>
                </a:lnTo>
                <a:lnTo>
                  <a:pt x="14" y="22"/>
                </a:lnTo>
                <a:lnTo>
                  <a:pt x="13" y="23"/>
                </a:lnTo>
                <a:lnTo>
                  <a:pt x="10" y="23"/>
                </a:lnTo>
                <a:lnTo>
                  <a:pt x="8" y="23"/>
                </a:lnTo>
                <a:lnTo>
                  <a:pt x="7" y="17"/>
                </a:lnTo>
                <a:lnTo>
                  <a:pt x="7" y="16"/>
                </a:lnTo>
                <a:lnTo>
                  <a:pt x="8" y="14"/>
                </a:lnTo>
                <a:lnTo>
                  <a:pt x="10" y="14"/>
                </a:lnTo>
                <a:lnTo>
                  <a:pt x="11" y="16"/>
                </a:lnTo>
                <a:lnTo>
                  <a:pt x="11" y="16"/>
                </a:lnTo>
                <a:close/>
                <a:moveTo>
                  <a:pt x="19" y="29"/>
                </a:moveTo>
                <a:lnTo>
                  <a:pt x="22" y="35"/>
                </a:lnTo>
                <a:lnTo>
                  <a:pt x="22" y="36"/>
                </a:lnTo>
                <a:lnTo>
                  <a:pt x="20" y="37"/>
                </a:lnTo>
                <a:lnTo>
                  <a:pt x="17" y="37"/>
                </a:lnTo>
                <a:lnTo>
                  <a:pt x="16" y="36"/>
                </a:lnTo>
                <a:lnTo>
                  <a:pt x="14" y="32"/>
                </a:lnTo>
                <a:lnTo>
                  <a:pt x="14" y="30"/>
                </a:lnTo>
                <a:lnTo>
                  <a:pt x="16" y="29"/>
                </a:lnTo>
                <a:lnTo>
                  <a:pt x="17" y="27"/>
                </a:lnTo>
                <a:lnTo>
                  <a:pt x="19" y="29"/>
                </a:lnTo>
                <a:lnTo>
                  <a:pt x="19" y="29"/>
                </a:lnTo>
                <a:close/>
                <a:moveTo>
                  <a:pt x="26" y="43"/>
                </a:moveTo>
                <a:lnTo>
                  <a:pt x="29" y="48"/>
                </a:lnTo>
                <a:lnTo>
                  <a:pt x="29" y="50"/>
                </a:lnTo>
                <a:lnTo>
                  <a:pt x="27" y="52"/>
                </a:lnTo>
                <a:lnTo>
                  <a:pt x="24" y="52"/>
                </a:lnTo>
                <a:lnTo>
                  <a:pt x="23" y="50"/>
                </a:lnTo>
                <a:lnTo>
                  <a:pt x="22" y="46"/>
                </a:lnTo>
                <a:lnTo>
                  <a:pt x="22" y="43"/>
                </a:lnTo>
                <a:lnTo>
                  <a:pt x="22" y="42"/>
                </a:lnTo>
                <a:lnTo>
                  <a:pt x="24" y="42"/>
                </a:lnTo>
                <a:lnTo>
                  <a:pt x="26" y="43"/>
                </a:lnTo>
                <a:lnTo>
                  <a:pt x="26" y="43"/>
                </a:lnTo>
                <a:close/>
                <a:moveTo>
                  <a:pt x="33" y="58"/>
                </a:moveTo>
                <a:lnTo>
                  <a:pt x="35" y="62"/>
                </a:lnTo>
                <a:lnTo>
                  <a:pt x="36" y="63"/>
                </a:lnTo>
                <a:lnTo>
                  <a:pt x="35" y="65"/>
                </a:lnTo>
                <a:lnTo>
                  <a:pt x="32" y="65"/>
                </a:lnTo>
                <a:lnTo>
                  <a:pt x="30" y="65"/>
                </a:lnTo>
                <a:lnTo>
                  <a:pt x="29" y="59"/>
                </a:lnTo>
                <a:lnTo>
                  <a:pt x="29" y="58"/>
                </a:lnTo>
                <a:lnTo>
                  <a:pt x="29" y="56"/>
                </a:lnTo>
                <a:lnTo>
                  <a:pt x="32" y="56"/>
                </a:lnTo>
                <a:lnTo>
                  <a:pt x="33" y="58"/>
                </a:lnTo>
                <a:lnTo>
                  <a:pt x="33" y="58"/>
                </a:lnTo>
                <a:close/>
                <a:moveTo>
                  <a:pt x="40" y="71"/>
                </a:moveTo>
                <a:lnTo>
                  <a:pt x="42" y="77"/>
                </a:lnTo>
                <a:lnTo>
                  <a:pt x="43" y="78"/>
                </a:lnTo>
                <a:lnTo>
                  <a:pt x="42" y="79"/>
                </a:lnTo>
                <a:lnTo>
                  <a:pt x="39" y="79"/>
                </a:lnTo>
                <a:lnTo>
                  <a:pt x="38" y="78"/>
                </a:lnTo>
                <a:lnTo>
                  <a:pt x="36" y="74"/>
                </a:lnTo>
                <a:lnTo>
                  <a:pt x="35" y="72"/>
                </a:lnTo>
                <a:lnTo>
                  <a:pt x="36" y="71"/>
                </a:lnTo>
                <a:lnTo>
                  <a:pt x="39" y="69"/>
                </a:lnTo>
                <a:lnTo>
                  <a:pt x="40" y="71"/>
                </a:lnTo>
                <a:lnTo>
                  <a:pt x="40" y="71"/>
                </a:lnTo>
                <a:close/>
                <a:moveTo>
                  <a:pt x="48" y="85"/>
                </a:moveTo>
                <a:lnTo>
                  <a:pt x="49" y="90"/>
                </a:lnTo>
                <a:lnTo>
                  <a:pt x="49" y="92"/>
                </a:lnTo>
                <a:lnTo>
                  <a:pt x="49" y="94"/>
                </a:lnTo>
                <a:lnTo>
                  <a:pt x="46" y="94"/>
                </a:lnTo>
                <a:lnTo>
                  <a:pt x="45" y="92"/>
                </a:lnTo>
                <a:lnTo>
                  <a:pt x="43" y="88"/>
                </a:lnTo>
                <a:lnTo>
                  <a:pt x="42" y="85"/>
                </a:lnTo>
                <a:lnTo>
                  <a:pt x="43" y="84"/>
                </a:lnTo>
                <a:lnTo>
                  <a:pt x="46" y="84"/>
                </a:lnTo>
                <a:lnTo>
                  <a:pt x="48" y="85"/>
                </a:lnTo>
                <a:lnTo>
                  <a:pt x="48" y="85"/>
                </a:lnTo>
                <a:close/>
                <a:moveTo>
                  <a:pt x="55" y="100"/>
                </a:moveTo>
                <a:lnTo>
                  <a:pt x="56" y="104"/>
                </a:lnTo>
                <a:lnTo>
                  <a:pt x="56" y="105"/>
                </a:lnTo>
                <a:lnTo>
                  <a:pt x="56" y="107"/>
                </a:lnTo>
                <a:lnTo>
                  <a:pt x="54" y="107"/>
                </a:lnTo>
                <a:lnTo>
                  <a:pt x="52" y="105"/>
                </a:lnTo>
                <a:lnTo>
                  <a:pt x="49" y="101"/>
                </a:lnTo>
                <a:lnTo>
                  <a:pt x="49" y="100"/>
                </a:lnTo>
                <a:lnTo>
                  <a:pt x="51" y="98"/>
                </a:lnTo>
                <a:lnTo>
                  <a:pt x="54" y="98"/>
                </a:lnTo>
                <a:lnTo>
                  <a:pt x="55" y="100"/>
                </a:lnTo>
                <a:lnTo>
                  <a:pt x="55" y="10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47" name="Freeform 234"/>
          <p:cNvSpPr>
            <a:spLocks noEditPoints="1"/>
          </p:cNvSpPr>
          <p:nvPr/>
        </p:nvSpPr>
        <p:spPr bwMode="auto">
          <a:xfrm>
            <a:off x="7984538" y="5664381"/>
            <a:ext cx="30163" cy="57150"/>
          </a:xfrm>
          <a:custGeom>
            <a:avLst/>
            <a:gdLst/>
            <a:ahLst/>
            <a:cxnLst>
              <a:cxn ang="0">
                <a:pos x="8" y="5"/>
              </a:cxn>
              <a:cxn ang="0">
                <a:pos x="6" y="8"/>
              </a:cxn>
              <a:cxn ang="0">
                <a:pos x="3" y="7"/>
              </a:cxn>
              <a:cxn ang="0">
                <a:pos x="0" y="1"/>
              </a:cxn>
              <a:cxn ang="0">
                <a:pos x="3" y="0"/>
              </a:cxn>
              <a:cxn ang="0">
                <a:pos x="5" y="0"/>
              </a:cxn>
              <a:cxn ang="0">
                <a:pos x="15" y="18"/>
              </a:cxn>
              <a:cxn ang="0">
                <a:pos x="13" y="23"/>
              </a:cxn>
              <a:cxn ang="0">
                <a:pos x="9" y="21"/>
              </a:cxn>
              <a:cxn ang="0">
                <a:pos x="8" y="14"/>
              </a:cxn>
              <a:cxn ang="0">
                <a:pos x="10" y="13"/>
              </a:cxn>
              <a:cxn ang="0">
                <a:pos x="12" y="14"/>
              </a:cxn>
              <a:cxn ang="0">
                <a:pos x="22" y="33"/>
              </a:cxn>
              <a:cxn ang="0">
                <a:pos x="21" y="36"/>
              </a:cxn>
              <a:cxn ang="0">
                <a:pos x="16" y="36"/>
              </a:cxn>
              <a:cxn ang="0">
                <a:pos x="15" y="28"/>
              </a:cxn>
              <a:cxn ang="0">
                <a:pos x="18" y="27"/>
              </a:cxn>
              <a:cxn ang="0">
                <a:pos x="19" y="28"/>
              </a:cxn>
              <a:cxn ang="0">
                <a:pos x="29" y="47"/>
              </a:cxn>
              <a:cxn ang="0">
                <a:pos x="28" y="50"/>
              </a:cxn>
              <a:cxn ang="0">
                <a:pos x="24" y="49"/>
              </a:cxn>
              <a:cxn ang="0">
                <a:pos x="22" y="43"/>
              </a:cxn>
              <a:cxn ang="0">
                <a:pos x="25" y="42"/>
              </a:cxn>
              <a:cxn ang="0">
                <a:pos x="26" y="42"/>
              </a:cxn>
              <a:cxn ang="0">
                <a:pos x="37" y="60"/>
              </a:cxn>
              <a:cxn ang="0">
                <a:pos x="35" y="65"/>
              </a:cxn>
              <a:cxn ang="0">
                <a:pos x="31" y="63"/>
              </a:cxn>
              <a:cxn ang="0">
                <a:pos x="29" y="56"/>
              </a:cxn>
              <a:cxn ang="0">
                <a:pos x="32" y="55"/>
              </a:cxn>
              <a:cxn ang="0">
                <a:pos x="34" y="56"/>
              </a:cxn>
              <a:cxn ang="0">
                <a:pos x="42" y="75"/>
              </a:cxn>
              <a:cxn ang="0">
                <a:pos x="42" y="78"/>
              </a:cxn>
              <a:cxn ang="0">
                <a:pos x="38" y="78"/>
              </a:cxn>
              <a:cxn ang="0">
                <a:pos x="35" y="70"/>
              </a:cxn>
              <a:cxn ang="0">
                <a:pos x="40" y="69"/>
              </a:cxn>
              <a:cxn ang="0">
                <a:pos x="41" y="70"/>
              </a:cxn>
              <a:cxn ang="0">
                <a:pos x="50" y="89"/>
              </a:cxn>
              <a:cxn ang="0">
                <a:pos x="50" y="92"/>
              </a:cxn>
              <a:cxn ang="0">
                <a:pos x="45" y="91"/>
              </a:cxn>
              <a:cxn ang="0">
                <a:pos x="42" y="85"/>
              </a:cxn>
              <a:cxn ang="0">
                <a:pos x="47" y="83"/>
              </a:cxn>
              <a:cxn ang="0">
                <a:pos x="48" y="83"/>
              </a:cxn>
              <a:cxn ang="0">
                <a:pos x="57" y="102"/>
              </a:cxn>
              <a:cxn ang="0">
                <a:pos x="57" y="107"/>
              </a:cxn>
              <a:cxn ang="0">
                <a:pos x="53" y="105"/>
              </a:cxn>
              <a:cxn ang="0">
                <a:pos x="50" y="98"/>
              </a:cxn>
              <a:cxn ang="0">
                <a:pos x="54" y="97"/>
              </a:cxn>
              <a:cxn ang="0">
                <a:pos x="56" y="98"/>
              </a:cxn>
            </a:cxnLst>
            <a:rect l="0" t="0" r="r" b="b"/>
            <a:pathLst>
              <a:path w="57" h="107">
                <a:moveTo>
                  <a:pt x="5" y="0"/>
                </a:moveTo>
                <a:lnTo>
                  <a:pt x="8" y="5"/>
                </a:lnTo>
                <a:lnTo>
                  <a:pt x="8" y="7"/>
                </a:lnTo>
                <a:lnTo>
                  <a:pt x="6" y="8"/>
                </a:lnTo>
                <a:lnTo>
                  <a:pt x="5" y="8"/>
                </a:lnTo>
                <a:lnTo>
                  <a:pt x="3" y="7"/>
                </a:lnTo>
                <a:lnTo>
                  <a:pt x="0" y="2"/>
                </a:lnTo>
                <a:lnTo>
                  <a:pt x="0" y="1"/>
                </a:lnTo>
                <a:lnTo>
                  <a:pt x="2" y="0"/>
                </a:lnTo>
                <a:lnTo>
                  <a:pt x="3" y="0"/>
                </a:lnTo>
                <a:lnTo>
                  <a:pt x="5" y="0"/>
                </a:lnTo>
                <a:lnTo>
                  <a:pt x="5" y="0"/>
                </a:lnTo>
                <a:close/>
                <a:moveTo>
                  <a:pt x="12" y="14"/>
                </a:moveTo>
                <a:lnTo>
                  <a:pt x="15" y="18"/>
                </a:lnTo>
                <a:lnTo>
                  <a:pt x="15" y="21"/>
                </a:lnTo>
                <a:lnTo>
                  <a:pt x="13" y="23"/>
                </a:lnTo>
                <a:lnTo>
                  <a:pt x="12" y="23"/>
                </a:lnTo>
                <a:lnTo>
                  <a:pt x="9" y="21"/>
                </a:lnTo>
                <a:lnTo>
                  <a:pt x="8" y="17"/>
                </a:lnTo>
                <a:lnTo>
                  <a:pt x="8" y="14"/>
                </a:lnTo>
                <a:lnTo>
                  <a:pt x="9" y="13"/>
                </a:lnTo>
                <a:lnTo>
                  <a:pt x="10" y="13"/>
                </a:lnTo>
                <a:lnTo>
                  <a:pt x="12" y="14"/>
                </a:lnTo>
                <a:lnTo>
                  <a:pt x="12" y="14"/>
                </a:lnTo>
                <a:close/>
                <a:moveTo>
                  <a:pt x="19" y="28"/>
                </a:moveTo>
                <a:lnTo>
                  <a:pt x="22" y="33"/>
                </a:lnTo>
                <a:lnTo>
                  <a:pt x="22" y="34"/>
                </a:lnTo>
                <a:lnTo>
                  <a:pt x="21" y="36"/>
                </a:lnTo>
                <a:lnTo>
                  <a:pt x="18" y="37"/>
                </a:lnTo>
                <a:lnTo>
                  <a:pt x="16" y="36"/>
                </a:lnTo>
                <a:lnTo>
                  <a:pt x="15" y="30"/>
                </a:lnTo>
                <a:lnTo>
                  <a:pt x="15" y="28"/>
                </a:lnTo>
                <a:lnTo>
                  <a:pt x="16" y="27"/>
                </a:lnTo>
                <a:lnTo>
                  <a:pt x="18" y="27"/>
                </a:lnTo>
                <a:lnTo>
                  <a:pt x="19" y="28"/>
                </a:lnTo>
                <a:lnTo>
                  <a:pt x="19" y="28"/>
                </a:lnTo>
                <a:close/>
                <a:moveTo>
                  <a:pt x="26" y="42"/>
                </a:moveTo>
                <a:lnTo>
                  <a:pt x="29" y="47"/>
                </a:lnTo>
                <a:lnTo>
                  <a:pt x="29" y="49"/>
                </a:lnTo>
                <a:lnTo>
                  <a:pt x="28" y="50"/>
                </a:lnTo>
                <a:lnTo>
                  <a:pt x="25" y="50"/>
                </a:lnTo>
                <a:lnTo>
                  <a:pt x="24" y="49"/>
                </a:lnTo>
                <a:lnTo>
                  <a:pt x="22" y="44"/>
                </a:lnTo>
                <a:lnTo>
                  <a:pt x="22" y="43"/>
                </a:lnTo>
                <a:lnTo>
                  <a:pt x="24" y="42"/>
                </a:lnTo>
                <a:lnTo>
                  <a:pt x="25" y="42"/>
                </a:lnTo>
                <a:lnTo>
                  <a:pt x="26" y="42"/>
                </a:lnTo>
                <a:lnTo>
                  <a:pt x="26" y="42"/>
                </a:lnTo>
                <a:close/>
                <a:moveTo>
                  <a:pt x="34" y="56"/>
                </a:moveTo>
                <a:lnTo>
                  <a:pt x="37" y="60"/>
                </a:lnTo>
                <a:lnTo>
                  <a:pt x="37" y="63"/>
                </a:lnTo>
                <a:lnTo>
                  <a:pt x="35" y="65"/>
                </a:lnTo>
                <a:lnTo>
                  <a:pt x="32" y="65"/>
                </a:lnTo>
                <a:lnTo>
                  <a:pt x="31" y="63"/>
                </a:lnTo>
                <a:lnTo>
                  <a:pt x="29" y="59"/>
                </a:lnTo>
                <a:lnTo>
                  <a:pt x="29" y="56"/>
                </a:lnTo>
                <a:lnTo>
                  <a:pt x="29" y="55"/>
                </a:lnTo>
                <a:lnTo>
                  <a:pt x="32" y="55"/>
                </a:lnTo>
                <a:lnTo>
                  <a:pt x="34" y="56"/>
                </a:lnTo>
                <a:lnTo>
                  <a:pt x="34" y="56"/>
                </a:lnTo>
                <a:close/>
                <a:moveTo>
                  <a:pt x="41" y="70"/>
                </a:moveTo>
                <a:lnTo>
                  <a:pt x="42" y="75"/>
                </a:lnTo>
                <a:lnTo>
                  <a:pt x="44" y="76"/>
                </a:lnTo>
                <a:lnTo>
                  <a:pt x="42" y="78"/>
                </a:lnTo>
                <a:lnTo>
                  <a:pt x="40" y="79"/>
                </a:lnTo>
                <a:lnTo>
                  <a:pt x="38" y="78"/>
                </a:lnTo>
                <a:lnTo>
                  <a:pt x="37" y="72"/>
                </a:lnTo>
                <a:lnTo>
                  <a:pt x="35" y="70"/>
                </a:lnTo>
                <a:lnTo>
                  <a:pt x="37" y="69"/>
                </a:lnTo>
                <a:lnTo>
                  <a:pt x="40" y="69"/>
                </a:lnTo>
                <a:lnTo>
                  <a:pt x="41" y="70"/>
                </a:lnTo>
                <a:lnTo>
                  <a:pt x="41" y="70"/>
                </a:lnTo>
                <a:close/>
                <a:moveTo>
                  <a:pt x="48" y="83"/>
                </a:moveTo>
                <a:lnTo>
                  <a:pt x="50" y="89"/>
                </a:lnTo>
                <a:lnTo>
                  <a:pt x="51" y="91"/>
                </a:lnTo>
                <a:lnTo>
                  <a:pt x="50" y="92"/>
                </a:lnTo>
                <a:lnTo>
                  <a:pt x="47" y="92"/>
                </a:lnTo>
                <a:lnTo>
                  <a:pt x="45" y="91"/>
                </a:lnTo>
                <a:lnTo>
                  <a:pt x="44" y="86"/>
                </a:lnTo>
                <a:lnTo>
                  <a:pt x="42" y="85"/>
                </a:lnTo>
                <a:lnTo>
                  <a:pt x="44" y="83"/>
                </a:lnTo>
                <a:lnTo>
                  <a:pt x="47" y="83"/>
                </a:lnTo>
                <a:lnTo>
                  <a:pt x="48" y="83"/>
                </a:lnTo>
                <a:lnTo>
                  <a:pt x="48" y="83"/>
                </a:lnTo>
                <a:close/>
                <a:moveTo>
                  <a:pt x="56" y="98"/>
                </a:moveTo>
                <a:lnTo>
                  <a:pt x="57" y="102"/>
                </a:lnTo>
                <a:lnTo>
                  <a:pt x="57" y="105"/>
                </a:lnTo>
                <a:lnTo>
                  <a:pt x="57" y="107"/>
                </a:lnTo>
                <a:lnTo>
                  <a:pt x="54" y="107"/>
                </a:lnTo>
                <a:lnTo>
                  <a:pt x="53" y="105"/>
                </a:lnTo>
                <a:lnTo>
                  <a:pt x="50" y="101"/>
                </a:lnTo>
                <a:lnTo>
                  <a:pt x="50" y="98"/>
                </a:lnTo>
                <a:lnTo>
                  <a:pt x="51" y="97"/>
                </a:lnTo>
                <a:lnTo>
                  <a:pt x="54" y="97"/>
                </a:lnTo>
                <a:lnTo>
                  <a:pt x="56" y="98"/>
                </a:lnTo>
                <a:lnTo>
                  <a:pt x="56" y="9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48" name="Freeform 235"/>
          <p:cNvSpPr>
            <a:spLocks noEditPoints="1"/>
          </p:cNvSpPr>
          <p:nvPr/>
        </p:nvSpPr>
        <p:spPr bwMode="auto">
          <a:xfrm>
            <a:off x="7973421" y="5707252"/>
            <a:ext cx="49213" cy="28575"/>
          </a:xfrm>
          <a:custGeom>
            <a:avLst/>
            <a:gdLst/>
            <a:ahLst/>
            <a:cxnLst>
              <a:cxn ang="0">
                <a:pos x="6" y="45"/>
              </a:cxn>
              <a:cxn ang="0">
                <a:pos x="9" y="45"/>
              </a:cxn>
              <a:cxn ang="0">
                <a:pos x="9" y="49"/>
              </a:cxn>
              <a:cxn ang="0">
                <a:pos x="1" y="52"/>
              </a:cxn>
              <a:cxn ang="0">
                <a:pos x="0" y="48"/>
              </a:cxn>
              <a:cxn ang="0">
                <a:pos x="1" y="46"/>
              </a:cxn>
              <a:cxn ang="0">
                <a:pos x="20" y="38"/>
              </a:cxn>
              <a:cxn ang="0">
                <a:pos x="23" y="38"/>
              </a:cxn>
              <a:cxn ang="0">
                <a:pos x="22" y="42"/>
              </a:cxn>
              <a:cxn ang="0">
                <a:pos x="16" y="45"/>
              </a:cxn>
              <a:cxn ang="0">
                <a:pos x="15" y="41"/>
              </a:cxn>
              <a:cxn ang="0">
                <a:pos x="15" y="39"/>
              </a:cxn>
              <a:cxn ang="0">
                <a:pos x="33" y="29"/>
              </a:cxn>
              <a:cxn ang="0">
                <a:pos x="38" y="30"/>
              </a:cxn>
              <a:cxn ang="0">
                <a:pos x="36" y="35"/>
              </a:cxn>
              <a:cxn ang="0">
                <a:pos x="29" y="36"/>
              </a:cxn>
              <a:cxn ang="0">
                <a:pos x="28" y="33"/>
              </a:cxn>
              <a:cxn ang="0">
                <a:pos x="29" y="32"/>
              </a:cxn>
              <a:cxn ang="0">
                <a:pos x="48" y="22"/>
              </a:cxn>
              <a:cxn ang="0">
                <a:pos x="51" y="23"/>
              </a:cxn>
              <a:cxn ang="0">
                <a:pos x="51" y="28"/>
              </a:cxn>
              <a:cxn ang="0">
                <a:pos x="44" y="29"/>
              </a:cxn>
              <a:cxn ang="0">
                <a:pos x="42" y="26"/>
              </a:cxn>
              <a:cxn ang="0">
                <a:pos x="44" y="25"/>
              </a:cxn>
              <a:cxn ang="0">
                <a:pos x="61" y="15"/>
              </a:cxn>
              <a:cxn ang="0">
                <a:pos x="65" y="16"/>
              </a:cxn>
              <a:cxn ang="0">
                <a:pos x="64" y="20"/>
              </a:cxn>
              <a:cxn ang="0">
                <a:pos x="58" y="22"/>
              </a:cxn>
              <a:cxn ang="0">
                <a:pos x="55" y="19"/>
              </a:cxn>
              <a:cxn ang="0">
                <a:pos x="57" y="17"/>
              </a:cxn>
              <a:cxn ang="0">
                <a:pos x="76" y="7"/>
              </a:cxn>
              <a:cxn ang="0">
                <a:pos x="79" y="9"/>
              </a:cxn>
              <a:cxn ang="0">
                <a:pos x="79" y="13"/>
              </a:cxn>
              <a:cxn ang="0">
                <a:pos x="71" y="15"/>
              </a:cxn>
              <a:cxn ang="0">
                <a:pos x="70" y="12"/>
              </a:cxn>
              <a:cxn ang="0">
                <a:pos x="71" y="10"/>
              </a:cxn>
              <a:cxn ang="0">
                <a:pos x="90" y="0"/>
              </a:cxn>
              <a:cxn ang="0">
                <a:pos x="93" y="1"/>
              </a:cxn>
              <a:cxn ang="0">
                <a:pos x="92" y="6"/>
              </a:cxn>
              <a:cxn ang="0">
                <a:pos x="86" y="7"/>
              </a:cxn>
              <a:cxn ang="0">
                <a:pos x="84" y="4"/>
              </a:cxn>
              <a:cxn ang="0">
                <a:pos x="84" y="3"/>
              </a:cxn>
            </a:cxnLst>
            <a:rect l="0" t="0" r="r" b="b"/>
            <a:pathLst>
              <a:path w="93" h="52">
                <a:moveTo>
                  <a:pt x="1" y="46"/>
                </a:moveTo>
                <a:lnTo>
                  <a:pt x="6" y="45"/>
                </a:lnTo>
                <a:lnTo>
                  <a:pt x="7" y="43"/>
                </a:lnTo>
                <a:lnTo>
                  <a:pt x="9" y="45"/>
                </a:lnTo>
                <a:lnTo>
                  <a:pt x="10" y="48"/>
                </a:lnTo>
                <a:lnTo>
                  <a:pt x="9" y="49"/>
                </a:lnTo>
                <a:lnTo>
                  <a:pt x="3" y="51"/>
                </a:lnTo>
                <a:lnTo>
                  <a:pt x="1" y="52"/>
                </a:lnTo>
                <a:lnTo>
                  <a:pt x="0" y="51"/>
                </a:lnTo>
                <a:lnTo>
                  <a:pt x="0" y="48"/>
                </a:lnTo>
                <a:lnTo>
                  <a:pt x="1" y="46"/>
                </a:lnTo>
                <a:lnTo>
                  <a:pt x="1" y="46"/>
                </a:lnTo>
                <a:close/>
                <a:moveTo>
                  <a:pt x="15" y="39"/>
                </a:moveTo>
                <a:lnTo>
                  <a:pt x="20" y="38"/>
                </a:lnTo>
                <a:lnTo>
                  <a:pt x="22" y="36"/>
                </a:lnTo>
                <a:lnTo>
                  <a:pt x="23" y="38"/>
                </a:lnTo>
                <a:lnTo>
                  <a:pt x="23" y="41"/>
                </a:lnTo>
                <a:lnTo>
                  <a:pt x="22" y="42"/>
                </a:lnTo>
                <a:lnTo>
                  <a:pt x="17" y="43"/>
                </a:lnTo>
                <a:lnTo>
                  <a:pt x="16" y="45"/>
                </a:lnTo>
                <a:lnTo>
                  <a:pt x="15" y="43"/>
                </a:lnTo>
                <a:lnTo>
                  <a:pt x="15" y="41"/>
                </a:lnTo>
                <a:lnTo>
                  <a:pt x="15" y="39"/>
                </a:lnTo>
                <a:lnTo>
                  <a:pt x="15" y="39"/>
                </a:lnTo>
                <a:close/>
                <a:moveTo>
                  <a:pt x="29" y="32"/>
                </a:moveTo>
                <a:lnTo>
                  <a:pt x="33" y="29"/>
                </a:lnTo>
                <a:lnTo>
                  <a:pt x="36" y="29"/>
                </a:lnTo>
                <a:lnTo>
                  <a:pt x="38" y="30"/>
                </a:lnTo>
                <a:lnTo>
                  <a:pt x="38" y="33"/>
                </a:lnTo>
                <a:lnTo>
                  <a:pt x="36" y="35"/>
                </a:lnTo>
                <a:lnTo>
                  <a:pt x="32" y="36"/>
                </a:lnTo>
                <a:lnTo>
                  <a:pt x="29" y="36"/>
                </a:lnTo>
                <a:lnTo>
                  <a:pt x="28" y="36"/>
                </a:lnTo>
                <a:lnTo>
                  <a:pt x="28" y="33"/>
                </a:lnTo>
                <a:lnTo>
                  <a:pt x="29" y="32"/>
                </a:lnTo>
                <a:lnTo>
                  <a:pt x="29" y="32"/>
                </a:lnTo>
                <a:close/>
                <a:moveTo>
                  <a:pt x="44" y="25"/>
                </a:moveTo>
                <a:lnTo>
                  <a:pt x="48" y="22"/>
                </a:lnTo>
                <a:lnTo>
                  <a:pt x="49" y="22"/>
                </a:lnTo>
                <a:lnTo>
                  <a:pt x="51" y="23"/>
                </a:lnTo>
                <a:lnTo>
                  <a:pt x="51" y="26"/>
                </a:lnTo>
                <a:lnTo>
                  <a:pt x="51" y="28"/>
                </a:lnTo>
                <a:lnTo>
                  <a:pt x="45" y="29"/>
                </a:lnTo>
                <a:lnTo>
                  <a:pt x="44" y="29"/>
                </a:lnTo>
                <a:lnTo>
                  <a:pt x="42" y="29"/>
                </a:lnTo>
                <a:lnTo>
                  <a:pt x="42" y="26"/>
                </a:lnTo>
                <a:lnTo>
                  <a:pt x="44" y="25"/>
                </a:lnTo>
                <a:lnTo>
                  <a:pt x="44" y="25"/>
                </a:lnTo>
                <a:close/>
                <a:moveTo>
                  <a:pt x="57" y="17"/>
                </a:moveTo>
                <a:lnTo>
                  <a:pt x="61" y="15"/>
                </a:lnTo>
                <a:lnTo>
                  <a:pt x="64" y="15"/>
                </a:lnTo>
                <a:lnTo>
                  <a:pt x="65" y="16"/>
                </a:lnTo>
                <a:lnTo>
                  <a:pt x="65" y="19"/>
                </a:lnTo>
                <a:lnTo>
                  <a:pt x="64" y="20"/>
                </a:lnTo>
                <a:lnTo>
                  <a:pt x="60" y="22"/>
                </a:lnTo>
                <a:lnTo>
                  <a:pt x="58" y="22"/>
                </a:lnTo>
                <a:lnTo>
                  <a:pt x="55" y="22"/>
                </a:lnTo>
                <a:lnTo>
                  <a:pt x="55" y="19"/>
                </a:lnTo>
                <a:lnTo>
                  <a:pt x="57" y="17"/>
                </a:lnTo>
                <a:lnTo>
                  <a:pt x="57" y="17"/>
                </a:lnTo>
                <a:close/>
                <a:moveTo>
                  <a:pt x="71" y="10"/>
                </a:moveTo>
                <a:lnTo>
                  <a:pt x="76" y="7"/>
                </a:lnTo>
                <a:lnTo>
                  <a:pt x="77" y="7"/>
                </a:lnTo>
                <a:lnTo>
                  <a:pt x="79" y="9"/>
                </a:lnTo>
                <a:lnTo>
                  <a:pt x="80" y="12"/>
                </a:lnTo>
                <a:lnTo>
                  <a:pt x="79" y="13"/>
                </a:lnTo>
                <a:lnTo>
                  <a:pt x="74" y="15"/>
                </a:lnTo>
                <a:lnTo>
                  <a:pt x="71" y="15"/>
                </a:lnTo>
                <a:lnTo>
                  <a:pt x="70" y="15"/>
                </a:lnTo>
                <a:lnTo>
                  <a:pt x="70" y="12"/>
                </a:lnTo>
                <a:lnTo>
                  <a:pt x="71" y="10"/>
                </a:lnTo>
                <a:lnTo>
                  <a:pt x="71" y="10"/>
                </a:lnTo>
                <a:close/>
                <a:moveTo>
                  <a:pt x="84" y="3"/>
                </a:moveTo>
                <a:lnTo>
                  <a:pt x="90" y="0"/>
                </a:lnTo>
                <a:lnTo>
                  <a:pt x="92" y="0"/>
                </a:lnTo>
                <a:lnTo>
                  <a:pt x="93" y="1"/>
                </a:lnTo>
                <a:lnTo>
                  <a:pt x="93" y="4"/>
                </a:lnTo>
                <a:lnTo>
                  <a:pt x="92" y="6"/>
                </a:lnTo>
                <a:lnTo>
                  <a:pt x="87" y="7"/>
                </a:lnTo>
                <a:lnTo>
                  <a:pt x="86" y="7"/>
                </a:lnTo>
                <a:lnTo>
                  <a:pt x="84" y="6"/>
                </a:lnTo>
                <a:lnTo>
                  <a:pt x="84" y="4"/>
                </a:lnTo>
                <a:lnTo>
                  <a:pt x="84" y="3"/>
                </a:lnTo>
                <a:lnTo>
                  <a:pt x="84"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49" name="Freeform 236"/>
          <p:cNvSpPr>
            <a:spLocks noEditPoints="1"/>
          </p:cNvSpPr>
          <p:nvPr/>
        </p:nvSpPr>
        <p:spPr bwMode="auto">
          <a:xfrm>
            <a:off x="7963896" y="5692956"/>
            <a:ext cx="50800" cy="26988"/>
          </a:xfrm>
          <a:custGeom>
            <a:avLst/>
            <a:gdLst/>
            <a:ahLst/>
            <a:cxnLst>
              <a:cxn ang="0">
                <a:pos x="7" y="44"/>
              </a:cxn>
              <a:cxn ang="0">
                <a:pos x="10" y="45"/>
              </a:cxn>
              <a:cxn ang="0">
                <a:pos x="9" y="49"/>
              </a:cxn>
              <a:cxn ang="0">
                <a:pos x="3" y="51"/>
              </a:cxn>
              <a:cxn ang="0">
                <a:pos x="0" y="48"/>
              </a:cxn>
              <a:cxn ang="0">
                <a:pos x="1" y="46"/>
              </a:cxn>
              <a:cxn ang="0">
                <a:pos x="20" y="36"/>
              </a:cxn>
              <a:cxn ang="0">
                <a:pos x="25" y="38"/>
              </a:cxn>
              <a:cxn ang="0">
                <a:pos x="23" y="42"/>
              </a:cxn>
              <a:cxn ang="0">
                <a:pos x="16" y="44"/>
              </a:cxn>
              <a:cxn ang="0">
                <a:pos x="15" y="41"/>
              </a:cxn>
              <a:cxn ang="0">
                <a:pos x="16" y="39"/>
              </a:cxn>
              <a:cxn ang="0">
                <a:pos x="35" y="29"/>
              </a:cxn>
              <a:cxn ang="0">
                <a:pos x="38" y="30"/>
              </a:cxn>
              <a:cxn ang="0">
                <a:pos x="36" y="35"/>
              </a:cxn>
              <a:cxn ang="0">
                <a:pos x="31" y="36"/>
              </a:cxn>
              <a:cxn ang="0">
                <a:pos x="29" y="33"/>
              </a:cxn>
              <a:cxn ang="0">
                <a:pos x="31" y="32"/>
              </a:cxn>
              <a:cxn ang="0">
                <a:pos x="48" y="22"/>
              </a:cxn>
              <a:cxn ang="0">
                <a:pos x="52" y="23"/>
              </a:cxn>
              <a:cxn ang="0">
                <a:pos x="51" y="28"/>
              </a:cxn>
              <a:cxn ang="0">
                <a:pos x="44" y="29"/>
              </a:cxn>
              <a:cxn ang="0">
                <a:pos x="42" y="26"/>
              </a:cxn>
              <a:cxn ang="0">
                <a:pos x="44" y="25"/>
              </a:cxn>
              <a:cxn ang="0">
                <a:pos x="63" y="15"/>
              </a:cxn>
              <a:cxn ang="0">
                <a:pos x="65" y="16"/>
              </a:cxn>
              <a:cxn ang="0">
                <a:pos x="65" y="20"/>
              </a:cxn>
              <a:cxn ang="0">
                <a:pos x="58" y="22"/>
              </a:cxn>
              <a:cxn ang="0">
                <a:pos x="57" y="19"/>
              </a:cxn>
              <a:cxn ang="0">
                <a:pos x="58" y="17"/>
              </a:cxn>
              <a:cxn ang="0">
                <a:pos x="77" y="7"/>
              </a:cxn>
              <a:cxn ang="0">
                <a:pos x="80" y="9"/>
              </a:cxn>
              <a:cxn ang="0">
                <a:pos x="79" y="13"/>
              </a:cxn>
              <a:cxn ang="0">
                <a:pos x="73" y="15"/>
              </a:cxn>
              <a:cxn ang="0">
                <a:pos x="70" y="12"/>
              </a:cxn>
              <a:cxn ang="0">
                <a:pos x="71" y="10"/>
              </a:cxn>
              <a:cxn ang="0">
                <a:pos x="90" y="0"/>
              </a:cxn>
              <a:cxn ang="0">
                <a:pos x="95" y="2"/>
              </a:cxn>
              <a:cxn ang="0">
                <a:pos x="93" y="4"/>
              </a:cxn>
              <a:cxn ang="0">
                <a:pos x="86" y="7"/>
              </a:cxn>
              <a:cxn ang="0">
                <a:pos x="84" y="4"/>
              </a:cxn>
              <a:cxn ang="0">
                <a:pos x="86" y="3"/>
              </a:cxn>
            </a:cxnLst>
            <a:rect l="0" t="0" r="r" b="b"/>
            <a:pathLst>
              <a:path w="95" h="51">
                <a:moveTo>
                  <a:pt x="1" y="46"/>
                </a:moveTo>
                <a:lnTo>
                  <a:pt x="7" y="44"/>
                </a:lnTo>
                <a:lnTo>
                  <a:pt x="9" y="44"/>
                </a:lnTo>
                <a:lnTo>
                  <a:pt x="10" y="45"/>
                </a:lnTo>
                <a:lnTo>
                  <a:pt x="10" y="48"/>
                </a:lnTo>
                <a:lnTo>
                  <a:pt x="9" y="49"/>
                </a:lnTo>
                <a:lnTo>
                  <a:pt x="4" y="51"/>
                </a:lnTo>
                <a:lnTo>
                  <a:pt x="3" y="51"/>
                </a:lnTo>
                <a:lnTo>
                  <a:pt x="1" y="51"/>
                </a:lnTo>
                <a:lnTo>
                  <a:pt x="0" y="48"/>
                </a:lnTo>
                <a:lnTo>
                  <a:pt x="1" y="46"/>
                </a:lnTo>
                <a:lnTo>
                  <a:pt x="1" y="46"/>
                </a:lnTo>
                <a:close/>
                <a:moveTo>
                  <a:pt x="16" y="39"/>
                </a:moveTo>
                <a:lnTo>
                  <a:pt x="20" y="36"/>
                </a:lnTo>
                <a:lnTo>
                  <a:pt x="23" y="36"/>
                </a:lnTo>
                <a:lnTo>
                  <a:pt x="25" y="38"/>
                </a:lnTo>
                <a:lnTo>
                  <a:pt x="25" y="41"/>
                </a:lnTo>
                <a:lnTo>
                  <a:pt x="23" y="42"/>
                </a:lnTo>
                <a:lnTo>
                  <a:pt x="19" y="44"/>
                </a:lnTo>
                <a:lnTo>
                  <a:pt x="16" y="44"/>
                </a:lnTo>
                <a:lnTo>
                  <a:pt x="15" y="44"/>
                </a:lnTo>
                <a:lnTo>
                  <a:pt x="15" y="41"/>
                </a:lnTo>
                <a:lnTo>
                  <a:pt x="16" y="39"/>
                </a:lnTo>
                <a:lnTo>
                  <a:pt x="16" y="39"/>
                </a:lnTo>
                <a:close/>
                <a:moveTo>
                  <a:pt x="31" y="32"/>
                </a:moveTo>
                <a:lnTo>
                  <a:pt x="35" y="29"/>
                </a:lnTo>
                <a:lnTo>
                  <a:pt x="36" y="29"/>
                </a:lnTo>
                <a:lnTo>
                  <a:pt x="38" y="30"/>
                </a:lnTo>
                <a:lnTo>
                  <a:pt x="38" y="33"/>
                </a:lnTo>
                <a:lnTo>
                  <a:pt x="36" y="35"/>
                </a:lnTo>
                <a:lnTo>
                  <a:pt x="32" y="36"/>
                </a:lnTo>
                <a:lnTo>
                  <a:pt x="31" y="36"/>
                </a:lnTo>
                <a:lnTo>
                  <a:pt x="29" y="36"/>
                </a:lnTo>
                <a:lnTo>
                  <a:pt x="29" y="33"/>
                </a:lnTo>
                <a:lnTo>
                  <a:pt x="31" y="32"/>
                </a:lnTo>
                <a:lnTo>
                  <a:pt x="31" y="32"/>
                </a:lnTo>
                <a:close/>
                <a:moveTo>
                  <a:pt x="44" y="25"/>
                </a:moveTo>
                <a:lnTo>
                  <a:pt x="48" y="22"/>
                </a:lnTo>
                <a:lnTo>
                  <a:pt x="51" y="22"/>
                </a:lnTo>
                <a:lnTo>
                  <a:pt x="52" y="23"/>
                </a:lnTo>
                <a:lnTo>
                  <a:pt x="52" y="26"/>
                </a:lnTo>
                <a:lnTo>
                  <a:pt x="51" y="28"/>
                </a:lnTo>
                <a:lnTo>
                  <a:pt x="47" y="29"/>
                </a:lnTo>
                <a:lnTo>
                  <a:pt x="44" y="29"/>
                </a:lnTo>
                <a:lnTo>
                  <a:pt x="42" y="28"/>
                </a:lnTo>
                <a:lnTo>
                  <a:pt x="42" y="26"/>
                </a:lnTo>
                <a:lnTo>
                  <a:pt x="44" y="25"/>
                </a:lnTo>
                <a:lnTo>
                  <a:pt x="44" y="25"/>
                </a:lnTo>
                <a:close/>
                <a:moveTo>
                  <a:pt x="58" y="17"/>
                </a:moveTo>
                <a:lnTo>
                  <a:pt x="63" y="15"/>
                </a:lnTo>
                <a:lnTo>
                  <a:pt x="64" y="15"/>
                </a:lnTo>
                <a:lnTo>
                  <a:pt x="65" y="16"/>
                </a:lnTo>
                <a:lnTo>
                  <a:pt x="65" y="19"/>
                </a:lnTo>
                <a:lnTo>
                  <a:pt x="65" y="20"/>
                </a:lnTo>
                <a:lnTo>
                  <a:pt x="60" y="22"/>
                </a:lnTo>
                <a:lnTo>
                  <a:pt x="58" y="22"/>
                </a:lnTo>
                <a:lnTo>
                  <a:pt x="57" y="20"/>
                </a:lnTo>
                <a:lnTo>
                  <a:pt x="57" y="19"/>
                </a:lnTo>
                <a:lnTo>
                  <a:pt x="58" y="17"/>
                </a:lnTo>
                <a:lnTo>
                  <a:pt x="58" y="17"/>
                </a:lnTo>
                <a:close/>
                <a:moveTo>
                  <a:pt x="71" y="10"/>
                </a:moveTo>
                <a:lnTo>
                  <a:pt x="77" y="7"/>
                </a:lnTo>
                <a:lnTo>
                  <a:pt x="79" y="7"/>
                </a:lnTo>
                <a:lnTo>
                  <a:pt x="80" y="9"/>
                </a:lnTo>
                <a:lnTo>
                  <a:pt x="80" y="12"/>
                </a:lnTo>
                <a:lnTo>
                  <a:pt x="79" y="13"/>
                </a:lnTo>
                <a:lnTo>
                  <a:pt x="74" y="15"/>
                </a:lnTo>
                <a:lnTo>
                  <a:pt x="73" y="15"/>
                </a:lnTo>
                <a:lnTo>
                  <a:pt x="71" y="13"/>
                </a:lnTo>
                <a:lnTo>
                  <a:pt x="70" y="12"/>
                </a:lnTo>
                <a:lnTo>
                  <a:pt x="71" y="10"/>
                </a:lnTo>
                <a:lnTo>
                  <a:pt x="71" y="10"/>
                </a:lnTo>
                <a:close/>
                <a:moveTo>
                  <a:pt x="86" y="3"/>
                </a:moveTo>
                <a:lnTo>
                  <a:pt x="90" y="0"/>
                </a:lnTo>
                <a:lnTo>
                  <a:pt x="93" y="0"/>
                </a:lnTo>
                <a:lnTo>
                  <a:pt x="95" y="2"/>
                </a:lnTo>
                <a:lnTo>
                  <a:pt x="95" y="3"/>
                </a:lnTo>
                <a:lnTo>
                  <a:pt x="93" y="4"/>
                </a:lnTo>
                <a:lnTo>
                  <a:pt x="89" y="7"/>
                </a:lnTo>
                <a:lnTo>
                  <a:pt x="86" y="7"/>
                </a:lnTo>
                <a:lnTo>
                  <a:pt x="84" y="6"/>
                </a:lnTo>
                <a:lnTo>
                  <a:pt x="84" y="4"/>
                </a:lnTo>
                <a:lnTo>
                  <a:pt x="86" y="3"/>
                </a:lnTo>
                <a:lnTo>
                  <a:pt x="86"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50" name="Freeform 237"/>
          <p:cNvSpPr>
            <a:spLocks noEditPoints="1"/>
          </p:cNvSpPr>
          <p:nvPr/>
        </p:nvSpPr>
        <p:spPr bwMode="auto">
          <a:xfrm>
            <a:off x="7951197" y="5678669"/>
            <a:ext cx="50800" cy="26988"/>
          </a:xfrm>
          <a:custGeom>
            <a:avLst/>
            <a:gdLst/>
            <a:ahLst/>
            <a:cxnLst>
              <a:cxn ang="0">
                <a:pos x="6" y="44"/>
              </a:cxn>
              <a:cxn ang="0">
                <a:pos x="10" y="45"/>
              </a:cxn>
              <a:cxn ang="0">
                <a:pos x="9" y="48"/>
              </a:cxn>
              <a:cxn ang="0">
                <a:pos x="3" y="51"/>
              </a:cxn>
              <a:cxn ang="0">
                <a:pos x="0" y="48"/>
              </a:cxn>
              <a:cxn ang="0">
                <a:pos x="2" y="47"/>
              </a:cxn>
              <a:cxn ang="0">
                <a:pos x="21" y="37"/>
              </a:cxn>
              <a:cxn ang="0">
                <a:pos x="24" y="38"/>
              </a:cxn>
              <a:cxn ang="0">
                <a:pos x="24" y="41"/>
              </a:cxn>
              <a:cxn ang="0">
                <a:pos x="16" y="44"/>
              </a:cxn>
              <a:cxn ang="0">
                <a:pos x="15" y="41"/>
              </a:cxn>
              <a:cxn ang="0">
                <a:pos x="16" y="40"/>
              </a:cxn>
              <a:cxn ang="0">
                <a:pos x="35" y="29"/>
              </a:cxn>
              <a:cxn ang="0">
                <a:pos x="38" y="31"/>
              </a:cxn>
              <a:cxn ang="0">
                <a:pos x="37" y="34"/>
              </a:cxn>
              <a:cxn ang="0">
                <a:pos x="31" y="37"/>
              </a:cxn>
              <a:cxn ang="0">
                <a:pos x="29" y="34"/>
              </a:cxn>
              <a:cxn ang="0">
                <a:pos x="29" y="32"/>
              </a:cxn>
              <a:cxn ang="0">
                <a:pos x="48" y="22"/>
              </a:cxn>
              <a:cxn ang="0">
                <a:pos x="53" y="24"/>
              </a:cxn>
              <a:cxn ang="0">
                <a:pos x="51" y="27"/>
              </a:cxn>
              <a:cxn ang="0">
                <a:pos x="44" y="29"/>
              </a:cxn>
              <a:cxn ang="0">
                <a:pos x="42" y="27"/>
              </a:cxn>
              <a:cxn ang="0">
                <a:pos x="44" y="25"/>
              </a:cxn>
              <a:cxn ang="0">
                <a:pos x="63" y="15"/>
              </a:cxn>
              <a:cxn ang="0">
                <a:pos x="66" y="16"/>
              </a:cxn>
              <a:cxn ang="0">
                <a:pos x="66" y="19"/>
              </a:cxn>
              <a:cxn ang="0">
                <a:pos x="58" y="22"/>
              </a:cxn>
              <a:cxn ang="0">
                <a:pos x="57" y="19"/>
              </a:cxn>
              <a:cxn ang="0">
                <a:pos x="58" y="18"/>
              </a:cxn>
              <a:cxn ang="0">
                <a:pos x="76" y="8"/>
              </a:cxn>
              <a:cxn ang="0">
                <a:pos x="80" y="9"/>
              </a:cxn>
              <a:cxn ang="0">
                <a:pos x="79" y="12"/>
              </a:cxn>
              <a:cxn ang="0">
                <a:pos x="73" y="15"/>
              </a:cxn>
              <a:cxn ang="0">
                <a:pos x="70" y="12"/>
              </a:cxn>
              <a:cxn ang="0">
                <a:pos x="72" y="11"/>
              </a:cxn>
              <a:cxn ang="0">
                <a:pos x="90" y="0"/>
              </a:cxn>
              <a:cxn ang="0">
                <a:pos x="95" y="2"/>
              </a:cxn>
              <a:cxn ang="0">
                <a:pos x="93" y="5"/>
              </a:cxn>
              <a:cxn ang="0">
                <a:pos x="86" y="8"/>
              </a:cxn>
              <a:cxn ang="0">
                <a:pos x="85" y="5"/>
              </a:cxn>
              <a:cxn ang="0">
                <a:pos x="86" y="3"/>
              </a:cxn>
            </a:cxnLst>
            <a:rect l="0" t="0" r="r" b="b"/>
            <a:pathLst>
              <a:path w="95" h="51">
                <a:moveTo>
                  <a:pt x="2" y="47"/>
                </a:moveTo>
                <a:lnTo>
                  <a:pt x="6" y="44"/>
                </a:lnTo>
                <a:lnTo>
                  <a:pt x="9" y="44"/>
                </a:lnTo>
                <a:lnTo>
                  <a:pt x="10" y="45"/>
                </a:lnTo>
                <a:lnTo>
                  <a:pt x="10" y="47"/>
                </a:lnTo>
                <a:lnTo>
                  <a:pt x="9" y="48"/>
                </a:lnTo>
                <a:lnTo>
                  <a:pt x="5" y="51"/>
                </a:lnTo>
                <a:lnTo>
                  <a:pt x="3" y="51"/>
                </a:lnTo>
                <a:lnTo>
                  <a:pt x="0" y="50"/>
                </a:lnTo>
                <a:lnTo>
                  <a:pt x="0" y="48"/>
                </a:lnTo>
                <a:lnTo>
                  <a:pt x="2" y="47"/>
                </a:lnTo>
                <a:lnTo>
                  <a:pt x="2" y="47"/>
                </a:lnTo>
                <a:close/>
                <a:moveTo>
                  <a:pt x="16" y="40"/>
                </a:moveTo>
                <a:lnTo>
                  <a:pt x="21" y="37"/>
                </a:lnTo>
                <a:lnTo>
                  <a:pt x="22" y="37"/>
                </a:lnTo>
                <a:lnTo>
                  <a:pt x="24" y="38"/>
                </a:lnTo>
                <a:lnTo>
                  <a:pt x="25" y="40"/>
                </a:lnTo>
                <a:lnTo>
                  <a:pt x="24" y="41"/>
                </a:lnTo>
                <a:lnTo>
                  <a:pt x="19" y="44"/>
                </a:lnTo>
                <a:lnTo>
                  <a:pt x="16" y="44"/>
                </a:lnTo>
                <a:lnTo>
                  <a:pt x="15" y="42"/>
                </a:lnTo>
                <a:lnTo>
                  <a:pt x="15" y="41"/>
                </a:lnTo>
                <a:lnTo>
                  <a:pt x="16" y="40"/>
                </a:lnTo>
                <a:lnTo>
                  <a:pt x="16" y="40"/>
                </a:lnTo>
                <a:close/>
                <a:moveTo>
                  <a:pt x="29" y="32"/>
                </a:moveTo>
                <a:lnTo>
                  <a:pt x="35" y="29"/>
                </a:lnTo>
                <a:lnTo>
                  <a:pt x="37" y="29"/>
                </a:lnTo>
                <a:lnTo>
                  <a:pt x="38" y="31"/>
                </a:lnTo>
                <a:lnTo>
                  <a:pt x="38" y="32"/>
                </a:lnTo>
                <a:lnTo>
                  <a:pt x="37" y="34"/>
                </a:lnTo>
                <a:lnTo>
                  <a:pt x="32" y="37"/>
                </a:lnTo>
                <a:lnTo>
                  <a:pt x="31" y="37"/>
                </a:lnTo>
                <a:lnTo>
                  <a:pt x="29" y="35"/>
                </a:lnTo>
                <a:lnTo>
                  <a:pt x="29" y="34"/>
                </a:lnTo>
                <a:lnTo>
                  <a:pt x="29" y="32"/>
                </a:lnTo>
                <a:lnTo>
                  <a:pt x="29" y="32"/>
                </a:lnTo>
                <a:close/>
                <a:moveTo>
                  <a:pt x="44" y="25"/>
                </a:moveTo>
                <a:lnTo>
                  <a:pt x="48" y="22"/>
                </a:lnTo>
                <a:lnTo>
                  <a:pt x="51" y="22"/>
                </a:lnTo>
                <a:lnTo>
                  <a:pt x="53" y="24"/>
                </a:lnTo>
                <a:lnTo>
                  <a:pt x="53" y="25"/>
                </a:lnTo>
                <a:lnTo>
                  <a:pt x="51" y="27"/>
                </a:lnTo>
                <a:lnTo>
                  <a:pt x="47" y="29"/>
                </a:lnTo>
                <a:lnTo>
                  <a:pt x="44" y="29"/>
                </a:lnTo>
                <a:lnTo>
                  <a:pt x="42" y="28"/>
                </a:lnTo>
                <a:lnTo>
                  <a:pt x="42" y="27"/>
                </a:lnTo>
                <a:lnTo>
                  <a:pt x="44" y="25"/>
                </a:lnTo>
                <a:lnTo>
                  <a:pt x="44" y="25"/>
                </a:lnTo>
                <a:close/>
                <a:moveTo>
                  <a:pt x="58" y="18"/>
                </a:moveTo>
                <a:lnTo>
                  <a:pt x="63" y="15"/>
                </a:lnTo>
                <a:lnTo>
                  <a:pt x="64" y="15"/>
                </a:lnTo>
                <a:lnTo>
                  <a:pt x="66" y="16"/>
                </a:lnTo>
                <a:lnTo>
                  <a:pt x="66" y="18"/>
                </a:lnTo>
                <a:lnTo>
                  <a:pt x="66" y="19"/>
                </a:lnTo>
                <a:lnTo>
                  <a:pt x="60" y="22"/>
                </a:lnTo>
                <a:lnTo>
                  <a:pt x="58" y="22"/>
                </a:lnTo>
                <a:lnTo>
                  <a:pt x="57" y="21"/>
                </a:lnTo>
                <a:lnTo>
                  <a:pt x="57" y="19"/>
                </a:lnTo>
                <a:lnTo>
                  <a:pt x="58" y="18"/>
                </a:lnTo>
                <a:lnTo>
                  <a:pt x="58" y="18"/>
                </a:lnTo>
                <a:close/>
                <a:moveTo>
                  <a:pt x="72" y="11"/>
                </a:moveTo>
                <a:lnTo>
                  <a:pt x="76" y="8"/>
                </a:lnTo>
                <a:lnTo>
                  <a:pt x="79" y="8"/>
                </a:lnTo>
                <a:lnTo>
                  <a:pt x="80" y="9"/>
                </a:lnTo>
                <a:lnTo>
                  <a:pt x="80" y="11"/>
                </a:lnTo>
                <a:lnTo>
                  <a:pt x="79" y="12"/>
                </a:lnTo>
                <a:lnTo>
                  <a:pt x="74" y="15"/>
                </a:lnTo>
                <a:lnTo>
                  <a:pt x="73" y="15"/>
                </a:lnTo>
                <a:lnTo>
                  <a:pt x="70" y="14"/>
                </a:lnTo>
                <a:lnTo>
                  <a:pt x="70" y="12"/>
                </a:lnTo>
                <a:lnTo>
                  <a:pt x="72" y="11"/>
                </a:lnTo>
                <a:lnTo>
                  <a:pt x="72" y="11"/>
                </a:lnTo>
                <a:close/>
                <a:moveTo>
                  <a:pt x="86" y="3"/>
                </a:moveTo>
                <a:lnTo>
                  <a:pt x="90" y="0"/>
                </a:lnTo>
                <a:lnTo>
                  <a:pt x="93" y="0"/>
                </a:lnTo>
                <a:lnTo>
                  <a:pt x="95" y="2"/>
                </a:lnTo>
                <a:lnTo>
                  <a:pt x="95" y="3"/>
                </a:lnTo>
                <a:lnTo>
                  <a:pt x="93" y="5"/>
                </a:lnTo>
                <a:lnTo>
                  <a:pt x="89" y="8"/>
                </a:lnTo>
                <a:lnTo>
                  <a:pt x="86" y="8"/>
                </a:lnTo>
                <a:lnTo>
                  <a:pt x="85" y="6"/>
                </a:lnTo>
                <a:lnTo>
                  <a:pt x="85" y="5"/>
                </a:lnTo>
                <a:lnTo>
                  <a:pt x="86" y="3"/>
                </a:lnTo>
                <a:lnTo>
                  <a:pt x="86"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51" name="Line 238"/>
          <p:cNvSpPr>
            <a:spLocks noChangeShapeType="1"/>
          </p:cNvSpPr>
          <p:nvPr/>
        </p:nvSpPr>
        <p:spPr bwMode="auto">
          <a:xfrm flipV="1">
            <a:off x="4309471" y="5916794"/>
            <a:ext cx="1588" cy="528638"/>
          </a:xfrm>
          <a:prstGeom prst="line">
            <a:avLst/>
          </a:prstGeom>
          <a:no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52" name="Line 239"/>
          <p:cNvSpPr>
            <a:spLocks noChangeShapeType="1"/>
          </p:cNvSpPr>
          <p:nvPr/>
        </p:nvSpPr>
        <p:spPr bwMode="auto">
          <a:xfrm flipV="1">
            <a:off x="4231688" y="5929494"/>
            <a:ext cx="150813" cy="95250"/>
          </a:xfrm>
          <a:prstGeom prst="line">
            <a:avLst/>
          </a:prstGeom>
          <a:no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53" name="Line 241"/>
          <p:cNvSpPr>
            <a:spLocks noChangeShapeType="1"/>
          </p:cNvSpPr>
          <p:nvPr/>
        </p:nvSpPr>
        <p:spPr bwMode="auto">
          <a:xfrm flipV="1">
            <a:off x="4685713" y="6153331"/>
            <a:ext cx="150813" cy="96838"/>
          </a:xfrm>
          <a:prstGeom prst="line">
            <a:avLst/>
          </a:prstGeom>
          <a:no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nvGrpSpPr>
          <p:cNvPr id="254" name="Group 345"/>
          <p:cNvGrpSpPr/>
          <p:nvPr/>
        </p:nvGrpSpPr>
        <p:grpSpPr>
          <a:xfrm>
            <a:off x="124377" y="4205469"/>
            <a:ext cx="954088" cy="1098550"/>
            <a:chOff x="1866900" y="4545013"/>
            <a:chExt cx="954088" cy="1098550"/>
          </a:xfrm>
        </p:grpSpPr>
        <p:sp>
          <p:nvSpPr>
            <p:cNvPr id="255" name="Freeform 242"/>
            <p:cNvSpPr>
              <a:spLocks/>
            </p:cNvSpPr>
            <p:nvPr/>
          </p:nvSpPr>
          <p:spPr bwMode="auto">
            <a:xfrm>
              <a:off x="2289175" y="4618038"/>
              <a:ext cx="531813" cy="969963"/>
            </a:xfrm>
            <a:custGeom>
              <a:avLst/>
              <a:gdLst/>
              <a:ahLst/>
              <a:cxnLst>
                <a:cxn ang="0">
                  <a:pos x="0" y="0"/>
                </a:cxn>
                <a:cxn ang="0">
                  <a:pos x="2" y="68"/>
                </a:cxn>
                <a:cxn ang="0">
                  <a:pos x="8" y="136"/>
                </a:cxn>
                <a:cxn ang="0">
                  <a:pos x="16" y="204"/>
                </a:cxn>
                <a:cxn ang="0">
                  <a:pos x="26" y="272"/>
                </a:cxn>
                <a:cxn ang="0">
                  <a:pos x="37" y="339"/>
                </a:cxn>
                <a:cxn ang="0">
                  <a:pos x="50" y="405"/>
                </a:cxn>
                <a:cxn ang="0">
                  <a:pos x="66" y="471"/>
                </a:cxn>
                <a:cxn ang="0">
                  <a:pos x="82" y="537"/>
                </a:cxn>
                <a:cxn ang="0">
                  <a:pos x="101" y="601"/>
                </a:cxn>
                <a:cxn ang="0">
                  <a:pos x="123" y="666"/>
                </a:cxn>
                <a:cxn ang="0">
                  <a:pos x="145" y="730"/>
                </a:cxn>
                <a:cxn ang="0">
                  <a:pos x="170" y="792"/>
                </a:cxn>
                <a:cxn ang="0">
                  <a:pos x="196" y="854"/>
                </a:cxn>
                <a:cxn ang="0">
                  <a:pos x="225" y="915"/>
                </a:cxn>
                <a:cxn ang="0">
                  <a:pos x="254" y="976"/>
                </a:cxn>
                <a:cxn ang="0">
                  <a:pos x="286" y="1035"/>
                </a:cxn>
                <a:cxn ang="0">
                  <a:pos x="320" y="1093"/>
                </a:cxn>
                <a:cxn ang="0">
                  <a:pos x="355" y="1151"/>
                </a:cxn>
                <a:cxn ang="0">
                  <a:pos x="391" y="1207"/>
                </a:cxn>
                <a:cxn ang="0">
                  <a:pos x="429" y="1262"/>
                </a:cxn>
                <a:cxn ang="0">
                  <a:pos x="468" y="1317"/>
                </a:cxn>
                <a:cxn ang="0">
                  <a:pos x="510" y="1370"/>
                </a:cxn>
                <a:cxn ang="0">
                  <a:pos x="552" y="1422"/>
                </a:cxn>
                <a:cxn ang="0">
                  <a:pos x="597" y="1474"/>
                </a:cxn>
                <a:cxn ang="0">
                  <a:pos x="643" y="1523"/>
                </a:cxn>
                <a:cxn ang="0">
                  <a:pos x="691" y="1571"/>
                </a:cxn>
                <a:cxn ang="0">
                  <a:pos x="740" y="1619"/>
                </a:cxn>
                <a:cxn ang="0">
                  <a:pos x="790" y="1663"/>
                </a:cxn>
                <a:cxn ang="0">
                  <a:pos x="842" y="1708"/>
                </a:cxn>
                <a:cxn ang="0">
                  <a:pos x="894" y="1750"/>
                </a:cxn>
                <a:cxn ang="0">
                  <a:pos x="950" y="1792"/>
                </a:cxn>
                <a:cxn ang="0">
                  <a:pos x="1005" y="1831"/>
                </a:cxn>
              </a:cxnLst>
              <a:rect l="0" t="0" r="r" b="b"/>
              <a:pathLst>
                <a:path w="1005" h="1831">
                  <a:moveTo>
                    <a:pt x="0" y="0"/>
                  </a:moveTo>
                  <a:lnTo>
                    <a:pt x="2" y="68"/>
                  </a:lnTo>
                  <a:lnTo>
                    <a:pt x="8" y="136"/>
                  </a:lnTo>
                  <a:lnTo>
                    <a:pt x="16" y="204"/>
                  </a:lnTo>
                  <a:lnTo>
                    <a:pt x="26" y="272"/>
                  </a:lnTo>
                  <a:lnTo>
                    <a:pt x="37" y="339"/>
                  </a:lnTo>
                  <a:lnTo>
                    <a:pt x="50" y="405"/>
                  </a:lnTo>
                  <a:lnTo>
                    <a:pt x="66" y="471"/>
                  </a:lnTo>
                  <a:lnTo>
                    <a:pt x="82" y="537"/>
                  </a:lnTo>
                  <a:lnTo>
                    <a:pt x="101" y="601"/>
                  </a:lnTo>
                  <a:lnTo>
                    <a:pt x="123" y="666"/>
                  </a:lnTo>
                  <a:lnTo>
                    <a:pt x="145" y="730"/>
                  </a:lnTo>
                  <a:lnTo>
                    <a:pt x="170" y="792"/>
                  </a:lnTo>
                  <a:lnTo>
                    <a:pt x="196" y="854"/>
                  </a:lnTo>
                  <a:lnTo>
                    <a:pt x="225" y="915"/>
                  </a:lnTo>
                  <a:lnTo>
                    <a:pt x="254" y="976"/>
                  </a:lnTo>
                  <a:lnTo>
                    <a:pt x="286" y="1035"/>
                  </a:lnTo>
                  <a:lnTo>
                    <a:pt x="320" y="1093"/>
                  </a:lnTo>
                  <a:lnTo>
                    <a:pt x="355" y="1151"/>
                  </a:lnTo>
                  <a:lnTo>
                    <a:pt x="391" y="1207"/>
                  </a:lnTo>
                  <a:lnTo>
                    <a:pt x="429" y="1262"/>
                  </a:lnTo>
                  <a:lnTo>
                    <a:pt x="468" y="1317"/>
                  </a:lnTo>
                  <a:lnTo>
                    <a:pt x="510" y="1370"/>
                  </a:lnTo>
                  <a:lnTo>
                    <a:pt x="552" y="1422"/>
                  </a:lnTo>
                  <a:lnTo>
                    <a:pt x="597" y="1474"/>
                  </a:lnTo>
                  <a:lnTo>
                    <a:pt x="643" y="1523"/>
                  </a:lnTo>
                  <a:lnTo>
                    <a:pt x="691" y="1571"/>
                  </a:lnTo>
                  <a:lnTo>
                    <a:pt x="740" y="1619"/>
                  </a:lnTo>
                  <a:lnTo>
                    <a:pt x="790" y="1663"/>
                  </a:lnTo>
                  <a:lnTo>
                    <a:pt x="842" y="1708"/>
                  </a:lnTo>
                  <a:lnTo>
                    <a:pt x="894" y="1750"/>
                  </a:lnTo>
                  <a:lnTo>
                    <a:pt x="950" y="1792"/>
                  </a:lnTo>
                  <a:lnTo>
                    <a:pt x="1005" y="1831"/>
                  </a:lnTo>
                </a:path>
              </a:pathLst>
            </a:custGeom>
            <a:noFill/>
            <a:ln w="793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56" name="Freeform 243"/>
            <p:cNvSpPr>
              <a:spLocks/>
            </p:cNvSpPr>
            <p:nvPr/>
          </p:nvSpPr>
          <p:spPr bwMode="auto">
            <a:xfrm>
              <a:off x="1866900" y="4602163"/>
              <a:ext cx="822325" cy="1041400"/>
            </a:xfrm>
            <a:custGeom>
              <a:avLst/>
              <a:gdLst/>
              <a:ahLst/>
              <a:cxnLst>
                <a:cxn ang="0">
                  <a:pos x="0" y="0"/>
                </a:cxn>
                <a:cxn ang="0">
                  <a:pos x="23" y="77"/>
                </a:cxn>
                <a:cxn ang="0">
                  <a:pos x="48" y="154"/>
                </a:cxn>
                <a:cxn ang="0">
                  <a:pos x="74" y="229"/>
                </a:cxn>
                <a:cxn ang="0">
                  <a:pos x="102" y="304"/>
                </a:cxn>
                <a:cxn ang="0">
                  <a:pos x="132" y="378"/>
                </a:cxn>
                <a:cxn ang="0">
                  <a:pos x="164" y="452"/>
                </a:cxn>
                <a:cxn ang="0">
                  <a:pos x="199" y="524"/>
                </a:cxn>
                <a:cxn ang="0">
                  <a:pos x="234" y="597"/>
                </a:cxn>
                <a:cxn ang="0">
                  <a:pos x="272" y="668"/>
                </a:cxn>
                <a:cxn ang="0">
                  <a:pos x="311" y="739"/>
                </a:cxn>
                <a:cxn ang="0">
                  <a:pos x="353" y="807"/>
                </a:cxn>
                <a:cxn ang="0">
                  <a:pos x="395" y="876"/>
                </a:cxn>
                <a:cxn ang="0">
                  <a:pos x="441" y="943"/>
                </a:cxn>
                <a:cxn ang="0">
                  <a:pos x="486" y="1009"/>
                </a:cxn>
                <a:cxn ang="0">
                  <a:pos x="534" y="1074"/>
                </a:cxn>
                <a:cxn ang="0">
                  <a:pos x="583" y="1138"/>
                </a:cxn>
                <a:cxn ang="0">
                  <a:pos x="634" y="1200"/>
                </a:cxn>
                <a:cxn ang="0">
                  <a:pos x="686" y="1263"/>
                </a:cxn>
                <a:cxn ang="0">
                  <a:pos x="794" y="1381"/>
                </a:cxn>
                <a:cxn ang="0">
                  <a:pos x="851" y="1439"/>
                </a:cxn>
                <a:cxn ang="0">
                  <a:pos x="909" y="1496"/>
                </a:cxn>
                <a:cxn ang="0">
                  <a:pos x="967" y="1549"/>
                </a:cxn>
                <a:cxn ang="0">
                  <a:pos x="1028" y="1603"/>
                </a:cxn>
                <a:cxn ang="0">
                  <a:pos x="1089" y="1655"/>
                </a:cxn>
                <a:cxn ang="0">
                  <a:pos x="1152" y="1704"/>
                </a:cxn>
                <a:cxn ang="0">
                  <a:pos x="1216" y="1753"/>
                </a:cxn>
                <a:cxn ang="0">
                  <a:pos x="1281" y="1800"/>
                </a:cxn>
                <a:cxn ang="0">
                  <a:pos x="1348" y="1845"/>
                </a:cxn>
                <a:cxn ang="0">
                  <a:pos x="1415" y="1888"/>
                </a:cxn>
                <a:cxn ang="0">
                  <a:pos x="1484" y="1930"/>
                </a:cxn>
                <a:cxn ang="0">
                  <a:pos x="1554" y="1969"/>
                </a:cxn>
              </a:cxnLst>
              <a:rect l="0" t="0" r="r" b="b"/>
              <a:pathLst>
                <a:path w="1554" h="1969">
                  <a:moveTo>
                    <a:pt x="0" y="0"/>
                  </a:moveTo>
                  <a:lnTo>
                    <a:pt x="23" y="77"/>
                  </a:lnTo>
                  <a:lnTo>
                    <a:pt x="48" y="154"/>
                  </a:lnTo>
                  <a:lnTo>
                    <a:pt x="74" y="229"/>
                  </a:lnTo>
                  <a:lnTo>
                    <a:pt x="102" y="304"/>
                  </a:lnTo>
                  <a:lnTo>
                    <a:pt x="132" y="378"/>
                  </a:lnTo>
                  <a:lnTo>
                    <a:pt x="164" y="452"/>
                  </a:lnTo>
                  <a:lnTo>
                    <a:pt x="199" y="524"/>
                  </a:lnTo>
                  <a:lnTo>
                    <a:pt x="234" y="597"/>
                  </a:lnTo>
                  <a:lnTo>
                    <a:pt x="272" y="668"/>
                  </a:lnTo>
                  <a:lnTo>
                    <a:pt x="311" y="739"/>
                  </a:lnTo>
                  <a:lnTo>
                    <a:pt x="353" y="807"/>
                  </a:lnTo>
                  <a:lnTo>
                    <a:pt x="395" y="876"/>
                  </a:lnTo>
                  <a:lnTo>
                    <a:pt x="441" y="943"/>
                  </a:lnTo>
                  <a:lnTo>
                    <a:pt x="486" y="1009"/>
                  </a:lnTo>
                  <a:lnTo>
                    <a:pt x="534" y="1074"/>
                  </a:lnTo>
                  <a:lnTo>
                    <a:pt x="583" y="1138"/>
                  </a:lnTo>
                  <a:lnTo>
                    <a:pt x="634" y="1200"/>
                  </a:lnTo>
                  <a:lnTo>
                    <a:pt x="686" y="1263"/>
                  </a:lnTo>
                  <a:lnTo>
                    <a:pt x="794" y="1381"/>
                  </a:lnTo>
                  <a:lnTo>
                    <a:pt x="851" y="1439"/>
                  </a:lnTo>
                  <a:lnTo>
                    <a:pt x="909" y="1496"/>
                  </a:lnTo>
                  <a:lnTo>
                    <a:pt x="967" y="1549"/>
                  </a:lnTo>
                  <a:lnTo>
                    <a:pt x="1028" y="1603"/>
                  </a:lnTo>
                  <a:lnTo>
                    <a:pt x="1089" y="1655"/>
                  </a:lnTo>
                  <a:lnTo>
                    <a:pt x="1152" y="1704"/>
                  </a:lnTo>
                  <a:lnTo>
                    <a:pt x="1216" y="1753"/>
                  </a:lnTo>
                  <a:lnTo>
                    <a:pt x="1281" y="1800"/>
                  </a:lnTo>
                  <a:lnTo>
                    <a:pt x="1348" y="1845"/>
                  </a:lnTo>
                  <a:lnTo>
                    <a:pt x="1415" y="1888"/>
                  </a:lnTo>
                  <a:lnTo>
                    <a:pt x="1484" y="1930"/>
                  </a:lnTo>
                  <a:lnTo>
                    <a:pt x="1554" y="1969"/>
                  </a:lnTo>
                </a:path>
              </a:pathLst>
            </a:custGeom>
            <a:noFill/>
            <a:ln w="793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57" name="Freeform 244"/>
            <p:cNvSpPr>
              <a:spLocks/>
            </p:cNvSpPr>
            <p:nvPr/>
          </p:nvSpPr>
          <p:spPr bwMode="auto">
            <a:xfrm>
              <a:off x="2081213" y="4545013"/>
              <a:ext cx="673100" cy="1076325"/>
            </a:xfrm>
            <a:custGeom>
              <a:avLst/>
              <a:gdLst/>
              <a:ahLst/>
              <a:cxnLst>
                <a:cxn ang="0">
                  <a:pos x="0" y="0"/>
                </a:cxn>
                <a:cxn ang="0">
                  <a:pos x="12" y="76"/>
                </a:cxn>
                <a:cxn ang="0">
                  <a:pos x="26" y="152"/>
                </a:cxn>
                <a:cxn ang="0">
                  <a:pos x="44" y="227"/>
                </a:cxn>
                <a:cxn ang="0">
                  <a:pos x="61" y="302"/>
                </a:cxn>
                <a:cxn ang="0">
                  <a:pos x="82" y="376"/>
                </a:cxn>
                <a:cxn ang="0">
                  <a:pos x="104" y="450"/>
                </a:cxn>
                <a:cxn ang="0">
                  <a:pos x="128" y="522"/>
                </a:cxn>
                <a:cxn ang="0">
                  <a:pos x="154" y="596"/>
                </a:cxn>
                <a:cxn ang="0">
                  <a:pos x="182" y="667"/>
                </a:cxn>
                <a:cxn ang="0">
                  <a:pos x="213" y="738"/>
                </a:cxn>
                <a:cxn ang="0">
                  <a:pos x="243" y="809"/>
                </a:cxn>
                <a:cxn ang="0">
                  <a:pos x="277" y="878"/>
                </a:cxn>
                <a:cxn ang="0">
                  <a:pos x="312" y="948"/>
                </a:cxn>
                <a:cxn ang="0">
                  <a:pos x="349" y="1014"/>
                </a:cxn>
                <a:cxn ang="0">
                  <a:pos x="387" y="1083"/>
                </a:cxn>
                <a:cxn ang="0">
                  <a:pos x="428" y="1148"/>
                </a:cxn>
                <a:cxn ang="0">
                  <a:pos x="469" y="1213"/>
                </a:cxn>
                <a:cxn ang="0">
                  <a:pos x="512" y="1277"/>
                </a:cxn>
                <a:cxn ang="0">
                  <a:pos x="557" y="1340"/>
                </a:cxn>
                <a:cxn ang="0">
                  <a:pos x="604" y="1401"/>
                </a:cxn>
                <a:cxn ang="0">
                  <a:pos x="652" y="1462"/>
                </a:cxn>
                <a:cxn ang="0">
                  <a:pos x="701" y="1521"/>
                </a:cxn>
                <a:cxn ang="0">
                  <a:pos x="752" y="1579"/>
                </a:cxn>
                <a:cxn ang="0">
                  <a:pos x="805" y="1636"/>
                </a:cxn>
                <a:cxn ang="0">
                  <a:pos x="859" y="1691"/>
                </a:cxn>
                <a:cxn ang="0">
                  <a:pos x="914" y="1744"/>
                </a:cxn>
                <a:cxn ang="0">
                  <a:pos x="971" y="1796"/>
                </a:cxn>
                <a:cxn ang="0">
                  <a:pos x="1029" y="1847"/>
                </a:cxn>
                <a:cxn ang="0">
                  <a:pos x="1088" y="1896"/>
                </a:cxn>
                <a:cxn ang="0">
                  <a:pos x="1148" y="1944"/>
                </a:cxn>
                <a:cxn ang="0">
                  <a:pos x="1211" y="1990"/>
                </a:cxn>
                <a:cxn ang="0">
                  <a:pos x="1273" y="2034"/>
                </a:cxn>
              </a:cxnLst>
              <a:rect l="0" t="0" r="r" b="b"/>
              <a:pathLst>
                <a:path w="1273" h="2034">
                  <a:moveTo>
                    <a:pt x="0" y="0"/>
                  </a:moveTo>
                  <a:lnTo>
                    <a:pt x="12" y="76"/>
                  </a:lnTo>
                  <a:lnTo>
                    <a:pt x="26" y="152"/>
                  </a:lnTo>
                  <a:lnTo>
                    <a:pt x="44" y="227"/>
                  </a:lnTo>
                  <a:lnTo>
                    <a:pt x="61" y="302"/>
                  </a:lnTo>
                  <a:lnTo>
                    <a:pt x="82" y="376"/>
                  </a:lnTo>
                  <a:lnTo>
                    <a:pt x="104" y="450"/>
                  </a:lnTo>
                  <a:lnTo>
                    <a:pt x="128" y="522"/>
                  </a:lnTo>
                  <a:lnTo>
                    <a:pt x="154" y="596"/>
                  </a:lnTo>
                  <a:lnTo>
                    <a:pt x="182" y="667"/>
                  </a:lnTo>
                  <a:lnTo>
                    <a:pt x="213" y="738"/>
                  </a:lnTo>
                  <a:lnTo>
                    <a:pt x="243" y="809"/>
                  </a:lnTo>
                  <a:lnTo>
                    <a:pt x="277" y="878"/>
                  </a:lnTo>
                  <a:lnTo>
                    <a:pt x="312" y="948"/>
                  </a:lnTo>
                  <a:lnTo>
                    <a:pt x="349" y="1014"/>
                  </a:lnTo>
                  <a:lnTo>
                    <a:pt x="387" y="1083"/>
                  </a:lnTo>
                  <a:lnTo>
                    <a:pt x="428" y="1148"/>
                  </a:lnTo>
                  <a:lnTo>
                    <a:pt x="469" y="1213"/>
                  </a:lnTo>
                  <a:lnTo>
                    <a:pt x="512" y="1277"/>
                  </a:lnTo>
                  <a:lnTo>
                    <a:pt x="557" y="1340"/>
                  </a:lnTo>
                  <a:lnTo>
                    <a:pt x="604" y="1401"/>
                  </a:lnTo>
                  <a:lnTo>
                    <a:pt x="652" y="1462"/>
                  </a:lnTo>
                  <a:lnTo>
                    <a:pt x="701" y="1521"/>
                  </a:lnTo>
                  <a:lnTo>
                    <a:pt x="752" y="1579"/>
                  </a:lnTo>
                  <a:lnTo>
                    <a:pt x="805" y="1636"/>
                  </a:lnTo>
                  <a:lnTo>
                    <a:pt x="859" y="1691"/>
                  </a:lnTo>
                  <a:lnTo>
                    <a:pt x="914" y="1744"/>
                  </a:lnTo>
                  <a:lnTo>
                    <a:pt x="971" y="1796"/>
                  </a:lnTo>
                  <a:lnTo>
                    <a:pt x="1029" y="1847"/>
                  </a:lnTo>
                  <a:lnTo>
                    <a:pt x="1088" y="1896"/>
                  </a:lnTo>
                  <a:lnTo>
                    <a:pt x="1148" y="1944"/>
                  </a:lnTo>
                  <a:lnTo>
                    <a:pt x="1211" y="1990"/>
                  </a:lnTo>
                  <a:lnTo>
                    <a:pt x="1273" y="2034"/>
                  </a:lnTo>
                </a:path>
              </a:pathLst>
            </a:custGeom>
            <a:noFill/>
            <a:ln w="793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sp>
        <p:nvSpPr>
          <p:cNvPr id="258" name="Freeform 245"/>
          <p:cNvSpPr>
            <a:spLocks/>
          </p:cNvSpPr>
          <p:nvPr/>
        </p:nvSpPr>
        <p:spPr bwMode="auto">
          <a:xfrm>
            <a:off x="3955459" y="5724706"/>
            <a:ext cx="1247775" cy="503238"/>
          </a:xfrm>
          <a:custGeom>
            <a:avLst/>
            <a:gdLst/>
            <a:ahLst/>
            <a:cxnLst>
              <a:cxn ang="0">
                <a:pos x="0" y="0"/>
              </a:cxn>
              <a:cxn ang="0">
                <a:pos x="13" y="55"/>
              </a:cxn>
              <a:cxn ang="0">
                <a:pos x="31" y="109"/>
              </a:cxn>
              <a:cxn ang="0">
                <a:pos x="54" y="160"/>
              </a:cxn>
              <a:cxn ang="0">
                <a:pos x="82" y="207"/>
              </a:cxn>
              <a:cxn ang="0">
                <a:pos x="114" y="252"/>
              </a:cxn>
              <a:cxn ang="0">
                <a:pos x="150" y="293"/>
              </a:cxn>
              <a:cxn ang="0">
                <a:pos x="189" y="330"/>
              </a:cxn>
              <a:cxn ang="0">
                <a:pos x="233" y="362"/>
              </a:cxn>
              <a:cxn ang="0">
                <a:pos x="278" y="391"/>
              </a:cxn>
              <a:cxn ang="0">
                <a:pos x="326" y="416"/>
              </a:cxn>
              <a:cxn ang="0">
                <a:pos x="377" y="435"/>
              </a:cxn>
              <a:cxn ang="0">
                <a:pos x="429" y="451"/>
              </a:cxn>
              <a:cxn ang="0">
                <a:pos x="485" y="459"/>
              </a:cxn>
              <a:cxn ang="0">
                <a:pos x="540" y="464"/>
              </a:cxn>
              <a:cxn ang="0">
                <a:pos x="568" y="464"/>
              </a:cxn>
              <a:cxn ang="0">
                <a:pos x="597" y="462"/>
              </a:cxn>
              <a:cxn ang="0">
                <a:pos x="624" y="459"/>
              </a:cxn>
              <a:cxn ang="0">
                <a:pos x="653" y="455"/>
              </a:cxn>
              <a:cxn ang="0">
                <a:pos x="697" y="445"/>
              </a:cxn>
              <a:cxn ang="0">
                <a:pos x="739" y="433"/>
              </a:cxn>
              <a:cxn ang="0">
                <a:pos x="780" y="416"/>
              </a:cxn>
              <a:cxn ang="0">
                <a:pos x="819" y="397"/>
              </a:cxn>
              <a:cxn ang="0">
                <a:pos x="819" y="397"/>
              </a:cxn>
              <a:cxn ang="0">
                <a:pos x="851" y="453"/>
              </a:cxn>
              <a:cxn ang="0">
                <a:pos x="886" y="506"/>
              </a:cxn>
              <a:cxn ang="0">
                <a:pos x="924" y="555"/>
              </a:cxn>
              <a:cxn ang="0">
                <a:pos x="966" y="601"/>
              </a:cxn>
              <a:cxn ang="0">
                <a:pos x="1011" y="643"/>
              </a:cxn>
              <a:cxn ang="0">
                <a:pos x="1059" y="682"/>
              </a:cxn>
              <a:cxn ang="0">
                <a:pos x="1110" y="717"/>
              </a:cxn>
              <a:cxn ang="0">
                <a:pos x="1163" y="747"/>
              </a:cxn>
              <a:cxn ang="0">
                <a:pos x="1218" y="775"/>
              </a:cxn>
              <a:cxn ang="0">
                <a:pos x="1276" y="798"/>
              </a:cxn>
              <a:cxn ang="0">
                <a:pos x="1334" y="815"/>
              </a:cxn>
              <a:cxn ang="0">
                <a:pos x="1394" y="830"/>
              </a:cxn>
              <a:cxn ang="0">
                <a:pos x="1457" y="839"/>
              </a:cxn>
              <a:cxn ang="0">
                <a:pos x="1519" y="844"/>
              </a:cxn>
              <a:cxn ang="0">
                <a:pos x="1582" y="843"/>
              </a:cxn>
              <a:cxn ang="0">
                <a:pos x="1646" y="839"/>
              </a:cxn>
              <a:cxn ang="0">
                <a:pos x="1686" y="863"/>
              </a:cxn>
              <a:cxn ang="0">
                <a:pos x="1729" y="885"/>
              </a:cxn>
              <a:cxn ang="0">
                <a:pos x="1772" y="904"/>
              </a:cxn>
              <a:cxn ang="0">
                <a:pos x="1816" y="918"/>
              </a:cxn>
              <a:cxn ang="0">
                <a:pos x="1861" y="931"/>
              </a:cxn>
              <a:cxn ang="0">
                <a:pos x="1906" y="941"/>
              </a:cxn>
              <a:cxn ang="0">
                <a:pos x="1953" y="947"/>
              </a:cxn>
              <a:cxn ang="0">
                <a:pos x="1999" y="951"/>
              </a:cxn>
              <a:cxn ang="0">
                <a:pos x="2044" y="951"/>
              </a:cxn>
              <a:cxn ang="0">
                <a:pos x="2091" y="949"/>
              </a:cxn>
              <a:cxn ang="0">
                <a:pos x="2137" y="943"/>
              </a:cxn>
              <a:cxn ang="0">
                <a:pos x="2183" y="934"/>
              </a:cxn>
              <a:cxn ang="0">
                <a:pos x="2229" y="923"/>
              </a:cxn>
              <a:cxn ang="0">
                <a:pos x="2273" y="908"/>
              </a:cxn>
              <a:cxn ang="0">
                <a:pos x="2316" y="891"/>
              </a:cxn>
              <a:cxn ang="0">
                <a:pos x="2360" y="869"/>
              </a:cxn>
            </a:cxnLst>
            <a:rect l="0" t="0" r="r" b="b"/>
            <a:pathLst>
              <a:path w="2360" h="951">
                <a:moveTo>
                  <a:pt x="0" y="0"/>
                </a:moveTo>
                <a:lnTo>
                  <a:pt x="13" y="55"/>
                </a:lnTo>
                <a:lnTo>
                  <a:pt x="31" y="109"/>
                </a:lnTo>
                <a:lnTo>
                  <a:pt x="54" y="160"/>
                </a:lnTo>
                <a:lnTo>
                  <a:pt x="82" y="207"/>
                </a:lnTo>
                <a:lnTo>
                  <a:pt x="114" y="252"/>
                </a:lnTo>
                <a:lnTo>
                  <a:pt x="150" y="293"/>
                </a:lnTo>
                <a:lnTo>
                  <a:pt x="189" y="330"/>
                </a:lnTo>
                <a:lnTo>
                  <a:pt x="233" y="362"/>
                </a:lnTo>
                <a:lnTo>
                  <a:pt x="278" y="391"/>
                </a:lnTo>
                <a:lnTo>
                  <a:pt x="326" y="416"/>
                </a:lnTo>
                <a:lnTo>
                  <a:pt x="377" y="435"/>
                </a:lnTo>
                <a:lnTo>
                  <a:pt x="429" y="451"/>
                </a:lnTo>
                <a:lnTo>
                  <a:pt x="485" y="459"/>
                </a:lnTo>
                <a:lnTo>
                  <a:pt x="540" y="464"/>
                </a:lnTo>
                <a:lnTo>
                  <a:pt x="568" y="464"/>
                </a:lnTo>
                <a:lnTo>
                  <a:pt x="597" y="462"/>
                </a:lnTo>
                <a:lnTo>
                  <a:pt x="624" y="459"/>
                </a:lnTo>
                <a:lnTo>
                  <a:pt x="653" y="455"/>
                </a:lnTo>
                <a:lnTo>
                  <a:pt x="697" y="445"/>
                </a:lnTo>
                <a:lnTo>
                  <a:pt x="739" y="433"/>
                </a:lnTo>
                <a:lnTo>
                  <a:pt x="780" y="416"/>
                </a:lnTo>
                <a:lnTo>
                  <a:pt x="819" y="397"/>
                </a:lnTo>
                <a:lnTo>
                  <a:pt x="819" y="397"/>
                </a:lnTo>
                <a:lnTo>
                  <a:pt x="851" y="453"/>
                </a:lnTo>
                <a:lnTo>
                  <a:pt x="886" y="506"/>
                </a:lnTo>
                <a:lnTo>
                  <a:pt x="924" y="555"/>
                </a:lnTo>
                <a:lnTo>
                  <a:pt x="966" y="601"/>
                </a:lnTo>
                <a:lnTo>
                  <a:pt x="1011" y="643"/>
                </a:lnTo>
                <a:lnTo>
                  <a:pt x="1059" y="682"/>
                </a:lnTo>
                <a:lnTo>
                  <a:pt x="1110" y="717"/>
                </a:lnTo>
                <a:lnTo>
                  <a:pt x="1163" y="747"/>
                </a:lnTo>
                <a:lnTo>
                  <a:pt x="1218" y="775"/>
                </a:lnTo>
                <a:lnTo>
                  <a:pt x="1276" y="798"/>
                </a:lnTo>
                <a:lnTo>
                  <a:pt x="1334" y="815"/>
                </a:lnTo>
                <a:lnTo>
                  <a:pt x="1394" y="830"/>
                </a:lnTo>
                <a:lnTo>
                  <a:pt x="1457" y="839"/>
                </a:lnTo>
                <a:lnTo>
                  <a:pt x="1519" y="844"/>
                </a:lnTo>
                <a:lnTo>
                  <a:pt x="1582" y="843"/>
                </a:lnTo>
                <a:lnTo>
                  <a:pt x="1646" y="839"/>
                </a:lnTo>
                <a:lnTo>
                  <a:pt x="1686" y="863"/>
                </a:lnTo>
                <a:lnTo>
                  <a:pt x="1729" y="885"/>
                </a:lnTo>
                <a:lnTo>
                  <a:pt x="1772" y="904"/>
                </a:lnTo>
                <a:lnTo>
                  <a:pt x="1816" y="918"/>
                </a:lnTo>
                <a:lnTo>
                  <a:pt x="1861" y="931"/>
                </a:lnTo>
                <a:lnTo>
                  <a:pt x="1906" y="941"/>
                </a:lnTo>
                <a:lnTo>
                  <a:pt x="1953" y="947"/>
                </a:lnTo>
                <a:lnTo>
                  <a:pt x="1999" y="951"/>
                </a:lnTo>
                <a:lnTo>
                  <a:pt x="2044" y="951"/>
                </a:lnTo>
                <a:lnTo>
                  <a:pt x="2091" y="949"/>
                </a:lnTo>
                <a:lnTo>
                  <a:pt x="2137" y="943"/>
                </a:lnTo>
                <a:lnTo>
                  <a:pt x="2183" y="934"/>
                </a:lnTo>
                <a:lnTo>
                  <a:pt x="2229" y="923"/>
                </a:lnTo>
                <a:lnTo>
                  <a:pt x="2273" y="908"/>
                </a:lnTo>
                <a:lnTo>
                  <a:pt x="2316" y="891"/>
                </a:lnTo>
                <a:lnTo>
                  <a:pt x="2360" y="869"/>
                </a:lnTo>
              </a:path>
            </a:pathLst>
          </a:custGeom>
          <a:noFill/>
          <a:ln w="7938">
            <a:solidFill>
              <a:srgbClr val="3475CD"/>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59" name="Freeform 246"/>
          <p:cNvSpPr>
            <a:spLocks/>
          </p:cNvSpPr>
          <p:nvPr/>
        </p:nvSpPr>
        <p:spPr bwMode="auto">
          <a:xfrm>
            <a:off x="3790359" y="5823131"/>
            <a:ext cx="920750" cy="419100"/>
          </a:xfrm>
          <a:custGeom>
            <a:avLst/>
            <a:gdLst/>
            <a:ahLst/>
            <a:cxnLst>
              <a:cxn ang="0">
                <a:pos x="0" y="0"/>
              </a:cxn>
              <a:cxn ang="0">
                <a:pos x="41" y="47"/>
              </a:cxn>
              <a:cxn ang="0">
                <a:pos x="84" y="91"/>
              </a:cxn>
              <a:cxn ang="0">
                <a:pos x="129" y="131"/>
              </a:cxn>
              <a:cxn ang="0">
                <a:pos x="179" y="169"/>
              </a:cxn>
              <a:cxn ang="0">
                <a:pos x="228" y="204"/>
              </a:cxn>
              <a:cxn ang="0">
                <a:pos x="281" y="234"/>
              </a:cxn>
              <a:cxn ang="0">
                <a:pos x="335" y="262"/>
              </a:cxn>
              <a:cxn ang="0">
                <a:pos x="390" y="286"/>
              </a:cxn>
              <a:cxn ang="0">
                <a:pos x="447" y="307"/>
              </a:cxn>
              <a:cxn ang="0">
                <a:pos x="505" y="322"/>
              </a:cxn>
              <a:cxn ang="0">
                <a:pos x="564" y="336"/>
              </a:cxn>
              <a:cxn ang="0">
                <a:pos x="624" y="344"/>
              </a:cxn>
              <a:cxn ang="0">
                <a:pos x="685" y="350"/>
              </a:cxn>
              <a:cxn ang="0">
                <a:pos x="746" y="351"/>
              </a:cxn>
              <a:cxn ang="0">
                <a:pos x="807" y="349"/>
              </a:cxn>
              <a:cxn ang="0">
                <a:pos x="870" y="341"/>
              </a:cxn>
              <a:cxn ang="0">
                <a:pos x="870" y="341"/>
              </a:cxn>
              <a:cxn ang="0">
                <a:pos x="902" y="401"/>
              </a:cxn>
              <a:cxn ang="0">
                <a:pos x="938" y="456"/>
              </a:cxn>
              <a:cxn ang="0">
                <a:pos x="979" y="508"/>
              </a:cxn>
              <a:cxn ang="0">
                <a:pos x="1023" y="556"/>
              </a:cxn>
              <a:cxn ang="0">
                <a:pos x="1071" y="599"/>
              </a:cxn>
              <a:cxn ang="0">
                <a:pos x="1122" y="640"/>
              </a:cxn>
              <a:cxn ang="0">
                <a:pos x="1175" y="674"/>
              </a:cxn>
              <a:cxn ang="0">
                <a:pos x="1231" y="706"/>
              </a:cxn>
              <a:cxn ang="0">
                <a:pos x="1290" y="732"/>
              </a:cxn>
              <a:cxn ang="0">
                <a:pos x="1350" y="754"/>
              </a:cxn>
              <a:cxn ang="0">
                <a:pos x="1413" y="771"/>
              </a:cxn>
              <a:cxn ang="0">
                <a:pos x="1477" y="783"/>
              </a:cxn>
              <a:cxn ang="0">
                <a:pos x="1541" y="789"/>
              </a:cxn>
              <a:cxn ang="0">
                <a:pos x="1606" y="790"/>
              </a:cxn>
              <a:cxn ang="0">
                <a:pos x="1673" y="786"/>
              </a:cxn>
              <a:cxn ang="0">
                <a:pos x="1740" y="777"/>
              </a:cxn>
            </a:cxnLst>
            <a:rect l="0" t="0" r="r" b="b"/>
            <a:pathLst>
              <a:path w="1740" h="790">
                <a:moveTo>
                  <a:pt x="0" y="0"/>
                </a:moveTo>
                <a:lnTo>
                  <a:pt x="41" y="47"/>
                </a:lnTo>
                <a:lnTo>
                  <a:pt x="84" y="91"/>
                </a:lnTo>
                <a:lnTo>
                  <a:pt x="129" y="131"/>
                </a:lnTo>
                <a:lnTo>
                  <a:pt x="179" y="169"/>
                </a:lnTo>
                <a:lnTo>
                  <a:pt x="228" y="204"/>
                </a:lnTo>
                <a:lnTo>
                  <a:pt x="281" y="234"/>
                </a:lnTo>
                <a:lnTo>
                  <a:pt x="335" y="262"/>
                </a:lnTo>
                <a:lnTo>
                  <a:pt x="390" y="286"/>
                </a:lnTo>
                <a:lnTo>
                  <a:pt x="447" y="307"/>
                </a:lnTo>
                <a:lnTo>
                  <a:pt x="505" y="322"/>
                </a:lnTo>
                <a:lnTo>
                  <a:pt x="564" y="336"/>
                </a:lnTo>
                <a:lnTo>
                  <a:pt x="624" y="344"/>
                </a:lnTo>
                <a:lnTo>
                  <a:pt x="685" y="350"/>
                </a:lnTo>
                <a:lnTo>
                  <a:pt x="746" y="351"/>
                </a:lnTo>
                <a:lnTo>
                  <a:pt x="807" y="349"/>
                </a:lnTo>
                <a:lnTo>
                  <a:pt x="870" y="341"/>
                </a:lnTo>
                <a:lnTo>
                  <a:pt x="870" y="341"/>
                </a:lnTo>
                <a:lnTo>
                  <a:pt x="902" y="401"/>
                </a:lnTo>
                <a:lnTo>
                  <a:pt x="938" y="456"/>
                </a:lnTo>
                <a:lnTo>
                  <a:pt x="979" y="508"/>
                </a:lnTo>
                <a:lnTo>
                  <a:pt x="1023" y="556"/>
                </a:lnTo>
                <a:lnTo>
                  <a:pt x="1071" y="599"/>
                </a:lnTo>
                <a:lnTo>
                  <a:pt x="1122" y="640"/>
                </a:lnTo>
                <a:lnTo>
                  <a:pt x="1175" y="674"/>
                </a:lnTo>
                <a:lnTo>
                  <a:pt x="1231" y="706"/>
                </a:lnTo>
                <a:lnTo>
                  <a:pt x="1290" y="732"/>
                </a:lnTo>
                <a:lnTo>
                  <a:pt x="1350" y="754"/>
                </a:lnTo>
                <a:lnTo>
                  <a:pt x="1413" y="771"/>
                </a:lnTo>
                <a:lnTo>
                  <a:pt x="1477" y="783"/>
                </a:lnTo>
                <a:lnTo>
                  <a:pt x="1541" y="789"/>
                </a:lnTo>
                <a:lnTo>
                  <a:pt x="1606" y="790"/>
                </a:lnTo>
                <a:lnTo>
                  <a:pt x="1673" y="786"/>
                </a:lnTo>
                <a:lnTo>
                  <a:pt x="1740" y="777"/>
                </a:lnTo>
              </a:path>
            </a:pathLst>
          </a:custGeom>
          <a:noFill/>
          <a:ln w="7938">
            <a:solidFill>
              <a:srgbClr val="3475CD"/>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60" name="Freeform 247"/>
          <p:cNvSpPr>
            <a:spLocks/>
          </p:cNvSpPr>
          <p:nvPr/>
        </p:nvSpPr>
        <p:spPr bwMode="auto">
          <a:xfrm>
            <a:off x="4696825" y="6202544"/>
            <a:ext cx="523875" cy="82550"/>
          </a:xfrm>
          <a:custGeom>
            <a:avLst/>
            <a:gdLst/>
            <a:ahLst/>
            <a:cxnLst>
              <a:cxn ang="0">
                <a:pos x="0" y="79"/>
              </a:cxn>
              <a:cxn ang="0">
                <a:pos x="61" y="103"/>
              </a:cxn>
              <a:cxn ang="0">
                <a:pos x="123" y="120"/>
              </a:cxn>
              <a:cxn ang="0">
                <a:pos x="186" y="134"/>
              </a:cxn>
              <a:cxn ang="0">
                <a:pos x="248" y="146"/>
              </a:cxn>
              <a:cxn ang="0">
                <a:pos x="313" y="153"/>
              </a:cxn>
              <a:cxn ang="0">
                <a:pos x="377" y="158"/>
              </a:cxn>
              <a:cxn ang="0">
                <a:pos x="441" y="158"/>
              </a:cxn>
              <a:cxn ang="0">
                <a:pos x="503" y="153"/>
              </a:cxn>
              <a:cxn ang="0">
                <a:pos x="567" y="147"/>
              </a:cxn>
              <a:cxn ang="0">
                <a:pos x="630" y="136"/>
              </a:cxn>
              <a:cxn ang="0">
                <a:pos x="692" y="123"/>
              </a:cxn>
              <a:cxn ang="0">
                <a:pos x="753" y="104"/>
              </a:cxn>
              <a:cxn ang="0">
                <a:pos x="813" y="84"/>
              </a:cxn>
              <a:cxn ang="0">
                <a:pos x="873" y="59"/>
              </a:cxn>
              <a:cxn ang="0">
                <a:pos x="931" y="30"/>
              </a:cxn>
              <a:cxn ang="0">
                <a:pos x="988" y="0"/>
              </a:cxn>
            </a:cxnLst>
            <a:rect l="0" t="0" r="r" b="b"/>
            <a:pathLst>
              <a:path w="988" h="158">
                <a:moveTo>
                  <a:pt x="0" y="79"/>
                </a:moveTo>
                <a:lnTo>
                  <a:pt x="61" y="103"/>
                </a:lnTo>
                <a:lnTo>
                  <a:pt x="123" y="120"/>
                </a:lnTo>
                <a:lnTo>
                  <a:pt x="186" y="134"/>
                </a:lnTo>
                <a:lnTo>
                  <a:pt x="248" y="146"/>
                </a:lnTo>
                <a:lnTo>
                  <a:pt x="313" y="153"/>
                </a:lnTo>
                <a:lnTo>
                  <a:pt x="377" y="158"/>
                </a:lnTo>
                <a:lnTo>
                  <a:pt x="441" y="158"/>
                </a:lnTo>
                <a:lnTo>
                  <a:pt x="503" y="153"/>
                </a:lnTo>
                <a:lnTo>
                  <a:pt x="567" y="147"/>
                </a:lnTo>
                <a:lnTo>
                  <a:pt x="630" y="136"/>
                </a:lnTo>
                <a:lnTo>
                  <a:pt x="692" y="123"/>
                </a:lnTo>
                <a:lnTo>
                  <a:pt x="753" y="104"/>
                </a:lnTo>
                <a:lnTo>
                  <a:pt x="813" y="84"/>
                </a:lnTo>
                <a:lnTo>
                  <a:pt x="873" y="59"/>
                </a:lnTo>
                <a:lnTo>
                  <a:pt x="931" y="30"/>
                </a:lnTo>
                <a:lnTo>
                  <a:pt x="988" y="0"/>
                </a:lnTo>
              </a:path>
            </a:pathLst>
          </a:custGeom>
          <a:noFill/>
          <a:ln w="7938">
            <a:solidFill>
              <a:srgbClr val="3475CD"/>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61" name="Freeform 248"/>
          <p:cNvSpPr>
            <a:spLocks/>
          </p:cNvSpPr>
          <p:nvPr/>
        </p:nvSpPr>
        <p:spPr bwMode="auto">
          <a:xfrm>
            <a:off x="2860657" y="5429432"/>
            <a:ext cx="778893" cy="396318"/>
          </a:xfrm>
          <a:custGeom>
            <a:avLst/>
            <a:gdLst>
              <a:gd name="connsiteX0" fmla="*/ 0 w 10000"/>
              <a:gd name="connsiteY0" fmla="*/ 7214 h 10984"/>
              <a:gd name="connsiteX1" fmla="*/ 52 w 10000"/>
              <a:gd name="connsiteY1" fmla="*/ 10984 h 10984"/>
              <a:gd name="connsiteX2" fmla="*/ 1544 w 10000"/>
              <a:gd name="connsiteY2" fmla="*/ 10000 h 10984"/>
              <a:gd name="connsiteX3" fmla="*/ 10000 w 10000"/>
              <a:gd name="connsiteY3" fmla="*/ 0 h 10984"/>
              <a:gd name="connsiteX0" fmla="*/ 0 w 12205"/>
              <a:gd name="connsiteY0" fmla="*/ 13422 h 14679"/>
              <a:gd name="connsiteX1" fmla="*/ 2257 w 12205"/>
              <a:gd name="connsiteY1" fmla="*/ 10984 h 14679"/>
              <a:gd name="connsiteX2" fmla="*/ 3749 w 12205"/>
              <a:gd name="connsiteY2" fmla="*/ 10000 h 14679"/>
              <a:gd name="connsiteX3" fmla="*/ 12205 w 12205"/>
              <a:gd name="connsiteY3" fmla="*/ 0 h 14679"/>
              <a:gd name="connsiteX0" fmla="*/ 0 w 12205"/>
              <a:gd name="connsiteY0" fmla="*/ 13422 h 13422"/>
              <a:gd name="connsiteX1" fmla="*/ 3749 w 12205"/>
              <a:gd name="connsiteY1" fmla="*/ 10000 h 13422"/>
              <a:gd name="connsiteX2" fmla="*/ 12205 w 12205"/>
              <a:gd name="connsiteY2" fmla="*/ 0 h 13422"/>
            </a:gdLst>
            <a:ahLst/>
            <a:cxnLst>
              <a:cxn ang="0">
                <a:pos x="connsiteX0" y="connsiteY0"/>
              </a:cxn>
              <a:cxn ang="0">
                <a:pos x="connsiteX1" y="connsiteY1"/>
              </a:cxn>
              <a:cxn ang="0">
                <a:pos x="connsiteX2" y="connsiteY2"/>
              </a:cxn>
            </a:cxnLst>
            <a:rect l="l" t="t" r="r" b="b"/>
            <a:pathLst>
              <a:path w="12205" h="13422">
                <a:moveTo>
                  <a:pt x="0" y="13422"/>
                </a:moveTo>
                <a:cubicBezTo>
                  <a:pt x="781" y="12709"/>
                  <a:pt x="1715" y="12237"/>
                  <a:pt x="3749" y="10000"/>
                </a:cubicBezTo>
                <a:lnTo>
                  <a:pt x="12205" y="0"/>
                </a:lnTo>
              </a:path>
            </a:pathLst>
          </a:custGeom>
          <a:noFill/>
          <a:ln w="14288">
            <a:solidFill>
              <a:srgbClr val="3475CD"/>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62" name="Freeform 249"/>
          <p:cNvSpPr>
            <a:spLocks/>
          </p:cNvSpPr>
          <p:nvPr/>
        </p:nvSpPr>
        <p:spPr bwMode="auto">
          <a:xfrm>
            <a:off x="3133134" y="5456419"/>
            <a:ext cx="682625" cy="762000"/>
          </a:xfrm>
          <a:custGeom>
            <a:avLst/>
            <a:gdLst/>
            <a:ahLst/>
            <a:cxnLst>
              <a:cxn ang="0">
                <a:pos x="1030" y="0"/>
              </a:cxn>
              <a:cxn ang="0">
                <a:pos x="0" y="559"/>
              </a:cxn>
              <a:cxn ang="0">
                <a:pos x="1290" y="1440"/>
              </a:cxn>
              <a:cxn ang="0">
                <a:pos x="1290" y="931"/>
              </a:cxn>
            </a:cxnLst>
            <a:rect l="0" t="0" r="r" b="b"/>
            <a:pathLst>
              <a:path w="1290" h="1440">
                <a:moveTo>
                  <a:pt x="1030" y="0"/>
                </a:moveTo>
                <a:lnTo>
                  <a:pt x="0" y="559"/>
                </a:lnTo>
                <a:lnTo>
                  <a:pt x="1290" y="1440"/>
                </a:lnTo>
                <a:lnTo>
                  <a:pt x="1290" y="931"/>
                </a:lnTo>
              </a:path>
            </a:pathLst>
          </a:custGeom>
          <a:noFill/>
          <a:ln w="14288">
            <a:solidFill>
              <a:srgbClr val="3475CD"/>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63" name="Freeform 250"/>
          <p:cNvSpPr>
            <a:spLocks/>
          </p:cNvSpPr>
          <p:nvPr/>
        </p:nvSpPr>
        <p:spPr bwMode="auto">
          <a:xfrm>
            <a:off x="3784013" y="5742177"/>
            <a:ext cx="144463" cy="206375"/>
          </a:xfrm>
          <a:custGeom>
            <a:avLst/>
            <a:gdLst/>
            <a:ahLst/>
            <a:cxnLst>
              <a:cxn ang="0">
                <a:pos x="274" y="0"/>
              </a:cxn>
              <a:cxn ang="0">
                <a:pos x="61" y="391"/>
              </a:cxn>
              <a:cxn ang="0">
                <a:pos x="0" y="187"/>
              </a:cxn>
            </a:cxnLst>
            <a:rect l="0" t="0" r="r" b="b"/>
            <a:pathLst>
              <a:path w="274" h="391">
                <a:moveTo>
                  <a:pt x="274" y="0"/>
                </a:moveTo>
                <a:lnTo>
                  <a:pt x="61" y="391"/>
                </a:lnTo>
                <a:lnTo>
                  <a:pt x="0" y="187"/>
                </a:lnTo>
              </a:path>
            </a:pathLst>
          </a:custGeom>
          <a:noFill/>
          <a:ln w="7938">
            <a:solidFill>
              <a:srgbClr val="3475CD"/>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64" name="Line 251"/>
          <p:cNvSpPr>
            <a:spLocks noChangeShapeType="1"/>
          </p:cNvSpPr>
          <p:nvPr/>
        </p:nvSpPr>
        <p:spPr bwMode="auto">
          <a:xfrm flipV="1">
            <a:off x="3855446" y="5719944"/>
            <a:ext cx="1588" cy="528638"/>
          </a:xfrm>
          <a:prstGeom prst="line">
            <a:avLst/>
          </a:prstGeom>
          <a:no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65" name="Line 252"/>
          <p:cNvSpPr>
            <a:spLocks noChangeShapeType="1"/>
          </p:cNvSpPr>
          <p:nvPr/>
        </p:nvSpPr>
        <p:spPr bwMode="auto">
          <a:xfrm flipV="1">
            <a:off x="3777663" y="5732644"/>
            <a:ext cx="150813" cy="95250"/>
          </a:xfrm>
          <a:prstGeom prst="line">
            <a:avLst/>
          </a:prstGeom>
          <a:no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66" name="Freeform 253"/>
          <p:cNvSpPr>
            <a:spLocks/>
          </p:cNvSpPr>
          <p:nvPr/>
        </p:nvSpPr>
        <p:spPr bwMode="auto">
          <a:xfrm>
            <a:off x="5515972" y="5132577"/>
            <a:ext cx="2836863" cy="1027113"/>
          </a:xfrm>
          <a:custGeom>
            <a:avLst/>
            <a:gdLst/>
            <a:ahLst/>
            <a:cxnLst>
              <a:cxn ang="0">
                <a:pos x="0" y="1939"/>
              </a:cxn>
              <a:cxn ang="0">
                <a:pos x="2042" y="684"/>
              </a:cxn>
              <a:cxn ang="0">
                <a:pos x="3186" y="1418"/>
              </a:cxn>
              <a:cxn ang="0">
                <a:pos x="4563" y="561"/>
              </a:cxn>
              <a:cxn ang="0">
                <a:pos x="4563" y="561"/>
              </a:cxn>
              <a:cxn ang="0">
                <a:pos x="4761" y="417"/>
              </a:cxn>
              <a:cxn ang="0">
                <a:pos x="4959" y="277"/>
              </a:cxn>
              <a:cxn ang="0">
                <a:pos x="5158" y="138"/>
              </a:cxn>
              <a:cxn ang="0">
                <a:pos x="5359" y="0"/>
              </a:cxn>
            </a:cxnLst>
            <a:rect l="0" t="0" r="r" b="b"/>
            <a:pathLst>
              <a:path w="5359" h="1939">
                <a:moveTo>
                  <a:pt x="0" y="1939"/>
                </a:moveTo>
                <a:lnTo>
                  <a:pt x="2042" y="684"/>
                </a:lnTo>
                <a:lnTo>
                  <a:pt x="3186" y="1418"/>
                </a:lnTo>
                <a:lnTo>
                  <a:pt x="4563" y="561"/>
                </a:lnTo>
                <a:lnTo>
                  <a:pt x="4563" y="561"/>
                </a:lnTo>
                <a:lnTo>
                  <a:pt x="4761" y="417"/>
                </a:lnTo>
                <a:lnTo>
                  <a:pt x="4959" y="277"/>
                </a:lnTo>
                <a:lnTo>
                  <a:pt x="5158" y="138"/>
                </a:lnTo>
                <a:lnTo>
                  <a:pt x="5359" y="0"/>
                </a:lnTo>
              </a:path>
            </a:pathLst>
          </a:custGeom>
          <a:noFill/>
          <a:ln w="14288">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67" name="Freeform 254"/>
          <p:cNvSpPr>
            <a:spLocks/>
          </p:cNvSpPr>
          <p:nvPr/>
        </p:nvSpPr>
        <p:spPr bwMode="auto">
          <a:xfrm>
            <a:off x="5515971" y="5116702"/>
            <a:ext cx="595313" cy="657225"/>
          </a:xfrm>
          <a:custGeom>
            <a:avLst/>
            <a:gdLst/>
            <a:ahLst/>
            <a:cxnLst>
              <a:cxn ang="0">
                <a:pos x="1125" y="1242"/>
              </a:cxn>
              <a:cxn ang="0">
                <a:pos x="0" y="466"/>
              </a:cxn>
              <a:cxn ang="0">
                <a:pos x="380" y="217"/>
              </a:cxn>
              <a:cxn ang="0">
                <a:pos x="0" y="0"/>
              </a:cxn>
            </a:cxnLst>
            <a:rect l="0" t="0" r="r" b="b"/>
            <a:pathLst>
              <a:path w="1125" h="1242">
                <a:moveTo>
                  <a:pt x="1125" y="1242"/>
                </a:moveTo>
                <a:lnTo>
                  <a:pt x="0" y="466"/>
                </a:lnTo>
                <a:lnTo>
                  <a:pt x="380" y="217"/>
                </a:lnTo>
                <a:lnTo>
                  <a:pt x="0" y="0"/>
                </a:lnTo>
              </a:path>
            </a:pathLst>
          </a:custGeom>
          <a:noFill/>
          <a:ln w="7938">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68" name="Line 255"/>
          <p:cNvSpPr>
            <a:spLocks noChangeShapeType="1"/>
          </p:cNvSpPr>
          <p:nvPr/>
        </p:nvSpPr>
        <p:spPr bwMode="auto">
          <a:xfrm flipH="1">
            <a:off x="5719171" y="5165914"/>
            <a:ext cx="109538" cy="55563"/>
          </a:xfrm>
          <a:prstGeom prst="line">
            <a:avLst/>
          </a:prstGeom>
          <a:noFill/>
          <a:ln w="7938">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69" name="Line 256"/>
          <p:cNvSpPr>
            <a:spLocks noChangeShapeType="1"/>
          </p:cNvSpPr>
          <p:nvPr/>
        </p:nvSpPr>
        <p:spPr bwMode="auto">
          <a:xfrm flipV="1">
            <a:off x="5911259" y="5577069"/>
            <a:ext cx="107950" cy="65088"/>
          </a:xfrm>
          <a:prstGeom prst="line">
            <a:avLst/>
          </a:prstGeom>
          <a:noFill/>
          <a:ln w="7938">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70" name="Line 257"/>
          <p:cNvSpPr>
            <a:spLocks noChangeShapeType="1"/>
          </p:cNvSpPr>
          <p:nvPr/>
        </p:nvSpPr>
        <p:spPr bwMode="auto">
          <a:xfrm flipV="1">
            <a:off x="6797084" y="5545327"/>
            <a:ext cx="122238" cy="80963"/>
          </a:xfrm>
          <a:prstGeom prst="line">
            <a:avLst/>
          </a:prstGeom>
          <a:noFill/>
          <a:ln w="7938">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71" name="Line 258"/>
          <p:cNvSpPr>
            <a:spLocks noChangeShapeType="1"/>
          </p:cNvSpPr>
          <p:nvPr/>
        </p:nvSpPr>
        <p:spPr bwMode="auto">
          <a:xfrm>
            <a:off x="7700371" y="5570727"/>
            <a:ext cx="149225" cy="111125"/>
          </a:xfrm>
          <a:prstGeom prst="line">
            <a:avLst/>
          </a:prstGeom>
          <a:noFill/>
          <a:ln w="7938">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72" name="Freeform 259"/>
          <p:cNvSpPr>
            <a:spLocks/>
          </p:cNvSpPr>
          <p:nvPr/>
        </p:nvSpPr>
        <p:spPr bwMode="auto">
          <a:xfrm>
            <a:off x="7478121" y="5554844"/>
            <a:ext cx="795338" cy="598488"/>
          </a:xfrm>
          <a:custGeom>
            <a:avLst/>
            <a:gdLst/>
            <a:ahLst/>
            <a:cxnLst>
              <a:cxn ang="0">
                <a:pos x="888" y="1130"/>
              </a:cxn>
              <a:cxn ang="0">
                <a:pos x="0" y="570"/>
              </a:cxn>
              <a:cxn ang="0">
                <a:pos x="621" y="167"/>
              </a:cxn>
              <a:cxn ang="0">
                <a:pos x="888" y="0"/>
              </a:cxn>
              <a:cxn ang="0">
                <a:pos x="1502" y="334"/>
              </a:cxn>
            </a:cxnLst>
            <a:rect l="0" t="0" r="r" b="b"/>
            <a:pathLst>
              <a:path w="1502" h="1130">
                <a:moveTo>
                  <a:pt x="888" y="1130"/>
                </a:moveTo>
                <a:lnTo>
                  <a:pt x="0" y="570"/>
                </a:lnTo>
                <a:lnTo>
                  <a:pt x="621" y="167"/>
                </a:lnTo>
                <a:lnTo>
                  <a:pt x="888" y="0"/>
                </a:lnTo>
                <a:lnTo>
                  <a:pt x="1502" y="334"/>
                </a:lnTo>
              </a:path>
            </a:pathLst>
          </a:custGeom>
          <a:noFill/>
          <a:ln w="7938">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73" name="Freeform 260"/>
          <p:cNvSpPr>
            <a:spLocks/>
          </p:cNvSpPr>
          <p:nvPr/>
        </p:nvSpPr>
        <p:spPr bwMode="auto">
          <a:xfrm>
            <a:off x="6590709" y="5132577"/>
            <a:ext cx="822325" cy="542925"/>
          </a:xfrm>
          <a:custGeom>
            <a:avLst/>
            <a:gdLst/>
            <a:ahLst/>
            <a:cxnLst>
              <a:cxn ang="0">
                <a:pos x="1552" y="448"/>
              </a:cxn>
              <a:cxn ang="0">
                <a:pos x="794" y="1025"/>
              </a:cxn>
              <a:cxn ang="0">
                <a:pos x="515" y="840"/>
              </a:cxn>
              <a:cxn ang="0">
                <a:pos x="0" y="466"/>
              </a:cxn>
              <a:cxn ang="0">
                <a:pos x="608" y="0"/>
              </a:cxn>
            </a:cxnLst>
            <a:rect l="0" t="0" r="r" b="b"/>
            <a:pathLst>
              <a:path w="1552" h="1025">
                <a:moveTo>
                  <a:pt x="1552" y="448"/>
                </a:moveTo>
                <a:lnTo>
                  <a:pt x="794" y="1025"/>
                </a:lnTo>
                <a:lnTo>
                  <a:pt x="515" y="840"/>
                </a:lnTo>
                <a:lnTo>
                  <a:pt x="0" y="466"/>
                </a:lnTo>
                <a:lnTo>
                  <a:pt x="608" y="0"/>
                </a:lnTo>
              </a:path>
            </a:pathLst>
          </a:custGeom>
          <a:noFill/>
          <a:ln w="7938">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74" name="Freeform 278"/>
          <p:cNvSpPr>
            <a:spLocks noEditPoints="1"/>
          </p:cNvSpPr>
          <p:nvPr/>
        </p:nvSpPr>
        <p:spPr bwMode="auto">
          <a:xfrm>
            <a:off x="6103350" y="2022656"/>
            <a:ext cx="15875" cy="3805238"/>
          </a:xfrm>
          <a:custGeom>
            <a:avLst/>
            <a:gdLst/>
            <a:ahLst/>
            <a:cxnLst>
              <a:cxn ang="0">
                <a:pos x="19" y="3"/>
              </a:cxn>
              <a:cxn ang="0">
                <a:pos x="24" y="314"/>
              </a:cxn>
              <a:cxn ang="0">
                <a:pos x="32" y="196"/>
              </a:cxn>
              <a:cxn ang="0">
                <a:pos x="18" y="379"/>
              </a:cxn>
              <a:cxn ang="0">
                <a:pos x="22" y="690"/>
              </a:cxn>
              <a:cxn ang="0">
                <a:pos x="31" y="573"/>
              </a:cxn>
              <a:cxn ang="0">
                <a:pos x="18" y="755"/>
              </a:cxn>
              <a:cxn ang="0">
                <a:pos x="22" y="1068"/>
              </a:cxn>
              <a:cxn ang="0">
                <a:pos x="29" y="949"/>
              </a:cxn>
              <a:cxn ang="0">
                <a:pos x="16" y="1133"/>
              </a:cxn>
              <a:cxn ang="0">
                <a:pos x="21" y="1444"/>
              </a:cxn>
              <a:cxn ang="0">
                <a:pos x="29" y="1327"/>
              </a:cxn>
              <a:cxn ang="0">
                <a:pos x="15" y="1510"/>
              </a:cxn>
              <a:cxn ang="0">
                <a:pos x="21" y="1821"/>
              </a:cxn>
              <a:cxn ang="0">
                <a:pos x="28" y="1704"/>
              </a:cxn>
              <a:cxn ang="0">
                <a:pos x="15" y="1886"/>
              </a:cxn>
              <a:cxn ang="0">
                <a:pos x="19" y="2197"/>
              </a:cxn>
              <a:cxn ang="0">
                <a:pos x="28" y="2080"/>
              </a:cxn>
              <a:cxn ang="0">
                <a:pos x="13" y="2262"/>
              </a:cxn>
              <a:cxn ang="0">
                <a:pos x="25" y="2572"/>
              </a:cxn>
              <a:cxn ang="0">
                <a:pos x="26" y="2456"/>
              </a:cxn>
              <a:cxn ang="0">
                <a:pos x="10" y="2645"/>
              </a:cxn>
              <a:cxn ang="0">
                <a:pos x="24" y="2949"/>
              </a:cxn>
              <a:cxn ang="0">
                <a:pos x="26" y="2833"/>
              </a:cxn>
              <a:cxn ang="0">
                <a:pos x="10" y="3021"/>
              </a:cxn>
              <a:cxn ang="0">
                <a:pos x="22" y="3325"/>
              </a:cxn>
              <a:cxn ang="0">
                <a:pos x="25" y="3211"/>
              </a:cxn>
              <a:cxn ang="0">
                <a:pos x="9" y="3399"/>
              </a:cxn>
              <a:cxn ang="0">
                <a:pos x="22" y="3703"/>
              </a:cxn>
              <a:cxn ang="0">
                <a:pos x="25" y="3587"/>
              </a:cxn>
              <a:cxn ang="0">
                <a:pos x="8" y="3775"/>
              </a:cxn>
              <a:cxn ang="0">
                <a:pos x="21" y="4079"/>
              </a:cxn>
              <a:cxn ang="0">
                <a:pos x="24" y="3963"/>
              </a:cxn>
              <a:cxn ang="0">
                <a:pos x="8" y="4152"/>
              </a:cxn>
              <a:cxn ang="0">
                <a:pos x="21" y="4456"/>
              </a:cxn>
              <a:cxn ang="0">
                <a:pos x="22" y="4340"/>
              </a:cxn>
              <a:cxn ang="0">
                <a:pos x="6" y="4528"/>
              </a:cxn>
              <a:cxn ang="0">
                <a:pos x="19" y="4832"/>
              </a:cxn>
              <a:cxn ang="0">
                <a:pos x="22" y="4718"/>
              </a:cxn>
              <a:cxn ang="0">
                <a:pos x="6" y="4906"/>
              </a:cxn>
              <a:cxn ang="0">
                <a:pos x="19" y="5210"/>
              </a:cxn>
              <a:cxn ang="0">
                <a:pos x="21" y="5094"/>
              </a:cxn>
              <a:cxn ang="0">
                <a:pos x="5" y="5392"/>
              </a:cxn>
              <a:cxn ang="0">
                <a:pos x="21" y="5580"/>
              </a:cxn>
              <a:cxn ang="0">
                <a:pos x="18" y="5465"/>
              </a:cxn>
              <a:cxn ang="0">
                <a:pos x="3" y="5769"/>
              </a:cxn>
              <a:cxn ang="0">
                <a:pos x="19" y="5957"/>
              </a:cxn>
              <a:cxn ang="0">
                <a:pos x="18" y="5841"/>
              </a:cxn>
              <a:cxn ang="0">
                <a:pos x="3" y="6145"/>
              </a:cxn>
              <a:cxn ang="0">
                <a:pos x="18" y="6333"/>
              </a:cxn>
              <a:cxn ang="0">
                <a:pos x="16" y="6219"/>
              </a:cxn>
              <a:cxn ang="0">
                <a:pos x="2" y="6521"/>
              </a:cxn>
              <a:cxn ang="0">
                <a:pos x="18" y="6711"/>
              </a:cxn>
              <a:cxn ang="0">
                <a:pos x="16" y="6595"/>
              </a:cxn>
              <a:cxn ang="0">
                <a:pos x="2" y="6899"/>
              </a:cxn>
              <a:cxn ang="0">
                <a:pos x="16" y="7088"/>
              </a:cxn>
              <a:cxn ang="0">
                <a:pos x="15" y="6972"/>
              </a:cxn>
              <a:cxn ang="0">
                <a:pos x="0" y="7182"/>
              </a:cxn>
            </a:cxnLst>
            <a:rect l="0" t="0" r="r" b="b"/>
            <a:pathLst>
              <a:path w="32" h="7190">
                <a:moveTo>
                  <a:pt x="32" y="8"/>
                </a:moveTo>
                <a:lnTo>
                  <a:pt x="32" y="118"/>
                </a:lnTo>
                <a:lnTo>
                  <a:pt x="29" y="124"/>
                </a:lnTo>
                <a:lnTo>
                  <a:pt x="24" y="126"/>
                </a:lnTo>
                <a:lnTo>
                  <a:pt x="19" y="124"/>
                </a:lnTo>
                <a:lnTo>
                  <a:pt x="16" y="118"/>
                </a:lnTo>
                <a:lnTo>
                  <a:pt x="16" y="8"/>
                </a:lnTo>
                <a:lnTo>
                  <a:pt x="19" y="3"/>
                </a:lnTo>
                <a:lnTo>
                  <a:pt x="24" y="0"/>
                </a:lnTo>
                <a:lnTo>
                  <a:pt x="29" y="3"/>
                </a:lnTo>
                <a:lnTo>
                  <a:pt x="32" y="8"/>
                </a:lnTo>
                <a:lnTo>
                  <a:pt x="32" y="8"/>
                </a:lnTo>
                <a:close/>
                <a:moveTo>
                  <a:pt x="32" y="196"/>
                </a:moveTo>
                <a:lnTo>
                  <a:pt x="31" y="307"/>
                </a:lnTo>
                <a:lnTo>
                  <a:pt x="29" y="312"/>
                </a:lnTo>
                <a:lnTo>
                  <a:pt x="24" y="314"/>
                </a:lnTo>
                <a:lnTo>
                  <a:pt x="18" y="312"/>
                </a:lnTo>
                <a:lnTo>
                  <a:pt x="16" y="307"/>
                </a:lnTo>
                <a:lnTo>
                  <a:pt x="16" y="196"/>
                </a:lnTo>
                <a:lnTo>
                  <a:pt x="18" y="191"/>
                </a:lnTo>
                <a:lnTo>
                  <a:pt x="24" y="188"/>
                </a:lnTo>
                <a:lnTo>
                  <a:pt x="29" y="191"/>
                </a:lnTo>
                <a:lnTo>
                  <a:pt x="32" y="196"/>
                </a:lnTo>
                <a:lnTo>
                  <a:pt x="32" y="196"/>
                </a:lnTo>
                <a:close/>
                <a:moveTo>
                  <a:pt x="31" y="385"/>
                </a:moveTo>
                <a:lnTo>
                  <a:pt x="31" y="495"/>
                </a:lnTo>
                <a:lnTo>
                  <a:pt x="29" y="501"/>
                </a:lnTo>
                <a:lnTo>
                  <a:pt x="24" y="502"/>
                </a:lnTo>
                <a:lnTo>
                  <a:pt x="18" y="501"/>
                </a:lnTo>
                <a:lnTo>
                  <a:pt x="15" y="495"/>
                </a:lnTo>
                <a:lnTo>
                  <a:pt x="15" y="385"/>
                </a:lnTo>
                <a:lnTo>
                  <a:pt x="18" y="379"/>
                </a:lnTo>
                <a:lnTo>
                  <a:pt x="24" y="377"/>
                </a:lnTo>
                <a:lnTo>
                  <a:pt x="29" y="379"/>
                </a:lnTo>
                <a:lnTo>
                  <a:pt x="31" y="385"/>
                </a:lnTo>
                <a:lnTo>
                  <a:pt x="31" y="385"/>
                </a:lnTo>
                <a:close/>
                <a:moveTo>
                  <a:pt x="31" y="573"/>
                </a:moveTo>
                <a:lnTo>
                  <a:pt x="31" y="683"/>
                </a:lnTo>
                <a:lnTo>
                  <a:pt x="28" y="689"/>
                </a:lnTo>
                <a:lnTo>
                  <a:pt x="22" y="690"/>
                </a:lnTo>
                <a:lnTo>
                  <a:pt x="18" y="689"/>
                </a:lnTo>
                <a:lnTo>
                  <a:pt x="15" y="683"/>
                </a:lnTo>
                <a:lnTo>
                  <a:pt x="15" y="573"/>
                </a:lnTo>
                <a:lnTo>
                  <a:pt x="18" y="567"/>
                </a:lnTo>
                <a:lnTo>
                  <a:pt x="24" y="566"/>
                </a:lnTo>
                <a:lnTo>
                  <a:pt x="29" y="567"/>
                </a:lnTo>
                <a:lnTo>
                  <a:pt x="31" y="573"/>
                </a:lnTo>
                <a:lnTo>
                  <a:pt x="31" y="573"/>
                </a:lnTo>
                <a:close/>
                <a:moveTo>
                  <a:pt x="31" y="761"/>
                </a:moveTo>
                <a:lnTo>
                  <a:pt x="31" y="871"/>
                </a:lnTo>
                <a:lnTo>
                  <a:pt x="28" y="877"/>
                </a:lnTo>
                <a:lnTo>
                  <a:pt x="22" y="878"/>
                </a:lnTo>
                <a:lnTo>
                  <a:pt x="16" y="877"/>
                </a:lnTo>
                <a:lnTo>
                  <a:pt x="15" y="871"/>
                </a:lnTo>
                <a:lnTo>
                  <a:pt x="15" y="761"/>
                </a:lnTo>
                <a:lnTo>
                  <a:pt x="18" y="755"/>
                </a:lnTo>
                <a:lnTo>
                  <a:pt x="22" y="754"/>
                </a:lnTo>
                <a:lnTo>
                  <a:pt x="28" y="755"/>
                </a:lnTo>
                <a:lnTo>
                  <a:pt x="31" y="761"/>
                </a:lnTo>
                <a:lnTo>
                  <a:pt x="31" y="761"/>
                </a:lnTo>
                <a:close/>
                <a:moveTo>
                  <a:pt x="29" y="949"/>
                </a:moveTo>
                <a:lnTo>
                  <a:pt x="29" y="1059"/>
                </a:lnTo>
                <a:lnTo>
                  <a:pt x="28" y="1065"/>
                </a:lnTo>
                <a:lnTo>
                  <a:pt x="22" y="1068"/>
                </a:lnTo>
                <a:lnTo>
                  <a:pt x="16" y="1065"/>
                </a:lnTo>
                <a:lnTo>
                  <a:pt x="13" y="1059"/>
                </a:lnTo>
                <a:lnTo>
                  <a:pt x="15" y="949"/>
                </a:lnTo>
                <a:lnTo>
                  <a:pt x="16" y="945"/>
                </a:lnTo>
                <a:lnTo>
                  <a:pt x="22" y="942"/>
                </a:lnTo>
                <a:lnTo>
                  <a:pt x="28" y="945"/>
                </a:lnTo>
                <a:lnTo>
                  <a:pt x="29" y="949"/>
                </a:lnTo>
                <a:lnTo>
                  <a:pt x="29" y="949"/>
                </a:lnTo>
                <a:close/>
                <a:moveTo>
                  <a:pt x="29" y="1138"/>
                </a:moveTo>
                <a:lnTo>
                  <a:pt x="29" y="1248"/>
                </a:lnTo>
                <a:lnTo>
                  <a:pt x="28" y="1253"/>
                </a:lnTo>
                <a:lnTo>
                  <a:pt x="22" y="1256"/>
                </a:lnTo>
                <a:lnTo>
                  <a:pt x="16" y="1253"/>
                </a:lnTo>
                <a:lnTo>
                  <a:pt x="13" y="1248"/>
                </a:lnTo>
                <a:lnTo>
                  <a:pt x="13" y="1138"/>
                </a:lnTo>
                <a:lnTo>
                  <a:pt x="16" y="1133"/>
                </a:lnTo>
                <a:lnTo>
                  <a:pt x="22" y="1130"/>
                </a:lnTo>
                <a:lnTo>
                  <a:pt x="28" y="1133"/>
                </a:lnTo>
                <a:lnTo>
                  <a:pt x="29" y="1138"/>
                </a:lnTo>
                <a:lnTo>
                  <a:pt x="29" y="1138"/>
                </a:lnTo>
                <a:close/>
                <a:moveTo>
                  <a:pt x="29" y="1327"/>
                </a:moveTo>
                <a:lnTo>
                  <a:pt x="29" y="1436"/>
                </a:lnTo>
                <a:lnTo>
                  <a:pt x="26" y="1442"/>
                </a:lnTo>
                <a:lnTo>
                  <a:pt x="21" y="1444"/>
                </a:lnTo>
                <a:lnTo>
                  <a:pt x="16" y="1442"/>
                </a:lnTo>
                <a:lnTo>
                  <a:pt x="13" y="1436"/>
                </a:lnTo>
                <a:lnTo>
                  <a:pt x="13" y="1326"/>
                </a:lnTo>
                <a:lnTo>
                  <a:pt x="16" y="1321"/>
                </a:lnTo>
                <a:lnTo>
                  <a:pt x="21" y="1318"/>
                </a:lnTo>
                <a:lnTo>
                  <a:pt x="26" y="1321"/>
                </a:lnTo>
                <a:lnTo>
                  <a:pt x="29" y="1327"/>
                </a:lnTo>
                <a:lnTo>
                  <a:pt x="29" y="1327"/>
                </a:lnTo>
                <a:close/>
                <a:moveTo>
                  <a:pt x="29" y="1515"/>
                </a:moveTo>
                <a:lnTo>
                  <a:pt x="28" y="1625"/>
                </a:lnTo>
                <a:lnTo>
                  <a:pt x="26" y="1630"/>
                </a:lnTo>
                <a:lnTo>
                  <a:pt x="21" y="1633"/>
                </a:lnTo>
                <a:lnTo>
                  <a:pt x="15" y="1630"/>
                </a:lnTo>
                <a:lnTo>
                  <a:pt x="13" y="1624"/>
                </a:lnTo>
                <a:lnTo>
                  <a:pt x="13" y="1515"/>
                </a:lnTo>
                <a:lnTo>
                  <a:pt x="15" y="1510"/>
                </a:lnTo>
                <a:lnTo>
                  <a:pt x="21" y="1507"/>
                </a:lnTo>
                <a:lnTo>
                  <a:pt x="26" y="1510"/>
                </a:lnTo>
                <a:lnTo>
                  <a:pt x="29" y="1515"/>
                </a:lnTo>
                <a:lnTo>
                  <a:pt x="29" y="1515"/>
                </a:lnTo>
                <a:close/>
                <a:moveTo>
                  <a:pt x="28" y="1704"/>
                </a:moveTo>
                <a:lnTo>
                  <a:pt x="28" y="1814"/>
                </a:lnTo>
                <a:lnTo>
                  <a:pt x="26" y="1819"/>
                </a:lnTo>
                <a:lnTo>
                  <a:pt x="21" y="1821"/>
                </a:lnTo>
                <a:lnTo>
                  <a:pt x="15" y="1819"/>
                </a:lnTo>
                <a:lnTo>
                  <a:pt x="12" y="1814"/>
                </a:lnTo>
                <a:lnTo>
                  <a:pt x="12" y="1704"/>
                </a:lnTo>
                <a:lnTo>
                  <a:pt x="15" y="1698"/>
                </a:lnTo>
                <a:lnTo>
                  <a:pt x="21" y="1695"/>
                </a:lnTo>
                <a:lnTo>
                  <a:pt x="26" y="1698"/>
                </a:lnTo>
                <a:lnTo>
                  <a:pt x="28" y="1704"/>
                </a:lnTo>
                <a:lnTo>
                  <a:pt x="28" y="1704"/>
                </a:lnTo>
                <a:close/>
                <a:moveTo>
                  <a:pt x="28" y="1892"/>
                </a:moveTo>
                <a:lnTo>
                  <a:pt x="28" y="2002"/>
                </a:lnTo>
                <a:lnTo>
                  <a:pt x="25" y="2008"/>
                </a:lnTo>
                <a:lnTo>
                  <a:pt x="19" y="2009"/>
                </a:lnTo>
                <a:lnTo>
                  <a:pt x="15" y="2008"/>
                </a:lnTo>
                <a:lnTo>
                  <a:pt x="12" y="2002"/>
                </a:lnTo>
                <a:lnTo>
                  <a:pt x="12" y="1892"/>
                </a:lnTo>
                <a:lnTo>
                  <a:pt x="15" y="1886"/>
                </a:lnTo>
                <a:lnTo>
                  <a:pt x="21" y="1883"/>
                </a:lnTo>
                <a:lnTo>
                  <a:pt x="26" y="1886"/>
                </a:lnTo>
                <a:lnTo>
                  <a:pt x="28" y="1892"/>
                </a:lnTo>
                <a:lnTo>
                  <a:pt x="28" y="1892"/>
                </a:lnTo>
                <a:close/>
                <a:moveTo>
                  <a:pt x="28" y="2080"/>
                </a:moveTo>
                <a:lnTo>
                  <a:pt x="28" y="2190"/>
                </a:lnTo>
                <a:lnTo>
                  <a:pt x="25" y="2196"/>
                </a:lnTo>
                <a:lnTo>
                  <a:pt x="19" y="2197"/>
                </a:lnTo>
                <a:lnTo>
                  <a:pt x="13" y="2196"/>
                </a:lnTo>
                <a:lnTo>
                  <a:pt x="12" y="2190"/>
                </a:lnTo>
                <a:lnTo>
                  <a:pt x="12" y="2080"/>
                </a:lnTo>
                <a:lnTo>
                  <a:pt x="15" y="2074"/>
                </a:lnTo>
                <a:lnTo>
                  <a:pt x="19" y="2073"/>
                </a:lnTo>
                <a:lnTo>
                  <a:pt x="25" y="2074"/>
                </a:lnTo>
                <a:lnTo>
                  <a:pt x="28" y="2080"/>
                </a:lnTo>
                <a:lnTo>
                  <a:pt x="28" y="2080"/>
                </a:lnTo>
                <a:close/>
                <a:moveTo>
                  <a:pt x="26" y="2268"/>
                </a:moveTo>
                <a:lnTo>
                  <a:pt x="26" y="2378"/>
                </a:lnTo>
                <a:lnTo>
                  <a:pt x="25" y="2384"/>
                </a:lnTo>
                <a:lnTo>
                  <a:pt x="19" y="2385"/>
                </a:lnTo>
                <a:lnTo>
                  <a:pt x="13" y="2384"/>
                </a:lnTo>
                <a:lnTo>
                  <a:pt x="10" y="2378"/>
                </a:lnTo>
                <a:lnTo>
                  <a:pt x="12" y="2268"/>
                </a:lnTo>
                <a:lnTo>
                  <a:pt x="13" y="2262"/>
                </a:lnTo>
                <a:lnTo>
                  <a:pt x="19" y="2261"/>
                </a:lnTo>
                <a:lnTo>
                  <a:pt x="25" y="2262"/>
                </a:lnTo>
                <a:lnTo>
                  <a:pt x="26" y="2265"/>
                </a:lnTo>
                <a:lnTo>
                  <a:pt x="26" y="2268"/>
                </a:lnTo>
                <a:lnTo>
                  <a:pt x="26" y="2268"/>
                </a:lnTo>
                <a:close/>
                <a:moveTo>
                  <a:pt x="26" y="2456"/>
                </a:moveTo>
                <a:lnTo>
                  <a:pt x="26" y="2566"/>
                </a:lnTo>
                <a:lnTo>
                  <a:pt x="25" y="2572"/>
                </a:lnTo>
                <a:lnTo>
                  <a:pt x="19" y="2574"/>
                </a:lnTo>
                <a:lnTo>
                  <a:pt x="13" y="2572"/>
                </a:lnTo>
                <a:lnTo>
                  <a:pt x="10" y="2566"/>
                </a:lnTo>
                <a:lnTo>
                  <a:pt x="10" y="2456"/>
                </a:lnTo>
                <a:lnTo>
                  <a:pt x="13" y="2451"/>
                </a:lnTo>
                <a:lnTo>
                  <a:pt x="19" y="2449"/>
                </a:lnTo>
                <a:lnTo>
                  <a:pt x="25" y="2451"/>
                </a:lnTo>
                <a:lnTo>
                  <a:pt x="26" y="2456"/>
                </a:lnTo>
                <a:lnTo>
                  <a:pt x="26" y="2456"/>
                </a:lnTo>
                <a:close/>
                <a:moveTo>
                  <a:pt x="26" y="2645"/>
                </a:moveTo>
                <a:lnTo>
                  <a:pt x="26" y="2755"/>
                </a:lnTo>
                <a:lnTo>
                  <a:pt x="24" y="2760"/>
                </a:lnTo>
                <a:lnTo>
                  <a:pt x="18" y="2763"/>
                </a:lnTo>
                <a:lnTo>
                  <a:pt x="13" y="2760"/>
                </a:lnTo>
                <a:lnTo>
                  <a:pt x="10" y="2755"/>
                </a:lnTo>
                <a:lnTo>
                  <a:pt x="10" y="2645"/>
                </a:lnTo>
                <a:lnTo>
                  <a:pt x="13" y="2640"/>
                </a:lnTo>
                <a:lnTo>
                  <a:pt x="19" y="2637"/>
                </a:lnTo>
                <a:lnTo>
                  <a:pt x="24" y="2640"/>
                </a:lnTo>
                <a:lnTo>
                  <a:pt x="26" y="2645"/>
                </a:lnTo>
                <a:lnTo>
                  <a:pt x="26" y="2645"/>
                </a:lnTo>
                <a:close/>
                <a:moveTo>
                  <a:pt x="26" y="2833"/>
                </a:moveTo>
                <a:lnTo>
                  <a:pt x="25" y="2943"/>
                </a:lnTo>
                <a:lnTo>
                  <a:pt x="24" y="2949"/>
                </a:lnTo>
                <a:lnTo>
                  <a:pt x="18" y="2951"/>
                </a:lnTo>
                <a:lnTo>
                  <a:pt x="12" y="2949"/>
                </a:lnTo>
                <a:lnTo>
                  <a:pt x="10" y="2943"/>
                </a:lnTo>
                <a:lnTo>
                  <a:pt x="10" y="2833"/>
                </a:lnTo>
                <a:lnTo>
                  <a:pt x="13" y="2828"/>
                </a:lnTo>
                <a:lnTo>
                  <a:pt x="18" y="2826"/>
                </a:lnTo>
                <a:lnTo>
                  <a:pt x="24" y="2828"/>
                </a:lnTo>
                <a:lnTo>
                  <a:pt x="26" y="2833"/>
                </a:lnTo>
                <a:lnTo>
                  <a:pt x="26" y="2833"/>
                </a:lnTo>
                <a:close/>
                <a:moveTo>
                  <a:pt x="25" y="3022"/>
                </a:moveTo>
                <a:lnTo>
                  <a:pt x="25" y="3131"/>
                </a:lnTo>
                <a:lnTo>
                  <a:pt x="24" y="3137"/>
                </a:lnTo>
                <a:lnTo>
                  <a:pt x="18" y="3140"/>
                </a:lnTo>
                <a:lnTo>
                  <a:pt x="12" y="3137"/>
                </a:lnTo>
                <a:lnTo>
                  <a:pt x="9" y="3131"/>
                </a:lnTo>
                <a:lnTo>
                  <a:pt x="10" y="3021"/>
                </a:lnTo>
                <a:lnTo>
                  <a:pt x="12" y="3017"/>
                </a:lnTo>
                <a:lnTo>
                  <a:pt x="18" y="3014"/>
                </a:lnTo>
                <a:lnTo>
                  <a:pt x="24" y="3017"/>
                </a:lnTo>
                <a:lnTo>
                  <a:pt x="25" y="3022"/>
                </a:lnTo>
                <a:lnTo>
                  <a:pt x="25" y="3022"/>
                </a:lnTo>
                <a:close/>
                <a:moveTo>
                  <a:pt x="25" y="3211"/>
                </a:moveTo>
                <a:lnTo>
                  <a:pt x="25" y="3321"/>
                </a:lnTo>
                <a:lnTo>
                  <a:pt x="22" y="3325"/>
                </a:lnTo>
                <a:lnTo>
                  <a:pt x="16" y="3328"/>
                </a:lnTo>
                <a:lnTo>
                  <a:pt x="12" y="3325"/>
                </a:lnTo>
                <a:lnTo>
                  <a:pt x="9" y="3319"/>
                </a:lnTo>
                <a:lnTo>
                  <a:pt x="9" y="3211"/>
                </a:lnTo>
                <a:lnTo>
                  <a:pt x="12" y="3205"/>
                </a:lnTo>
                <a:lnTo>
                  <a:pt x="18" y="3202"/>
                </a:lnTo>
                <a:lnTo>
                  <a:pt x="24" y="3205"/>
                </a:lnTo>
                <a:lnTo>
                  <a:pt x="25" y="3211"/>
                </a:lnTo>
                <a:lnTo>
                  <a:pt x="25" y="3211"/>
                </a:lnTo>
                <a:close/>
                <a:moveTo>
                  <a:pt x="25" y="3399"/>
                </a:moveTo>
                <a:lnTo>
                  <a:pt x="25" y="3509"/>
                </a:lnTo>
                <a:lnTo>
                  <a:pt x="22" y="3515"/>
                </a:lnTo>
                <a:lnTo>
                  <a:pt x="16" y="3516"/>
                </a:lnTo>
                <a:lnTo>
                  <a:pt x="10" y="3515"/>
                </a:lnTo>
                <a:lnTo>
                  <a:pt x="9" y="3509"/>
                </a:lnTo>
                <a:lnTo>
                  <a:pt x="9" y="3399"/>
                </a:lnTo>
                <a:lnTo>
                  <a:pt x="12" y="3393"/>
                </a:lnTo>
                <a:lnTo>
                  <a:pt x="16" y="3390"/>
                </a:lnTo>
                <a:lnTo>
                  <a:pt x="22" y="3393"/>
                </a:lnTo>
                <a:lnTo>
                  <a:pt x="25" y="3399"/>
                </a:lnTo>
                <a:lnTo>
                  <a:pt x="25" y="3399"/>
                </a:lnTo>
                <a:close/>
                <a:moveTo>
                  <a:pt x="25" y="3587"/>
                </a:moveTo>
                <a:lnTo>
                  <a:pt x="24" y="3697"/>
                </a:lnTo>
                <a:lnTo>
                  <a:pt x="22" y="3703"/>
                </a:lnTo>
                <a:lnTo>
                  <a:pt x="16" y="3704"/>
                </a:lnTo>
                <a:lnTo>
                  <a:pt x="10" y="3703"/>
                </a:lnTo>
                <a:lnTo>
                  <a:pt x="9" y="3697"/>
                </a:lnTo>
                <a:lnTo>
                  <a:pt x="9" y="3587"/>
                </a:lnTo>
                <a:lnTo>
                  <a:pt x="10" y="3581"/>
                </a:lnTo>
                <a:lnTo>
                  <a:pt x="16" y="3578"/>
                </a:lnTo>
                <a:lnTo>
                  <a:pt x="22" y="3581"/>
                </a:lnTo>
                <a:lnTo>
                  <a:pt x="25" y="3587"/>
                </a:lnTo>
                <a:lnTo>
                  <a:pt x="25" y="3587"/>
                </a:lnTo>
                <a:close/>
                <a:moveTo>
                  <a:pt x="24" y="3775"/>
                </a:moveTo>
                <a:lnTo>
                  <a:pt x="24" y="3885"/>
                </a:lnTo>
                <a:lnTo>
                  <a:pt x="22" y="3891"/>
                </a:lnTo>
                <a:lnTo>
                  <a:pt x="16" y="3892"/>
                </a:lnTo>
                <a:lnTo>
                  <a:pt x="10" y="3891"/>
                </a:lnTo>
                <a:lnTo>
                  <a:pt x="8" y="3885"/>
                </a:lnTo>
                <a:lnTo>
                  <a:pt x="8" y="3775"/>
                </a:lnTo>
                <a:lnTo>
                  <a:pt x="10" y="3769"/>
                </a:lnTo>
                <a:lnTo>
                  <a:pt x="16" y="3768"/>
                </a:lnTo>
                <a:lnTo>
                  <a:pt x="22" y="3769"/>
                </a:lnTo>
                <a:lnTo>
                  <a:pt x="24" y="3775"/>
                </a:lnTo>
                <a:lnTo>
                  <a:pt x="24" y="3775"/>
                </a:lnTo>
                <a:close/>
                <a:moveTo>
                  <a:pt x="24" y="3963"/>
                </a:moveTo>
                <a:lnTo>
                  <a:pt x="24" y="4073"/>
                </a:lnTo>
                <a:lnTo>
                  <a:pt x="21" y="4079"/>
                </a:lnTo>
                <a:lnTo>
                  <a:pt x="15" y="4081"/>
                </a:lnTo>
                <a:lnTo>
                  <a:pt x="10" y="4079"/>
                </a:lnTo>
                <a:lnTo>
                  <a:pt x="8" y="4073"/>
                </a:lnTo>
                <a:lnTo>
                  <a:pt x="8" y="3963"/>
                </a:lnTo>
                <a:lnTo>
                  <a:pt x="10" y="3958"/>
                </a:lnTo>
                <a:lnTo>
                  <a:pt x="16" y="3956"/>
                </a:lnTo>
                <a:lnTo>
                  <a:pt x="21" y="3958"/>
                </a:lnTo>
                <a:lnTo>
                  <a:pt x="24" y="3963"/>
                </a:lnTo>
                <a:lnTo>
                  <a:pt x="24" y="3963"/>
                </a:lnTo>
                <a:close/>
                <a:moveTo>
                  <a:pt x="24" y="4152"/>
                </a:moveTo>
                <a:lnTo>
                  <a:pt x="24" y="4262"/>
                </a:lnTo>
                <a:lnTo>
                  <a:pt x="21" y="4267"/>
                </a:lnTo>
                <a:lnTo>
                  <a:pt x="15" y="4269"/>
                </a:lnTo>
                <a:lnTo>
                  <a:pt x="9" y="4267"/>
                </a:lnTo>
                <a:lnTo>
                  <a:pt x="8" y="4262"/>
                </a:lnTo>
                <a:lnTo>
                  <a:pt x="8" y="4152"/>
                </a:lnTo>
                <a:lnTo>
                  <a:pt x="10" y="4146"/>
                </a:lnTo>
                <a:lnTo>
                  <a:pt x="15" y="4144"/>
                </a:lnTo>
                <a:lnTo>
                  <a:pt x="21" y="4146"/>
                </a:lnTo>
                <a:lnTo>
                  <a:pt x="24" y="4152"/>
                </a:lnTo>
                <a:lnTo>
                  <a:pt x="24" y="4152"/>
                </a:lnTo>
                <a:close/>
                <a:moveTo>
                  <a:pt x="22" y="4340"/>
                </a:moveTo>
                <a:lnTo>
                  <a:pt x="22" y="4450"/>
                </a:lnTo>
                <a:lnTo>
                  <a:pt x="21" y="4456"/>
                </a:lnTo>
                <a:lnTo>
                  <a:pt x="15" y="4459"/>
                </a:lnTo>
                <a:lnTo>
                  <a:pt x="9" y="4456"/>
                </a:lnTo>
                <a:lnTo>
                  <a:pt x="6" y="4450"/>
                </a:lnTo>
                <a:lnTo>
                  <a:pt x="8" y="4340"/>
                </a:lnTo>
                <a:lnTo>
                  <a:pt x="9" y="4335"/>
                </a:lnTo>
                <a:lnTo>
                  <a:pt x="15" y="4333"/>
                </a:lnTo>
                <a:lnTo>
                  <a:pt x="21" y="4335"/>
                </a:lnTo>
                <a:lnTo>
                  <a:pt x="22" y="4340"/>
                </a:lnTo>
                <a:lnTo>
                  <a:pt x="22" y="4340"/>
                </a:lnTo>
                <a:close/>
                <a:moveTo>
                  <a:pt x="22" y="4528"/>
                </a:moveTo>
                <a:lnTo>
                  <a:pt x="22" y="4638"/>
                </a:lnTo>
                <a:lnTo>
                  <a:pt x="19" y="4644"/>
                </a:lnTo>
                <a:lnTo>
                  <a:pt x="15" y="4647"/>
                </a:lnTo>
                <a:lnTo>
                  <a:pt x="9" y="4644"/>
                </a:lnTo>
                <a:lnTo>
                  <a:pt x="6" y="4638"/>
                </a:lnTo>
                <a:lnTo>
                  <a:pt x="6" y="4528"/>
                </a:lnTo>
                <a:lnTo>
                  <a:pt x="9" y="4524"/>
                </a:lnTo>
                <a:lnTo>
                  <a:pt x="15" y="4521"/>
                </a:lnTo>
                <a:lnTo>
                  <a:pt x="21" y="4524"/>
                </a:lnTo>
                <a:lnTo>
                  <a:pt x="22" y="4528"/>
                </a:lnTo>
                <a:lnTo>
                  <a:pt x="22" y="4528"/>
                </a:lnTo>
                <a:close/>
                <a:moveTo>
                  <a:pt x="22" y="4718"/>
                </a:moveTo>
                <a:lnTo>
                  <a:pt x="22" y="4826"/>
                </a:lnTo>
                <a:lnTo>
                  <a:pt x="19" y="4832"/>
                </a:lnTo>
                <a:lnTo>
                  <a:pt x="13" y="4835"/>
                </a:lnTo>
                <a:lnTo>
                  <a:pt x="9" y="4832"/>
                </a:lnTo>
                <a:lnTo>
                  <a:pt x="6" y="4826"/>
                </a:lnTo>
                <a:lnTo>
                  <a:pt x="6" y="4716"/>
                </a:lnTo>
                <a:lnTo>
                  <a:pt x="9" y="4712"/>
                </a:lnTo>
                <a:lnTo>
                  <a:pt x="13" y="4709"/>
                </a:lnTo>
                <a:lnTo>
                  <a:pt x="19" y="4712"/>
                </a:lnTo>
                <a:lnTo>
                  <a:pt x="22" y="4718"/>
                </a:lnTo>
                <a:lnTo>
                  <a:pt x="22" y="4718"/>
                </a:lnTo>
                <a:close/>
                <a:moveTo>
                  <a:pt x="22" y="4906"/>
                </a:moveTo>
                <a:lnTo>
                  <a:pt x="21" y="5016"/>
                </a:lnTo>
                <a:lnTo>
                  <a:pt x="19" y="5020"/>
                </a:lnTo>
                <a:lnTo>
                  <a:pt x="13" y="5023"/>
                </a:lnTo>
                <a:lnTo>
                  <a:pt x="8" y="5020"/>
                </a:lnTo>
                <a:lnTo>
                  <a:pt x="6" y="5014"/>
                </a:lnTo>
                <a:lnTo>
                  <a:pt x="6" y="4906"/>
                </a:lnTo>
                <a:lnTo>
                  <a:pt x="8" y="4900"/>
                </a:lnTo>
                <a:lnTo>
                  <a:pt x="13" y="4897"/>
                </a:lnTo>
                <a:lnTo>
                  <a:pt x="19" y="4900"/>
                </a:lnTo>
                <a:lnTo>
                  <a:pt x="22" y="4906"/>
                </a:lnTo>
                <a:lnTo>
                  <a:pt x="22" y="4906"/>
                </a:lnTo>
                <a:close/>
                <a:moveTo>
                  <a:pt x="21" y="5094"/>
                </a:moveTo>
                <a:lnTo>
                  <a:pt x="21" y="5204"/>
                </a:lnTo>
                <a:lnTo>
                  <a:pt x="19" y="5210"/>
                </a:lnTo>
                <a:lnTo>
                  <a:pt x="13" y="5211"/>
                </a:lnTo>
                <a:lnTo>
                  <a:pt x="8" y="5210"/>
                </a:lnTo>
                <a:lnTo>
                  <a:pt x="5" y="5204"/>
                </a:lnTo>
                <a:lnTo>
                  <a:pt x="5" y="5094"/>
                </a:lnTo>
                <a:lnTo>
                  <a:pt x="8" y="5088"/>
                </a:lnTo>
                <a:lnTo>
                  <a:pt x="13" y="5085"/>
                </a:lnTo>
                <a:lnTo>
                  <a:pt x="19" y="5088"/>
                </a:lnTo>
                <a:lnTo>
                  <a:pt x="21" y="5094"/>
                </a:lnTo>
                <a:lnTo>
                  <a:pt x="21" y="5094"/>
                </a:lnTo>
                <a:close/>
                <a:moveTo>
                  <a:pt x="21" y="5282"/>
                </a:moveTo>
                <a:lnTo>
                  <a:pt x="21" y="5392"/>
                </a:lnTo>
                <a:lnTo>
                  <a:pt x="18" y="5398"/>
                </a:lnTo>
                <a:lnTo>
                  <a:pt x="12" y="5400"/>
                </a:lnTo>
                <a:lnTo>
                  <a:pt x="8" y="5398"/>
                </a:lnTo>
                <a:lnTo>
                  <a:pt x="5" y="5395"/>
                </a:lnTo>
                <a:lnTo>
                  <a:pt x="5" y="5392"/>
                </a:lnTo>
                <a:lnTo>
                  <a:pt x="5" y="5282"/>
                </a:lnTo>
                <a:lnTo>
                  <a:pt x="8" y="5276"/>
                </a:lnTo>
                <a:lnTo>
                  <a:pt x="13" y="5274"/>
                </a:lnTo>
                <a:lnTo>
                  <a:pt x="19" y="5276"/>
                </a:lnTo>
                <a:lnTo>
                  <a:pt x="21" y="5282"/>
                </a:lnTo>
                <a:lnTo>
                  <a:pt x="21" y="5282"/>
                </a:lnTo>
                <a:close/>
                <a:moveTo>
                  <a:pt x="21" y="5470"/>
                </a:moveTo>
                <a:lnTo>
                  <a:pt x="21" y="5580"/>
                </a:lnTo>
                <a:lnTo>
                  <a:pt x="18" y="5586"/>
                </a:lnTo>
                <a:lnTo>
                  <a:pt x="12" y="5588"/>
                </a:lnTo>
                <a:lnTo>
                  <a:pt x="6" y="5586"/>
                </a:lnTo>
                <a:lnTo>
                  <a:pt x="5" y="5580"/>
                </a:lnTo>
                <a:lnTo>
                  <a:pt x="5" y="5470"/>
                </a:lnTo>
                <a:lnTo>
                  <a:pt x="8" y="5465"/>
                </a:lnTo>
                <a:lnTo>
                  <a:pt x="12" y="5463"/>
                </a:lnTo>
                <a:lnTo>
                  <a:pt x="18" y="5465"/>
                </a:lnTo>
                <a:lnTo>
                  <a:pt x="21" y="5470"/>
                </a:lnTo>
                <a:lnTo>
                  <a:pt x="21" y="5470"/>
                </a:lnTo>
                <a:close/>
                <a:moveTo>
                  <a:pt x="19" y="5659"/>
                </a:moveTo>
                <a:lnTo>
                  <a:pt x="19" y="5769"/>
                </a:lnTo>
                <a:lnTo>
                  <a:pt x="18" y="5774"/>
                </a:lnTo>
                <a:lnTo>
                  <a:pt x="12" y="5776"/>
                </a:lnTo>
                <a:lnTo>
                  <a:pt x="6" y="5774"/>
                </a:lnTo>
                <a:lnTo>
                  <a:pt x="3" y="5769"/>
                </a:lnTo>
                <a:lnTo>
                  <a:pt x="5" y="5659"/>
                </a:lnTo>
                <a:lnTo>
                  <a:pt x="6" y="5653"/>
                </a:lnTo>
                <a:lnTo>
                  <a:pt x="12" y="5651"/>
                </a:lnTo>
                <a:lnTo>
                  <a:pt x="18" y="5653"/>
                </a:lnTo>
                <a:lnTo>
                  <a:pt x="19" y="5659"/>
                </a:lnTo>
                <a:lnTo>
                  <a:pt x="19" y="5659"/>
                </a:lnTo>
                <a:close/>
                <a:moveTo>
                  <a:pt x="19" y="5847"/>
                </a:moveTo>
                <a:lnTo>
                  <a:pt x="19" y="5957"/>
                </a:lnTo>
                <a:lnTo>
                  <a:pt x="18" y="5963"/>
                </a:lnTo>
                <a:lnTo>
                  <a:pt x="12" y="5964"/>
                </a:lnTo>
                <a:lnTo>
                  <a:pt x="6" y="5963"/>
                </a:lnTo>
                <a:lnTo>
                  <a:pt x="3" y="5957"/>
                </a:lnTo>
                <a:lnTo>
                  <a:pt x="3" y="5847"/>
                </a:lnTo>
                <a:lnTo>
                  <a:pt x="6" y="5841"/>
                </a:lnTo>
                <a:lnTo>
                  <a:pt x="12" y="5840"/>
                </a:lnTo>
                <a:lnTo>
                  <a:pt x="18" y="5841"/>
                </a:lnTo>
                <a:lnTo>
                  <a:pt x="19" y="5847"/>
                </a:lnTo>
                <a:lnTo>
                  <a:pt x="19" y="5847"/>
                </a:lnTo>
                <a:close/>
                <a:moveTo>
                  <a:pt x="19" y="6035"/>
                </a:moveTo>
                <a:lnTo>
                  <a:pt x="19" y="6145"/>
                </a:lnTo>
                <a:lnTo>
                  <a:pt x="16" y="6151"/>
                </a:lnTo>
                <a:lnTo>
                  <a:pt x="10" y="6154"/>
                </a:lnTo>
                <a:lnTo>
                  <a:pt x="6" y="6151"/>
                </a:lnTo>
                <a:lnTo>
                  <a:pt x="3" y="6145"/>
                </a:lnTo>
                <a:lnTo>
                  <a:pt x="3" y="6035"/>
                </a:lnTo>
                <a:lnTo>
                  <a:pt x="6" y="6031"/>
                </a:lnTo>
                <a:lnTo>
                  <a:pt x="10" y="6028"/>
                </a:lnTo>
                <a:lnTo>
                  <a:pt x="16" y="6031"/>
                </a:lnTo>
                <a:lnTo>
                  <a:pt x="19" y="6035"/>
                </a:lnTo>
                <a:lnTo>
                  <a:pt x="19" y="6035"/>
                </a:lnTo>
                <a:close/>
                <a:moveTo>
                  <a:pt x="19" y="6223"/>
                </a:moveTo>
                <a:lnTo>
                  <a:pt x="18" y="6333"/>
                </a:lnTo>
                <a:lnTo>
                  <a:pt x="16" y="6339"/>
                </a:lnTo>
                <a:lnTo>
                  <a:pt x="10" y="6342"/>
                </a:lnTo>
                <a:lnTo>
                  <a:pt x="5" y="6339"/>
                </a:lnTo>
                <a:lnTo>
                  <a:pt x="3" y="6333"/>
                </a:lnTo>
                <a:lnTo>
                  <a:pt x="3" y="6223"/>
                </a:lnTo>
                <a:lnTo>
                  <a:pt x="5" y="6219"/>
                </a:lnTo>
                <a:lnTo>
                  <a:pt x="10" y="6216"/>
                </a:lnTo>
                <a:lnTo>
                  <a:pt x="16" y="6219"/>
                </a:lnTo>
                <a:lnTo>
                  <a:pt x="19" y="6223"/>
                </a:lnTo>
                <a:lnTo>
                  <a:pt x="19" y="6223"/>
                </a:lnTo>
                <a:close/>
                <a:moveTo>
                  <a:pt x="18" y="6413"/>
                </a:moveTo>
                <a:lnTo>
                  <a:pt x="18" y="6521"/>
                </a:lnTo>
                <a:lnTo>
                  <a:pt x="16" y="6527"/>
                </a:lnTo>
                <a:lnTo>
                  <a:pt x="10" y="6530"/>
                </a:lnTo>
                <a:lnTo>
                  <a:pt x="5" y="6527"/>
                </a:lnTo>
                <a:lnTo>
                  <a:pt x="2" y="6521"/>
                </a:lnTo>
                <a:lnTo>
                  <a:pt x="2" y="6411"/>
                </a:lnTo>
                <a:lnTo>
                  <a:pt x="5" y="6407"/>
                </a:lnTo>
                <a:lnTo>
                  <a:pt x="10" y="6404"/>
                </a:lnTo>
                <a:lnTo>
                  <a:pt x="16" y="6407"/>
                </a:lnTo>
                <a:lnTo>
                  <a:pt x="18" y="6413"/>
                </a:lnTo>
                <a:lnTo>
                  <a:pt x="18" y="6413"/>
                </a:lnTo>
                <a:close/>
                <a:moveTo>
                  <a:pt x="18" y="6601"/>
                </a:moveTo>
                <a:lnTo>
                  <a:pt x="18" y="6711"/>
                </a:lnTo>
                <a:lnTo>
                  <a:pt x="15" y="6715"/>
                </a:lnTo>
                <a:lnTo>
                  <a:pt x="9" y="6718"/>
                </a:lnTo>
                <a:lnTo>
                  <a:pt x="5" y="6715"/>
                </a:lnTo>
                <a:lnTo>
                  <a:pt x="2" y="6710"/>
                </a:lnTo>
                <a:lnTo>
                  <a:pt x="2" y="6601"/>
                </a:lnTo>
                <a:lnTo>
                  <a:pt x="5" y="6595"/>
                </a:lnTo>
                <a:lnTo>
                  <a:pt x="10" y="6592"/>
                </a:lnTo>
                <a:lnTo>
                  <a:pt x="16" y="6595"/>
                </a:lnTo>
                <a:lnTo>
                  <a:pt x="18" y="6601"/>
                </a:lnTo>
                <a:lnTo>
                  <a:pt x="18" y="6601"/>
                </a:lnTo>
                <a:close/>
                <a:moveTo>
                  <a:pt x="18" y="6789"/>
                </a:moveTo>
                <a:lnTo>
                  <a:pt x="18" y="6899"/>
                </a:lnTo>
                <a:lnTo>
                  <a:pt x="15" y="6905"/>
                </a:lnTo>
                <a:lnTo>
                  <a:pt x="9" y="6907"/>
                </a:lnTo>
                <a:lnTo>
                  <a:pt x="3" y="6905"/>
                </a:lnTo>
                <a:lnTo>
                  <a:pt x="2" y="6899"/>
                </a:lnTo>
                <a:lnTo>
                  <a:pt x="2" y="6789"/>
                </a:lnTo>
                <a:lnTo>
                  <a:pt x="5" y="6784"/>
                </a:lnTo>
                <a:lnTo>
                  <a:pt x="9" y="6781"/>
                </a:lnTo>
                <a:lnTo>
                  <a:pt x="15" y="6784"/>
                </a:lnTo>
                <a:lnTo>
                  <a:pt x="18" y="6789"/>
                </a:lnTo>
                <a:lnTo>
                  <a:pt x="18" y="6789"/>
                </a:lnTo>
                <a:close/>
                <a:moveTo>
                  <a:pt x="16" y="6978"/>
                </a:moveTo>
                <a:lnTo>
                  <a:pt x="16" y="7088"/>
                </a:lnTo>
                <a:lnTo>
                  <a:pt x="15" y="7093"/>
                </a:lnTo>
                <a:lnTo>
                  <a:pt x="9" y="7095"/>
                </a:lnTo>
                <a:lnTo>
                  <a:pt x="3" y="7093"/>
                </a:lnTo>
                <a:lnTo>
                  <a:pt x="0" y="7088"/>
                </a:lnTo>
                <a:lnTo>
                  <a:pt x="2" y="6978"/>
                </a:lnTo>
                <a:lnTo>
                  <a:pt x="3" y="6972"/>
                </a:lnTo>
                <a:lnTo>
                  <a:pt x="9" y="6969"/>
                </a:lnTo>
                <a:lnTo>
                  <a:pt x="15" y="6972"/>
                </a:lnTo>
                <a:lnTo>
                  <a:pt x="16" y="6978"/>
                </a:lnTo>
                <a:lnTo>
                  <a:pt x="16" y="6978"/>
                </a:lnTo>
                <a:close/>
                <a:moveTo>
                  <a:pt x="16" y="7166"/>
                </a:moveTo>
                <a:lnTo>
                  <a:pt x="16" y="7182"/>
                </a:lnTo>
                <a:lnTo>
                  <a:pt x="15" y="7187"/>
                </a:lnTo>
                <a:lnTo>
                  <a:pt x="9" y="7190"/>
                </a:lnTo>
                <a:lnTo>
                  <a:pt x="3" y="7187"/>
                </a:lnTo>
                <a:lnTo>
                  <a:pt x="0" y="7182"/>
                </a:lnTo>
                <a:lnTo>
                  <a:pt x="0" y="7166"/>
                </a:lnTo>
                <a:lnTo>
                  <a:pt x="3" y="7160"/>
                </a:lnTo>
                <a:lnTo>
                  <a:pt x="9" y="7158"/>
                </a:lnTo>
                <a:lnTo>
                  <a:pt x="15" y="7160"/>
                </a:lnTo>
                <a:lnTo>
                  <a:pt x="16" y="7166"/>
                </a:lnTo>
                <a:lnTo>
                  <a:pt x="16" y="716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75" name="Freeform 279"/>
          <p:cNvSpPr>
            <a:spLocks noEditPoints="1"/>
          </p:cNvSpPr>
          <p:nvPr/>
        </p:nvSpPr>
        <p:spPr bwMode="auto">
          <a:xfrm>
            <a:off x="6776449" y="2022656"/>
            <a:ext cx="25400" cy="3608388"/>
          </a:xfrm>
          <a:custGeom>
            <a:avLst/>
            <a:gdLst/>
            <a:ahLst/>
            <a:cxnLst>
              <a:cxn ang="0">
                <a:pos x="34" y="3"/>
              </a:cxn>
              <a:cxn ang="0">
                <a:pos x="38" y="314"/>
              </a:cxn>
              <a:cxn ang="0">
                <a:pos x="47" y="196"/>
              </a:cxn>
              <a:cxn ang="0">
                <a:pos x="31" y="385"/>
              </a:cxn>
              <a:cxn ang="0">
                <a:pos x="42" y="689"/>
              </a:cxn>
              <a:cxn ang="0">
                <a:pos x="45" y="573"/>
              </a:cxn>
              <a:cxn ang="0">
                <a:pos x="28" y="761"/>
              </a:cxn>
              <a:cxn ang="0">
                <a:pos x="41" y="1065"/>
              </a:cxn>
              <a:cxn ang="0">
                <a:pos x="44" y="949"/>
              </a:cxn>
              <a:cxn ang="0">
                <a:pos x="26" y="1138"/>
              </a:cxn>
              <a:cxn ang="0">
                <a:pos x="39" y="1442"/>
              </a:cxn>
              <a:cxn ang="0">
                <a:pos x="41" y="1327"/>
              </a:cxn>
              <a:cxn ang="0">
                <a:pos x="25" y="1515"/>
              </a:cxn>
              <a:cxn ang="0">
                <a:pos x="37" y="1819"/>
              </a:cxn>
              <a:cxn ang="0">
                <a:pos x="39" y="1704"/>
              </a:cxn>
              <a:cxn ang="0">
                <a:pos x="23" y="1892"/>
              </a:cxn>
              <a:cxn ang="0">
                <a:pos x="35" y="2196"/>
              </a:cxn>
              <a:cxn ang="0">
                <a:pos x="31" y="2073"/>
              </a:cxn>
              <a:cxn ang="0">
                <a:pos x="23" y="2384"/>
              </a:cxn>
              <a:cxn ang="0">
                <a:pos x="37" y="2456"/>
              </a:cxn>
              <a:cxn ang="0">
                <a:pos x="23" y="2451"/>
              </a:cxn>
              <a:cxn ang="0">
                <a:pos x="28" y="2763"/>
              </a:cxn>
              <a:cxn ang="0">
                <a:pos x="35" y="2645"/>
              </a:cxn>
              <a:cxn ang="0">
                <a:pos x="22" y="2828"/>
              </a:cxn>
              <a:cxn ang="0">
                <a:pos x="25" y="3140"/>
              </a:cxn>
              <a:cxn ang="0">
                <a:pos x="34" y="3022"/>
              </a:cxn>
              <a:cxn ang="0">
                <a:pos x="19" y="3205"/>
              </a:cxn>
              <a:cxn ang="0">
                <a:pos x="23" y="3516"/>
              </a:cxn>
              <a:cxn ang="0">
                <a:pos x="32" y="3399"/>
              </a:cxn>
              <a:cxn ang="0">
                <a:pos x="18" y="3581"/>
              </a:cxn>
              <a:cxn ang="0">
                <a:pos x="25" y="3892"/>
              </a:cxn>
              <a:cxn ang="0">
                <a:pos x="31" y="3775"/>
              </a:cxn>
              <a:cxn ang="0">
                <a:pos x="13" y="3963"/>
              </a:cxn>
              <a:cxn ang="0">
                <a:pos x="26" y="4267"/>
              </a:cxn>
              <a:cxn ang="0">
                <a:pos x="29" y="4152"/>
              </a:cxn>
              <a:cxn ang="0">
                <a:pos x="12" y="4340"/>
              </a:cxn>
              <a:cxn ang="0">
                <a:pos x="25" y="4644"/>
              </a:cxn>
              <a:cxn ang="0">
                <a:pos x="26" y="4528"/>
              </a:cxn>
              <a:cxn ang="0">
                <a:pos x="10" y="4716"/>
              </a:cxn>
              <a:cxn ang="0">
                <a:pos x="22" y="5020"/>
              </a:cxn>
              <a:cxn ang="0">
                <a:pos x="25" y="4906"/>
              </a:cxn>
              <a:cxn ang="0">
                <a:pos x="9" y="5094"/>
              </a:cxn>
              <a:cxn ang="0">
                <a:pos x="21" y="5398"/>
              </a:cxn>
              <a:cxn ang="0">
                <a:pos x="23" y="5282"/>
              </a:cxn>
              <a:cxn ang="0">
                <a:pos x="7" y="5470"/>
              </a:cxn>
              <a:cxn ang="0">
                <a:pos x="19" y="5774"/>
              </a:cxn>
              <a:cxn ang="0">
                <a:pos x="22" y="5659"/>
              </a:cxn>
              <a:cxn ang="0">
                <a:pos x="5" y="5847"/>
              </a:cxn>
              <a:cxn ang="0">
                <a:pos x="18" y="6151"/>
              </a:cxn>
              <a:cxn ang="0">
                <a:pos x="21" y="6035"/>
              </a:cxn>
              <a:cxn ang="0">
                <a:pos x="3" y="6223"/>
              </a:cxn>
              <a:cxn ang="0">
                <a:pos x="16" y="6527"/>
              </a:cxn>
              <a:cxn ang="0">
                <a:pos x="19" y="6411"/>
              </a:cxn>
              <a:cxn ang="0">
                <a:pos x="2" y="6710"/>
              </a:cxn>
              <a:cxn ang="0">
                <a:pos x="16" y="6810"/>
              </a:cxn>
              <a:cxn ang="0">
                <a:pos x="9" y="6781"/>
              </a:cxn>
            </a:cxnLst>
            <a:rect l="0" t="0" r="r" b="b"/>
            <a:pathLst>
              <a:path w="48" h="6817">
                <a:moveTo>
                  <a:pt x="48" y="8"/>
                </a:moveTo>
                <a:lnTo>
                  <a:pt x="47" y="118"/>
                </a:lnTo>
                <a:lnTo>
                  <a:pt x="45" y="124"/>
                </a:lnTo>
                <a:lnTo>
                  <a:pt x="39" y="126"/>
                </a:lnTo>
                <a:lnTo>
                  <a:pt x="34" y="124"/>
                </a:lnTo>
                <a:lnTo>
                  <a:pt x="31" y="118"/>
                </a:lnTo>
                <a:lnTo>
                  <a:pt x="32" y="8"/>
                </a:lnTo>
                <a:lnTo>
                  <a:pt x="34" y="3"/>
                </a:lnTo>
                <a:lnTo>
                  <a:pt x="39" y="0"/>
                </a:lnTo>
                <a:lnTo>
                  <a:pt x="45" y="3"/>
                </a:lnTo>
                <a:lnTo>
                  <a:pt x="48" y="8"/>
                </a:lnTo>
                <a:lnTo>
                  <a:pt x="48" y="8"/>
                </a:lnTo>
                <a:close/>
                <a:moveTo>
                  <a:pt x="47" y="196"/>
                </a:moveTo>
                <a:lnTo>
                  <a:pt x="47" y="307"/>
                </a:lnTo>
                <a:lnTo>
                  <a:pt x="44" y="312"/>
                </a:lnTo>
                <a:lnTo>
                  <a:pt x="38" y="314"/>
                </a:lnTo>
                <a:lnTo>
                  <a:pt x="34" y="312"/>
                </a:lnTo>
                <a:lnTo>
                  <a:pt x="31" y="307"/>
                </a:lnTo>
                <a:lnTo>
                  <a:pt x="31" y="196"/>
                </a:lnTo>
                <a:lnTo>
                  <a:pt x="34" y="191"/>
                </a:lnTo>
                <a:lnTo>
                  <a:pt x="39" y="188"/>
                </a:lnTo>
                <a:lnTo>
                  <a:pt x="45" y="191"/>
                </a:lnTo>
                <a:lnTo>
                  <a:pt x="47" y="196"/>
                </a:lnTo>
                <a:lnTo>
                  <a:pt x="47" y="196"/>
                </a:lnTo>
                <a:close/>
                <a:moveTo>
                  <a:pt x="45" y="385"/>
                </a:moveTo>
                <a:lnTo>
                  <a:pt x="45" y="495"/>
                </a:lnTo>
                <a:lnTo>
                  <a:pt x="44" y="501"/>
                </a:lnTo>
                <a:lnTo>
                  <a:pt x="38" y="502"/>
                </a:lnTo>
                <a:lnTo>
                  <a:pt x="32" y="501"/>
                </a:lnTo>
                <a:lnTo>
                  <a:pt x="31" y="498"/>
                </a:lnTo>
                <a:lnTo>
                  <a:pt x="29" y="495"/>
                </a:lnTo>
                <a:lnTo>
                  <a:pt x="31" y="385"/>
                </a:lnTo>
                <a:lnTo>
                  <a:pt x="32" y="379"/>
                </a:lnTo>
                <a:lnTo>
                  <a:pt x="38" y="377"/>
                </a:lnTo>
                <a:lnTo>
                  <a:pt x="44" y="379"/>
                </a:lnTo>
                <a:lnTo>
                  <a:pt x="45" y="385"/>
                </a:lnTo>
                <a:lnTo>
                  <a:pt x="45" y="385"/>
                </a:lnTo>
                <a:close/>
                <a:moveTo>
                  <a:pt x="45" y="573"/>
                </a:moveTo>
                <a:lnTo>
                  <a:pt x="45" y="683"/>
                </a:lnTo>
                <a:lnTo>
                  <a:pt x="42" y="689"/>
                </a:lnTo>
                <a:lnTo>
                  <a:pt x="37" y="690"/>
                </a:lnTo>
                <a:lnTo>
                  <a:pt x="31" y="689"/>
                </a:lnTo>
                <a:lnTo>
                  <a:pt x="29" y="683"/>
                </a:lnTo>
                <a:lnTo>
                  <a:pt x="29" y="573"/>
                </a:lnTo>
                <a:lnTo>
                  <a:pt x="32" y="567"/>
                </a:lnTo>
                <a:lnTo>
                  <a:pt x="37" y="566"/>
                </a:lnTo>
                <a:lnTo>
                  <a:pt x="42" y="567"/>
                </a:lnTo>
                <a:lnTo>
                  <a:pt x="45" y="573"/>
                </a:lnTo>
                <a:lnTo>
                  <a:pt x="45" y="573"/>
                </a:lnTo>
                <a:close/>
                <a:moveTo>
                  <a:pt x="44" y="761"/>
                </a:moveTo>
                <a:lnTo>
                  <a:pt x="44" y="871"/>
                </a:lnTo>
                <a:lnTo>
                  <a:pt x="41" y="877"/>
                </a:lnTo>
                <a:lnTo>
                  <a:pt x="35" y="878"/>
                </a:lnTo>
                <a:lnTo>
                  <a:pt x="31" y="877"/>
                </a:lnTo>
                <a:lnTo>
                  <a:pt x="28" y="871"/>
                </a:lnTo>
                <a:lnTo>
                  <a:pt x="28" y="761"/>
                </a:lnTo>
                <a:lnTo>
                  <a:pt x="31" y="755"/>
                </a:lnTo>
                <a:lnTo>
                  <a:pt x="37" y="754"/>
                </a:lnTo>
                <a:lnTo>
                  <a:pt x="42" y="755"/>
                </a:lnTo>
                <a:lnTo>
                  <a:pt x="44" y="761"/>
                </a:lnTo>
                <a:lnTo>
                  <a:pt x="44" y="761"/>
                </a:lnTo>
                <a:close/>
                <a:moveTo>
                  <a:pt x="44" y="949"/>
                </a:moveTo>
                <a:lnTo>
                  <a:pt x="42" y="1059"/>
                </a:lnTo>
                <a:lnTo>
                  <a:pt x="41" y="1065"/>
                </a:lnTo>
                <a:lnTo>
                  <a:pt x="35" y="1068"/>
                </a:lnTo>
                <a:lnTo>
                  <a:pt x="29" y="1065"/>
                </a:lnTo>
                <a:lnTo>
                  <a:pt x="26" y="1059"/>
                </a:lnTo>
                <a:lnTo>
                  <a:pt x="28" y="949"/>
                </a:lnTo>
                <a:lnTo>
                  <a:pt x="31" y="945"/>
                </a:lnTo>
                <a:lnTo>
                  <a:pt x="35" y="942"/>
                </a:lnTo>
                <a:lnTo>
                  <a:pt x="41" y="945"/>
                </a:lnTo>
                <a:lnTo>
                  <a:pt x="44" y="949"/>
                </a:lnTo>
                <a:lnTo>
                  <a:pt x="44" y="949"/>
                </a:lnTo>
                <a:close/>
                <a:moveTo>
                  <a:pt x="42" y="1138"/>
                </a:moveTo>
                <a:lnTo>
                  <a:pt x="42" y="1248"/>
                </a:lnTo>
                <a:lnTo>
                  <a:pt x="39" y="1253"/>
                </a:lnTo>
                <a:lnTo>
                  <a:pt x="34" y="1256"/>
                </a:lnTo>
                <a:lnTo>
                  <a:pt x="29" y="1253"/>
                </a:lnTo>
                <a:lnTo>
                  <a:pt x="26" y="1248"/>
                </a:lnTo>
                <a:lnTo>
                  <a:pt x="26" y="1138"/>
                </a:lnTo>
                <a:lnTo>
                  <a:pt x="29" y="1133"/>
                </a:lnTo>
                <a:lnTo>
                  <a:pt x="35" y="1130"/>
                </a:lnTo>
                <a:lnTo>
                  <a:pt x="41" y="1133"/>
                </a:lnTo>
                <a:lnTo>
                  <a:pt x="42" y="1138"/>
                </a:lnTo>
                <a:lnTo>
                  <a:pt x="42" y="1138"/>
                </a:lnTo>
                <a:close/>
                <a:moveTo>
                  <a:pt x="41" y="1327"/>
                </a:moveTo>
                <a:lnTo>
                  <a:pt x="41" y="1436"/>
                </a:lnTo>
                <a:lnTo>
                  <a:pt x="39" y="1442"/>
                </a:lnTo>
                <a:lnTo>
                  <a:pt x="34" y="1444"/>
                </a:lnTo>
                <a:lnTo>
                  <a:pt x="28" y="1442"/>
                </a:lnTo>
                <a:lnTo>
                  <a:pt x="25" y="1436"/>
                </a:lnTo>
                <a:lnTo>
                  <a:pt x="26" y="1326"/>
                </a:lnTo>
                <a:lnTo>
                  <a:pt x="28" y="1321"/>
                </a:lnTo>
                <a:lnTo>
                  <a:pt x="34" y="1318"/>
                </a:lnTo>
                <a:lnTo>
                  <a:pt x="39" y="1321"/>
                </a:lnTo>
                <a:lnTo>
                  <a:pt x="41" y="1327"/>
                </a:lnTo>
                <a:lnTo>
                  <a:pt x="41" y="1327"/>
                </a:lnTo>
                <a:close/>
                <a:moveTo>
                  <a:pt x="41" y="1515"/>
                </a:moveTo>
                <a:lnTo>
                  <a:pt x="41" y="1625"/>
                </a:lnTo>
                <a:lnTo>
                  <a:pt x="38" y="1630"/>
                </a:lnTo>
                <a:lnTo>
                  <a:pt x="32" y="1633"/>
                </a:lnTo>
                <a:lnTo>
                  <a:pt x="26" y="1630"/>
                </a:lnTo>
                <a:lnTo>
                  <a:pt x="25" y="1624"/>
                </a:lnTo>
                <a:lnTo>
                  <a:pt x="25" y="1515"/>
                </a:lnTo>
                <a:lnTo>
                  <a:pt x="28" y="1510"/>
                </a:lnTo>
                <a:lnTo>
                  <a:pt x="32" y="1507"/>
                </a:lnTo>
                <a:lnTo>
                  <a:pt x="38" y="1510"/>
                </a:lnTo>
                <a:lnTo>
                  <a:pt x="41" y="1515"/>
                </a:lnTo>
                <a:lnTo>
                  <a:pt x="41" y="1515"/>
                </a:lnTo>
                <a:close/>
                <a:moveTo>
                  <a:pt x="39" y="1704"/>
                </a:moveTo>
                <a:lnTo>
                  <a:pt x="39" y="1814"/>
                </a:lnTo>
                <a:lnTo>
                  <a:pt x="37" y="1819"/>
                </a:lnTo>
                <a:lnTo>
                  <a:pt x="32" y="1821"/>
                </a:lnTo>
                <a:lnTo>
                  <a:pt x="26" y="1819"/>
                </a:lnTo>
                <a:lnTo>
                  <a:pt x="23" y="1814"/>
                </a:lnTo>
                <a:lnTo>
                  <a:pt x="23" y="1704"/>
                </a:lnTo>
                <a:lnTo>
                  <a:pt x="26" y="1698"/>
                </a:lnTo>
                <a:lnTo>
                  <a:pt x="32" y="1695"/>
                </a:lnTo>
                <a:lnTo>
                  <a:pt x="38" y="1698"/>
                </a:lnTo>
                <a:lnTo>
                  <a:pt x="39" y="1704"/>
                </a:lnTo>
                <a:lnTo>
                  <a:pt x="39" y="1704"/>
                </a:lnTo>
                <a:close/>
                <a:moveTo>
                  <a:pt x="39" y="1892"/>
                </a:moveTo>
                <a:lnTo>
                  <a:pt x="38" y="2002"/>
                </a:lnTo>
                <a:lnTo>
                  <a:pt x="37" y="2008"/>
                </a:lnTo>
                <a:lnTo>
                  <a:pt x="31" y="2009"/>
                </a:lnTo>
                <a:lnTo>
                  <a:pt x="25" y="2008"/>
                </a:lnTo>
                <a:lnTo>
                  <a:pt x="23" y="2002"/>
                </a:lnTo>
                <a:lnTo>
                  <a:pt x="23" y="1892"/>
                </a:lnTo>
                <a:lnTo>
                  <a:pt x="26" y="1886"/>
                </a:lnTo>
                <a:lnTo>
                  <a:pt x="31" y="1883"/>
                </a:lnTo>
                <a:lnTo>
                  <a:pt x="37" y="1886"/>
                </a:lnTo>
                <a:lnTo>
                  <a:pt x="39" y="1892"/>
                </a:lnTo>
                <a:lnTo>
                  <a:pt x="39" y="1892"/>
                </a:lnTo>
                <a:close/>
                <a:moveTo>
                  <a:pt x="38" y="2080"/>
                </a:moveTo>
                <a:lnTo>
                  <a:pt x="38" y="2190"/>
                </a:lnTo>
                <a:lnTo>
                  <a:pt x="35" y="2196"/>
                </a:lnTo>
                <a:lnTo>
                  <a:pt x="34" y="2197"/>
                </a:lnTo>
                <a:lnTo>
                  <a:pt x="29" y="2197"/>
                </a:lnTo>
                <a:lnTo>
                  <a:pt x="25" y="2196"/>
                </a:lnTo>
                <a:lnTo>
                  <a:pt x="22" y="2190"/>
                </a:lnTo>
                <a:lnTo>
                  <a:pt x="22" y="2080"/>
                </a:lnTo>
                <a:lnTo>
                  <a:pt x="25" y="2074"/>
                </a:lnTo>
                <a:lnTo>
                  <a:pt x="28" y="2073"/>
                </a:lnTo>
                <a:lnTo>
                  <a:pt x="31" y="2073"/>
                </a:lnTo>
                <a:lnTo>
                  <a:pt x="37" y="2074"/>
                </a:lnTo>
                <a:lnTo>
                  <a:pt x="38" y="2080"/>
                </a:lnTo>
                <a:lnTo>
                  <a:pt x="38" y="2080"/>
                </a:lnTo>
                <a:close/>
                <a:moveTo>
                  <a:pt x="38" y="2268"/>
                </a:moveTo>
                <a:lnTo>
                  <a:pt x="37" y="2378"/>
                </a:lnTo>
                <a:lnTo>
                  <a:pt x="35" y="2384"/>
                </a:lnTo>
                <a:lnTo>
                  <a:pt x="29" y="2385"/>
                </a:lnTo>
                <a:lnTo>
                  <a:pt x="23" y="2384"/>
                </a:lnTo>
                <a:lnTo>
                  <a:pt x="21" y="2378"/>
                </a:lnTo>
                <a:lnTo>
                  <a:pt x="22" y="2268"/>
                </a:lnTo>
                <a:lnTo>
                  <a:pt x="23" y="2262"/>
                </a:lnTo>
                <a:lnTo>
                  <a:pt x="29" y="2261"/>
                </a:lnTo>
                <a:lnTo>
                  <a:pt x="35" y="2262"/>
                </a:lnTo>
                <a:lnTo>
                  <a:pt x="38" y="2268"/>
                </a:lnTo>
                <a:lnTo>
                  <a:pt x="38" y="2268"/>
                </a:lnTo>
                <a:close/>
                <a:moveTo>
                  <a:pt x="37" y="2456"/>
                </a:moveTo>
                <a:lnTo>
                  <a:pt x="37" y="2566"/>
                </a:lnTo>
                <a:lnTo>
                  <a:pt x="34" y="2572"/>
                </a:lnTo>
                <a:lnTo>
                  <a:pt x="28" y="2574"/>
                </a:lnTo>
                <a:lnTo>
                  <a:pt x="22" y="2572"/>
                </a:lnTo>
                <a:lnTo>
                  <a:pt x="21" y="2569"/>
                </a:lnTo>
                <a:lnTo>
                  <a:pt x="21" y="2566"/>
                </a:lnTo>
                <a:lnTo>
                  <a:pt x="21" y="2456"/>
                </a:lnTo>
                <a:lnTo>
                  <a:pt x="23" y="2451"/>
                </a:lnTo>
                <a:lnTo>
                  <a:pt x="29" y="2449"/>
                </a:lnTo>
                <a:lnTo>
                  <a:pt x="34" y="2451"/>
                </a:lnTo>
                <a:lnTo>
                  <a:pt x="37" y="2456"/>
                </a:lnTo>
                <a:lnTo>
                  <a:pt x="37" y="2456"/>
                </a:lnTo>
                <a:close/>
                <a:moveTo>
                  <a:pt x="35" y="2645"/>
                </a:moveTo>
                <a:lnTo>
                  <a:pt x="35" y="2755"/>
                </a:lnTo>
                <a:lnTo>
                  <a:pt x="32" y="2760"/>
                </a:lnTo>
                <a:lnTo>
                  <a:pt x="28" y="2763"/>
                </a:lnTo>
                <a:lnTo>
                  <a:pt x="22" y="2760"/>
                </a:lnTo>
                <a:lnTo>
                  <a:pt x="19" y="2755"/>
                </a:lnTo>
                <a:lnTo>
                  <a:pt x="21" y="2645"/>
                </a:lnTo>
                <a:lnTo>
                  <a:pt x="22" y="2639"/>
                </a:lnTo>
                <a:lnTo>
                  <a:pt x="28" y="2637"/>
                </a:lnTo>
                <a:lnTo>
                  <a:pt x="34" y="2640"/>
                </a:lnTo>
                <a:lnTo>
                  <a:pt x="35" y="2645"/>
                </a:lnTo>
                <a:lnTo>
                  <a:pt x="35" y="2645"/>
                </a:lnTo>
                <a:close/>
                <a:moveTo>
                  <a:pt x="35" y="2833"/>
                </a:moveTo>
                <a:lnTo>
                  <a:pt x="34" y="2943"/>
                </a:lnTo>
                <a:lnTo>
                  <a:pt x="32" y="2949"/>
                </a:lnTo>
                <a:lnTo>
                  <a:pt x="26" y="2951"/>
                </a:lnTo>
                <a:lnTo>
                  <a:pt x="21" y="2949"/>
                </a:lnTo>
                <a:lnTo>
                  <a:pt x="19" y="2943"/>
                </a:lnTo>
                <a:lnTo>
                  <a:pt x="19" y="2833"/>
                </a:lnTo>
                <a:lnTo>
                  <a:pt x="22" y="2828"/>
                </a:lnTo>
                <a:lnTo>
                  <a:pt x="26" y="2826"/>
                </a:lnTo>
                <a:lnTo>
                  <a:pt x="32" y="2828"/>
                </a:lnTo>
                <a:lnTo>
                  <a:pt x="35" y="2833"/>
                </a:lnTo>
                <a:lnTo>
                  <a:pt x="35" y="2833"/>
                </a:lnTo>
                <a:close/>
                <a:moveTo>
                  <a:pt x="34" y="3022"/>
                </a:moveTo>
                <a:lnTo>
                  <a:pt x="34" y="3131"/>
                </a:lnTo>
                <a:lnTo>
                  <a:pt x="31" y="3137"/>
                </a:lnTo>
                <a:lnTo>
                  <a:pt x="25" y="3140"/>
                </a:lnTo>
                <a:lnTo>
                  <a:pt x="21" y="3137"/>
                </a:lnTo>
                <a:lnTo>
                  <a:pt x="18" y="3131"/>
                </a:lnTo>
                <a:lnTo>
                  <a:pt x="18" y="3021"/>
                </a:lnTo>
                <a:lnTo>
                  <a:pt x="21" y="3017"/>
                </a:lnTo>
                <a:lnTo>
                  <a:pt x="26" y="3014"/>
                </a:lnTo>
                <a:lnTo>
                  <a:pt x="32" y="3017"/>
                </a:lnTo>
                <a:lnTo>
                  <a:pt x="34" y="3022"/>
                </a:lnTo>
                <a:lnTo>
                  <a:pt x="34" y="3022"/>
                </a:lnTo>
                <a:close/>
                <a:moveTo>
                  <a:pt x="34" y="3211"/>
                </a:moveTo>
                <a:lnTo>
                  <a:pt x="32" y="3321"/>
                </a:lnTo>
                <a:lnTo>
                  <a:pt x="31" y="3325"/>
                </a:lnTo>
                <a:lnTo>
                  <a:pt x="25" y="3328"/>
                </a:lnTo>
                <a:lnTo>
                  <a:pt x="19" y="3325"/>
                </a:lnTo>
                <a:lnTo>
                  <a:pt x="16" y="3319"/>
                </a:lnTo>
                <a:lnTo>
                  <a:pt x="18" y="3211"/>
                </a:lnTo>
                <a:lnTo>
                  <a:pt x="19" y="3205"/>
                </a:lnTo>
                <a:lnTo>
                  <a:pt x="25" y="3202"/>
                </a:lnTo>
                <a:lnTo>
                  <a:pt x="31" y="3205"/>
                </a:lnTo>
                <a:lnTo>
                  <a:pt x="34" y="3211"/>
                </a:lnTo>
                <a:lnTo>
                  <a:pt x="34" y="3211"/>
                </a:lnTo>
                <a:close/>
                <a:moveTo>
                  <a:pt x="32" y="3399"/>
                </a:moveTo>
                <a:lnTo>
                  <a:pt x="32" y="3509"/>
                </a:lnTo>
                <a:lnTo>
                  <a:pt x="29" y="3515"/>
                </a:lnTo>
                <a:lnTo>
                  <a:pt x="23" y="3516"/>
                </a:lnTo>
                <a:lnTo>
                  <a:pt x="18" y="3515"/>
                </a:lnTo>
                <a:lnTo>
                  <a:pt x="16" y="3509"/>
                </a:lnTo>
                <a:lnTo>
                  <a:pt x="16" y="3399"/>
                </a:lnTo>
                <a:lnTo>
                  <a:pt x="19" y="3393"/>
                </a:lnTo>
                <a:lnTo>
                  <a:pt x="25" y="3390"/>
                </a:lnTo>
                <a:lnTo>
                  <a:pt x="29" y="3393"/>
                </a:lnTo>
                <a:lnTo>
                  <a:pt x="32" y="3399"/>
                </a:lnTo>
                <a:lnTo>
                  <a:pt x="32" y="3399"/>
                </a:lnTo>
                <a:close/>
                <a:moveTo>
                  <a:pt x="31" y="3587"/>
                </a:moveTo>
                <a:lnTo>
                  <a:pt x="31" y="3697"/>
                </a:lnTo>
                <a:lnTo>
                  <a:pt x="29" y="3703"/>
                </a:lnTo>
                <a:lnTo>
                  <a:pt x="23" y="3704"/>
                </a:lnTo>
                <a:lnTo>
                  <a:pt x="18" y="3703"/>
                </a:lnTo>
                <a:lnTo>
                  <a:pt x="15" y="3697"/>
                </a:lnTo>
                <a:lnTo>
                  <a:pt x="16" y="3587"/>
                </a:lnTo>
                <a:lnTo>
                  <a:pt x="18" y="3581"/>
                </a:lnTo>
                <a:lnTo>
                  <a:pt x="23" y="3578"/>
                </a:lnTo>
                <a:lnTo>
                  <a:pt x="29" y="3581"/>
                </a:lnTo>
                <a:lnTo>
                  <a:pt x="31" y="3587"/>
                </a:lnTo>
                <a:lnTo>
                  <a:pt x="31" y="3587"/>
                </a:lnTo>
                <a:close/>
                <a:moveTo>
                  <a:pt x="31" y="3775"/>
                </a:moveTo>
                <a:lnTo>
                  <a:pt x="29" y="3885"/>
                </a:lnTo>
                <a:lnTo>
                  <a:pt x="28" y="3891"/>
                </a:lnTo>
                <a:lnTo>
                  <a:pt x="25" y="3892"/>
                </a:lnTo>
                <a:lnTo>
                  <a:pt x="22" y="3892"/>
                </a:lnTo>
                <a:lnTo>
                  <a:pt x="16" y="3891"/>
                </a:lnTo>
                <a:lnTo>
                  <a:pt x="15" y="3885"/>
                </a:lnTo>
                <a:lnTo>
                  <a:pt x="15" y="3775"/>
                </a:lnTo>
                <a:lnTo>
                  <a:pt x="18" y="3769"/>
                </a:lnTo>
                <a:lnTo>
                  <a:pt x="22" y="3767"/>
                </a:lnTo>
                <a:lnTo>
                  <a:pt x="28" y="3769"/>
                </a:lnTo>
                <a:lnTo>
                  <a:pt x="31" y="3775"/>
                </a:lnTo>
                <a:lnTo>
                  <a:pt x="31" y="3775"/>
                </a:lnTo>
                <a:close/>
                <a:moveTo>
                  <a:pt x="29" y="3963"/>
                </a:moveTo>
                <a:lnTo>
                  <a:pt x="29" y="4073"/>
                </a:lnTo>
                <a:lnTo>
                  <a:pt x="26" y="4079"/>
                </a:lnTo>
                <a:lnTo>
                  <a:pt x="21" y="4081"/>
                </a:lnTo>
                <a:lnTo>
                  <a:pt x="16" y="4079"/>
                </a:lnTo>
                <a:lnTo>
                  <a:pt x="13" y="4073"/>
                </a:lnTo>
                <a:lnTo>
                  <a:pt x="13" y="3963"/>
                </a:lnTo>
                <a:lnTo>
                  <a:pt x="16" y="3958"/>
                </a:lnTo>
                <a:lnTo>
                  <a:pt x="22" y="3956"/>
                </a:lnTo>
                <a:lnTo>
                  <a:pt x="28" y="3958"/>
                </a:lnTo>
                <a:lnTo>
                  <a:pt x="29" y="3963"/>
                </a:lnTo>
                <a:lnTo>
                  <a:pt x="29" y="3963"/>
                </a:lnTo>
                <a:close/>
                <a:moveTo>
                  <a:pt x="29" y="4152"/>
                </a:moveTo>
                <a:lnTo>
                  <a:pt x="28" y="4262"/>
                </a:lnTo>
                <a:lnTo>
                  <a:pt x="26" y="4267"/>
                </a:lnTo>
                <a:lnTo>
                  <a:pt x="21" y="4269"/>
                </a:lnTo>
                <a:lnTo>
                  <a:pt x="15" y="4267"/>
                </a:lnTo>
                <a:lnTo>
                  <a:pt x="12" y="4262"/>
                </a:lnTo>
                <a:lnTo>
                  <a:pt x="13" y="4152"/>
                </a:lnTo>
                <a:lnTo>
                  <a:pt x="15" y="4146"/>
                </a:lnTo>
                <a:lnTo>
                  <a:pt x="21" y="4144"/>
                </a:lnTo>
                <a:lnTo>
                  <a:pt x="26" y="4146"/>
                </a:lnTo>
                <a:lnTo>
                  <a:pt x="29" y="4152"/>
                </a:lnTo>
                <a:lnTo>
                  <a:pt x="29" y="4152"/>
                </a:lnTo>
                <a:close/>
                <a:moveTo>
                  <a:pt x="28" y="4340"/>
                </a:moveTo>
                <a:lnTo>
                  <a:pt x="28" y="4450"/>
                </a:lnTo>
                <a:lnTo>
                  <a:pt x="25" y="4456"/>
                </a:lnTo>
                <a:lnTo>
                  <a:pt x="19" y="4459"/>
                </a:lnTo>
                <a:lnTo>
                  <a:pt x="13" y="4456"/>
                </a:lnTo>
                <a:lnTo>
                  <a:pt x="12" y="4450"/>
                </a:lnTo>
                <a:lnTo>
                  <a:pt x="12" y="4340"/>
                </a:lnTo>
                <a:lnTo>
                  <a:pt x="15" y="4334"/>
                </a:lnTo>
                <a:lnTo>
                  <a:pt x="21" y="4333"/>
                </a:lnTo>
                <a:lnTo>
                  <a:pt x="26" y="4335"/>
                </a:lnTo>
                <a:lnTo>
                  <a:pt x="28" y="4340"/>
                </a:lnTo>
                <a:lnTo>
                  <a:pt x="28" y="4340"/>
                </a:lnTo>
                <a:close/>
                <a:moveTo>
                  <a:pt x="26" y="4528"/>
                </a:moveTo>
                <a:lnTo>
                  <a:pt x="26" y="4638"/>
                </a:lnTo>
                <a:lnTo>
                  <a:pt x="25" y="4644"/>
                </a:lnTo>
                <a:lnTo>
                  <a:pt x="19" y="4647"/>
                </a:lnTo>
                <a:lnTo>
                  <a:pt x="13" y="4644"/>
                </a:lnTo>
                <a:lnTo>
                  <a:pt x="10" y="4638"/>
                </a:lnTo>
                <a:lnTo>
                  <a:pt x="12" y="4528"/>
                </a:lnTo>
                <a:lnTo>
                  <a:pt x="13" y="4524"/>
                </a:lnTo>
                <a:lnTo>
                  <a:pt x="19" y="4521"/>
                </a:lnTo>
                <a:lnTo>
                  <a:pt x="25" y="4524"/>
                </a:lnTo>
                <a:lnTo>
                  <a:pt x="26" y="4528"/>
                </a:lnTo>
                <a:lnTo>
                  <a:pt x="26" y="4528"/>
                </a:lnTo>
                <a:close/>
                <a:moveTo>
                  <a:pt x="26" y="4716"/>
                </a:moveTo>
                <a:lnTo>
                  <a:pt x="25" y="4826"/>
                </a:lnTo>
                <a:lnTo>
                  <a:pt x="23" y="4832"/>
                </a:lnTo>
                <a:lnTo>
                  <a:pt x="18" y="4835"/>
                </a:lnTo>
                <a:lnTo>
                  <a:pt x="12" y="4832"/>
                </a:lnTo>
                <a:lnTo>
                  <a:pt x="10" y="4826"/>
                </a:lnTo>
                <a:lnTo>
                  <a:pt x="10" y="4716"/>
                </a:lnTo>
                <a:lnTo>
                  <a:pt x="13" y="4712"/>
                </a:lnTo>
                <a:lnTo>
                  <a:pt x="18" y="4709"/>
                </a:lnTo>
                <a:lnTo>
                  <a:pt x="23" y="4712"/>
                </a:lnTo>
                <a:lnTo>
                  <a:pt x="26" y="4716"/>
                </a:lnTo>
                <a:lnTo>
                  <a:pt x="26" y="4716"/>
                </a:lnTo>
                <a:close/>
                <a:moveTo>
                  <a:pt x="25" y="4906"/>
                </a:moveTo>
                <a:lnTo>
                  <a:pt x="25" y="5016"/>
                </a:lnTo>
                <a:lnTo>
                  <a:pt x="22" y="5020"/>
                </a:lnTo>
                <a:lnTo>
                  <a:pt x="16" y="5023"/>
                </a:lnTo>
                <a:lnTo>
                  <a:pt x="12" y="5020"/>
                </a:lnTo>
                <a:lnTo>
                  <a:pt x="9" y="5014"/>
                </a:lnTo>
                <a:lnTo>
                  <a:pt x="9" y="4906"/>
                </a:lnTo>
                <a:lnTo>
                  <a:pt x="12" y="4900"/>
                </a:lnTo>
                <a:lnTo>
                  <a:pt x="18" y="4897"/>
                </a:lnTo>
                <a:lnTo>
                  <a:pt x="23" y="4900"/>
                </a:lnTo>
                <a:lnTo>
                  <a:pt x="25" y="4906"/>
                </a:lnTo>
                <a:lnTo>
                  <a:pt x="25" y="4906"/>
                </a:lnTo>
                <a:close/>
                <a:moveTo>
                  <a:pt x="25" y="5094"/>
                </a:moveTo>
                <a:lnTo>
                  <a:pt x="23" y="5204"/>
                </a:lnTo>
                <a:lnTo>
                  <a:pt x="22" y="5210"/>
                </a:lnTo>
                <a:lnTo>
                  <a:pt x="16" y="5211"/>
                </a:lnTo>
                <a:lnTo>
                  <a:pt x="10" y="5208"/>
                </a:lnTo>
                <a:lnTo>
                  <a:pt x="7" y="5204"/>
                </a:lnTo>
                <a:lnTo>
                  <a:pt x="9" y="5094"/>
                </a:lnTo>
                <a:lnTo>
                  <a:pt x="12" y="5088"/>
                </a:lnTo>
                <a:lnTo>
                  <a:pt x="16" y="5085"/>
                </a:lnTo>
                <a:lnTo>
                  <a:pt x="22" y="5088"/>
                </a:lnTo>
                <a:lnTo>
                  <a:pt x="25" y="5094"/>
                </a:lnTo>
                <a:lnTo>
                  <a:pt x="25" y="5094"/>
                </a:lnTo>
                <a:close/>
                <a:moveTo>
                  <a:pt x="23" y="5282"/>
                </a:moveTo>
                <a:lnTo>
                  <a:pt x="23" y="5392"/>
                </a:lnTo>
                <a:lnTo>
                  <a:pt x="21" y="5398"/>
                </a:lnTo>
                <a:lnTo>
                  <a:pt x="15" y="5400"/>
                </a:lnTo>
                <a:lnTo>
                  <a:pt x="10" y="5398"/>
                </a:lnTo>
                <a:lnTo>
                  <a:pt x="7" y="5392"/>
                </a:lnTo>
                <a:lnTo>
                  <a:pt x="7" y="5282"/>
                </a:lnTo>
                <a:lnTo>
                  <a:pt x="10" y="5276"/>
                </a:lnTo>
                <a:lnTo>
                  <a:pt x="16" y="5274"/>
                </a:lnTo>
                <a:lnTo>
                  <a:pt x="22" y="5276"/>
                </a:lnTo>
                <a:lnTo>
                  <a:pt x="23" y="5282"/>
                </a:lnTo>
                <a:lnTo>
                  <a:pt x="23" y="5282"/>
                </a:lnTo>
                <a:close/>
                <a:moveTo>
                  <a:pt x="22" y="5470"/>
                </a:moveTo>
                <a:lnTo>
                  <a:pt x="22" y="5580"/>
                </a:lnTo>
                <a:lnTo>
                  <a:pt x="21" y="5586"/>
                </a:lnTo>
                <a:lnTo>
                  <a:pt x="15" y="5588"/>
                </a:lnTo>
                <a:lnTo>
                  <a:pt x="9" y="5586"/>
                </a:lnTo>
                <a:lnTo>
                  <a:pt x="6" y="5580"/>
                </a:lnTo>
                <a:lnTo>
                  <a:pt x="7" y="5470"/>
                </a:lnTo>
                <a:lnTo>
                  <a:pt x="9" y="5465"/>
                </a:lnTo>
                <a:lnTo>
                  <a:pt x="15" y="5462"/>
                </a:lnTo>
                <a:lnTo>
                  <a:pt x="21" y="5465"/>
                </a:lnTo>
                <a:lnTo>
                  <a:pt x="22" y="5470"/>
                </a:lnTo>
                <a:lnTo>
                  <a:pt x="22" y="5470"/>
                </a:lnTo>
                <a:close/>
                <a:moveTo>
                  <a:pt x="22" y="5659"/>
                </a:moveTo>
                <a:lnTo>
                  <a:pt x="22" y="5769"/>
                </a:lnTo>
                <a:lnTo>
                  <a:pt x="19" y="5774"/>
                </a:lnTo>
                <a:lnTo>
                  <a:pt x="13" y="5776"/>
                </a:lnTo>
                <a:lnTo>
                  <a:pt x="7" y="5774"/>
                </a:lnTo>
                <a:lnTo>
                  <a:pt x="6" y="5769"/>
                </a:lnTo>
                <a:lnTo>
                  <a:pt x="6" y="5659"/>
                </a:lnTo>
                <a:lnTo>
                  <a:pt x="9" y="5653"/>
                </a:lnTo>
                <a:lnTo>
                  <a:pt x="13" y="5651"/>
                </a:lnTo>
                <a:lnTo>
                  <a:pt x="19" y="5653"/>
                </a:lnTo>
                <a:lnTo>
                  <a:pt x="22" y="5659"/>
                </a:lnTo>
                <a:lnTo>
                  <a:pt x="22" y="5659"/>
                </a:lnTo>
                <a:close/>
                <a:moveTo>
                  <a:pt x="21" y="5847"/>
                </a:moveTo>
                <a:lnTo>
                  <a:pt x="21" y="5957"/>
                </a:lnTo>
                <a:lnTo>
                  <a:pt x="18" y="5963"/>
                </a:lnTo>
                <a:lnTo>
                  <a:pt x="13" y="5964"/>
                </a:lnTo>
                <a:lnTo>
                  <a:pt x="7" y="5963"/>
                </a:lnTo>
                <a:lnTo>
                  <a:pt x="5" y="5957"/>
                </a:lnTo>
                <a:lnTo>
                  <a:pt x="5" y="5847"/>
                </a:lnTo>
                <a:lnTo>
                  <a:pt x="7" y="5841"/>
                </a:lnTo>
                <a:lnTo>
                  <a:pt x="13" y="5840"/>
                </a:lnTo>
                <a:lnTo>
                  <a:pt x="19" y="5841"/>
                </a:lnTo>
                <a:lnTo>
                  <a:pt x="21" y="5847"/>
                </a:lnTo>
                <a:lnTo>
                  <a:pt x="21" y="5847"/>
                </a:lnTo>
                <a:close/>
                <a:moveTo>
                  <a:pt x="21" y="6035"/>
                </a:moveTo>
                <a:lnTo>
                  <a:pt x="19" y="6145"/>
                </a:lnTo>
                <a:lnTo>
                  <a:pt x="18" y="6151"/>
                </a:lnTo>
                <a:lnTo>
                  <a:pt x="12" y="6154"/>
                </a:lnTo>
                <a:lnTo>
                  <a:pt x="6" y="6151"/>
                </a:lnTo>
                <a:lnTo>
                  <a:pt x="5" y="6145"/>
                </a:lnTo>
                <a:lnTo>
                  <a:pt x="5" y="6035"/>
                </a:lnTo>
                <a:lnTo>
                  <a:pt x="7" y="6029"/>
                </a:lnTo>
                <a:lnTo>
                  <a:pt x="12" y="6028"/>
                </a:lnTo>
                <a:lnTo>
                  <a:pt x="18" y="6031"/>
                </a:lnTo>
                <a:lnTo>
                  <a:pt x="21" y="6035"/>
                </a:lnTo>
                <a:lnTo>
                  <a:pt x="21" y="6035"/>
                </a:lnTo>
                <a:close/>
                <a:moveTo>
                  <a:pt x="19" y="6223"/>
                </a:moveTo>
                <a:lnTo>
                  <a:pt x="19" y="6333"/>
                </a:lnTo>
                <a:lnTo>
                  <a:pt x="16" y="6339"/>
                </a:lnTo>
                <a:lnTo>
                  <a:pt x="10" y="6342"/>
                </a:lnTo>
                <a:lnTo>
                  <a:pt x="6" y="6339"/>
                </a:lnTo>
                <a:lnTo>
                  <a:pt x="3" y="6333"/>
                </a:lnTo>
                <a:lnTo>
                  <a:pt x="3" y="6223"/>
                </a:lnTo>
                <a:lnTo>
                  <a:pt x="6" y="6219"/>
                </a:lnTo>
                <a:lnTo>
                  <a:pt x="12" y="6216"/>
                </a:lnTo>
                <a:lnTo>
                  <a:pt x="18" y="6219"/>
                </a:lnTo>
                <a:lnTo>
                  <a:pt x="19" y="6223"/>
                </a:lnTo>
                <a:lnTo>
                  <a:pt x="19" y="6223"/>
                </a:lnTo>
                <a:close/>
                <a:moveTo>
                  <a:pt x="19" y="6411"/>
                </a:moveTo>
                <a:lnTo>
                  <a:pt x="18" y="6521"/>
                </a:lnTo>
                <a:lnTo>
                  <a:pt x="16" y="6527"/>
                </a:lnTo>
                <a:lnTo>
                  <a:pt x="10" y="6530"/>
                </a:lnTo>
                <a:lnTo>
                  <a:pt x="5" y="6527"/>
                </a:lnTo>
                <a:lnTo>
                  <a:pt x="2" y="6521"/>
                </a:lnTo>
                <a:lnTo>
                  <a:pt x="3" y="6411"/>
                </a:lnTo>
                <a:lnTo>
                  <a:pt x="5" y="6407"/>
                </a:lnTo>
                <a:lnTo>
                  <a:pt x="10" y="6404"/>
                </a:lnTo>
                <a:lnTo>
                  <a:pt x="16" y="6407"/>
                </a:lnTo>
                <a:lnTo>
                  <a:pt x="19" y="6411"/>
                </a:lnTo>
                <a:lnTo>
                  <a:pt x="19" y="6411"/>
                </a:lnTo>
                <a:close/>
                <a:moveTo>
                  <a:pt x="18" y="6601"/>
                </a:moveTo>
                <a:lnTo>
                  <a:pt x="18" y="6710"/>
                </a:lnTo>
                <a:lnTo>
                  <a:pt x="15" y="6715"/>
                </a:lnTo>
                <a:lnTo>
                  <a:pt x="9" y="6718"/>
                </a:lnTo>
                <a:lnTo>
                  <a:pt x="3" y="6715"/>
                </a:lnTo>
                <a:lnTo>
                  <a:pt x="2" y="6714"/>
                </a:lnTo>
                <a:lnTo>
                  <a:pt x="2" y="6710"/>
                </a:lnTo>
                <a:lnTo>
                  <a:pt x="2" y="6601"/>
                </a:lnTo>
                <a:lnTo>
                  <a:pt x="5" y="6595"/>
                </a:lnTo>
                <a:lnTo>
                  <a:pt x="10" y="6592"/>
                </a:lnTo>
                <a:lnTo>
                  <a:pt x="15" y="6595"/>
                </a:lnTo>
                <a:lnTo>
                  <a:pt x="18" y="6601"/>
                </a:lnTo>
                <a:lnTo>
                  <a:pt x="18" y="6601"/>
                </a:lnTo>
                <a:close/>
                <a:moveTo>
                  <a:pt x="16" y="6789"/>
                </a:moveTo>
                <a:lnTo>
                  <a:pt x="16" y="6810"/>
                </a:lnTo>
                <a:lnTo>
                  <a:pt x="15" y="6815"/>
                </a:lnTo>
                <a:lnTo>
                  <a:pt x="12" y="6817"/>
                </a:lnTo>
                <a:lnTo>
                  <a:pt x="9" y="6817"/>
                </a:lnTo>
                <a:lnTo>
                  <a:pt x="3" y="6815"/>
                </a:lnTo>
                <a:lnTo>
                  <a:pt x="0" y="6810"/>
                </a:lnTo>
                <a:lnTo>
                  <a:pt x="2" y="6789"/>
                </a:lnTo>
                <a:lnTo>
                  <a:pt x="3" y="6784"/>
                </a:lnTo>
                <a:lnTo>
                  <a:pt x="9" y="6781"/>
                </a:lnTo>
                <a:lnTo>
                  <a:pt x="15" y="6784"/>
                </a:lnTo>
                <a:lnTo>
                  <a:pt x="16" y="6789"/>
                </a:lnTo>
                <a:lnTo>
                  <a:pt x="16" y="678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76" name="Freeform 280"/>
          <p:cNvSpPr>
            <a:spLocks noEditPoints="1"/>
          </p:cNvSpPr>
          <p:nvPr/>
        </p:nvSpPr>
        <p:spPr bwMode="auto">
          <a:xfrm>
            <a:off x="7697196" y="2024248"/>
            <a:ext cx="7938" cy="3541713"/>
          </a:xfrm>
          <a:custGeom>
            <a:avLst/>
            <a:gdLst/>
            <a:ahLst/>
            <a:cxnLst>
              <a:cxn ang="0">
                <a:pos x="0" y="7"/>
              </a:cxn>
              <a:cxn ang="0">
                <a:pos x="16" y="306"/>
              </a:cxn>
              <a:cxn ang="0">
                <a:pos x="7" y="188"/>
              </a:cxn>
              <a:cxn ang="0">
                <a:pos x="7" y="502"/>
              </a:cxn>
              <a:cxn ang="0">
                <a:pos x="16" y="384"/>
              </a:cxn>
              <a:cxn ang="0">
                <a:pos x="0" y="682"/>
              </a:cxn>
              <a:cxn ang="0">
                <a:pos x="16" y="760"/>
              </a:cxn>
              <a:cxn ang="0">
                <a:pos x="2" y="754"/>
              </a:cxn>
              <a:cxn ang="0">
                <a:pos x="13" y="1064"/>
              </a:cxn>
              <a:cxn ang="0">
                <a:pos x="13" y="944"/>
              </a:cxn>
              <a:cxn ang="0">
                <a:pos x="2" y="1252"/>
              </a:cxn>
              <a:cxn ang="0">
                <a:pos x="16" y="1138"/>
              </a:cxn>
              <a:cxn ang="0">
                <a:pos x="0" y="1326"/>
              </a:cxn>
              <a:cxn ang="0">
                <a:pos x="16" y="1624"/>
              </a:cxn>
              <a:cxn ang="0">
                <a:pos x="7" y="1506"/>
              </a:cxn>
              <a:cxn ang="0">
                <a:pos x="7" y="1820"/>
              </a:cxn>
              <a:cxn ang="0">
                <a:pos x="16" y="1703"/>
              </a:cxn>
              <a:cxn ang="0">
                <a:pos x="0" y="2001"/>
              </a:cxn>
              <a:cxn ang="0">
                <a:pos x="16" y="2079"/>
              </a:cxn>
              <a:cxn ang="0">
                <a:pos x="2" y="2073"/>
              </a:cxn>
              <a:cxn ang="0">
                <a:pos x="13" y="2383"/>
              </a:cxn>
              <a:cxn ang="0">
                <a:pos x="13" y="2261"/>
              </a:cxn>
              <a:cxn ang="0">
                <a:pos x="2" y="2571"/>
              </a:cxn>
              <a:cxn ang="0">
                <a:pos x="16" y="2455"/>
              </a:cxn>
              <a:cxn ang="0">
                <a:pos x="0" y="2645"/>
              </a:cxn>
              <a:cxn ang="0">
                <a:pos x="16" y="2943"/>
              </a:cxn>
              <a:cxn ang="0">
                <a:pos x="7" y="2825"/>
              </a:cxn>
              <a:cxn ang="0">
                <a:pos x="7" y="3139"/>
              </a:cxn>
              <a:cxn ang="0">
                <a:pos x="16" y="3021"/>
              </a:cxn>
              <a:cxn ang="0">
                <a:pos x="0" y="3320"/>
              </a:cxn>
              <a:cxn ang="0">
                <a:pos x="16" y="3398"/>
              </a:cxn>
              <a:cxn ang="0">
                <a:pos x="2" y="3392"/>
              </a:cxn>
              <a:cxn ang="0">
                <a:pos x="13" y="3702"/>
              </a:cxn>
              <a:cxn ang="0">
                <a:pos x="13" y="3580"/>
              </a:cxn>
              <a:cxn ang="0">
                <a:pos x="2" y="3890"/>
              </a:cxn>
              <a:cxn ang="0">
                <a:pos x="16" y="3774"/>
              </a:cxn>
              <a:cxn ang="0">
                <a:pos x="0" y="3962"/>
              </a:cxn>
              <a:cxn ang="0">
                <a:pos x="16" y="4261"/>
              </a:cxn>
              <a:cxn ang="0">
                <a:pos x="7" y="4143"/>
              </a:cxn>
              <a:cxn ang="0">
                <a:pos x="7" y="4458"/>
              </a:cxn>
              <a:cxn ang="0">
                <a:pos x="16" y="4340"/>
              </a:cxn>
              <a:cxn ang="0">
                <a:pos x="0" y="4638"/>
              </a:cxn>
              <a:cxn ang="0">
                <a:pos x="16" y="4717"/>
              </a:cxn>
              <a:cxn ang="0">
                <a:pos x="2" y="4711"/>
              </a:cxn>
              <a:cxn ang="0">
                <a:pos x="13" y="5021"/>
              </a:cxn>
              <a:cxn ang="0">
                <a:pos x="13" y="4899"/>
              </a:cxn>
              <a:cxn ang="0">
                <a:pos x="2" y="5209"/>
              </a:cxn>
              <a:cxn ang="0">
                <a:pos x="16" y="5093"/>
              </a:cxn>
              <a:cxn ang="0">
                <a:pos x="0" y="5281"/>
              </a:cxn>
              <a:cxn ang="0">
                <a:pos x="16" y="5579"/>
              </a:cxn>
              <a:cxn ang="0">
                <a:pos x="7" y="5462"/>
              </a:cxn>
              <a:cxn ang="0">
                <a:pos x="7" y="5776"/>
              </a:cxn>
              <a:cxn ang="0">
                <a:pos x="16" y="5658"/>
              </a:cxn>
              <a:cxn ang="0">
                <a:pos x="0" y="5956"/>
              </a:cxn>
              <a:cxn ang="0">
                <a:pos x="16" y="6036"/>
              </a:cxn>
              <a:cxn ang="0">
                <a:pos x="2" y="6030"/>
              </a:cxn>
              <a:cxn ang="0">
                <a:pos x="13" y="6338"/>
              </a:cxn>
              <a:cxn ang="0">
                <a:pos x="13" y="6218"/>
              </a:cxn>
              <a:cxn ang="0">
                <a:pos x="2" y="6528"/>
              </a:cxn>
              <a:cxn ang="0">
                <a:pos x="16" y="6412"/>
              </a:cxn>
              <a:cxn ang="0">
                <a:pos x="0" y="6600"/>
              </a:cxn>
            </a:cxnLst>
            <a:rect l="0" t="0" r="r" b="b"/>
            <a:pathLst>
              <a:path w="16" h="6693">
                <a:moveTo>
                  <a:pt x="16" y="7"/>
                </a:moveTo>
                <a:lnTo>
                  <a:pt x="16" y="117"/>
                </a:lnTo>
                <a:lnTo>
                  <a:pt x="13" y="123"/>
                </a:lnTo>
                <a:lnTo>
                  <a:pt x="7" y="125"/>
                </a:lnTo>
                <a:lnTo>
                  <a:pt x="2" y="123"/>
                </a:lnTo>
                <a:lnTo>
                  <a:pt x="0" y="117"/>
                </a:lnTo>
                <a:lnTo>
                  <a:pt x="0" y="7"/>
                </a:lnTo>
                <a:lnTo>
                  <a:pt x="2" y="2"/>
                </a:lnTo>
                <a:lnTo>
                  <a:pt x="7" y="0"/>
                </a:lnTo>
                <a:lnTo>
                  <a:pt x="13" y="2"/>
                </a:lnTo>
                <a:lnTo>
                  <a:pt x="16" y="7"/>
                </a:lnTo>
                <a:lnTo>
                  <a:pt x="16" y="7"/>
                </a:lnTo>
                <a:close/>
                <a:moveTo>
                  <a:pt x="16" y="195"/>
                </a:moveTo>
                <a:lnTo>
                  <a:pt x="16" y="306"/>
                </a:lnTo>
                <a:lnTo>
                  <a:pt x="13" y="311"/>
                </a:lnTo>
                <a:lnTo>
                  <a:pt x="7" y="313"/>
                </a:lnTo>
                <a:lnTo>
                  <a:pt x="2" y="311"/>
                </a:lnTo>
                <a:lnTo>
                  <a:pt x="0" y="306"/>
                </a:lnTo>
                <a:lnTo>
                  <a:pt x="0" y="195"/>
                </a:lnTo>
                <a:lnTo>
                  <a:pt x="2" y="190"/>
                </a:lnTo>
                <a:lnTo>
                  <a:pt x="7" y="188"/>
                </a:lnTo>
                <a:lnTo>
                  <a:pt x="13" y="190"/>
                </a:lnTo>
                <a:lnTo>
                  <a:pt x="16" y="195"/>
                </a:lnTo>
                <a:lnTo>
                  <a:pt x="16" y="195"/>
                </a:lnTo>
                <a:close/>
                <a:moveTo>
                  <a:pt x="16" y="384"/>
                </a:moveTo>
                <a:lnTo>
                  <a:pt x="16" y="494"/>
                </a:lnTo>
                <a:lnTo>
                  <a:pt x="13" y="500"/>
                </a:lnTo>
                <a:lnTo>
                  <a:pt x="7" y="502"/>
                </a:lnTo>
                <a:lnTo>
                  <a:pt x="2" y="500"/>
                </a:lnTo>
                <a:lnTo>
                  <a:pt x="0" y="494"/>
                </a:lnTo>
                <a:lnTo>
                  <a:pt x="0" y="384"/>
                </a:lnTo>
                <a:lnTo>
                  <a:pt x="2" y="378"/>
                </a:lnTo>
                <a:lnTo>
                  <a:pt x="7" y="376"/>
                </a:lnTo>
                <a:lnTo>
                  <a:pt x="13" y="378"/>
                </a:lnTo>
                <a:lnTo>
                  <a:pt x="16" y="384"/>
                </a:lnTo>
                <a:lnTo>
                  <a:pt x="16" y="384"/>
                </a:lnTo>
                <a:close/>
                <a:moveTo>
                  <a:pt x="16" y="572"/>
                </a:moveTo>
                <a:lnTo>
                  <a:pt x="16" y="682"/>
                </a:lnTo>
                <a:lnTo>
                  <a:pt x="13" y="688"/>
                </a:lnTo>
                <a:lnTo>
                  <a:pt x="7" y="691"/>
                </a:lnTo>
                <a:lnTo>
                  <a:pt x="2" y="688"/>
                </a:lnTo>
                <a:lnTo>
                  <a:pt x="0" y="682"/>
                </a:lnTo>
                <a:lnTo>
                  <a:pt x="0" y="572"/>
                </a:lnTo>
                <a:lnTo>
                  <a:pt x="2" y="566"/>
                </a:lnTo>
                <a:lnTo>
                  <a:pt x="7" y="565"/>
                </a:lnTo>
                <a:lnTo>
                  <a:pt x="13" y="566"/>
                </a:lnTo>
                <a:lnTo>
                  <a:pt x="16" y="572"/>
                </a:lnTo>
                <a:lnTo>
                  <a:pt x="16" y="572"/>
                </a:lnTo>
                <a:close/>
                <a:moveTo>
                  <a:pt x="16" y="760"/>
                </a:moveTo>
                <a:lnTo>
                  <a:pt x="16" y="870"/>
                </a:lnTo>
                <a:lnTo>
                  <a:pt x="13" y="876"/>
                </a:lnTo>
                <a:lnTo>
                  <a:pt x="7" y="879"/>
                </a:lnTo>
                <a:lnTo>
                  <a:pt x="2" y="876"/>
                </a:lnTo>
                <a:lnTo>
                  <a:pt x="0" y="870"/>
                </a:lnTo>
                <a:lnTo>
                  <a:pt x="0" y="760"/>
                </a:lnTo>
                <a:lnTo>
                  <a:pt x="2" y="754"/>
                </a:lnTo>
                <a:lnTo>
                  <a:pt x="7" y="753"/>
                </a:lnTo>
                <a:lnTo>
                  <a:pt x="13" y="754"/>
                </a:lnTo>
                <a:lnTo>
                  <a:pt x="16" y="760"/>
                </a:lnTo>
                <a:lnTo>
                  <a:pt x="16" y="760"/>
                </a:lnTo>
                <a:close/>
                <a:moveTo>
                  <a:pt x="16" y="950"/>
                </a:moveTo>
                <a:lnTo>
                  <a:pt x="16" y="1058"/>
                </a:lnTo>
                <a:lnTo>
                  <a:pt x="13" y="1064"/>
                </a:lnTo>
                <a:lnTo>
                  <a:pt x="7" y="1067"/>
                </a:lnTo>
                <a:lnTo>
                  <a:pt x="2" y="1064"/>
                </a:lnTo>
                <a:lnTo>
                  <a:pt x="0" y="1058"/>
                </a:lnTo>
                <a:lnTo>
                  <a:pt x="0" y="950"/>
                </a:lnTo>
                <a:lnTo>
                  <a:pt x="2" y="944"/>
                </a:lnTo>
                <a:lnTo>
                  <a:pt x="7" y="941"/>
                </a:lnTo>
                <a:lnTo>
                  <a:pt x="13" y="944"/>
                </a:lnTo>
                <a:lnTo>
                  <a:pt x="16" y="950"/>
                </a:lnTo>
                <a:lnTo>
                  <a:pt x="16" y="950"/>
                </a:lnTo>
                <a:close/>
                <a:moveTo>
                  <a:pt x="16" y="1138"/>
                </a:moveTo>
                <a:lnTo>
                  <a:pt x="16" y="1248"/>
                </a:lnTo>
                <a:lnTo>
                  <a:pt x="13" y="1252"/>
                </a:lnTo>
                <a:lnTo>
                  <a:pt x="7" y="1255"/>
                </a:lnTo>
                <a:lnTo>
                  <a:pt x="2" y="1252"/>
                </a:lnTo>
                <a:lnTo>
                  <a:pt x="0" y="1248"/>
                </a:lnTo>
                <a:lnTo>
                  <a:pt x="0" y="1138"/>
                </a:lnTo>
                <a:lnTo>
                  <a:pt x="2" y="1132"/>
                </a:lnTo>
                <a:lnTo>
                  <a:pt x="7" y="1129"/>
                </a:lnTo>
                <a:lnTo>
                  <a:pt x="13" y="1132"/>
                </a:lnTo>
                <a:lnTo>
                  <a:pt x="16" y="1138"/>
                </a:lnTo>
                <a:lnTo>
                  <a:pt x="16" y="1138"/>
                </a:lnTo>
                <a:close/>
                <a:moveTo>
                  <a:pt x="16" y="1326"/>
                </a:moveTo>
                <a:lnTo>
                  <a:pt x="16" y="1436"/>
                </a:lnTo>
                <a:lnTo>
                  <a:pt x="13" y="1442"/>
                </a:lnTo>
                <a:lnTo>
                  <a:pt x="7" y="1443"/>
                </a:lnTo>
                <a:lnTo>
                  <a:pt x="2" y="1442"/>
                </a:lnTo>
                <a:lnTo>
                  <a:pt x="0" y="1436"/>
                </a:lnTo>
                <a:lnTo>
                  <a:pt x="0" y="1326"/>
                </a:lnTo>
                <a:lnTo>
                  <a:pt x="2" y="1320"/>
                </a:lnTo>
                <a:lnTo>
                  <a:pt x="7" y="1317"/>
                </a:lnTo>
                <a:lnTo>
                  <a:pt x="13" y="1320"/>
                </a:lnTo>
                <a:lnTo>
                  <a:pt x="16" y="1326"/>
                </a:lnTo>
                <a:lnTo>
                  <a:pt x="16" y="1326"/>
                </a:lnTo>
                <a:close/>
                <a:moveTo>
                  <a:pt x="16" y="1514"/>
                </a:moveTo>
                <a:lnTo>
                  <a:pt x="16" y="1624"/>
                </a:lnTo>
                <a:lnTo>
                  <a:pt x="13" y="1630"/>
                </a:lnTo>
                <a:lnTo>
                  <a:pt x="7" y="1632"/>
                </a:lnTo>
                <a:lnTo>
                  <a:pt x="2" y="1630"/>
                </a:lnTo>
                <a:lnTo>
                  <a:pt x="0" y="1624"/>
                </a:lnTo>
                <a:lnTo>
                  <a:pt x="0" y="1514"/>
                </a:lnTo>
                <a:lnTo>
                  <a:pt x="2" y="1509"/>
                </a:lnTo>
                <a:lnTo>
                  <a:pt x="7" y="1506"/>
                </a:lnTo>
                <a:lnTo>
                  <a:pt x="13" y="1509"/>
                </a:lnTo>
                <a:lnTo>
                  <a:pt x="16" y="1514"/>
                </a:lnTo>
                <a:lnTo>
                  <a:pt x="16" y="1514"/>
                </a:lnTo>
                <a:close/>
                <a:moveTo>
                  <a:pt x="16" y="1703"/>
                </a:moveTo>
                <a:lnTo>
                  <a:pt x="16" y="1813"/>
                </a:lnTo>
                <a:lnTo>
                  <a:pt x="13" y="1818"/>
                </a:lnTo>
                <a:lnTo>
                  <a:pt x="7" y="1820"/>
                </a:lnTo>
                <a:lnTo>
                  <a:pt x="2" y="1818"/>
                </a:lnTo>
                <a:lnTo>
                  <a:pt x="0" y="1813"/>
                </a:lnTo>
                <a:lnTo>
                  <a:pt x="0" y="1703"/>
                </a:lnTo>
                <a:lnTo>
                  <a:pt x="2" y="1697"/>
                </a:lnTo>
                <a:lnTo>
                  <a:pt x="7" y="1695"/>
                </a:lnTo>
                <a:lnTo>
                  <a:pt x="13" y="1697"/>
                </a:lnTo>
                <a:lnTo>
                  <a:pt x="16" y="1703"/>
                </a:lnTo>
                <a:lnTo>
                  <a:pt x="16" y="1703"/>
                </a:lnTo>
                <a:close/>
                <a:moveTo>
                  <a:pt x="16" y="1891"/>
                </a:moveTo>
                <a:lnTo>
                  <a:pt x="16" y="2001"/>
                </a:lnTo>
                <a:lnTo>
                  <a:pt x="13" y="2007"/>
                </a:lnTo>
                <a:lnTo>
                  <a:pt x="7" y="2008"/>
                </a:lnTo>
                <a:lnTo>
                  <a:pt x="2" y="2007"/>
                </a:lnTo>
                <a:lnTo>
                  <a:pt x="0" y="2001"/>
                </a:lnTo>
                <a:lnTo>
                  <a:pt x="0" y="1891"/>
                </a:lnTo>
                <a:lnTo>
                  <a:pt x="2" y="1885"/>
                </a:lnTo>
                <a:lnTo>
                  <a:pt x="7" y="1884"/>
                </a:lnTo>
                <a:lnTo>
                  <a:pt x="13" y="1885"/>
                </a:lnTo>
                <a:lnTo>
                  <a:pt x="16" y="1891"/>
                </a:lnTo>
                <a:lnTo>
                  <a:pt x="16" y="1891"/>
                </a:lnTo>
                <a:close/>
                <a:moveTo>
                  <a:pt x="16" y="2079"/>
                </a:moveTo>
                <a:lnTo>
                  <a:pt x="16" y="2189"/>
                </a:lnTo>
                <a:lnTo>
                  <a:pt x="13" y="2195"/>
                </a:lnTo>
                <a:lnTo>
                  <a:pt x="7" y="2198"/>
                </a:lnTo>
                <a:lnTo>
                  <a:pt x="2" y="2195"/>
                </a:lnTo>
                <a:lnTo>
                  <a:pt x="0" y="2189"/>
                </a:lnTo>
                <a:lnTo>
                  <a:pt x="0" y="2079"/>
                </a:lnTo>
                <a:lnTo>
                  <a:pt x="2" y="2073"/>
                </a:lnTo>
                <a:lnTo>
                  <a:pt x="7" y="2072"/>
                </a:lnTo>
                <a:lnTo>
                  <a:pt x="13" y="2073"/>
                </a:lnTo>
                <a:lnTo>
                  <a:pt x="16" y="2079"/>
                </a:lnTo>
                <a:lnTo>
                  <a:pt x="16" y="2079"/>
                </a:lnTo>
                <a:close/>
                <a:moveTo>
                  <a:pt x="16" y="2267"/>
                </a:moveTo>
                <a:lnTo>
                  <a:pt x="16" y="2377"/>
                </a:lnTo>
                <a:lnTo>
                  <a:pt x="13" y="2383"/>
                </a:lnTo>
                <a:lnTo>
                  <a:pt x="7" y="2386"/>
                </a:lnTo>
                <a:lnTo>
                  <a:pt x="2" y="2383"/>
                </a:lnTo>
                <a:lnTo>
                  <a:pt x="0" y="2377"/>
                </a:lnTo>
                <a:lnTo>
                  <a:pt x="0" y="2267"/>
                </a:lnTo>
                <a:lnTo>
                  <a:pt x="2" y="2261"/>
                </a:lnTo>
                <a:lnTo>
                  <a:pt x="7" y="2260"/>
                </a:lnTo>
                <a:lnTo>
                  <a:pt x="13" y="2261"/>
                </a:lnTo>
                <a:lnTo>
                  <a:pt x="16" y="2267"/>
                </a:lnTo>
                <a:lnTo>
                  <a:pt x="16" y="2267"/>
                </a:lnTo>
                <a:close/>
                <a:moveTo>
                  <a:pt x="16" y="2455"/>
                </a:moveTo>
                <a:lnTo>
                  <a:pt x="16" y="2565"/>
                </a:lnTo>
                <a:lnTo>
                  <a:pt x="13" y="2571"/>
                </a:lnTo>
                <a:lnTo>
                  <a:pt x="7" y="2574"/>
                </a:lnTo>
                <a:lnTo>
                  <a:pt x="2" y="2571"/>
                </a:lnTo>
                <a:lnTo>
                  <a:pt x="0" y="2565"/>
                </a:lnTo>
                <a:lnTo>
                  <a:pt x="0" y="2455"/>
                </a:lnTo>
                <a:lnTo>
                  <a:pt x="2" y="2450"/>
                </a:lnTo>
                <a:lnTo>
                  <a:pt x="7" y="2448"/>
                </a:lnTo>
                <a:lnTo>
                  <a:pt x="13" y="2450"/>
                </a:lnTo>
                <a:lnTo>
                  <a:pt x="16" y="2455"/>
                </a:lnTo>
                <a:lnTo>
                  <a:pt x="16" y="2455"/>
                </a:lnTo>
                <a:close/>
                <a:moveTo>
                  <a:pt x="16" y="2645"/>
                </a:moveTo>
                <a:lnTo>
                  <a:pt x="16" y="2754"/>
                </a:lnTo>
                <a:lnTo>
                  <a:pt x="13" y="2759"/>
                </a:lnTo>
                <a:lnTo>
                  <a:pt x="7" y="2762"/>
                </a:lnTo>
                <a:lnTo>
                  <a:pt x="2" y="2759"/>
                </a:lnTo>
                <a:lnTo>
                  <a:pt x="0" y="2754"/>
                </a:lnTo>
                <a:lnTo>
                  <a:pt x="0" y="2645"/>
                </a:lnTo>
                <a:lnTo>
                  <a:pt x="2" y="2639"/>
                </a:lnTo>
                <a:lnTo>
                  <a:pt x="7" y="2636"/>
                </a:lnTo>
                <a:lnTo>
                  <a:pt x="13" y="2639"/>
                </a:lnTo>
                <a:lnTo>
                  <a:pt x="16" y="2645"/>
                </a:lnTo>
                <a:lnTo>
                  <a:pt x="16" y="2645"/>
                </a:lnTo>
                <a:close/>
                <a:moveTo>
                  <a:pt x="16" y="2833"/>
                </a:moveTo>
                <a:lnTo>
                  <a:pt x="16" y="2943"/>
                </a:lnTo>
                <a:lnTo>
                  <a:pt x="13" y="2948"/>
                </a:lnTo>
                <a:lnTo>
                  <a:pt x="7" y="2950"/>
                </a:lnTo>
                <a:lnTo>
                  <a:pt x="2" y="2948"/>
                </a:lnTo>
                <a:lnTo>
                  <a:pt x="0" y="2943"/>
                </a:lnTo>
                <a:lnTo>
                  <a:pt x="0" y="2833"/>
                </a:lnTo>
                <a:lnTo>
                  <a:pt x="2" y="2827"/>
                </a:lnTo>
                <a:lnTo>
                  <a:pt x="7" y="2825"/>
                </a:lnTo>
                <a:lnTo>
                  <a:pt x="13" y="2827"/>
                </a:lnTo>
                <a:lnTo>
                  <a:pt x="16" y="2833"/>
                </a:lnTo>
                <a:lnTo>
                  <a:pt x="16" y="2833"/>
                </a:lnTo>
                <a:close/>
                <a:moveTo>
                  <a:pt x="16" y="3021"/>
                </a:moveTo>
                <a:lnTo>
                  <a:pt x="16" y="3131"/>
                </a:lnTo>
                <a:lnTo>
                  <a:pt x="13" y="3137"/>
                </a:lnTo>
                <a:lnTo>
                  <a:pt x="7" y="3139"/>
                </a:lnTo>
                <a:lnTo>
                  <a:pt x="2" y="3137"/>
                </a:lnTo>
                <a:lnTo>
                  <a:pt x="0" y="3131"/>
                </a:lnTo>
                <a:lnTo>
                  <a:pt x="0" y="3021"/>
                </a:lnTo>
                <a:lnTo>
                  <a:pt x="2" y="3016"/>
                </a:lnTo>
                <a:lnTo>
                  <a:pt x="7" y="3013"/>
                </a:lnTo>
                <a:lnTo>
                  <a:pt x="13" y="3016"/>
                </a:lnTo>
                <a:lnTo>
                  <a:pt x="16" y="3021"/>
                </a:lnTo>
                <a:lnTo>
                  <a:pt x="16" y="3021"/>
                </a:lnTo>
                <a:close/>
                <a:moveTo>
                  <a:pt x="16" y="3210"/>
                </a:moveTo>
                <a:lnTo>
                  <a:pt x="16" y="3320"/>
                </a:lnTo>
                <a:lnTo>
                  <a:pt x="13" y="3325"/>
                </a:lnTo>
                <a:lnTo>
                  <a:pt x="7" y="3327"/>
                </a:lnTo>
                <a:lnTo>
                  <a:pt x="2" y="3325"/>
                </a:lnTo>
                <a:lnTo>
                  <a:pt x="0" y="3320"/>
                </a:lnTo>
                <a:lnTo>
                  <a:pt x="0" y="3210"/>
                </a:lnTo>
                <a:lnTo>
                  <a:pt x="2" y="3204"/>
                </a:lnTo>
                <a:lnTo>
                  <a:pt x="7" y="3201"/>
                </a:lnTo>
                <a:lnTo>
                  <a:pt x="13" y="3204"/>
                </a:lnTo>
                <a:lnTo>
                  <a:pt x="16" y="3210"/>
                </a:lnTo>
                <a:lnTo>
                  <a:pt x="16" y="3210"/>
                </a:lnTo>
                <a:close/>
                <a:moveTo>
                  <a:pt x="16" y="3398"/>
                </a:moveTo>
                <a:lnTo>
                  <a:pt x="16" y="3508"/>
                </a:lnTo>
                <a:lnTo>
                  <a:pt x="13" y="3514"/>
                </a:lnTo>
                <a:lnTo>
                  <a:pt x="7" y="3515"/>
                </a:lnTo>
                <a:lnTo>
                  <a:pt x="2" y="3514"/>
                </a:lnTo>
                <a:lnTo>
                  <a:pt x="0" y="3508"/>
                </a:lnTo>
                <a:lnTo>
                  <a:pt x="0" y="3398"/>
                </a:lnTo>
                <a:lnTo>
                  <a:pt x="2" y="3392"/>
                </a:lnTo>
                <a:lnTo>
                  <a:pt x="7" y="3391"/>
                </a:lnTo>
                <a:lnTo>
                  <a:pt x="13" y="3392"/>
                </a:lnTo>
                <a:lnTo>
                  <a:pt x="16" y="3398"/>
                </a:lnTo>
                <a:lnTo>
                  <a:pt x="16" y="3398"/>
                </a:lnTo>
                <a:close/>
                <a:moveTo>
                  <a:pt x="16" y="3586"/>
                </a:moveTo>
                <a:lnTo>
                  <a:pt x="16" y="3696"/>
                </a:lnTo>
                <a:lnTo>
                  <a:pt x="13" y="3702"/>
                </a:lnTo>
                <a:lnTo>
                  <a:pt x="7" y="3703"/>
                </a:lnTo>
                <a:lnTo>
                  <a:pt x="2" y="3702"/>
                </a:lnTo>
                <a:lnTo>
                  <a:pt x="0" y="3696"/>
                </a:lnTo>
                <a:lnTo>
                  <a:pt x="0" y="3586"/>
                </a:lnTo>
                <a:lnTo>
                  <a:pt x="2" y="3580"/>
                </a:lnTo>
                <a:lnTo>
                  <a:pt x="7" y="3579"/>
                </a:lnTo>
                <a:lnTo>
                  <a:pt x="13" y="3580"/>
                </a:lnTo>
                <a:lnTo>
                  <a:pt x="16" y="3586"/>
                </a:lnTo>
                <a:lnTo>
                  <a:pt x="16" y="3586"/>
                </a:lnTo>
                <a:close/>
                <a:moveTo>
                  <a:pt x="16" y="3774"/>
                </a:moveTo>
                <a:lnTo>
                  <a:pt x="16" y="3884"/>
                </a:lnTo>
                <a:lnTo>
                  <a:pt x="13" y="3890"/>
                </a:lnTo>
                <a:lnTo>
                  <a:pt x="7" y="3893"/>
                </a:lnTo>
                <a:lnTo>
                  <a:pt x="2" y="3890"/>
                </a:lnTo>
                <a:lnTo>
                  <a:pt x="0" y="3884"/>
                </a:lnTo>
                <a:lnTo>
                  <a:pt x="0" y="3774"/>
                </a:lnTo>
                <a:lnTo>
                  <a:pt x="2" y="3768"/>
                </a:lnTo>
                <a:lnTo>
                  <a:pt x="7" y="3767"/>
                </a:lnTo>
                <a:lnTo>
                  <a:pt x="13" y="3768"/>
                </a:lnTo>
                <a:lnTo>
                  <a:pt x="16" y="3774"/>
                </a:lnTo>
                <a:lnTo>
                  <a:pt x="16" y="3774"/>
                </a:lnTo>
                <a:close/>
                <a:moveTo>
                  <a:pt x="16" y="3962"/>
                </a:moveTo>
                <a:lnTo>
                  <a:pt x="16" y="4072"/>
                </a:lnTo>
                <a:lnTo>
                  <a:pt x="13" y="4078"/>
                </a:lnTo>
                <a:lnTo>
                  <a:pt x="7" y="4081"/>
                </a:lnTo>
                <a:lnTo>
                  <a:pt x="2" y="4078"/>
                </a:lnTo>
                <a:lnTo>
                  <a:pt x="0" y="4072"/>
                </a:lnTo>
                <a:lnTo>
                  <a:pt x="0" y="3962"/>
                </a:lnTo>
                <a:lnTo>
                  <a:pt x="2" y="3957"/>
                </a:lnTo>
                <a:lnTo>
                  <a:pt x="7" y="3955"/>
                </a:lnTo>
                <a:lnTo>
                  <a:pt x="13" y="3957"/>
                </a:lnTo>
                <a:lnTo>
                  <a:pt x="16" y="3962"/>
                </a:lnTo>
                <a:lnTo>
                  <a:pt x="16" y="3962"/>
                </a:lnTo>
                <a:close/>
                <a:moveTo>
                  <a:pt x="16" y="4151"/>
                </a:moveTo>
                <a:lnTo>
                  <a:pt x="16" y="4261"/>
                </a:lnTo>
                <a:lnTo>
                  <a:pt x="13" y="4266"/>
                </a:lnTo>
                <a:lnTo>
                  <a:pt x="7" y="4269"/>
                </a:lnTo>
                <a:lnTo>
                  <a:pt x="2" y="4266"/>
                </a:lnTo>
                <a:lnTo>
                  <a:pt x="0" y="4261"/>
                </a:lnTo>
                <a:lnTo>
                  <a:pt x="0" y="4151"/>
                </a:lnTo>
                <a:lnTo>
                  <a:pt x="2" y="4145"/>
                </a:lnTo>
                <a:lnTo>
                  <a:pt x="7" y="4143"/>
                </a:lnTo>
                <a:lnTo>
                  <a:pt x="13" y="4145"/>
                </a:lnTo>
                <a:lnTo>
                  <a:pt x="16" y="4151"/>
                </a:lnTo>
                <a:lnTo>
                  <a:pt x="16" y="4151"/>
                </a:lnTo>
                <a:close/>
                <a:moveTo>
                  <a:pt x="16" y="4340"/>
                </a:moveTo>
                <a:lnTo>
                  <a:pt x="16" y="4449"/>
                </a:lnTo>
                <a:lnTo>
                  <a:pt x="13" y="4455"/>
                </a:lnTo>
                <a:lnTo>
                  <a:pt x="7" y="4458"/>
                </a:lnTo>
                <a:lnTo>
                  <a:pt x="2" y="4455"/>
                </a:lnTo>
                <a:lnTo>
                  <a:pt x="0" y="4449"/>
                </a:lnTo>
                <a:lnTo>
                  <a:pt x="0" y="4340"/>
                </a:lnTo>
                <a:lnTo>
                  <a:pt x="2" y="4334"/>
                </a:lnTo>
                <a:lnTo>
                  <a:pt x="7" y="4332"/>
                </a:lnTo>
                <a:lnTo>
                  <a:pt x="13" y="4334"/>
                </a:lnTo>
                <a:lnTo>
                  <a:pt x="16" y="4340"/>
                </a:lnTo>
                <a:lnTo>
                  <a:pt x="16" y="4340"/>
                </a:lnTo>
                <a:close/>
                <a:moveTo>
                  <a:pt x="16" y="4528"/>
                </a:moveTo>
                <a:lnTo>
                  <a:pt x="16" y="4638"/>
                </a:lnTo>
                <a:lnTo>
                  <a:pt x="13" y="4643"/>
                </a:lnTo>
                <a:lnTo>
                  <a:pt x="7" y="4646"/>
                </a:lnTo>
                <a:lnTo>
                  <a:pt x="2" y="4643"/>
                </a:lnTo>
                <a:lnTo>
                  <a:pt x="0" y="4638"/>
                </a:lnTo>
                <a:lnTo>
                  <a:pt x="0" y="4528"/>
                </a:lnTo>
                <a:lnTo>
                  <a:pt x="2" y="4523"/>
                </a:lnTo>
                <a:lnTo>
                  <a:pt x="7" y="4520"/>
                </a:lnTo>
                <a:lnTo>
                  <a:pt x="13" y="4523"/>
                </a:lnTo>
                <a:lnTo>
                  <a:pt x="16" y="4528"/>
                </a:lnTo>
                <a:lnTo>
                  <a:pt x="16" y="4528"/>
                </a:lnTo>
                <a:close/>
                <a:moveTo>
                  <a:pt x="16" y="4717"/>
                </a:moveTo>
                <a:lnTo>
                  <a:pt x="16" y="4827"/>
                </a:lnTo>
                <a:lnTo>
                  <a:pt x="13" y="4832"/>
                </a:lnTo>
                <a:lnTo>
                  <a:pt x="7" y="4834"/>
                </a:lnTo>
                <a:lnTo>
                  <a:pt x="2" y="4832"/>
                </a:lnTo>
                <a:lnTo>
                  <a:pt x="0" y="4827"/>
                </a:lnTo>
                <a:lnTo>
                  <a:pt x="0" y="4717"/>
                </a:lnTo>
                <a:lnTo>
                  <a:pt x="2" y="4711"/>
                </a:lnTo>
                <a:lnTo>
                  <a:pt x="7" y="4708"/>
                </a:lnTo>
                <a:lnTo>
                  <a:pt x="13" y="4711"/>
                </a:lnTo>
                <a:lnTo>
                  <a:pt x="16" y="4717"/>
                </a:lnTo>
                <a:lnTo>
                  <a:pt x="16" y="4717"/>
                </a:lnTo>
                <a:close/>
                <a:moveTo>
                  <a:pt x="16" y="4905"/>
                </a:moveTo>
                <a:lnTo>
                  <a:pt x="16" y="5015"/>
                </a:lnTo>
                <a:lnTo>
                  <a:pt x="13" y="5021"/>
                </a:lnTo>
                <a:lnTo>
                  <a:pt x="7" y="5022"/>
                </a:lnTo>
                <a:lnTo>
                  <a:pt x="2" y="5021"/>
                </a:lnTo>
                <a:lnTo>
                  <a:pt x="0" y="5015"/>
                </a:lnTo>
                <a:lnTo>
                  <a:pt x="0" y="4905"/>
                </a:lnTo>
                <a:lnTo>
                  <a:pt x="2" y="4899"/>
                </a:lnTo>
                <a:lnTo>
                  <a:pt x="7" y="4896"/>
                </a:lnTo>
                <a:lnTo>
                  <a:pt x="13" y="4899"/>
                </a:lnTo>
                <a:lnTo>
                  <a:pt x="16" y="4905"/>
                </a:lnTo>
                <a:lnTo>
                  <a:pt x="16" y="4905"/>
                </a:lnTo>
                <a:close/>
                <a:moveTo>
                  <a:pt x="16" y="5093"/>
                </a:moveTo>
                <a:lnTo>
                  <a:pt x="16" y="5203"/>
                </a:lnTo>
                <a:lnTo>
                  <a:pt x="13" y="5209"/>
                </a:lnTo>
                <a:lnTo>
                  <a:pt x="7" y="5210"/>
                </a:lnTo>
                <a:lnTo>
                  <a:pt x="2" y="5209"/>
                </a:lnTo>
                <a:lnTo>
                  <a:pt x="0" y="5203"/>
                </a:lnTo>
                <a:lnTo>
                  <a:pt x="0" y="5093"/>
                </a:lnTo>
                <a:lnTo>
                  <a:pt x="2" y="5087"/>
                </a:lnTo>
                <a:lnTo>
                  <a:pt x="7" y="5086"/>
                </a:lnTo>
                <a:lnTo>
                  <a:pt x="13" y="5087"/>
                </a:lnTo>
                <a:lnTo>
                  <a:pt x="16" y="5093"/>
                </a:lnTo>
                <a:lnTo>
                  <a:pt x="16" y="5093"/>
                </a:lnTo>
                <a:close/>
                <a:moveTo>
                  <a:pt x="16" y="5281"/>
                </a:moveTo>
                <a:lnTo>
                  <a:pt x="16" y="5391"/>
                </a:lnTo>
                <a:lnTo>
                  <a:pt x="13" y="5397"/>
                </a:lnTo>
                <a:lnTo>
                  <a:pt x="7" y="5399"/>
                </a:lnTo>
                <a:lnTo>
                  <a:pt x="2" y="5397"/>
                </a:lnTo>
                <a:lnTo>
                  <a:pt x="0" y="5391"/>
                </a:lnTo>
                <a:lnTo>
                  <a:pt x="0" y="5281"/>
                </a:lnTo>
                <a:lnTo>
                  <a:pt x="2" y="5275"/>
                </a:lnTo>
                <a:lnTo>
                  <a:pt x="7" y="5274"/>
                </a:lnTo>
                <a:lnTo>
                  <a:pt x="13" y="5275"/>
                </a:lnTo>
                <a:lnTo>
                  <a:pt x="16" y="5281"/>
                </a:lnTo>
                <a:lnTo>
                  <a:pt x="16" y="5281"/>
                </a:lnTo>
                <a:close/>
                <a:moveTo>
                  <a:pt x="16" y="5469"/>
                </a:moveTo>
                <a:lnTo>
                  <a:pt x="16" y="5579"/>
                </a:lnTo>
                <a:lnTo>
                  <a:pt x="13" y="5585"/>
                </a:lnTo>
                <a:lnTo>
                  <a:pt x="7" y="5588"/>
                </a:lnTo>
                <a:lnTo>
                  <a:pt x="2" y="5585"/>
                </a:lnTo>
                <a:lnTo>
                  <a:pt x="0" y="5579"/>
                </a:lnTo>
                <a:lnTo>
                  <a:pt x="0" y="5469"/>
                </a:lnTo>
                <a:lnTo>
                  <a:pt x="2" y="5464"/>
                </a:lnTo>
                <a:lnTo>
                  <a:pt x="7" y="5462"/>
                </a:lnTo>
                <a:lnTo>
                  <a:pt x="13" y="5464"/>
                </a:lnTo>
                <a:lnTo>
                  <a:pt x="16" y="5469"/>
                </a:lnTo>
                <a:lnTo>
                  <a:pt x="16" y="5469"/>
                </a:lnTo>
                <a:close/>
                <a:moveTo>
                  <a:pt x="16" y="5658"/>
                </a:moveTo>
                <a:lnTo>
                  <a:pt x="16" y="5768"/>
                </a:lnTo>
                <a:lnTo>
                  <a:pt x="13" y="5773"/>
                </a:lnTo>
                <a:lnTo>
                  <a:pt x="7" y="5776"/>
                </a:lnTo>
                <a:lnTo>
                  <a:pt x="2" y="5773"/>
                </a:lnTo>
                <a:lnTo>
                  <a:pt x="0" y="5768"/>
                </a:lnTo>
                <a:lnTo>
                  <a:pt x="0" y="5658"/>
                </a:lnTo>
                <a:lnTo>
                  <a:pt x="2" y="5652"/>
                </a:lnTo>
                <a:lnTo>
                  <a:pt x="7" y="5650"/>
                </a:lnTo>
                <a:lnTo>
                  <a:pt x="13" y="5652"/>
                </a:lnTo>
                <a:lnTo>
                  <a:pt x="16" y="5658"/>
                </a:lnTo>
                <a:lnTo>
                  <a:pt x="16" y="5658"/>
                </a:lnTo>
                <a:close/>
                <a:moveTo>
                  <a:pt x="16" y="5846"/>
                </a:moveTo>
                <a:lnTo>
                  <a:pt x="16" y="5956"/>
                </a:lnTo>
                <a:lnTo>
                  <a:pt x="13" y="5962"/>
                </a:lnTo>
                <a:lnTo>
                  <a:pt x="7" y="5965"/>
                </a:lnTo>
                <a:lnTo>
                  <a:pt x="2" y="5962"/>
                </a:lnTo>
                <a:lnTo>
                  <a:pt x="0" y="5956"/>
                </a:lnTo>
                <a:lnTo>
                  <a:pt x="0" y="5846"/>
                </a:lnTo>
                <a:lnTo>
                  <a:pt x="2" y="5840"/>
                </a:lnTo>
                <a:lnTo>
                  <a:pt x="7" y="5839"/>
                </a:lnTo>
                <a:lnTo>
                  <a:pt x="13" y="5840"/>
                </a:lnTo>
                <a:lnTo>
                  <a:pt x="16" y="5846"/>
                </a:lnTo>
                <a:lnTo>
                  <a:pt x="16" y="5846"/>
                </a:lnTo>
                <a:close/>
                <a:moveTo>
                  <a:pt x="16" y="6036"/>
                </a:moveTo>
                <a:lnTo>
                  <a:pt x="16" y="6144"/>
                </a:lnTo>
                <a:lnTo>
                  <a:pt x="13" y="6150"/>
                </a:lnTo>
                <a:lnTo>
                  <a:pt x="7" y="6153"/>
                </a:lnTo>
                <a:lnTo>
                  <a:pt x="2" y="6150"/>
                </a:lnTo>
                <a:lnTo>
                  <a:pt x="0" y="6144"/>
                </a:lnTo>
                <a:lnTo>
                  <a:pt x="0" y="6036"/>
                </a:lnTo>
                <a:lnTo>
                  <a:pt x="2" y="6030"/>
                </a:lnTo>
                <a:lnTo>
                  <a:pt x="7" y="6027"/>
                </a:lnTo>
                <a:lnTo>
                  <a:pt x="13" y="6030"/>
                </a:lnTo>
                <a:lnTo>
                  <a:pt x="16" y="6036"/>
                </a:lnTo>
                <a:lnTo>
                  <a:pt x="16" y="6036"/>
                </a:lnTo>
                <a:close/>
                <a:moveTo>
                  <a:pt x="16" y="6224"/>
                </a:moveTo>
                <a:lnTo>
                  <a:pt x="16" y="6334"/>
                </a:lnTo>
                <a:lnTo>
                  <a:pt x="13" y="6338"/>
                </a:lnTo>
                <a:lnTo>
                  <a:pt x="7" y="6341"/>
                </a:lnTo>
                <a:lnTo>
                  <a:pt x="2" y="6338"/>
                </a:lnTo>
                <a:lnTo>
                  <a:pt x="0" y="6334"/>
                </a:lnTo>
                <a:lnTo>
                  <a:pt x="0" y="6224"/>
                </a:lnTo>
                <a:lnTo>
                  <a:pt x="2" y="6218"/>
                </a:lnTo>
                <a:lnTo>
                  <a:pt x="7" y="6215"/>
                </a:lnTo>
                <a:lnTo>
                  <a:pt x="13" y="6218"/>
                </a:lnTo>
                <a:lnTo>
                  <a:pt x="16" y="6224"/>
                </a:lnTo>
                <a:lnTo>
                  <a:pt x="16" y="6224"/>
                </a:lnTo>
                <a:close/>
                <a:moveTo>
                  <a:pt x="16" y="6412"/>
                </a:moveTo>
                <a:lnTo>
                  <a:pt x="16" y="6522"/>
                </a:lnTo>
                <a:lnTo>
                  <a:pt x="13" y="6528"/>
                </a:lnTo>
                <a:lnTo>
                  <a:pt x="7" y="6529"/>
                </a:lnTo>
                <a:lnTo>
                  <a:pt x="2" y="6528"/>
                </a:lnTo>
                <a:lnTo>
                  <a:pt x="0" y="6522"/>
                </a:lnTo>
                <a:lnTo>
                  <a:pt x="0" y="6412"/>
                </a:lnTo>
                <a:lnTo>
                  <a:pt x="2" y="6406"/>
                </a:lnTo>
                <a:lnTo>
                  <a:pt x="7" y="6403"/>
                </a:lnTo>
                <a:lnTo>
                  <a:pt x="13" y="6406"/>
                </a:lnTo>
                <a:lnTo>
                  <a:pt x="16" y="6412"/>
                </a:lnTo>
                <a:lnTo>
                  <a:pt x="16" y="6412"/>
                </a:lnTo>
                <a:close/>
                <a:moveTo>
                  <a:pt x="16" y="6600"/>
                </a:moveTo>
                <a:lnTo>
                  <a:pt x="16" y="6684"/>
                </a:lnTo>
                <a:lnTo>
                  <a:pt x="13" y="6690"/>
                </a:lnTo>
                <a:lnTo>
                  <a:pt x="7" y="6693"/>
                </a:lnTo>
                <a:lnTo>
                  <a:pt x="2" y="6690"/>
                </a:lnTo>
                <a:lnTo>
                  <a:pt x="0" y="6684"/>
                </a:lnTo>
                <a:lnTo>
                  <a:pt x="0" y="6600"/>
                </a:lnTo>
                <a:lnTo>
                  <a:pt x="2" y="6594"/>
                </a:lnTo>
                <a:lnTo>
                  <a:pt x="7" y="6591"/>
                </a:lnTo>
                <a:lnTo>
                  <a:pt x="13" y="6594"/>
                </a:lnTo>
                <a:lnTo>
                  <a:pt x="16" y="6600"/>
                </a:lnTo>
                <a:lnTo>
                  <a:pt x="16" y="660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77" name="Freeform 281"/>
          <p:cNvSpPr>
            <a:spLocks/>
          </p:cNvSpPr>
          <p:nvPr/>
        </p:nvSpPr>
        <p:spPr bwMode="auto">
          <a:xfrm>
            <a:off x="8284571" y="5003989"/>
            <a:ext cx="196850" cy="168275"/>
          </a:xfrm>
          <a:custGeom>
            <a:avLst/>
            <a:gdLst/>
            <a:ahLst/>
            <a:cxnLst>
              <a:cxn ang="0">
                <a:pos x="205" y="317"/>
              </a:cxn>
              <a:cxn ang="0">
                <a:pos x="373" y="236"/>
              </a:cxn>
              <a:cxn ang="0">
                <a:pos x="367" y="86"/>
              </a:cxn>
              <a:cxn ang="0">
                <a:pos x="205" y="173"/>
              </a:cxn>
              <a:cxn ang="0">
                <a:pos x="106" y="0"/>
              </a:cxn>
              <a:cxn ang="0">
                <a:pos x="0" y="49"/>
              </a:cxn>
              <a:cxn ang="0">
                <a:pos x="211" y="179"/>
              </a:cxn>
              <a:cxn ang="0">
                <a:pos x="205" y="317"/>
              </a:cxn>
            </a:cxnLst>
            <a:rect l="0" t="0" r="r" b="b"/>
            <a:pathLst>
              <a:path w="373" h="317">
                <a:moveTo>
                  <a:pt x="205" y="317"/>
                </a:moveTo>
                <a:lnTo>
                  <a:pt x="373" y="236"/>
                </a:lnTo>
                <a:lnTo>
                  <a:pt x="367" y="86"/>
                </a:lnTo>
                <a:lnTo>
                  <a:pt x="205" y="173"/>
                </a:lnTo>
                <a:lnTo>
                  <a:pt x="106" y="0"/>
                </a:lnTo>
                <a:lnTo>
                  <a:pt x="0" y="49"/>
                </a:lnTo>
                <a:lnTo>
                  <a:pt x="211" y="179"/>
                </a:lnTo>
                <a:lnTo>
                  <a:pt x="205" y="3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78" name="Freeform 282"/>
          <p:cNvSpPr>
            <a:spLocks/>
          </p:cNvSpPr>
          <p:nvPr/>
        </p:nvSpPr>
        <p:spPr bwMode="auto">
          <a:xfrm>
            <a:off x="8284571" y="5003989"/>
            <a:ext cx="196850" cy="168275"/>
          </a:xfrm>
          <a:custGeom>
            <a:avLst/>
            <a:gdLst/>
            <a:ahLst/>
            <a:cxnLst>
              <a:cxn ang="0">
                <a:pos x="205" y="317"/>
              </a:cxn>
              <a:cxn ang="0">
                <a:pos x="373" y="236"/>
              </a:cxn>
              <a:cxn ang="0">
                <a:pos x="367" y="86"/>
              </a:cxn>
              <a:cxn ang="0">
                <a:pos x="205" y="173"/>
              </a:cxn>
              <a:cxn ang="0">
                <a:pos x="106" y="0"/>
              </a:cxn>
              <a:cxn ang="0">
                <a:pos x="0" y="49"/>
              </a:cxn>
              <a:cxn ang="0">
                <a:pos x="211" y="179"/>
              </a:cxn>
              <a:cxn ang="0">
                <a:pos x="205" y="317"/>
              </a:cxn>
            </a:cxnLst>
            <a:rect l="0" t="0" r="r" b="b"/>
            <a:pathLst>
              <a:path w="373" h="317">
                <a:moveTo>
                  <a:pt x="205" y="317"/>
                </a:moveTo>
                <a:lnTo>
                  <a:pt x="373" y="236"/>
                </a:lnTo>
                <a:lnTo>
                  <a:pt x="367" y="86"/>
                </a:lnTo>
                <a:lnTo>
                  <a:pt x="205" y="173"/>
                </a:lnTo>
                <a:lnTo>
                  <a:pt x="106" y="0"/>
                </a:lnTo>
                <a:lnTo>
                  <a:pt x="0" y="49"/>
                </a:lnTo>
                <a:lnTo>
                  <a:pt x="211" y="179"/>
                </a:lnTo>
                <a:lnTo>
                  <a:pt x="205" y="317"/>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79" name="Freeform 283"/>
          <p:cNvSpPr>
            <a:spLocks/>
          </p:cNvSpPr>
          <p:nvPr/>
        </p:nvSpPr>
        <p:spPr bwMode="auto">
          <a:xfrm>
            <a:off x="8287746" y="5034144"/>
            <a:ext cx="104775" cy="139700"/>
          </a:xfrm>
          <a:custGeom>
            <a:avLst/>
            <a:gdLst/>
            <a:ahLst/>
            <a:cxnLst>
              <a:cxn ang="0">
                <a:pos x="0" y="0"/>
              </a:cxn>
              <a:cxn ang="0">
                <a:pos x="0" y="155"/>
              </a:cxn>
              <a:cxn ang="0">
                <a:pos x="199" y="266"/>
              </a:cxn>
            </a:cxnLst>
            <a:rect l="0" t="0" r="r" b="b"/>
            <a:pathLst>
              <a:path w="199" h="266">
                <a:moveTo>
                  <a:pt x="0" y="0"/>
                </a:moveTo>
                <a:lnTo>
                  <a:pt x="0" y="155"/>
                </a:lnTo>
                <a:lnTo>
                  <a:pt x="199" y="266"/>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80" name="Freeform 284"/>
          <p:cNvSpPr>
            <a:spLocks/>
          </p:cNvSpPr>
          <p:nvPr/>
        </p:nvSpPr>
        <p:spPr bwMode="auto">
          <a:xfrm>
            <a:off x="8343309" y="4875402"/>
            <a:ext cx="306388" cy="207963"/>
          </a:xfrm>
          <a:custGeom>
            <a:avLst/>
            <a:gdLst/>
            <a:ahLst/>
            <a:cxnLst>
              <a:cxn ang="0">
                <a:pos x="0" y="242"/>
              </a:cxn>
              <a:cxn ang="0">
                <a:pos x="422" y="0"/>
              </a:cxn>
              <a:cxn ang="0">
                <a:pos x="578" y="285"/>
              </a:cxn>
              <a:cxn ang="0">
                <a:pos x="397" y="391"/>
              </a:cxn>
              <a:cxn ang="0">
                <a:pos x="280" y="223"/>
              </a:cxn>
              <a:cxn ang="0">
                <a:pos x="466" y="117"/>
              </a:cxn>
            </a:cxnLst>
            <a:rect l="0" t="0" r="r" b="b"/>
            <a:pathLst>
              <a:path w="578" h="391">
                <a:moveTo>
                  <a:pt x="0" y="242"/>
                </a:moveTo>
                <a:lnTo>
                  <a:pt x="422" y="0"/>
                </a:lnTo>
                <a:lnTo>
                  <a:pt x="578" y="285"/>
                </a:lnTo>
                <a:lnTo>
                  <a:pt x="397" y="391"/>
                </a:lnTo>
                <a:lnTo>
                  <a:pt x="280" y="223"/>
                </a:lnTo>
                <a:lnTo>
                  <a:pt x="466" y="117"/>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81" name="Freeform 285"/>
          <p:cNvSpPr>
            <a:spLocks/>
          </p:cNvSpPr>
          <p:nvPr/>
        </p:nvSpPr>
        <p:spPr bwMode="auto">
          <a:xfrm>
            <a:off x="8484600" y="5086531"/>
            <a:ext cx="69850" cy="77788"/>
          </a:xfrm>
          <a:custGeom>
            <a:avLst/>
            <a:gdLst/>
            <a:ahLst/>
            <a:cxnLst>
              <a:cxn ang="0">
                <a:pos x="0" y="75"/>
              </a:cxn>
              <a:cxn ang="0">
                <a:pos x="126" y="149"/>
              </a:cxn>
              <a:cxn ang="0">
                <a:pos x="131" y="0"/>
              </a:cxn>
            </a:cxnLst>
            <a:rect l="0" t="0" r="r" b="b"/>
            <a:pathLst>
              <a:path w="131" h="149">
                <a:moveTo>
                  <a:pt x="0" y="75"/>
                </a:moveTo>
                <a:lnTo>
                  <a:pt x="126" y="149"/>
                </a:lnTo>
                <a:lnTo>
                  <a:pt x="131"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82" name="Freeform 286"/>
          <p:cNvSpPr>
            <a:spLocks/>
          </p:cNvSpPr>
          <p:nvPr/>
        </p:nvSpPr>
        <p:spPr bwMode="auto">
          <a:xfrm>
            <a:off x="8554446" y="5034152"/>
            <a:ext cx="92075" cy="130175"/>
          </a:xfrm>
          <a:custGeom>
            <a:avLst/>
            <a:gdLst/>
            <a:ahLst/>
            <a:cxnLst>
              <a:cxn ang="0">
                <a:pos x="175" y="0"/>
              </a:cxn>
              <a:cxn ang="0">
                <a:pos x="175" y="142"/>
              </a:cxn>
              <a:cxn ang="0">
                <a:pos x="0" y="248"/>
              </a:cxn>
            </a:cxnLst>
            <a:rect l="0" t="0" r="r" b="b"/>
            <a:pathLst>
              <a:path w="175" h="248">
                <a:moveTo>
                  <a:pt x="175" y="0"/>
                </a:moveTo>
                <a:lnTo>
                  <a:pt x="175" y="142"/>
                </a:lnTo>
                <a:lnTo>
                  <a:pt x="0" y="248"/>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83" name="Freeform 287"/>
          <p:cNvSpPr>
            <a:spLocks/>
          </p:cNvSpPr>
          <p:nvPr/>
        </p:nvSpPr>
        <p:spPr bwMode="auto">
          <a:xfrm>
            <a:off x="8460784" y="4997631"/>
            <a:ext cx="28575" cy="52388"/>
          </a:xfrm>
          <a:custGeom>
            <a:avLst/>
            <a:gdLst/>
            <a:ahLst/>
            <a:cxnLst>
              <a:cxn ang="0">
                <a:pos x="54" y="0"/>
              </a:cxn>
              <a:cxn ang="0">
                <a:pos x="0" y="31"/>
              </a:cxn>
              <a:cxn ang="0">
                <a:pos x="0" y="31"/>
              </a:cxn>
              <a:cxn ang="0">
                <a:pos x="19" y="65"/>
              </a:cxn>
              <a:cxn ang="0">
                <a:pos x="35" y="99"/>
              </a:cxn>
            </a:cxnLst>
            <a:rect l="0" t="0" r="r" b="b"/>
            <a:pathLst>
              <a:path w="54" h="99">
                <a:moveTo>
                  <a:pt x="54" y="0"/>
                </a:moveTo>
                <a:lnTo>
                  <a:pt x="0" y="31"/>
                </a:lnTo>
                <a:lnTo>
                  <a:pt x="0" y="31"/>
                </a:lnTo>
                <a:lnTo>
                  <a:pt x="19" y="65"/>
                </a:lnTo>
                <a:lnTo>
                  <a:pt x="35" y="99"/>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84" name="Freeform 288"/>
          <p:cNvSpPr>
            <a:spLocks/>
          </p:cNvSpPr>
          <p:nvPr/>
        </p:nvSpPr>
        <p:spPr bwMode="auto">
          <a:xfrm>
            <a:off x="8306796" y="5072252"/>
            <a:ext cx="65088" cy="60325"/>
          </a:xfrm>
          <a:custGeom>
            <a:avLst/>
            <a:gdLst/>
            <a:ahLst/>
            <a:cxnLst>
              <a:cxn ang="0">
                <a:pos x="3" y="0"/>
              </a:cxn>
              <a:cxn ang="0">
                <a:pos x="0" y="56"/>
              </a:cxn>
              <a:cxn ang="0">
                <a:pos x="118" y="114"/>
              </a:cxn>
              <a:cxn ang="0">
                <a:pos x="124" y="53"/>
              </a:cxn>
              <a:cxn ang="0">
                <a:pos x="3" y="0"/>
              </a:cxn>
            </a:cxnLst>
            <a:rect l="0" t="0" r="r" b="b"/>
            <a:pathLst>
              <a:path w="124" h="114">
                <a:moveTo>
                  <a:pt x="3" y="0"/>
                </a:moveTo>
                <a:lnTo>
                  <a:pt x="0" y="56"/>
                </a:lnTo>
                <a:lnTo>
                  <a:pt x="118" y="114"/>
                </a:lnTo>
                <a:lnTo>
                  <a:pt x="124" y="53"/>
                </a:lnTo>
                <a:lnTo>
                  <a:pt x="3" y="0"/>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85" name="Freeform 289"/>
          <p:cNvSpPr>
            <a:spLocks/>
          </p:cNvSpPr>
          <p:nvPr/>
        </p:nvSpPr>
        <p:spPr bwMode="auto">
          <a:xfrm>
            <a:off x="8306796" y="5072252"/>
            <a:ext cx="65088" cy="60325"/>
          </a:xfrm>
          <a:custGeom>
            <a:avLst/>
            <a:gdLst/>
            <a:ahLst/>
            <a:cxnLst>
              <a:cxn ang="0">
                <a:pos x="3" y="0"/>
              </a:cxn>
              <a:cxn ang="0">
                <a:pos x="0" y="56"/>
              </a:cxn>
              <a:cxn ang="0">
                <a:pos x="118" y="114"/>
              </a:cxn>
              <a:cxn ang="0">
                <a:pos x="124" y="53"/>
              </a:cxn>
              <a:cxn ang="0">
                <a:pos x="3" y="0"/>
              </a:cxn>
            </a:cxnLst>
            <a:rect l="0" t="0" r="r" b="b"/>
            <a:pathLst>
              <a:path w="124" h="114">
                <a:moveTo>
                  <a:pt x="3" y="0"/>
                </a:moveTo>
                <a:lnTo>
                  <a:pt x="0" y="56"/>
                </a:lnTo>
                <a:lnTo>
                  <a:pt x="118" y="114"/>
                </a:lnTo>
                <a:lnTo>
                  <a:pt x="124" y="53"/>
                </a:lnTo>
                <a:lnTo>
                  <a:pt x="3" y="0"/>
                </a:lnTo>
                <a:close/>
              </a:path>
            </a:pathLst>
          </a:cu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86" name="Freeform 290"/>
          <p:cNvSpPr>
            <a:spLocks/>
          </p:cNvSpPr>
          <p:nvPr/>
        </p:nvSpPr>
        <p:spPr bwMode="auto">
          <a:xfrm>
            <a:off x="8568737" y="5069069"/>
            <a:ext cx="60325" cy="69850"/>
          </a:xfrm>
          <a:custGeom>
            <a:avLst/>
            <a:gdLst/>
            <a:ahLst/>
            <a:cxnLst>
              <a:cxn ang="0">
                <a:pos x="0" y="68"/>
              </a:cxn>
              <a:cxn ang="0">
                <a:pos x="3" y="130"/>
              </a:cxn>
              <a:cxn ang="0">
                <a:pos x="115" y="68"/>
              </a:cxn>
              <a:cxn ang="0">
                <a:pos x="112" y="0"/>
              </a:cxn>
              <a:cxn ang="0">
                <a:pos x="0" y="68"/>
              </a:cxn>
            </a:cxnLst>
            <a:rect l="0" t="0" r="r" b="b"/>
            <a:pathLst>
              <a:path w="115" h="130">
                <a:moveTo>
                  <a:pt x="0" y="68"/>
                </a:moveTo>
                <a:lnTo>
                  <a:pt x="3" y="130"/>
                </a:lnTo>
                <a:lnTo>
                  <a:pt x="115" y="68"/>
                </a:lnTo>
                <a:lnTo>
                  <a:pt x="112" y="0"/>
                </a:lnTo>
                <a:lnTo>
                  <a:pt x="0" y="68"/>
                </a:lnTo>
                <a:close/>
              </a:path>
            </a:pathLst>
          </a:custGeom>
          <a:solidFill>
            <a:srgbClr val="EEF2F7"/>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87" name="Freeform 291"/>
          <p:cNvSpPr>
            <a:spLocks/>
          </p:cNvSpPr>
          <p:nvPr/>
        </p:nvSpPr>
        <p:spPr bwMode="auto">
          <a:xfrm>
            <a:off x="8568737" y="5069069"/>
            <a:ext cx="60325" cy="69850"/>
          </a:xfrm>
          <a:custGeom>
            <a:avLst/>
            <a:gdLst/>
            <a:ahLst/>
            <a:cxnLst>
              <a:cxn ang="0">
                <a:pos x="0" y="68"/>
              </a:cxn>
              <a:cxn ang="0">
                <a:pos x="3" y="130"/>
              </a:cxn>
              <a:cxn ang="0">
                <a:pos x="115" y="68"/>
              </a:cxn>
              <a:cxn ang="0">
                <a:pos x="112" y="0"/>
              </a:cxn>
              <a:cxn ang="0">
                <a:pos x="0" y="68"/>
              </a:cxn>
            </a:cxnLst>
            <a:rect l="0" t="0" r="r" b="b"/>
            <a:pathLst>
              <a:path w="115" h="130">
                <a:moveTo>
                  <a:pt x="0" y="68"/>
                </a:moveTo>
                <a:lnTo>
                  <a:pt x="3" y="130"/>
                </a:lnTo>
                <a:lnTo>
                  <a:pt x="115" y="68"/>
                </a:lnTo>
                <a:lnTo>
                  <a:pt x="112" y="0"/>
                </a:lnTo>
                <a:lnTo>
                  <a:pt x="0" y="68"/>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88" name="Freeform 292"/>
          <p:cNvSpPr>
            <a:spLocks/>
          </p:cNvSpPr>
          <p:nvPr/>
        </p:nvSpPr>
        <p:spPr bwMode="auto">
          <a:xfrm>
            <a:off x="8432209" y="5094469"/>
            <a:ext cx="20638" cy="57150"/>
          </a:xfrm>
          <a:custGeom>
            <a:avLst/>
            <a:gdLst/>
            <a:ahLst/>
            <a:cxnLst>
              <a:cxn ang="0">
                <a:pos x="5" y="109"/>
              </a:cxn>
              <a:cxn ang="0">
                <a:pos x="0" y="19"/>
              </a:cxn>
              <a:cxn ang="0">
                <a:pos x="30" y="0"/>
              </a:cxn>
              <a:cxn ang="0">
                <a:pos x="37" y="90"/>
              </a:cxn>
              <a:cxn ang="0">
                <a:pos x="5" y="109"/>
              </a:cxn>
            </a:cxnLst>
            <a:rect l="0" t="0" r="r" b="b"/>
            <a:pathLst>
              <a:path w="37" h="109">
                <a:moveTo>
                  <a:pt x="5" y="109"/>
                </a:moveTo>
                <a:lnTo>
                  <a:pt x="0" y="19"/>
                </a:lnTo>
                <a:lnTo>
                  <a:pt x="30" y="0"/>
                </a:lnTo>
                <a:lnTo>
                  <a:pt x="37" y="90"/>
                </a:lnTo>
                <a:lnTo>
                  <a:pt x="5" y="109"/>
                </a:lnTo>
                <a:close/>
              </a:path>
            </a:pathLst>
          </a:custGeom>
          <a:solidFill>
            <a:srgbClr val="CC66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89" name="Freeform 293"/>
          <p:cNvSpPr>
            <a:spLocks/>
          </p:cNvSpPr>
          <p:nvPr/>
        </p:nvSpPr>
        <p:spPr bwMode="auto">
          <a:xfrm>
            <a:off x="8432209" y="5094469"/>
            <a:ext cx="20638" cy="57150"/>
          </a:xfrm>
          <a:custGeom>
            <a:avLst/>
            <a:gdLst/>
            <a:ahLst/>
            <a:cxnLst>
              <a:cxn ang="0">
                <a:pos x="5" y="109"/>
              </a:cxn>
              <a:cxn ang="0">
                <a:pos x="0" y="19"/>
              </a:cxn>
              <a:cxn ang="0">
                <a:pos x="30" y="0"/>
              </a:cxn>
              <a:cxn ang="0">
                <a:pos x="37" y="90"/>
              </a:cxn>
              <a:cxn ang="0">
                <a:pos x="5" y="109"/>
              </a:cxn>
            </a:cxnLst>
            <a:rect l="0" t="0" r="r" b="b"/>
            <a:pathLst>
              <a:path w="37" h="109">
                <a:moveTo>
                  <a:pt x="5" y="109"/>
                </a:moveTo>
                <a:lnTo>
                  <a:pt x="0" y="19"/>
                </a:lnTo>
                <a:lnTo>
                  <a:pt x="30" y="0"/>
                </a:lnTo>
                <a:lnTo>
                  <a:pt x="37" y="90"/>
                </a:lnTo>
                <a:lnTo>
                  <a:pt x="5" y="109"/>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90" name="Freeform 294"/>
          <p:cNvSpPr>
            <a:spLocks/>
          </p:cNvSpPr>
          <p:nvPr/>
        </p:nvSpPr>
        <p:spPr bwMode="auto">
          <a:xfrm>
            <a:off x="8424275" y="4903969"/>
            <a:ext cx="22225" cy="44450"/>
          </a:xfrm>
          <a:custGeom>
            <a:avLst/>
            <a:gdLst/>
            <a:ahLst/>
            <a:cxnLst>
              <a:cxn ang="0">
                <a:pos x="7" y="84"/>
              </a:cxn>
              <a:cxn ang="0">
                <a:pos x="0" y="0"/>
              </a:cxn>
              <a:cxn ang="0">
                <a:pos x="43" y="13"/>
              </a:cxn>
              <a:cxn ang="0">
                <a:pos x="40" y="75"/>
              </a:cxn>
            </a:cxnLst>
            <a:rect l="0" t="0" r="r" b="b"/>
            <a:pathLst>
              <a:path w="43" h="84">
                <a:moveTo>
                  <a:pt x="7" y="84"/>
                </a:moveTo>
                <a:lnTo>
                  <a:pt x="0" y="0"/>
                </a:lnTo>
                <a:lnTo>
                  <a:pt x="43" y="13"/>
                </a:lnTo>
                <a:lnTo>
                  <a:pt x="40" y="75"/>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91" name="Freeform 295"/>
          <p:cNvSpPr>
            <a:spLocks/>
          </p:cNvSpPr>
          <p:nvPr/>
        </p:nvSpPr>
        <p:spPr bwMode="auto">
          <a:xfrm>
            <a:off x="8452846" y="4894452"/>
            <a:ext cx="19050" cy="28575"/>
          </a:xfrm>
          <a:custGeom>
            <a:avLst/>
            <a:gdLst/>
            <a:ahLst/>
            <a:cxnLst>
              <a:cxn ang="0">
                <a:pos x="37" y="54"/>
              </a:cxn>
              <a:cxn ang="0">
                <a:pos x="37" y="0"/>
              </a:cxn>
              <a:cxn ang="0">
                <a:pos x="0" y="26"/>
              </a:cxn>
            </a:cxnLst>
            <a:rect l="0" t="0" r="r" b="b"/>
            <a:pathLst>
              <a:path w="37" h="54">
                <a:moveTo>
                  <a:pt x="37" y="54"/>
                </a:moveTo>
                <a:lnTo>
                  <a:pt x="37" y="0"/>
                </a:lnTo>
                <a:lnTo>
                  <a:pt x="0" y="26"/>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92" name="Freeform 296"/>
          <p:cNvSpPr>
            <a:spLocks/>
          </p:cNvSpPr>
          <p:nvPr/>
        </p:nvSpPr>
        <p:spPr bwMode="auto">
          <a:xfrm>
            <a:off x="8422687" y="4883331"/>
            <a:ext cx="47625" cy="19050"/>
          </a:xfrm>
          <a:custGeom>
            <a:avLst/>
            <a:gdLst/>
            <a:ahLst/>
            <a:cxnLst>
              <a:cxn ang="0">
                <a:pos x="0" y="35"/>
              </a:cxn>
              <a:cxn ang="0">
                <a:pos x="46" y="0"/>
              </a:cxn>
              <a:cxn ang="0">
                <a:pos x="90" y="22"/>
              </a:cxn>
            </a:cxnLst>
            <a:rect l="0" t="0" r="r" b="b"/>
            <a:pathLst>
              <a:path w="90" h="35">
                <a:moveTo>
                  <a:pt x="0" y="35"/>
                </a:moveTo>
                <a:lnTo>
                  <a:pt x="46" y="0"/>
                </a:lnTo>
                <a:lnTo>
                  <a:pt x="90" y="22"/>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93" name="Freeform 297"/>
          <p:cNvSpPr>
            <a:spLocks noEditPoints="1"/>
          </p:cNvSpPr>
          <p:nvPr/>
        </p:nvSpPr>
        <p:spPr bwMode="auto">
          <a:xfrm>
            <a:off x="8362359" y="2032185"/>
            <a:ext cx="7938" cy="3121025"/>
          </a:xfrm>
          <a:custGeom>
            <a:avLst/>
            <a:gdLst/>
            <a:ahLst/>
            <a:cxnLst>
              <a:cxn ang="0">
                <a:pos x="0" y="8"/>
              </a:cxn>
              <a:cxn ang="0">
                <a:pos x="16" y="306"/>
              </a:cxn>
              <a:cxn ang="0">
                <a:pos x="9" y="188"/>
              </a:cxn>
              <a:cxn ang="0">
                <a:pos x="9" y="502"/>
              </a:cxn>
              <a:cxn ang="0">
                <a:pos x="16" y="385"/>
              </a:cxn>
              <a:cxn ang="0">
                <a:pos x="0" y="683"/>
              </a:cxn>
              <a:cxn ang="0">
                <a:pos x="16" y="761"/>
              </a:cxn>
              <a:cxn ang="0">
                <a:pos x="3" y="755"/>
              </a:cxn>
              <a:cxn ang="0">
                <a:pos x="15" y="1065"/>
              </a:cxn>
              <a:cxn ang="0">
                <a:pos x="15" y="943"/>
              </a:cxn>
              <a:cxn ang="0">
                <a:pos x="3" y="1253"/>
              </a:cxn>
              <a:cxn ang="0">
                <a:pos x="16" y="1137"/>
              </a:cxn>
              <a:cxn ang="0">
                <a:pos x="0" y="1326"/>
              </a:cxn>
              <a:cxn ang="0">
                <a:pos x="16" y="1624"/>
              </a:cxn>
              <a:cxn ang="0">
                <a:pos x="9" y="1507"/>
              </a:cxn>
              <a:cxn ang="0">
                <a:pos x="9" y="1821"/>
              </a:cxn>
              <a:cxn ang="0">
                <a:pos x="16" y="1703"/>
              </a:cxn>
              <a:cxn ang="0">
                <a:pos x="0" y="2002"/>
              </a:cxn>
              <a:cxn ang="0">
                <a:pos x="16" y="2080"/>
              </a:cxn>
              <a:cxn ang="0">
                <a:pos x="3" y="2074"/>
              </a:cxn>
              <a:cxn ang="0">
                <a:pos x="15" y="2384"/>
              </a:cxn>
              <a:cxn ang="0">
                <a:pos x="15" y="2262"/>
              </a:cxn>
              <a:cxn ang="0">
                <a:pos x="3" y="2572"/>
              </a:cxn>
              <a:cxn ang="0">
                <a:pos x="16" y="2456"/>
              </a:cxn>
              <a:cxn ang="0">
                <a:pos x="0" y="2644"/>
              </a:cxn>
              <a:cxn ang="0">
                <a:pos x="16" y="2943"/>
              </a:cxn>
              <a:cxn ang="0">
                <a:pos x="9" y="2825"/>
              </a:cxn>
              <a:cxn ang="0">
                <a:pos x="9" y="3140"/>
              </a:cxn>
              <a:cxn ang="0">
                <a:pos x="16" y="3021"/>
              </a:cxn>
              <a:cxn ang="0">
                <a:pos x="0" y="3319"/>
              </a:cxn>
              <a:cxn ang="0">
                <a:pos x="16" y="3399"/>
              </a:cxn>
              <a:cxn ang="0">
                <a:pos x="3" y="3393"/>
              </a:cxn>
              <a:cxn ang="0">
                <a:pos x="15" y="3703"/>
              </a:cxn>
              <a:cxn ang="0">
                <a:pos x="15" y="3581"/>
              </a:cxn>
              <a:cxn ang="0">
                <a:pos x="3" y="3891"/>
              </a:cxn>
              <a:cxn ang="0">
                <a:pos x="16" y="3775"/>
              </a:cxn>
              <a:cxn ang="0">
                <a:pos x="0" y="3963"/>
              </a:cxn>
              <a:cxn ang="0">
                <a:pos x="16" y="4262"/>
              </a:cxn>
              <a:cxn ang="0">
                <a:pos x="9" y="4144"/>
              </a:cxn>
              <a:cxn ang="0">
                <a:pos x="9" y="4458"/>
              </a:cxn>
              <a:cxn ang="0">
                <a:pos x="16" y="4340"/>
              </a:cxn>
              <a:cxn ang="0">
                <a:pos x="0" y="4638"/>
              </a:cxn>
              <a:cxn ang="0">
                <a:pos x="16" y="4716"/>
              </a:cxn>
              <a:cxn ang="0">
                <a:pos x="3" y="4712"/>
              </a:cxn>
              <a:cxn ang="0">
                <a:pos x="15" y="5020"/>
              </a:cxn>
              <a:cxn ang="0">
                <a:pos x="15" y="4900"/>
              </a:cxn>
              <a:cxn ang="0">
                <a:pos x="3" y="5210"/>
              </a:cxn>
              <a:cxn ang="0">
                <a:pos x="16" y="5094"/>
              </a:cxn>
              <a:cxn ang="0">
                <a:pos x="0" y="5282"/>
              </a:cxn>
              <a:cxn ang="0">
                <a:pos x="16" y="5580"/>
              </a:cxn>
              <a:cxn ang="0">
                <a:pos x="9" y="5463"/>
              </a:cxn>
              <a:cxn ang="0">
                <a:pos x="9" y="5776"/>
              </a:cxn>
              <a:cxn ang="0">
                <a:pos x="16" y="5659"/>
              </a:cxn>
              <a:cxn ang="0">
                <a:pos x="0" y="5893"/>
              </a:cxn>
            </a:cxnLst>
            <a:rect l="0" t="0" r="r" b="b"/>
            <a:pathLst>
              <a:path w="16" h="5900">
                <a:moveTo>
                  <a:pt x="16" y="8"/>
                </a:moveTo>
                <a:lnTo>
                  <a:pt x="16" y="118"/>
                </a:lnTo>
                <a:lnTo>
                  <a:pt x="15" y="124"/>
                </a:lnTo>
                <a:lnTo>
                  <a:pt x="9" y="125"/>
                </a:lnTo>
                <a:lnTo>
                  <a:pt x="3" y="124"/>
                </a:lnTo>
                <a:lnTo>
                  <a:pt x="0" y="118"/>
                </a:lnTo>
                <a:lnTo>
                  <a:pt x="0" y="8"/>
                </a:lnTo>
                <a:lnTo>
                  <a:pt x="3" y="2"/>
                </a:lnTo>
                <a:lnTo>
                  <a:pt x="9" y="0"/>
                </a:lnTo>
                <a:lnTo>
                  <a:pt x="15" y="2"/>
                </a:lnTo>
                <a:lnTo>
                  <a:pt x="16" y="8"/>
                </a:lnTo>
                <a:lnTo>
                  <a:pt x="16" y="8"/>
                </a:lnTo>
                <a:close/>
                <a:moveTo>
                  <a:pt x="16" y="196"/>
                </a:moveTo>
                <a:lnTo>
                  <a:pt x="16" y="306"/>
                </a:lnTo>
                <a:lnTo>
                  <a:pt x="15" y="312"/>
                </a:lnTo>
                <a:lnTo>
                  <a:pt x="9" y="314"/>
                </a:lnTo>
                <a:lnTo>
                  <a:pt x="3" y="312"/>
                </a:lnTo>
                <a:lnTo>
                  <a:pt x="0" y="306"/>
                </a:lnTo>
                <a:lnTo>
                  <a:pt x="0" y="196"/>
                </a:lnTo>
                <a:lnTo>
                  <a:pt x="3" y="191"/>
                </a:lnTo>
                <a:lnTo>
                  <a:pt x="9" y="188"/>
                </a:lnTo>
                <a:lnTo>
                  <a:pt x="15" y="191"/>
                </a:lnTo>
                <a:lnTo>
                  <a:pt x="16" y="196"/>
                </a:lnTo>
                <a:lnTo>
                  <a:pt x="16" y="196"/>
                </a:lnTo>
                <a:close/>
                <a:moveTo>
                  <a:pt x="16" y="385"/>
                </a:moveTo>
                <a:lnTo>
                  <a:pt x="16" y="495"/>
                </a:lnTo>
                <a:lnTo>
                  <a:pt x="15" y="500"/>
                </a:lnTo>
                <a:lnTo>
                  <a:pt x="9" y="502"/>
                </a:lnTo>
                <a:lnTo>
                  <a:pt x="3" y="500"/>
                </a:lnTo>
                <a:lnTo>
                  <a:pt x="0" y="495"/>
                </a:lnTo>
                <a:lnTo>
                  <a:pt x="0" y="385"/>
                </a:lnTo>
                <a:lnTo>
                  <a:pt x="3" y="379"/>
                </a:lnTo>
                <a:lnTo>
                  <a:pt x="9" y="376"/>
                </a:lnTo>
                <a:lnTo>
                  <a:pt x="15" y="379"/>
                </a:lnTo>
                <a:lnTo>
                  <a:pt x="16" y="385"/>
                </a:lnTo>
                <a:lnTo>
                  <a:pt x="16" y="385"/>
                </a:lnTo>
                <a:close/>
                <a:moveTo>
                  <a:pt x="16" y="573"/>
                </a:moveTo>
                <a:lnTo>
                  <a:pt x="16" y="683"/>
                </a:lnTo>
                <a:lnTo>
                  <a:pt x="15" y="689"/>
                </a:lnTo>
                <a:lnTo>
                  <a:pt x="9" y="690"/>
                </a:lnTo>
                <a:lnTo>
                  <a:pt x="3" y="689"/>
                </a:lnTo>
                <a:lnTo>
                  <a:pt x="0" y="683"/>
                </a:lnTo>
                <a:lnTo>
                  <a:pt x="0" y="573"/>
                </a:lnTo>
                <a:lnTo>
                  <a:pt x="3" y="567"/>
                </a:lnTo>
                <a:lnTo>
                  <a:pt x="9" y="566"/>
                </a:lnTo>
                <a:lnTo>
                  <a:pt x="15" y="567"/>
                </a:lnTo>
                <a:lnTo>
                  <a:pt x="16" y="573"/>
                </a:lnTo>
                <a:lnTo>
                  <a:pt x="16" y="573"/>
                </a:lnTo>
                <a:close/>
                <a:moveTo>
                  <a:pt x="16" y="761"/>
                </a:moveTo>
                <a:lnTo>
                  <a:pt x="16" y="871"/>
                </a:lnTo>
                <a:lnTo>
                  <a:pt x="15" y="877"/>
                </a:lnTo>
                <a:lnTo>
                  <a:pt x="9" y="878"/>
                </a:lnTo>
                <a:lnTo>
                  <a:pt x="3" y="877"/>
                </a:lnTo>
                <a:lnTo>
                  <a:pt x="0" y="871"/>
                </a:lnTo>
                <a:lnTo>
                  <a:pt x="0" y="761"/>
                </a:lnTo>
                <a:lnTo>
                  <a:pt x="3" y="755"/>
                </a:lnTo>
                <a:lnTo>
                  <a:pt x="9" y="754"/>
                </a:lnTo>
                <a:lnTo>
                  <a:pt x="15" y="755"/>
                </a:lnTo>
                <a:lnTo>
                  <a:pt x="16" y="761"/>
                </a:lnTo>
                <a:lnTo>
                  <a:pt x="16" y="761"/>
                </a:lnTo>
                <a:close/>
                <a:moveTo>
                  <a:pt x="16" y="949"/>
                </a:moveTo>
                <a:lnTo>
                  <a:pt x="16" y="1059"/>
                </a:lnTo>
                <a:lnTo>
                  <a:pt x="15" y="1065"/>
                </a:lnTo>
                <a:lnTo>
                  <a:pt x="9" y="1068"/>
                </a:lnTo>
                <a:lnTo>
                  <a:pt x="3" y="1065"/>
                </a:lnTo>
                <a:lnTo>
                  <a:pt x="0" y="1059"/>
                </a:lnTo>
                <a:lnTo>
                  <a:pt x="0" y="949"/>
                </a:lnTo>
                <a:lnTo>
                  <a:pt x="3" y="943"/>
                </a:lnTo>
                <a:lnTo>
                  <a:pt x="9" y="942"/>
                </a:lnTo>
                <a:lnTo>
                  <a:pt x="15" y="943"/>
                </a:lnTo>
                <a:lnTo>
                  <a:pt x="16" y="949"/>
                </a:lnTo>
                <a:lnTo>
                  <a:pt x="16" y="949"/>
                </a:lnTo>
                <a:close/>
                <a:moveTo>
                  <a:pt x="16" y="1137"/>
                </a:moveTo>
                <a:lnTo>
                  <a:pt x="16" y="1247"/>
                </a:lnTo>
                <a:lnTo>
                  <a:pt x="15" y="1253"/>
                </a:lnTo>
                <a:lnTo>
                  <a:pt x="9" y="1256"/>
                </a:lnTo>
                <a:lnTo>
                  <a:pt x="3" y="1253"/>
                </a:lnTo>
                <a:lnTo>
                  <a:pt x="0" y="1247"/>
                </a:lnTo>
                <a:lnTo>
                  <a:pt x="0" y="1137"/>
                </a:lnTo>
                <a:lnTo>
                  <a:pt x="3" y="1132"/>
                </a:lnTo>
                <a:lnTo>
                  <a:pt x="9" y="1130"/>
                </a:lnTo>
                <a:lnTo>
                  <a:pt x="15" y="1132"/>
                </a:lnTo>
                <a:lnTo>
                  <a:pt x="16" y="1137"/>
                </a:lnTo>
                <a:lnTo>
                  <a:pt x="16" y="1137"/>
                </a:lnTo>
                <a:close/>
                <a:moveTo>
                  <a:pt x="16" y="1326"/>
                </a:moveTo>
                <a:lnTo>
                  <a:pt x="16" y="1436"/>
                </a:lnTo>
                <a:lnTo>
                  <a:pt x="15" y="1441"/>
                </a:lnTo>
                <a:lnTo>
                  <a:pt x="9" y="1444"/>
                </a:lnTo>
                <a:lnTo>
                  <a:pt x="3" y="1441"/>
                </a:lnTo>
                <a:lnTo>
                  <a:pt x="0" y="1436"/>
                </a:lnTo>
                <a:lnTo>
                  <a:pt x="0" y="1326"/>
                </a:lnTo>
                <a:lnTo>
                  <a:pt x="3" y="1321"/>
                </a:lnTo>
                <a:lnTo>
                  <a:pt x="9" y="1318"/>
                </a:lnTo>
                <a:lnTo>
                  <a:pt x="15" y="1321"/>
                </a:lnTo>
                <a:lnTo>
                  <a:pt x="16" y="1326"/>
                </a:lnTo>
                <a:lnTo>
                  <a:pt x="16" y="1326"/>
                </a:lnTo>
                <a:close/>
                <a:moveTo>
                  <a:pt x="16" y="1515"/>
                </a:moveTo>
                <a:lnTo>
                  <a:pt x="16" y="1624"/>
                </a:lnTo>
                <a:lnTo>
                  <a:pt x="15" y="1630"/>
                </a:lnTo>
                <a:lnTo>
                  <a:pt x="9" y="1633"/>
                </a:lnTo>
                <a:lnTo>
                  <a:pt x="3" y="1630"/>
                </a:lnTo>
                <a:lnTo>
                  <a:pt x="0" y="1624"/>
                </a:lnTo>
                <a:lnTo>
                  <a:pt x="0" y="1515"/>
                </a:lnTo>
                <a:lnTo>
                  <a:pt x="3" y="1509"/>
                </a:lnTo>
                <a:lnTo>
                  <a:pt x="9" y="1507"/>
                </a:lnTo>
                <a:lnTo>
                  <a:pt x="15" y="1509"/>
                </a:lnTo>
                <a:lnTo>
                  <a:pt x="16" y="1515"/>
                </a:lnTo>
                <a:lnTo>
                  <a:pt x="16" y="1515"/>
                </a:lnTo>
                <a:close/>
                <a:moveTo>
                  <a:pt x="16" y="1703"/>
                </a:moveTo>
                <a:lnTo>
                  <a:pt x="16" y="1814"/>
                </a:lnTo>
                <a:lnTo>
                  <a:pt x="15" y="1819"/>
                </a:lnTo>
                <a:lnTo>
                  <a:pt x="9" y="1821"/>
                </a:lnTo>
                <a:lnTo>
                  <a:pt x="3" y="1819"/>
                </a:lnTo>
                <a:lnTo>
                  <a:pt x="0" y="1814"/>
                </a:lnTo>
                <a:lnTo>
                  <a:pt x="0" y="1703"/>
                </a:lnTo>
                <a:lnTo>
                  <a:pt x="3" y="1698"/>
                </a:lnTo>
                <a:lnTo>
                  <a:pt x="9" y="1695"/>
                </a:lnTo>
                <a:lnTo>
                  <a:pt x="15" y="1698"/>
                </a:lnTo>
                <a:lnTo>
                  <a:pt x="16" y="1703"/>
                </a:lnTo>
                <a:lnTo>
                  <a:pt x="16" y="1703"/>
                </a:lnTo>
                <a:close/>
                <a:moveTo>
                  <a:pt x="16" y="1892"/>
                </a:moveTo>
                <a:lnTo>
                  <a:pt x="16" y="2002"/>
                </a:lnTo>
                <a:lnTo>
                  <a:pt x="15" y="2007"/>
                </a:lnTo>
                <a:lnTo>
                  <a:pt x="9" y="2009"/>
                </a:lnTo>
                <a:lnTo>
                  <a:pt x="3" y="2007"/>
                </a:lnTo>
                <a:lnTo>
                  <a:pt x="0" y="2002"/>
                </a:lnTo>
                <a:lnTo>
                  <a:pt x="0" y="1892"/>
                </a:lnTo>
                <a:lnTo>
                  <a:pt x="3" y="1886"/>
                </a:lnTo>
                <a:lnTo>
                  <a:pt x="9" y="1883"/>
                </a:lnTo>
                <a:lnTo>
                  <a:pt x="15" y="1886"/>
                </a:lnTo>
                <a:lnTo>
                  <a:pt x="16" y="1892"/>
                </a:lnTo>
                <a:lnTo>
                  <a:pt x="16" y="1892"/>
                </a:lnTo>
                <a:close/>
                <a:moveTo>
                  <a:pt x="16" y="2080"/>
                </a:moveTo>
                <a:lnTo>
                  <a:pt x="16" y="2190"/>
                </a:lnTo>
                <a:lnTo>
                  <a:pt x="15" y="2196"/>
                </a:lnTo>
                <a:lnTo>
                  <a:pt x="9" y="2197"/>
                </a:lnTo>
                <a:lnTo>
                  <a:pt x="3" y="2196"/>
                </a:lnTo>
                <a:lnTo>
                  <a:pt x="0" y="2190"/>
                </a:lnTo>
                <a:lnTo>
                  <a:pt x="0" y="2080"/>
                </a:lnTo>
                <a:lnTo>
                  <a:pt x="3" y="2074"/>
                </a:lnTo>
                <a:lnTo>
                  <a:pt x="9" y="2071"/>
                </a:lnTo>
                <a:lnTo>
                  <a:pt x="15" y="2074"/>
                </a:lnTo>
                <a:lnTo>
                  <a:pt x="16" y="2080"/>
                </a:lnTo>
                <a:lnTo>
                  <a:pt x="16" y="2080"/>
                </a:lnTo>
                <a:close/>
                <a:moveTo>
                  <a:pt x="16" y="2268"/>
                </a:moveTo>
                <a:lnTo>
                  <a:pt x="16" y="2378"/>
                </a:lnTo>
                <a:lnTo>
                  <a:pt x="15" y="2384"/>
                </a:lnTo>
                <a:lnTo>
                  <a:pt x="9" y="2385"/>
                </a:lnTo>
                <a:lnTo>
                  <a:pt x="3" y="2384"/>
                </a:lnTo>
                <a:lnTo>
                  <a:pt x="0" y="2378"/>
                </a:lnTo>
                <a:lnTo>
                  <a:pt x="0" y="2268"/>
                </a:lnTo>
                <a:lnTo>
                  <a:pt x="3" y="2262"/>
                </a:lnTo>
                <a:lnTo>
                  <a:pt x="9" y="2261"/>
                </a:lnTo>
                <a:lnTo>
                  <a:pt x="15" y="2262"/>
                </a:lnTo>
                <a:lnTo>
                  <a:pt x="16" y="2268"/>
                </a:lnTo>
                <a:lnTo>
                  <a:pt x="16" y="2268"/>
                </a:lnTo>
                <a:close/>
                <a:moveTo>
                  <a:pt x="16" y="2456"/>
                </a:moveTo>
                <a:lnTo>
                  <a:pt x="16" y="2566"/>
                </a:lnTo>
                <a:lnTo>
                  <a:pt x="15" y="2572"/>
                </a:lnTo>
                <a:lnTo>
                  <a:pt x="9" y="2574"/>
                </a:lnTo>
                <a:lnTo>
                  <a:pt x="3" y="2572"/>
                </a:lnTo>
                <a:lnTo>
                  <a:pt x="0" y="2566"/>
                </a:lnTo>
                <a:lnTo>
                  <a:pt x="0" y="2456"/>
                </a:lnTo>
                <a:lnTo>
                  <a:pt x="3" y="2450"/>
                </a:lnTo>
                <a:lnTo>
                  <a:pt x="9" y="2449"/>
                </a:lnTo>
                <a:lnTo>
                  <a:pt x="15" y="2450"/>
                </a:lnTo>
                <a:lnTo>
                  <a:pt x="16" y="2456"/>
                </a:lnTo>
                <a:lnTo>
                  <a:pt x="16" y="2456"/>
                </a:lnTo>
                <a:close/>
                <a:moveTo>
                  <a:pt x="16" y="2644"/>
                </a:moveTo>
                <a:lnTo>
                  <a:pt x="16" y="2755"/>
                </a:lnTo>
                <a:lnTo>
                  <a:pt x="15" y="2760"/>
                </a:lnTo>
                <a:lnTo>
                  <a:pt x="9" y="2763"/>
                </a:lnTo>
                <a:lnTo>
                  <a:pt x="3" y="2760"/>
                </a:lnTo>
                <a:lnTo>
                  <a:pt x="0" y="2755"/>
                </a:lnTo>
                <a:lnTo>
                  <a:pt x="0" y="2644"/>
                </a:lnTo>
                <a:lnTo>
                  <a:pt x="3" y="2639"/>
                </a:lnTo>
                <a:lnTo>
                  <a:pt x="9" y="2637"/>
                </a:lnTo>
                <a:lnTo>
                  <a:pt x="15" y="2639"/>
                </a:lnTo>
                <a:lnTo>
                  <a:pt x="16" y="2644"/>
                </a:lnTo>
                <a:lnTo>
                  <a:pt x="16" y="2644"/>
                </a:lnTo>
                <a:close/>
                <a:moveTo>
                  <a:pt x="16" y="2833"/>
                </a:moveTo>
                <a:lnTo>
                  <a:pt x="16" y="2943"/>
                </a:lnTo>
                <a:lnTo>
                  <a:pt x="15" y="2949"/>
                </a:lnTo>
                <a:lnTo>
                  <a:pt x="9" y="2951"/>
                </a:lnTo>
                <a:lnTo>
                  <a:pt x="3" y="2949"/>
                </a:lnTo>
                <a:lnTo>
                  <a:pt x="0" y="2943"/>
                </a:lnTo>
                <a:lnTo>
                  <a:pt x="0" y="2833"/>
                </a:lnTo>
                <a:lnTo>
                  <a:pt x="3" y="2827"/>
                </a:lnTo>
                <a:lnTo>
                  <a:pt x="9" y="2825"/>
                </a:lnTo>
                <a:lnTo>
                  <a:pt x="15" y="2827"/>
                </a:lnTo>
                <a:lnTo>
                  <a:pt x="16" y="2833"/>
                </a:lnTo>
                <a:lnTo>
                  <a:pt x="16" y="2833"/>
                </a:lnTo>
                <a:close/>
                <a:moveTo>
                  <a:pt x="16" y="3021"/>
                </a:moveTo>
                <a:lnTo>
                  <a:pt x="16" y="3131"/>
                </a:lnTo>
                <a:lnTo>
                  <a:pt x="15" y="3137"/>
                </a:lnTo>
                <a:lnTo>
                  <a:pt x="9" y="3140"/>
                </a:lnTo>
                <a:lnTo>
                  <a:pt x="3" y="3137"/>
                </a:lnTo>
                <a:lnTo>
                  <a:pt x="0" y="3131"/>
                </a:lnTo>
                <a:lnTo>
                  <a:pt x="0" y="3021"/>
                </a:lnTo>
                <a:lnTo>
                  <a:pt x="3" y="3017"/>
                </a:lnTo>
                <a:lnTo>
                  <a:pt x="9" y="3014"/>
                </a:lnTo>
                <a:lnTo>
                  <a:pt x="15" y="3017"/>
                </a:lnTo>
                <a:lnTo>
                  <a:pt x="16" y="3021"/>
                </a:lnTo>
                <a:lnTo>
                  <a:pt x="16" y="3021"/>
                </a:lnTo>
                <a:close/>
                <a:moveTo>
                  <a:pt x="16" y="3211"/>
                </a:moveTo>
                <a:lnTo>
                  <a:pt x="16" y="3319"/>
                </a:lnTo>
                <a:lnTo>
                  <a:pt x="15" y="3325"/>
                </a:lnTo>
                <a:lnTo>
                  <a:pt x="9" y="3328"/>
                </a:lnTo>
                <a:lnTo>
                  <a:pt x="3" y="3325"/>
                </a:lnTo>
                <a:lnTo>
                  <a:pt x="0" y="3319"/>
                </a:lnTo>
                <a:lnTo>
                  <a:pt x="0" y="3211"/>
                </a:lnTo>
                <a:lnTo>
                  <a:pt x="3" y="3205"/>
                </a:lnTo>
                <a:lnTo>
                  <a:pt x="9" y="3202"/>
                </a:lnTo>
                <a:lnTo>
                  <a:pt x="15" y="3205"/>
                </a:lnTo>
                <a:lnTo>
                  <a:pt x="16" y="3211"/>
                </a:lnTo>
                <a:lnTo>
                  <a:pt x="16" y="3211"/>
                </a:lnTo>
                <a:close/>
                <a:moveTo>
                  <a:pt x="16" y="3399"/>
                </a:moveTo>
                <a:lnTo>
                  <a:pt x="16" y="3509"/>
                </a:lnTo>
                <a:lnTo>
                  <a:pt x="15" y="3515"/>
                </a:lnTo>
                <a:lnTo>
                  <a:pt x="9" y="3516"/>
                </a:lnTo>
                <a:lnTo>
                  <a:pt x="3" y="3515"/>
                </a:lnTo>
                <a:lnTo>
                  <a:pt x="0" y="3509"/>
                </a:lnTo>
                <a:lnTo>
                  <a:pt x="0" y="3399"/>
                </a:lnTo>
                <a:lnTo>
                  <a:pt x="3" y="3393"/>
                </a:lnTo>
                <a:lnTo>
                  <a:pt x="9" y="3390"/>
                </a:lnTo>
                <a:lnTo>
                  <a:pt x="15" y="3393"/>
                </a:lnTo>
                <a:lnTo>
                  <a:pt x="16" y="3399"/>
                </a:lnTo>
                <a:lnTo>
                  <a:pt x="16" y="3399"/>
                </a:lnTo>
                <a:close/>
                <a:moveTo>
                  <a:pt x="16" y="3587"/>
                </a:moveTo>
                <a:lnTo>
                  <a:pt x="16" y="3697"/>
                </a:lnTo>
                <a:lnTo>
                  <a:pt x="15" y="3703"/>
                </a:lnTo>
                <a:lnTo>
                  <a:pt x="9" y="3704"/>
                </a:lnTo>
                <a:lnTo>
                  <a:pt x="3" y="3703"/>
                </a:lnTo>
                <a:lnTo>
                  <a:pt x="0" y="3697"/>
                </a:lnTo>
                <a:lnTo>
                  <a:pt x="0" y="3587"/>
                </a:lnTo>
                <a:lnTo>
                  <a:pt x="3" y="3581"/>
                </a:lnTo>
                <a:lnTo>
                  <a:pt x="9" y="3578"/>
                </a:lnTo>
                <a:lnTo>
                  <a:pt x="15" y="3581"/>
                </a:lnTo>
                <a:lnTo>
                  <a:pt x="16" y="3587"/>
                </a:lnTo>
                <a:lnTo>
                  <a:pt x="16" y="3587"/>
                </a:lnTo>
                <a:close/>
                <a:moveTo>
                  <a:pt x="16" y="3775"/>
                </a:moveTo>
                <a:lnTo>
                  <a:pt x="16" y="3885"/>
                </a:lnTo>
                <a:lnTo>
                  <a:pt x="15" y="3891"/>
                </a:lnTo>
                <a:lnTo>
                  <a:pt x="9" y="3892"/>
                </a:lnTo>
                <a:lnTo>
                  <a:pt x="3" y="3891"/>
                </a:lnTo>
                <a:lnTo>
                  <a:pt x="0" y="3885"/>
                </a:lnTo>
                <a:lnTo>
                  <a:pt x="0" y="3775"/>
                </a:lnTo>
                <a:lnTo>
                  <a:pt x="3" y="3769"/>
                </a:lnTo>
                <a:lnTo>
                  <a:pt x="9" y="3766"/>
                </a:lnTo>
                <a:lnTo>
                  <a:pt x="15" y="3769"/>
                </a:lnTo>
                <a:lnTo>
                  <a:pt x="16" y="3775"/>
                </a:lnTo>
                <a:lnTo>
                  <a:pt x="16" y="3775"/>
                </a:lnTo>
                <a:close/>
                <a:moveTo>
                  <a:pt x="16" y="3963"/>
                </a:moveTo>
                <a:lnTo>
                  <a:pt x="16" y="4073"/>
                </a:lnTo>
                <a:lnTo>
                  <a:pt x="15" y="4079"/>
                </a:lnTo>
                <a:lnTo>
                  <a:pt x="9" y="4081"/>
                </a:lnTo>
                <a:lnTo>
                  <a:pt x="3" y="4079"/>
                </a:lnTo>
                <a:lnTo>
                  <a:pt x="0" y="4073"/>
                </a:lnTo>
                <a:lnTo>
                  <a:pt x="0" y="3963"/>
                </a:lnTo>
                <a:lnTo>
                  <a:pt x="3" y="3958"/>
                </a:lnTo>
                <a:lnTo>
                  <a:pt x="9" y="3956"/>
                </a:lnTo>
                <a:lnTo>
                  <a:pt x="15" y="3958"/>
                </a:lnTo>
                <a:lnTo>
                  <a:pt x="16" y="3963"/>
                </a:lnTo>
                <a:lnTo>
                  <a:pt x="16" y="3963"/>
                </a:lnTo>
                <a:close/>
                <a:moveTo>
                  <a:pt x="16" y="4152"/>
                </a:moveTo>
                <a:lnTo>
                  <a:pt x="16" y="4262"/>
                </a:lnTo>
                <a:lnTo>
                  <a:pt x="15" y="4267"/>
                </a:lnTo>
                <a:lnTo>
                  <a:pt x="9" y="4269"/>
                </a:lnTo>
                <a:lnTo>
                  <a:pt x="3" y="4267"/>
                </a:lnTo>
                <a:lnTo>
                  <a:pt x="0" y="4262"/>
                </a:lnTo>
                <a:lnTo>
                  <a:pt x="0" y="4152"/>
                </a:lnTo>
                <a:lnTo>
                  <a:pt x="3" y="4146"/>
                </a:lnTo>
                <a:lnTo>
                  <a:pt x="9" y="4144"/>
                </a:lnTo>
                <a:lnTo>
                  <a:pt x="15" y="4146"/>
                </a:lnTo>
                <a:lnTo>
                  <a:pt x="16" y="4152"/>
                </a:lnTo>
                <a:lnTo>
                  <a:pt x="16" y="4152"/>
                </a:lnTo>
                <a:close/>
                <a:moveTo>
                  <a:pt x="16" y="4340"/>
                </a:moveTo>
                <a:lnTo>
                  <a:pt x="16" y="4450"/>
                </a:lnTo>
                <a:lnTo>
                  <a:pt x="15" y="4456"/>
                </a:lnTo>
                <a:lnTo>
                  <a:pt x="9" y="4458"/>
                </a:lnTo>
                <a:lnTo>
                  <a:pt x="3" y="4456"/>
                </a:lnTo>
                <a:lnTo>
                  <a:pt x="0" y="4450"/>
                </a:lnTo>
                <a:lnTo>
                  <a:pt x="0" y="4340"/>
                </a:lnTo>
                <a:lnTo>
                  <a:pt x="3" y="4334"/>
                </a:lnTo>
                <a:lnTo>
                  <a:pt x="9" y="4333"/>
                </a:lnTo>
                <a:lnTo>
                  <a:pt x="15" y="4334"/>
                </a:lnTo>
                <a:lnTo>
                  <a:pt x="16" y="4340"/>
                </a:lnTo>
                <a:lnTo>
                  <a:pt x="16" y="4340"/>
                </a:lnTo>
                <a:close/>
                <a:moveTo>
                  <a:pt x="16" y="4528"/>
                </a:moveTo>
                <a:lnTo>
                  <a:pt x="16" y="4638"/>
                </a:lnTo>
                <a:lnTo>
                  <a:pt x="15" y="4644"/>
                </a:lnTo>
                <a:lnTo>
                  <a:pt x="9" y="4647"/>
                </a:lnTo>
                <a:lnTo>
                  <a:pt x="3" y="4644"/>
                </a:lnTo>
                <a:lnTo>
                  <a:pt x="0" y="4638"/>
                </a:lnTo>
                <a:lnTo>
                  <a:pt x="0" y="4528"/>
                </a:lnTo>
                <a:lnTo>
                  <a:pt x="3" y="4522"/>
                </a:lnTo>
                <a:lnTo>
                  <a:pt x="9" y="4521"/>
                </a:lnTo>
                <a:lnTo>
                  <a:pt x="15" y="4522"/>
                </a:lnTo>
                <a:lnTo>
                  <a:pt x="16" y="4528"/>
                </a:lnTo>
                <a:lnTo>
                  <a:pt x="16" y="4528"/>
                </a:lnTo>
                <a:close/>
                <a:moveTo>
                  <a:pt x="16" y="4716"/>
                </a:moveTo>
                <a:lnTo>
                  <a:pt x="16" y="4826"/>
                </a:lnTo>
                <a:lnTo>
                  <a:pt x="15" y="4832"/>
                </a:lnTo>
                <a:lnTo>
                  <a:pt x="9" y="4835"/>
                </a:lnTo>
                <a:lnTo>
                  <a:pt x="3" y="4832"/>
                </a:lnTo>
                <a:lnTo>
                  <a:pt x="0" y="4826"/>
                </a:lnTo>
                <a:lnTo>
                  <a:pt x="0" y="4716"/>
                </a:lnTo>
                <a:lnTo>
                  <a:pt x="3" y="4712"/>
                </a:lnTo>
                <a:lnTo>
                  <a:pt x="9" y="4709"/>
                </a:lnTo>
                <a:lnTo>
                  <a:pt x="15" y="4712"/>
                </a:lnTo>
                <a:lnTo>
                  <a:pt x="16" y="4716"/>
                </a:lnTo>
                <a:lnTo>
                  <a:pt x="16" y="4716"/>
                </a:lnTo>
                <a:close/>
                <a:moveTo>
                  <a:pt x="16" y="4906"/>
                </a:moveTo>
                <a:lnTo>
                  <a:pt x="16" y="5014"/>
                </a:lnTo>
                <a:lnTo>
                  <a:pt x="15" y="5020"/>
                </a:lnTo>
                <a:lnTo>
                  <a:pt x="9" y="5023"/>
                </a:lnTo>
                <a:lnTo>
                  <a:pt x="3" y="5020"/>
                </a:lnTo>
                <a:lnTo>
                  <a:pt x="0" y="5014"/>
                </a:lnTo>
                <a:lnTo>
                  <a:pt x="0" y="4906"/>
                </a:lnTo>
                <a:lnTo>
                  <a:pt x="3" y="4900"/>
                </a:lnTo>
                <a:lnTo>
                  <a:pt x="9" y="4897"/>
                </a:lnTo>
                <a:lnTo>
                  <a:pt x="15" y="4900"/>
                </a:lnTo>
                <a:lnTo>
                  <a:pt x="16" y="4906"/>
                </a:lnTo>
                <a:lnTo>
                  <a:pt x="16" y="4906"/>
                </a:lnTo>
                <a:close/>
                <a:moveTo>
                  <a:pt x="16" y="5094"/>
                </a:moveTo>
                <a:lnTo>
                  <a:pt x="16" y="5204"/>
                </a:lnTo>
                <a:lnTo>
                  <a:pt x="15" y="5210"/>
                </a:lnTo>
                <a:lnTo>
                  <a:pt x="9" y="5211"/>
                </a:lnTo>
                <a:lnTo>
                  <a:pt x="3" y="5210"/>
                </a:lnTo>
                <a:lnTo>
                  <a:pt x="0" y="5204"/>
                </a:lnTo>
                <a:lnTo>
                  <a:pt x="0" y="5094"/>
                </a:lnTo>
                <a:lnTo>
                  <a:pt x="3" y="5088"/>
                </a:lnTo>
                <a:lnTo>
                  <a:pt x="9" y="5085"/>
                </a:lnTo>
                <a:lnTo>
                  <a:pt x="15" y="5088"/>
                </a:lnTo>
                <a:lnTo>
                  <a:pt x="16" y="5094"/>
                </a:lnTo>
                <a:lnTo>
                  <a:pt x="16" y="5094"/>
                </a:lnTo>
                <a:close/>
                <a:moveTo>
                  <a:pt x="16" y="5282"/>
                </a:moveTo>
                <a:lnTo>
                  <a:pt x="16" y="5392"/>
                </a:lnTo>
                <a:lnTo>
                  <a:pt x="15" y="5398"/>
                </a:lnTo>
                <a:lnTo>
                  <a:pt x="9" y="5399"/>
                </a:lnTo>
                <a:lnTo>
                  <a:pt x="3" y="5398"/>
                </a:lnTo>
                <a:lnTo>
                  <a:pt x="0" y="5392"/>
                </a:lnTo>
                <a:lnTo>
                  <a:pt x="0" y="5282"/>
                </a:lnTo>
                <a:lnTo>
                  <a:pt x="3" y="5276"/>
                </a:lnTo>
                <a:lnTo>
                  <a:pt x="9" y="5274"/>
                </a:lnTo>
                <a:lnTo>
                  <a:pt x="15" y="5276"/>
                </a:lnTo>
                <a:lnTo>
                  <a:pt x="16" y="5282"/>
                </a:lnTo>
                <a:lnTo>
                  <a:pt x="16" y="5282"/>
                </a:lnTo>
                <a:close/>
                <a:moveTo>
                  <a:pt x="16" y="5470"/>
                </a:moveTo>
                <a:lnTo>
                  <a:pt x="16" y="5580"/>
                </a:lnTo>
                <a:lnTo>
                  <a:pt x="15" y="5586"/>
                </a:lnTo>
                <a:lnTo>
                  <a:pt x="9" y="5588"/>
                </a:lnTo>
                <a:lnTo>
                  <a:pt x="3" y="5586"/>
                </a:lnTo>
                <a:lnTo>
                  <a:pt x="0" y="5580"/>
                </a:lnTo>
                <a:lnTo>
                  <a:pt x="0" y="5470"/>
                </a:lnTo>
                <a:lnTo>
                  <a:pt x="3" y="5465"/>
                </a:lnTo>
                <a:lnTo>
                  <a:pt x="9" y="5463"/>
                </a:lnTo>
                <a:lnTo>
                  <a:pt x="15" y="5465"/>
                </a:lnTo>
                <a:lnTo>
                  <a:pt x="16" y="5470"/>
                </a:lnTo>
                <a:lnTo>
                  <a:pt x="16" y="5470"/>
                </a:lnTo>
                <a:close/>
                <a:moveTo>
                  <a:pt x="16" y="5659"/>
                </a:moveTo>
                <a:lnTo>
                  <a:pt x="16" y="5769"/>
                </a:lnTo>
                <a:lnTo>
                  <a:pt x="15" y="5774"/>
                </a:lnTo>
                <a:lnTo>
                  <a:pt x="9" y="5776"/>
                </a:lnTo>
                <a:lnTo>
                  <a:pt x="3" y="5774"/>
                </a:lnTo>
                <a:lnTo>
                  <a:pt x="0" y="5769"/>
                </a:lnTo>
                <a:lnTo>
                  <a:pt x="0" y="5659"/>
                </a:lnTo>
                <a:lnTo>
                  <a:pt x="3" y="5653"/>
                </a:lnTo>
                <a:lnTo>
                  <a:pt x="9" y="5651"/>
                </a:lnTo>
                <a:lnTo>
                  <a:pt x="15" y="5653"/>
                </a:lnTo>
                <a:lnTo>
                  <a:pt x="16" y="5659"/>
                </a:lnTo>
                <a:lnTo>
                  <a:pt x="16" y="5659"/>
                </a:lnTo>
                <a:close/>
                <a:moveTo>
                  <a:pt x="16" y="5847"/>
                </a:moveTo>
                <a:lnTo>
                  <a:pt x="16" y="5893"/>
                </a:lnTo>
                <a:lnTo>
                  <a:pt x="15" y="5899"/>
                </a:lnTo>
                <a:lnTo>
                  <a:pt x="9" y="5900"/>
                </a:lnTo>
                <a:lnTo>
                  <a:pt x="3" y="5899"/>
                </a:lnTo>
                <a:lnTo>
                  <a:pt x="0" y="5893"/>
                </a:lnTo>
                <a:lnTo>
                  <a:pt x="0" y="5847"/>
                </a:lnTo>
                <a:lnTo>
                  <a:pt x="3" y="5841"/>
                </a:lnTo>
                <a:lnTo>
                  <a:pt x="9" y="5840"/>
                </a:lnTo>
                <a:lnTo>
                  <a:pt x="15" y="5841"/>
                </a:lnTo>
                <a:lnTo>
                  <a:pt x="16" y="5847"/>
                </a:lnTo>
                <a:lnTo>
                  <a:pt x="16" y="584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94" name="Freeform 248"/>
          <p:cNvSpPr>
            <a:spLocks/>
          </p:cNvSpPr>
          <p:nvPr/>
        </p:nvSpPr>
        <p:spPr bwMode="auto">
          <a:xfrm>
            <a:off x="1204481" y="5681734"/>
            <a:ext cx="360051" cy="216032"/>
          </a:xfrm>
          <a:custGeom>
            <a:avLst/>
            <a:gdLst>
              <a:gd name="connsiteX0" fmla="*/ 0 w 19027"/>
              <a:gd name="connsiteY0" fmla="*/ 19509 h 19509"/>
              <a:gd name="connsiteX1" fmla="*/ 10571 w 19027"/>
              <a:gd name="connsiteY1" fmla="*/ 10000 h 19509"/>
              <a:gd name="connsiteX2" fmla="*/ 19027 w 19027"/>
              <a:gd name="connsiteY2" fmla="*/ 0 h 19509"/>
              <a:gd name="connsiteX0" fmla="*/ 0 w 10571"/>
              <a:gd name="connsiteY0" fmla="*/ 9509 h 11948"/>
              <a:gd name="connsiteX1" fmla="*/ 10571 w 10571"/>
              <a:gd name="connsiteY1" fmla="*/ 0 h 11948"/>
              <a:gd name="connsiteX2" fmla="*/ 9027 w 10571"/>
              <a:gd name="connsiteY2" fmla="*/ 11948 h 11948"/>
              <a:gd name="connsiteX0" fmla="*/ 0 w 9027"/>
              <a:gd name="connsiteY0" fmla="*/ 0 h 2439"/>
              <a:gd name="connsiteX1" fmla="*/ 4514 w 9027"/>
              <a:gd name="connsiteY1" fmla="*/ 0 h 2439"/>
              <a:gd name="connsiteX2" fmla="*/ 9027 w 9027"/>
              <a:gd name="connsiteY2" fmla="*/ 2439 h 2439"/>
              <a:gd name="connsiteX0" fmla="*/ 0 w 6250"/>
              <a:gd name="connsiteY0" fmla="*/ 0 h 29997"/>
              <a:gd name="connsiteX1" fmla="*/ 5001 w 6250"/>
              <a:gd name="connsiteY1" fmla="*/ 0 h 29997"/>
              <a:gd name="connsiteX2" fmla="*/ 6250 w 6250"/>
              <a:gd name="connsiteY2" fmla="*/ 29997 h 29997"/>
              <a:gd name="connsiteX0" fmla="*/ 0 w 10000"/>
              <a:gd name="connsiteY0" fmla="*/ 0 h 10000"/>
              <a:gd name="connsiteX1" fmla="*/ 2000 w 10000"/>
              <a:gd name="connsiteY1" fmla="*/ 6667 h 10000"/>
              <a:gd name="connsiteX2" fmla="*/ 10000 w 10000"/>
              <a:gd name="connsiteY2" fmla="*/ 10000 h 10000"/>
            </a:gdLst>
            <a:ahLst/>
            <a:cxnLst>
              <a:cxn ang="0">
                <a:pos x="connsiteX0" y="connsiteY0"/>
              </a:cxn>
              <a:cxn ang="0">
                <a:pos x="connsiteX1" y="connsiteY1"/>
              </a:cxn>
              <a:cxn ang="0">
                <a:pos x="connsiteX2" y="connsiteY2"/>
              </a:cxn>
            </a:cxnLst>
            <a:rect l="l" t="t" r="r" b="b"/>
            <a:pathLst>
              <a:path w="10000" h="10000">
                <a:moveTo>
                  <a:pt x="0" y="0"/>
                </a:moveTo>
                <a:lnTo>
                  <a:pt x="2000" y="6667"/>
                </a:lnTo>
                <a:lnTo>
                  <a:pt x="10000" y="10000"/>
                </a:lnTo>
              </a:path>
            </a:pathLst>
          </a:custGeom>
          <a:noFill/>
          <a:ln w="14288">
            <a:solidFill>
              <a:srgbClr val="3475CD"/>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nvGrpSpPr>
          <p:cNvPr id="295" name="Group 350"/>
          <p:cNvGrpSpPr/>
          <p:nvPr/>
        </p:nvGrpSpPr>
        <p:grpSpPr>
          <a:xfrm>
            <a:off x="5143417" y="6041784"/>
            <a:ext cx="360040" cy="285180"/>
            <a:chOff x="5137151" y="6323013"/>
            <a:chExt cx="333375" cy="357188"/>
          </a:xfrm>
        </p:grpSpPr>
        <p:sp>
          <p:nvSpPr>
            <p:cNvPr id="296" name="Freeform 47"/>
            <p:cNvSpPr>
              <a:spLocks/>
            </p:cNvSpPr>
            <p:nvPr/>
          </p:nvSpPr>
          <p:spPr bwMode="auto">
            <a:xfrm>
              <a:off x="5138738" y="6323013"/>
              <a:ext cx="328613" cy="190500"/>
            </a:xfrm>
            <a:custGeom>
              <a:avLst/>
              <a:gdLst/>
              <a:ahLst/>
              <a:cxnLst>
                <a:cxn ang="0">
                  <a:pos x="0" y="200"/>
                </a:cxn>
                <a:cxn ang="0">
                  <a:pos x="255" y="360"/>
                </a:cxn>
                <a:cxn ang="0">
                  <a:pos x="622" y="168"/>
                </a:cxn>
                <a:cxn ang="0">
                  <a:pos x="336" y="0"/>
                </a:cxn>
                <a:cxn ang="0">
                  <a:pos x="0" y="200"/>
                </a:cxn>
              </a:cxnLst>
              <a:rect l="0" t="0" r="r" b="b"/>
              <a:pathLst>
                <a:path w="622" h="360">
                  <a:moveTo>
                    <a:pt x="0" y="200"/>
                  </a:moveTo>
                  <a:lnTo>
                    <a:pt x="255" y="360"/>
                  </a:lnTo>
                  <a:lnTo>
                    <a:pt x="622" y="168"/>
                  </a:lnTo>
                  <a:lnTo>
                    <a:pt x="336" y="0"/>
                  </a:lnTo>
                  <a:lnTo>
                    <a:pt x="0" y="200"/>
                  </a:ln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97" name="Freeform 48"/>
            <p:cNvSpPr>
              <a:spLocks/>
            </p:cNvSpPr>
            <p:nvPr/>
          </p:nvSpPr>
          <p:spPr bwMode="auto">
            <a:xfrm>
              <a:off x="5138738" y="6323013"/>
              <a:ext cx="328613" cy="190500"/>
            </a:xfrm>
            <a:custGeom>
              <a:avLst/>
              <a:gdLst/>
              <a:ahLst/>
              <a:cxnLst>
                <a:cxn ang="0">
                  <a:pos x="0" y="200"/>
                </a:cxn>
                <a:cxn ang="0">
                  <a:pos x="255" y="360"/>
                </a:cxn>
                <a:cxn ang="0">
                  <a:pos x="622" y="168"/>
                </a:cxn>
                <a:cxn ang="0">
                  <a:pos x="336" y="0"/>
                </a:cxn>
                <a:cxn ang="0">
                  <a:pos x="0" y="200"/>
                </a:cxn>
              </a:cxnLst>
              <a:rect l="0" t="0" r="r" b="b"/>
              <a:pathLst>
                <a:path w="622" h="360">
                  <a:moveTo>
                    <a:pt x="0" y="200"/>
                  </a:moveTo>
                  <a:lnTo>
                    <a:pt x="255" y="360"/>
                  </a:lnTo>
                  <a:lnTo>
                    <a:pt x="622" y="168"/>
                  </a:lnTo>
                  <a:lnTo>
                    <a:pt x="336" y="0"/>
                  </a:lnTo>
                  <a:lnTo>
                    <a:pt x="0" y="20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98" name="Line 49"/>
            <p:cNvSpPr>
              <a:spLocks noChangeShapeType="1"/>
            </p:cNvSpPr>
            <p:nvPr/>
          </p:nvSpPr>
          <p:spPr bwMode="auto">
            <a:xfrm flipV="1">
              <a:off x="5273676" y="6513513"/>
              <a:ext cx="1588" cy="166688"/>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299" name="Line 50"/>
            <p:cNvSpPr>
              <a:spLocks noChangeShapeType="1"/>
            </p:cNvSpPr>
            <p:nvPr/>
          </p:nvSpPr>
          <p:spPr bwMode="auto">
            <a:xfrm flipH="1" flipV="1">
              <a:off x="5468938" y="6413501"/>
              <a:ext cx="1588" cy="1698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00" name="Freeform 51"/>
            <p:cNvSpPr>
              <a:spLocks/>
            </p:cNvSpPr>
            <p:nvPr/>
          </p:nvSpPr>
          <p:spPr bwMode="auto">
            <a:xfrm>
              <a:off x="5137151" y="6427788"/>
              <a:ext cx="330200" cy="252413"/>
            </a:xfrm>
            <a:custGeom>
              <a:avLst/>
              <a:gdLst/>
              <a:ahLst/>
              <a:cxnLst>
                <a:cxn ang="0">
                  <a:pos x="0" y="0"/>
                </a:cxn>
                <a:cxn ang="0">
                  <a:pos x="0" y="322"/>
                </a:cxn>
                <a:cxn ang="0">
                  <a:pos x="256" y="477"/>
                </a:cxn>
                <a:cxn ang="0">
                  <a:pos x="623" y="291"/>
                </a:cxn>
              </a:cxnLst>
              <a:rect l="0" t="0" r="r" b="b"/>
              <a:pathLst>
                <a:path w="623" h="477">
                  <a:moveTo>
                    <a:pt x="0" y="0"/>
                  </a:moveTo>
                  <a:lnTo>
                    <a:pt x="0" y="322"/>
                  </a:lnTo>
                  <a:lnTo>
                    <a:pt x="256" y="477"/>
                  </a:lnTo>
                  <a:lnTo>
                    <a:pt x="623" y="291"/>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01" name="Freeform 52"/>
            <p:cNvSpPr>
              <a:spLocks/>
            </p:cNvSpPr>
            <p:nvPr/>
          </p:nvSpPr>
          <p:spPr bwMode="auto">
            <a:xfrm>
              <a:off x="5345113" y="6489701"/>
              <a:ext cx="57150" cy="147638"/>
            </a:xfrm>
            <a:custGeom>
              <a:avLst/>
              <a:gdLst/>
              <a:ahLst/>
              <a:cxnLst>
                <a:cxn ang="0">
                  <a:pos x="0" y="279"/>
                </a:cxn>
                <a:cxn ang="0">
                  <a:pos x="0" y="62"/>
                </a:cxn>
                <a:cxn ang="0">
                  <a:pos x="106" y="0"/>
                </a:cxn>
                <a:cxn ang="0">
                  <a:pos x="106" y="236"/>
                </a:cxn>
              </a:cxnLst>
              <a:rect l="0" t="0" r="r" b="b"/>
              <a:pathLst>
                <a:path w="106" h="279">
                  <a:moveTo>
                    <a:pt x="0" y="279"/>
                  </a:moveTo>
                  <a:lnTo>
                    <a:pt x="0" y="62"/>
                  </a:lnTo>
                  <a:lnTo>
                    <a:pt x="106" y="0"/>
                  </a:lnTo>
                  <a:lnTo>
                    <a:pt x="106" y="236"/>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grpSp>
        <p:nvGrpSpPr>
          <p:cNvPr id="302" name="Group 357"/>
          <p:cNvGrpSpPr/>
          <p:nvPr/>
        </p:nvGrpSpPr>
        <p:grpSpPr>
          <a:xfrm>
            <a:off x="1204497" y="5828612"/>
            <a:ext cx="576064" cy="357188"/>
            <a:chOff x="5137151" y="6323013"/>
            <a:chExt cx="333375" cy="357188"/>
          </a:xfrm>
        </p:grpSpPr>
        <p:sp>
          <p:nvSpPr>
            <p:cNvPr id="303" name="Freeform 47"/>
            <p:cNvSpPr>
              <a:spLocks/>
            </p:cNvSpPr>
            <p:nvPr/>
          </p:nvSpPr>
          <p:spPr bwMode="auto">
            <a:xfrm>
              <a:off x="5138738" y="6323013"/>
              <a:ext cx="328613" cy="190500"/>
            </a:xfrm>
            <a:custGeom>
              <a:avLst/>
              <a:gdLst/>
              <a:ahLst/>
              <a:cxnLst>
                <a:cxn ang="0">
                  <a:pos x="0" y="200"/>
                </a:cxn>
                <a:cxn ang="0">
                  <a:pos x="255" y="360"/>
                </a:cxn>
                <a:cxn ang="0">
                  <a:pos x="622" y="168"/>
                </a:cxn>
                <a:cxn ang="0">
                  <a:pos x="336" y="0"/>
                </a:cxn>
                <a:cxn ang="0">
                  <a:pos x="0" y="200"/>
                </a:cxn>
              </a:cxnLst>
              <a:rect l="0" t="0" r="r" b="b"/>
              <a:pathLst>
                <a:path w="622" h="360">
                  <a:moveTo>
                    <a:pt x="0" y="200"/>
                  </a:moveTo>
                  <a:lnTo>
                    <a:pt x="255" y="360"/>
                  </a:lnTo>
                  <a:lnTo>
                    <a:pt x="622" y="168"/>
                  </a:lnTo>
                  <a:lnTo>
                    <a:pt x="336" y="0"/>
                  </a:lnTo>
                  <a:lnTo>
                    <a:pt x="0" y="200"/>
                  </a:ln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04" name="Freeform 48"/>
            <p:cNvSpPr>
              <a:spLocks/>
            </p:cNvSpPr>
            <p:nvPr/>
          </p:nvSpPr>
          <p:spPr bwMode="auto">
            <a:xfrm>
              <a:off x="5138738" y="6323013"/>
              <a:ext cx="328613" cy="190500"/>
            </a:xfrm>
            <a:custGeom>
              <a:avLst/>
              <a:gdLst/>
              <a:ahLst/>
              <a:cxnLst>
                <a:cxn ang="0">
                  <a:pos x="0" y="200"/>
                </a:cxn>
                <a:cxn ang="0">
                  <a:pos x="255" y="360"/>
                </a:cxn>
                <a:cxn ang="0">
                  <a:pos x="622" y="168"/>
                </a:cxn>
                <a:cxn ang="0">
                  <a:pos x="336" y="0"/>
                </a:cxn>
                <a:cxn ang="0">
                  <a:pos x="0" y="200"/>
                </a:cxn>
              </a:cxnLst>
              <a:rect l="0" t="0" r="r" b="b"/>
              <a:pathLst>
                <a:path w="622" h="360">
                  <a:moveTo>
                    <a:pt x="0" y="200"/>
                  </a:moveTo>
                  <a:lnTo>
                    <a:pt x="255" y="360"/>
                  </a:lnTo>
                  <a:lnTo>
                    <a:pt x="622" y="168"/>
                  </a:lnTo>
                  <a:lnTo>
                    <a:pt x="336" y="0"/>
                  </a:lnTo>
                  <a:lnTo>
                    <a:pt x="0" y="200"/>
                  </a:lnTo>
                  <a:close/>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05" name="Line 49"/>
            <p:cNvSpPr>
              <a:spLocks noChangeShapeType="1"/>
            </p:cNvSpPr>
            <p:nvPr/>
          </p:nvSpPr>
          <p:spPr bwMode="auto">
            <a:xfrm flipV="1">
              <a:off x="5273676" y="6513513"/>
              <a:ext cx="1588" cy="166688"/>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06" name="Line 50"/>
            <p:cNvSpPr>
              <a:spLocks noChangeShapeType="1"/>
            </p:cNvSpPr>
            <p:nvPr/>
          </p:nvSpPr>
          <p:spPr bwMode="auto">
            <a:xfrm flipH="1" flipV="1">
              <a:off x="5468938" y="6413501"/>
              <a:ext cx="1588" cy="169863"/>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07" name="Freeform 51"/>
            <p:cNvSpPr>
              <a:spLocks/>
            </p:cNvSpPr>
            <p:nvPr/>
          </p:nvSpPr>
          <p:spPr bwMode="auto">
            <a:xfrm>
              <a:off x="5137151" y="6427788"/>
              <a:ext cx="330200" cy="252413"/>
            </a:xfrm>
            <a:custGeom>
              <a:avLst/>
              <a:gdLst/>
              <a:ahLst/>
              <a:cxnLst>
                <a:cxn ang="0">
                  <a:pos x="0" y="0"/>
                </a:cxn>
                <a:cxn ang="0">
                  <a:pos x="0" y="322"/>
                </a:cxn>
                <a:cxn ang="0">
                  <a:pos x="256" y="477"/>
                </a:cxn>
                <a:cxn ang="0">
                  <a:pos x="623" y="291"/>
                </a:cxn>
              </a:cxnLst>
              <a:rect l="0" t="0" r="r" b="b"/>
              <a:pathLst>
                <a:path w="623" h="477">
                  <a:moveTo>
                    <a:pt x="0" y="0"/>
                  </a:moveTo>
                  <a:lnTo>
                    <a:pt x="0" y="322"/>
                  </a:lnTo>
                  <a:lnTo>
                    <a:pt x="256" y="477"/>
                  </a:lnTo>
                  <a:lnTo>
                    <a:pt x="623" y="291"/>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08" name="Freeform 52"/>
            <p:cNvSpPr>
              <a:spLocks/>
            </p:cNvSpPr>
            <p:nvPr/>
          </p:nvSpPr>
          <p:spPr bwMode="auto">
            <a:xfrm>
              <a:off x="5345113" y="6489701"/>
              <a:ext cx="57150" cy="147638"/>
            </a:xfrm>
            <a:custGeom>
              <a:avLst/>
              <a:gdLst/>
              <a:ahLst/>
              <a:cxnLst>
                <a:cxn ang="0">
                  <a:pos x="0" y="279"/>
                </a:cxn>
                <a:cxn ang="0">
                  <a:pos x="0" y="62"/>
                </a:cxn>
                <a:cxn ang="0">
                  <a:pos x="106" y="0"/>
                </a:cxn>
                <a:cxn ang="0">
                  <a:pos x="106" y="236"/>
                </a:cxn>
              </a:cxnLst>
              <a:rect l="0" t="0" r="r" b="b"/>
              <a:pathLst>
                <a:path w="106" h="279">
                  <a:moveTo>
                    <a:pt x="0" y="279"/>
                  </a:moveTo>
                  <a:lnTo>
                    <a:pt x="0" y="62"/>
                  </a:lnTo>
                  <a:lnTo>
                    <a:pt x="106" y="0"/>
                  </a:lnTo>
                  <a:lnTo>
                    <a:pt x="106" y="236"/>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sp>
        <p:nvSpPr>
          <p:cNvPr id="309" name="Freeform 248"/>
          <p:cNvSpPr>
            <a:spLocks/>
          </p:cNvSpPr>
          <p:nvPr/>
        </p:nvSpPr>
        <p:spPr bwMode="auto">
          <a:xfrm>
            <a:off x="1780580" y="5825783"/>
            <a:ext cx="432031" cy="159011"/>
          </a:xfrm>
          <a:custGeom>
            <a:avLst/>
            <a:gdLst>
              <a:gd name="connsiteX0" fmla="*/ 0 w 19027"/>
              <a:gd name="connsiteY0" fmla="*/ 19509 h 19509"/>
              <a:gd name="connsiteX1" fmla="*/ 10571 w 19027"/>
              <a:gd name="connsiteY1" fmla="*/ 10000 h 19509"/>
              <a:gd name="connsiteX2" fmla="*/ 19027 w 19027"/>
              <a:gd name="connsiteY2" fmla="*/ 0 h 19509"/>
              <a:gd name="connsiteX0" fmla="*/ 0 w 10571"/>
              <a:gd name="connsiteY0" fmla="*/ 9509 h 11948"/>
              <a:gd name="connsiteX1" fmla="*/ 10571 w 10571"/>
              <a:gd name="connsiteY1" fmla="*/ 0 h 11948"/>
              <a:gd name="connsiteX2" fmla="*/ 9027 w 10571"/>
              <a:gd name="connsiteY2" fmla="*/ 11948 h 11948"/>
              <a:gd name="connsiteX0" fmla="*/ 0 w 9027"/>
              <a:gd name="connsiteY0" fmla="*/ 0 h 2439"/>
              <a:gd name="connsiteX1" fmla="*/ 4514 w 9027"/>
              <a:gd name="connsiteY1" fmla="*/ 0 h 2439"/>
              <a:gd name="connsiteX2" fmla="*/ 9027 w 9027"/>
              <a:gd name="connsiteY2" fmla="*/ 2439 h 2439"/>
              <a:gd name="connsiteX0" fmla="*/ 0 w 6250"/>
              <a:gd name="connsiteY0" fmla="*/ 0 h 29997"/>
              <a:gd name="connsiteX1" fmla="*/ 5001 w 6250"/>
              <a:gd name="connsiteY1" fmla="*/ 0 h 29997"/>
              <a:gd name="connsiteX2" fmla="*/ 6250 w 6250"/>
              <a:gd name="connsiteY2" fmla="*/ 29997 h 29997"/>
              <a:gd name="connsiteX0" fmla="*/ 0 w 10000"/>
              <a:gd name="connsiteY0" fmla="*/ 0 h 10000"/>
              <a:gd name="connsiteX1" fmla="*/ 2000 w 10000"/>
              <a:gd name="connsiteY1" fmla="*/ 6667 h 10000"/>
              <a:gd name="connsiteX2" fmla="*/ 10000 w 10000"/>
              <a:gd name="connsiteY2" fmla="*/ 10000 h 10000"/>
              <a:gd name="connsiteX0" fmla="*/ 0 w 23767"/>
              <a:gd name="connsiteY0" fmla="*/ 388 h 7055"/>
              <a:gd name="connsiteX1" fmla="*/ 2000 w 23767"/>
              <a:gd name="connsiteY1" fmla="*/ 7055 h 7055"/>
              <a:gd name="connsiteX2" fmla="*/ 23767 w 23767"/>
              <a:gd name="connsiteY2" fmla="*/ 0 h 7055"/>
              <a:gd name="connsiteX0" fmla="*/ 801 w 10801"/>
              <a:gd name="connsiteY0" fmla="*/ 550 h 11025"/>
              <a:gd name="connsiteX1" fmla="*/ 6594 w 10801"/>
              <a:gd name="connsiteY1" fmla="*/ 9450 h 11025"/>
              <a:gd name="connsiteX2" fmla="*/ 1643 w 10801"/>
              <a:gd name="connsiteY2" fmla="*/ 10000 h 11025"/>
              <a:gd name="connsiteX3" fmla="*/ 10801 w 10801"/>
              <a:gd name="connsiteY3" fmla="*/ 0 h 11025"/>
              <a:gd name="connsiteX0" fmla="*/ 0 w 10000"/>
              <a:gd name="connsiteY0" fmla="*/ 550 h 14295"/>
              <a:gd name="connsiteX1" fmla="*/ 5793 w 10000"/>
              <a:gd name="connsiteY1" fmla="*/ 9450 h 14295"/>
              <a:gd name="connsiteX2" fmla="*/ 4951 w 10000"/>
              <a:gd name="connsiteY2" fmla="*/ 14174 h 14295"/>
              <a:gd name="connsiteX3" fmla="*/ 10000 w 10000"/>
              <a:gd name="connsiteY3" fmla="*/ 0 h 14295"/>
              <a:gd name="connsiteX0" fmla="*/ 1643 w 6692"/>
              <a:gd name="connsiteY0" fmla="*/ 0 h 19019"/>
              <a:gd name="connsiteX1" fmla="*/ 2485 w 6692"/>
              <a:gd name="connsiteY1" fmla="*/ 14174 h 19019"/>
              <a:gd name="connsiteX2" fmla="*/ 1643 w 6692"/>
              <a:gd name="connsiteY2" fmla="*/ 18898 h 19019"/>
              <a:gd name="connsiteX3" fmla="*/ 6692 w 6692"/>
              <a:gd name="connsiteY3" fmla="*/ 4724 h 19019"/>
              <a:gd name="connsiteX0" fmla="*/ 2455 w 10000"/>
              <a:gd name="connsiteY0" fmla="*/ 0 h 10000"/>
              <a:gd name="connsiteX1" fmla="*/ 3713 w 10000"/>
              <a:gd name="connsiteY1" fmla="*/ 7453 h 10000"/>
              <a:gd name="connsiteX2" fmla="*/ 2455 w 10000"/>
              <a:gd name="connsiteY2" fmla="*/ 9936 h 10000"/>
              <a:gd name="connsiteX3" fmla="*/ 10000 w 10000"/>
              <a:gd name="connsiteY3" fmla="*/ 2484 h 10000"/>
              <a:gd name="connsiteX0" fmla="*/ 1198 w 10000"/>
              <a:gd name="connsiteY0" fmla="*/ 2484 h 7516"/>
              <a:gd name="connsiteX1" fmla="*/ 3713 w 10000"/>
              <a:gd name="connsiteY1" fmla="*/ 4969 h 7516"/>
              <a:gd name="connsiteX2" fmla="*/ 2455 w 10000"/>
              <a:gd name="connsiteY2" fmla="*/ 7452 h 7516"/>
              <a:gd name="connsiteX3" fmla="*/ 10000 w 10000"/>
              <a:gd name="connsiteY3" fmla="*/ 0 h 7516"/>
              <a:gd name="connsiteX0" fmla="*/ 0 w 8802"/>
              <a:gd name="connsiteY0" fmla="*/ 6610 h 11734"/>
              <a:gd name="connsiteX1" fmla="*/ 2515 w 8802"/>
              <a:gd name="connsiteY1" fmla="*/ 9916 h 11734"/>
              <a:gd name="connsiteX2" fmla="*/ 5030 w 8802"/>
              <a:gd name="connsiteY2" fmla="*/ 0 h 11734"/>
              <a:gd name="connsiteX3" fmla="*/ 8802 w 8802"/>
              <a:gd name="connsiteY3" fmla="*/ 3305 h 11734"/>
              <a:gd name="connsiteX0" fmla="*/ 0 w 10000"/>
              <a:gd name="connsiteY0" fmla="*/ 5633 h 10000"/>
              <a:gd name="connsiteX1" fmla="*/ 2857 w 10000"/>
              <a:gd name="connsiteY1" fmla="*/ 2817 h 10000"/>
              <a:gd name="connsiteX2" fmla="*/ 5715 w 10000"/>
              <a:gd name="connsiteY2" fmla="*/ 0 h 10000"/>
              <a:gd name="connsiteX3" fmla="*/ 10000 w 10000"/>
              <a:gd name="connsiteY3" fmla="*/ 2817 h 10000"/>
              <a:gd name="connsiteX0" fmla="*/ 0 w 8572"/>
              <a:gd name="connsiteY0" fmla="*/ 5634 h 10001"/>
              <a:gd name="connsiteX1" fmla="*/ 1429 w 8572"/>
              <a:gd name="connsiteY1" fmla="*/ 2817 h 10001"/>
              <a:gd name="connsiteX2" fmla="*/ 4287 w 8572"/>
              <a:gd name="connsiteY2" fmla="*/ 0 h 10001"/>
              <a:gd name="connsiteX3" fmla="*/ 8572 w 8572"/>
              <a:gd name="connsiteY3" fmla="*/ 2817 h 10001"/>
              <a:gd name="connsiteX0" fmla="*/ 0 w 10000"/>
              <a:gd name="connsiteY0" fmla="*/ 5633 h 5633"/>
              <a:gd name="connsiteX1" fmla="*/ 1667 w 10000"/>
              <a:gd name="connsiteY1" fmla="*/ 2817 h 5633"/>
              <a:gd name="connsiteX2" fmla="*/ 5001 w 10000"/>
              <a:gd name="connsiteY2" fmla="*/ 0 h 5633"/>
              <a:gd name="connsiteX3" fmla="*/ 10000 w 10000"/>
              <a:gd name="connsiteY3" fmla="*/ 2817 h 5633"/>
              <a:gd name="connsiteX0" fmla="*/ 0 w 10000"/>
              <a:gd name="connsiteY0" fmla="*/ 5832 h 10960"/>
              <a:gd name="connsiteX1" fmla="*/ 1667 w 10000"/>
              <a:gd name="connsiteY1" fmla="*/ 833 h 10960"/>
              <a:gd name="connsiteX2" fmla="*/ 5000 w 10000"/>
              <a:gd name="connsiteY2" fmla="*/ 10832 h 10960"/>
              <a:gd name="connsiteX3" fmla="*/ 10000 w 10000"/>
              <a:gd name="connsiteY3" fmla="*/ 833 h 10960"/>
              <a:gd name="connsiteX0" fmla="*/ 0 w 10000"/>
              <a:gd name="connsiteY0" fmla="*/ 4999 h 10832"/>
              <a:gd name="connsiteX1" fmla="*/ 1667 w 10000"/>
              <a:gd name="connsiteY1" fmla="*/ 9999 h 10832"/>
              <a:gd name="connsiteX2" fmla="*/ 5000 w 10000"/>
              <a:gd name="connsiteY2" fmla="*/ 9999 h 10832"/>
              <a:gd name="connsiteX3" fmla="*/ 10000 w 10000"/>
              <a:gd name="connsiteY3" fmla="*/ 0 h 10832"/>
              <a:gd name="connsiteX0" fmla="*/ 0 w 10000"/>
              <a:gd name="connsiteY0" fmla="*/ 4999 h 10832"/>
              <a:gd name="connsiteX1" fmla="*/ 5000 w 10000"/>
              <a:gd name="connsiteY1" fmla="*/ 9999 h 10832"/>
              <a:gd name="connsiteX2" fmla="*/ 10000 w 10000"/>
              <a:gd name="connsiteY2" fmla="*/ 0 h 10832"/>
              <a:gd name="connsiteX0" fmla="*/ 0 w 9999"/>
              <a:gd name="connsiteY0" fmla="*/ 9999 h 11041"/>
              <a:gd name="connsiteX1" fmla="*/ 4999 w 9999"/>
              <a:gd name="connsiteY1" fmla="*/ 9999 h 11041"/>
              <a:gd name="connsiteX2" fmla="*/ 9999 w 9999"/>
              <a:gd name="connsiteY2" fmla="*/ 0 h 11041"/>
            </a:gdLst>
            <a:ahLst/>
            <a:cxnLst>
              <a:cxn ang="0">
                <a:pos x="connsiteX0" y="connsiteY0"/>
              </a:cxn>
              <a:cxn ang="0">
                <a:pos x="connsiteX1" y="connsiteY1"/>
              </a:cxn>
              <a:cxn ang="0">
                <a:pos x="connsiteX2" y="connsiteY2"/>
              </a:cxn>
            </a:cxnLst>
            <a:rect l="l" t="t" r="r" b="b"/>
            <a:pathLst>
              <a:path w="9999" h="11041">
                <a:moveTo>
                  <a:pt x="0" y="9999"/>
                </a:moveTo>
                <a:cubicBezTo>
                  <a:pt x="1042" y="11041"/>
                  <a:pt x="3332" y="10832"/>
                  <a:pt x="4999" y="9999"/>
                </a:cubicBezTo>
                <a:lnTo>
                  <a:pt x="9999" y="0"/>
                </a:lnTo>
              </a:path>
            </a:pathLst>
          </a:custGeom>
          <a:noFill/>
          <a:ln w="14288">
            <a:solidFill>
              <a:srgbClr val="3475CD"/>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nvGrpSpPr>
          <p:cNvPr id="310" name="Group 365"/>
          <p:cNvGrpSpPr/>
          <p:nvPr/>
        </p:nvGrpSpPr>
        <p:grpSpPr>
          <a:xfrm>
            <a:off x="2572647" y="6233276"/>
            <a:ext cx="360040" cy="285180"/>
            <a:chOff x="5137151" y="6323013"/>
            <a:chExt cx="333375" cy="357188"/>
          </a:xfrm>
        </p:grpSpPr>
        <p:sp>
          <p:nvSpPr>
            <p:cNvPr id="311" name="Freeform 47"/>
            <p:cNvSpPr>
              <a:spLocks/>
            </p:cNvSpPr>
            <p:nvPr/>
          </p:nvSpPr>
          <p:spPr bwMode="auto">
            <a:xfrm>
              <a:off x="5138738" y="6323013"/>
              <a:ext cx="328613" cy="190500"/>
            </a:xfrm>
            <a:custGeom>
              <a:avLst/>
              <a:gdLst/>
              <a:ahLst/>
              <a:cxnLst>
                <a:cxn ang="0">
                  <a:pos x="0" y="200"/>
                </a:cxn>
                <a:cxn ang="0">
                  <a:pos x="255" y="360"/>
                </a:cxn>
                <a:cxn ang="0">
                  <a:pos x="622" y="168"/>
                </a:cxn>
                <a:cxn ang="0">
                  <a:pos x="336" y="0"/>
                </a:cxn>
                <a:cxn ang="0">
                  <a:pos x="0" y="200"/>
                </a:cxn>
              </a:cxnLst>
              <a:rect l="0" t="0" r="r" b="b"/>
              <a:pathLst>
                <a:path w="622" h="360">
                  <a:moveTo>
                    <a:pt x="0" y="200"/>
                  </a:moveTo>
                  <a:lnTo>
                    <a:pt x="255" y="360"/>
                  </a:lnTo>
                  <a:lnTo>
                    <a:pt x="622" y="168"/>
                  </a:lnTo>
                  <a:lnTo>
                    <a:pt x="336" y="0"/>
                  </a:lnTo>
                  <a:lnTo>
                    <a:pt x="0" y="200"/>
                  </a:lnTo>
                  <a:close/>
                </a:path>
              </a:pathLst>
            </a:custGeom>
            <a:solidFill>
              <a:srgbClr val="F2F2F2"/>
            </a:solidFill>
            <a:ln w="9525">
              <a:solidFill>
                <a:schemeClr val="tx1"/>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12" name="Freeform 48"/>
            <p:cNvSpPr>
              <a:spLocks/>
            </p:cNvSpPr>
            <p:nvPr/>
          </p:nvSpPr>
          <p:spPr bwMode="auto">
            <a:xfrm>
              <a:off x="5138738" y="6323013"/>
              <a:ext cx="328613" cy="190500"/>
            </a:xfrm>
            <a:custGeom>
              <a:avLst/>
              <a:gdLst/>
              <a:ahLst/>
              <a:cxnLst>
                <a:cxn ang="0">
                  <a:pos x="0" y="200"/>
                </a:cxn>
                <a:cxn ang="0">
                  <a:pos x="255" y="360"/>
                </a:cxn>
                <a:cxn ang="0">
                  <a:pos x="622" y="168"/>
                </a:cxn>
                <a:cxn ang="0">
                  <a:pos x="336" y="0"/>
                </a:cxn>
                <a:cxn ang="0">
                  <a:pos x="0" y="200"/>
                </a:cxn>
              </a:cxnLst>
              <a:rect l="0" t="0" r="r" b="b"/>
              <a:pathLst>
                <a:path w="622" h="360">
                  <a:moveTo>
                    <a:pt x="0" y="200"/>
                  </a:moveTo>
                  <a:lnTo>
                    <a:pt x="255" y="360"/>
                  </a:lnTo>
                  <a:lnTo>
                    <a:pt x="622" y="168"/>
                  </a:lnTo>
                  <a:lnTo>
                    <a:pt x="336" y="0"/>
                  </a:lnTo>
                  <a:lnTo>
                    <a:pt x="0" y="200"/>
                  </a:lnTo>
                  <a:close/>
                </a:path>
              </a:pathLst>
            </a:cu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13" name="Line 49"/>
            <p:cNvSpPr>
              <a:spLocks noChangeShapeType="1"/>
            </p:cNvSpPr>
            <p:nvPr/>
          </p:nvSpPr>
          <p:spPr bwMode="auto">
            <a:xfrm flipV="1">
              <a:off x="5273676" y="6513513"/>
              <a:ext cx="1588" cy="166688"/>
            </a:xfrm>
            <a:prstGeom prst="line">
              <a:avLst/>
            </a:pr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14" name="Line 50"/>
            <p:cNvSpPr>
              <a:spLocks noChangeShapeType="1"/>
            </p:cNvSpPr>
            <p:nvPr/>
          </p:nvSpPr>
          <p:spPr bwMode="auto">
            <a:xfrm flipH="1" flipV="1">
              <a:off x="5468938" y="6413501"/>
              <a:ext cx="1588" cy="169863"/>
            </a:xfrm>
            <a:prstGeom prst="line">
              <a:avLst/>
            </a:pr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15" name="Freeform 51"/>
            <p:cNvSpPr>
              <a:spLocks/>
            </p:cNvSpPr>
            <p:nvPr/>
          </p:nvSpPr>
          <p:spPr bwMode="auto">
            <a:xfrm>
              <a:off x="5137151" y="6427788"/>
              <a:ext cx="330200" cy="252413"/>
            </a:xfrm>
            <a:custGeom>
              <a:avLst/>
              <a:gdLst/>
              <a:ahLst/>
              <a:cxnLst>
                <a:cxn ang="0">
                  <a:pos x="0" y="0"/>
                </a:cxn>
                <a:cxn ang="0">
                  <a:pos x="0" y="322"/>
                </a:cxn>
                <a:cxn ang="0">
                  <a:pos x="256" y="477"/>
                </a:cxn>
                <a:cxn ang="0">
                  <a:pos x="623" y="291"/>
                </a:cxn>
              </a:cxnLst>
              <a:rect l="0" t="0" r="r" b="b"/>
              <a:pathLst>
                <a:path w="623" h="477">
                  <a:moveTo>
                    <a:pt x="0" y="0"/>
                  </a:moveTo>
                  <a:lnTo>
                    <a:pt x="0" y="322"/>
                  </a:lnTo>
                  <a:lnTo>
                    <a:pt x="256" y="477"/>
                  </a:lnTo>
                  <a:lnTo>
                    <a:pt x="623" y="291"/>
                  </a:lnTo>
                </a:path>
              </a:pathLst>
            </a:cu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16" name="Freeform 52"/>
            <p:cNvSpPr>
              <a:spLocks/>
            </p:cNvSpPr>
            <p:nvPr/>
          </p:nvSpPr>
          <p:spPr bwMode="auto">
            <a:xfrm>
              <a:off x="5345113" y="6489701"/>
              <a:ext cx="57150" cy="147638"/>
            </a:xfrm>
            <a:custGeom>
              <a:avLst/>
              <a:gdLst/>
              <a:ahLst/>
              <a:cxnLst>
                <a:cxn ang="0">
                  <a:pos x="0" y="279"/>
                </a:cxn>
                <a:cxn ang="0">
                  <a:pos x="0" y="62"/>
                </a:cxn>
                <a:cxn ang="0">
                  <a:pos x="106" y="0"/>
                </a:cxn>
                <a:cxn ang="0">
                  <a:pos x="106" y="236"/>
                </a:cxn>
              </a:cxnLst>
              <a:rect l="0" t="0" r="r" b="b"/>
              <a:pathLst>
                <a:path w="106" h="279">
                  <a:moveTo>
                    <a:pt x="0" y="279"/>
                  </a:moveTo>
                  <a:lnTo>
                    <a:pt x="0" y="62"/>
                  </a:lnTo>
                  <a:lnTo>
                    <a:pt x="106" y="0"/>
                  </a:lnTo>
                  <a:lnTo>
                    <a:pt x="106" y="236"/>
                  </a:lnTo>
                </a:path>
              </a:pathLst>
            </a:cu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sp>
        <p:nvSpPr>
          <p:cNvPr id="317" name="Freeform 248"/>
          <p:cNvSpPr>
            <a:spLocks/>
          </p:cNvSpPr>
          <p:nvPr/>
        </p:nvSpPr>
        <p:spPr bwMode="auto">
          <a:xfrm>
            <a:off x="2500642" y="5969791"/>
            <a:ext cx="144023" cy="288016"/>
          </a:xfrm>
          <a:custGeom>
            <a:avLst/>
            <a:gdLst>
              <a:gd name="connsiteX0" fmla="*/ 0 w 10000"/>
              <a:gd name="connsiteY0" fmla="*/ 7214 h 10984"/>
              <a:gd name="connsiteX1" fmla="*/ 52 w 10000"/>
              <a:gd name="connsiteY1" fmla="*/ 10984 h 10984"/>
              <a:gd name="connsiteX2" fmla="*/ 1544 w 10000"/>
              <a:gd name="connsiteY2" fmla="*/ 10000 h 10984"/>
              <a:gd name="connsiteX3" fmla="*/ 10000 w 10000"/>
              <a:gd name="connsiteY3" fmla="*/ 0 h 10984"/>
              <a:gd name="connsiteX0" fmla="*/ 0 w 12205"/>
              <a:gd name="connsiteY0" fmla="*/ 13422 h 14679"/>
              <a:gd name="connsiteX1" fmla="*/ 2257 w 12205"/>
              <a:gd name="connsiteY1" fmla="*/ 10984 h 14679"/>
              <a:gd name="connsiteX2" fmla="*/ 3749 w 12205"/>
              <a:gd name="connsiteY2" fmla="*/ 10000 h 14679"/>
              <a:gd name="connsiteX3" fmla="*/ 12205 w 12205"/>
              <a:gd name="connsiteY3" fmla="*/ 0 h 14679"/>
              <a:gd name="connsiteX0" fmla="*/ 0 w 12205"/>
              <a:gd name="connsiteY0" fmla="*/ 13422 h 13422"/>
              <a:gd name="connsiteX1" fmla="*/ 3749 w 12205"/>
              <a:gd name="connsiteY1" fmla="*/ 10000 h 13422"/>
              <a:gd name="connsiteX2" fmla="*/ 12205 w 12205"/>
              <a:gd name="connsiteY2" fmla="*/ 0 h 13422"/>
              <a:gd name="connsiteX0" fmla="*/ 0 w 19106"/>
              <a:gd name="connsiteY0" fmla="*/ 13138 h 13138"/>
              <a:gd name="connsiteX1" fmla="*/ 10650 w 19106"/>
              <a:gd name="connsiteY1" fmla="*/ 10000 h 13138"/>
              <a:gd name="connsiteX2" fmla="*/ 19106 w 19106"/>
              <a:gd name="connsiteY2" fmla="*/ 0 h 13138"/>
              <a:gd name="connsiteX0" fmla="*/ 0 w 10650"/>
              <a:gd name="connsiteY0" fmla="*/ 3138 h 12893"/>
              <a:gd name="connsiteX1" fmla="*/ 10650 w 10650"/>
              <a:gd name="connsiteY1" fmla="*/ 0 h 12893"/>
              <a:gd name="connsiteX2" fmla="*/ 1128 w 10650"/>
              <a:gd name="connsiteY2" fmla="*/ 12893 h 12893"/>
              <a:gd name="connsiteX0" fmla="*/ 2034 w 3162"/>
              <a:gd name="connsiteY0" fmla="*/ 713 h 10468"/>
              <a:gd name="connsiteX1" fmla="*/ 2034 w 3162"/>
              <a:gd name="connsiteY1" fmla="*/ 5591 h 10468"/>
              <a:gd name="connsiteX2" fmla="*/ 3162 w 3162"/>
              <a:gd name="connsiteY2" fmla="*/ 10468 h 10468"/>
              <a:gd name="connsiteX0" fmla="*/ 0 w 3567"/>
              <a:gd name="connsiteY0" fmla="*/ 0 h 9319"/>
              <a:gd name="connsiteX1" fmla="*/ 3567 w 3567"/>
              <a:gd name="connsiteY1" fmla="*/ 9319 h 9319"/>
              <a:gd name="connsiteX0" fmla="*/ 0 w 20005"/>
              <a:gd name="connsiteY0" fmla="*/ 0 h 9999"/>
              <a:gd name="connsiteX1" fmla="*/ 20005 w 20005"/>
              <a:gd name="connsiteY1" fmla="*/ 9999 h 9999"/>
              <a:gd name="connsiteX0" fmla="*/ 0 w 10002"/>
              <a:gd name="connsiteY0" fmla="*/ 0 h 10000"/>
              <a:gd name="connsiteX1" fmla="*/ 10002 w 10002"/>
              <a:gd name="connsiteY1" fmla="*/ 10000 h 10000"/>
            </a:gdLst>
            <a:ahLst/>
            <a:cxnLst>
              <a:cxn ang="0">
                <a:pos x="connsiteX0" y="connsiteY0"/>
              </a:cxn>
              <a:cxn ang="0">
                <a:pos x="connsiteX1" y="connsiteY1"/>
              </a:cxn>
            </a:cxnLst>
            <a:rect l="l" t="t" r="r" b="b"/>
            <a:pathLst>
              <a:path w="10002" h="10000">
                <a:moveTo>
                  <a:pt x="0" y="0"/>
                </a:moveTo>
                <a:lnTo>
                  <a:pt x="10002" y="10000"/>
                </a:lnTo>
              </a:path>
            </a:pathLst>
          </a:custGeom>
          <a:noFill/>
          <a:ln w="14288">
            <a:solidFill>
              <a:srgbClr val="3475CD"/>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nvGrpSpPr>
          <p:cNvPr id="318" name="Group 455"/>
          <p:cNvGrpSpPr/>
          <p:nvPr/>
        </p:nvGrpSpPr>
        <p:grpSpPr>
          <a:xfrm>
            <a:off x="4948911" y="2826030"/>
            <a:ext cx="846460" cy="346075"/>
            <a:chOff x="4932040" y="3082926"/>
            <a:chExt cx="846460" cy="346075"/>
          </a:xfrm>
        </p:grpSpPr>
        <p:sp>
          <p:nvSpPr>
            <p:cNvPr id="319" name="Freeform 335"/>
            <p:cNvSpPr>
              <a:spLocks/>
            </p:cNvSpPr>
            <p:nvPr/>
          </p:nvSpPr>
          <p:spPr bwMode="auto">
            <a:xfrm>
              <a:off x="5105400" y="3082926"/>
              <a:ext cx="369887" cy="346075"/>
            </a:xfrm>
            <a:custGeom>
              <a:avLst/>
              <a:gdLst/>
              <a:ahLst/>
              <a:cxnLst>
                <a:cxn ang="0">
                  <a:pos x="698" y="294"/>
                </a:cxn>
                <a:cxn ang="0">
                  <a:pos x="684" y="230"/>
                </a:cxn>
                <a:cxn ang="0">
                  <a:pos x="657" y="171"/>
                </a:cxn>
                <a:cxn ang="0">
                  <a:pos x="620" y="119"/>
                </a:cxn>
                <a:cxn ang="0">
                  <a:pos x="572" y="75"/>
                </a:cxn>
                <a:cxn ang="0">
                  <a:pos x="516" y="41"/>
                </a:cxn>
                <a:cxn ang="0">
                  <a:pos x="453" y="16"/>
                </a:cxn>
                <a:cxn ang="0">
                  <a:pos x="386" y="3"/>
                </a:cxn>
                <a:cxn ang="0">
                  <a:pos x="314" y="3"/>
                </a:cxn>
                <a:cxn ang="0">
                  <a:pos x="246" y="16"/>
                </a:cxn>
                <a:cxn ang="0">
                  <a:pos x="183" y="41"/>
                </a:cxn>
                <a:cxn ang="0">
                  <a:pos x="126" y="75"/>
                </a:cxn>
                <a:cxn ang="0">
                  <a:pos x="79" y="119"/>
                </a:cxn>
                <a:cxn ang="0">
                  <a:pos x="41" y="171"/>
                </a:cxn>
                <a:cxn ang="0">
                  <a:pos x="14" y="230"/>
                </a:cxn>
                <a:cxn ang="0">
                  <a:pos x="1" y="294"/>
                </a:cxn>
                <a:cxn ang="0">
                  <a:pos x="1" y="361"/>
                </a:cxn>
                <a:cxn ang="0">
                  <a:pos x="14" y="425"/>
                </a:cxn>
                <a:cxn ang="0">
                  <a:pos x="41" y="483"/>
                </a:cxn>
                <a:cxn ang="0">
                  <a:pos x="79" y="535"/>
                </a:cxn>
                <a:cxn ang="0">
                  <a:pos x="126" y="580"/>
                </a:cxn>
                <a:cxn ang="0">
                  <a:pos x="183" y="614"/>
                </a:cxn>
                <a:cxn ang="0">
                  <a:pos x="246" y="639"/>
                </a:cxn>
                <a:cxn ang="0">
                  <a:pos x="314" y="652"/>
                </a:cxn>
                <a:cxn ang="0">
                  <a:pos x="386" y="652"/>
                </a:cxn>
                <a:cxn ang="0">
                  <a:pos x="453" y="639"/>
                </a:cxn>
                <a:cxn ang="0">
                  <a:pos x="516" y="614"/>
                </a:cxn>
                <a:cxn ang="0">
                  <a:pos x="572" y="580"/>
                </a:cxn>
                <a:cxn ang="0">
                  <a:pos x="620" y="535"/>
                </a:cxn>
                <a:cxn ang="0">
                  <a:pos x="657" y="483"/>
                </a:cxn>
                <a:cxn ang="0">
                  <a:pos x="684" y="425"/>
                </a:cxn>
                <a:cxn ang="0">
                  <a:pos x="698" y="361"/>
                </a:cxn>
              </a:cxnLst>
              <a:rect l="0" t="0" r="r" b="b"/>
              <a:pathLst>
                <a:path w="699" h="654">
                  <a:moveTo>
                    <a:pt x="699" y="328"/>
                  </a:moveTo>
                  <a:lnTo>
                    <a:pt x="698" y="294"/>
                  </a:lnTo>
                  <a:lnTo>
                    <a:pt x="693" y="261"/>
                  </a:lnTo>
                  <a:lnTo>
                    <a:pt x="684" y="230"/>
                  </a:lnTo>
                  <a:lnTo>
                    <a:pt x="672" y="200"/>
                  </a:lnTo>
                  <a:lnTo>
                    <a:pt x="657" y="171"/>
                  </a:lnTo>
                  <a:lnTo>
                    <a:pt x="639" y="145"/>
                  </a:lnTo>
                  <a:lnTo>
                    <a:pt x="620" y="119"/>
                  </a:lnTo>
                  <a:lnTo>
                    <a:pt x="598" y="96"/>
                  </a:lnTo>
                  <a:lnTo>
                    <a:pt x="572" y="75"/>
                  </a:lnTo>
                  <a:lnTo>
                    <a:pt x="546" y="56"/>
                  </a:lnTo>
                  <a:lnTo>
                    <a:pt x="516" y="41"/>
                  </a:lnTo>
                  <a:lnTo>
                    <a:pt x="486" y="26"/>
                  </a:lnTo>
                  <a:lnTo>
                    <a:pt x="453" y="16"/>
                  </a:lnTo>
                  <a:lnTo>
                    <a:pt x="420" y="7"/>
                  </a:lnTo>
                  <a:lnTo>
                    <a:pt x="386" y="3"/>
                  </a:lnTo>
                  <a:lnTo>
                    <a:pt x="350" y="0"/>
                  </a:lnTo>
                  <a:lnTo>
                    <a:pt x="314" y="3"/>
                  </a:lnTo>
                  <a:lnTo>
                    <a:pt x="278" y="7"/>
                  </a:lnTo>
                  <a:lnTo>
                    <a:pt x="246" y="16"/>
                  </a:lnTo>
                  <a:lnTo>
                    <a:pt x="213" y="26"/>
                  </a:lnTo>
                  <a:lnTo>
                    <a:pt x="183" y="41"/>
                  </a:lnTo>
                  <a:lnTo>
                    <a:pt x="153" y="56"/>
                  </a:lnTo>
                  <a:lnTo>
                    <a:pt x="126" y="75"/>
                  </a:lnTo>
                  <a:lnTo>
                    <a:pt x="102" y="96"/>
                  </a:lnTo>
                  <a:lnTo>
                    <a:pt x="79" y="119"/>
                  </a:lnTo>
                  <a:lnTo>
                    <a:pt x="59" y="145"/>
                  </a:lnTo>
                  <a:lnTo>
                    <a:pt x="41" y="171"/>
                  </a:lnTo>
                  <a:lnTo>
                    <a:pt x="26" y="200"/>
                  </a:lnTo>
                  <a:lnTo>
                    <a:pt x="14" y="230"/>
                  </a:lnTo>
                  <a:lnTo>
                    <a:pt x="7" y="261"/>
                  </a:lnTo>
                  <a:lnTo>
                    <a:pt x="1" y="294"/>
                  </a:lnTo>
                  <a:lnTo>
                    <a:pt x="0" y="328"/>
                  </a:lnTo>
                  <a:lnTo>
                    <a:pt x="1" y="361"/>
                  </a:lnTo>
                  <a:lnTo>
                    <a:pt x="7" y="393"/>
                  </a:lnTo>
                  <a:lnTo>
                    <a:pt x="14" y="425"/>
                  </a:lnTo>
                  <a:lnTo>
                    <a:pt x="26" y="454"/>
                  </a:lnTo>
                  <a:lnTo>
                    <a:pt x="41" y="483"/>
                  </a:lnTo>
                  <a:lnTo>
                    <a:pt x="59" y="510"/>
                  </a:lnTo>
                  <a:lnTo>
                    <a:pt x="79" y="535"/>
                  </a:lnTo>
                  <a:lnTo>
                    <a:pt x="102" y="558"/>
                  </a:lnTo>
                  <a:lnTo>
                    <a:pt x="126" y="580"/>
                  </a:lnTo>
                  <a:lnTo>
                    <a:pt x="153" y="597"/>
                  </a:lnTo>
                  <a:lnTo>
                    <a:pt x="183" y="614"/>
                  </a:lnTo>
                  <a:lnTo>
                    <a:pt x="213" y="628"/>
                  </a:lnTo>
                  <a:lnTo>
                    <a:pt x="246" y="639"/>
                  </a:lnTo>
                  <a:lnTo>
                    <a:pt x="278" y="646"/>
                  </a:lnTo>
                  <a:lnTo>
                    <a:pt x="314" y="652"/>
                  </a:lnTo>
                  <a:lnTo>
                    <a:pt x="350" y="654"/>
                  </a:lnTo>
                  <a:lnTo>
                    <a:pt x="386" y="652"/>
                  </a:lnTo>
                  <a:lnTo>
                    <a:pt x="420" y="646"/>
                  </a:lnTo>
                  <a:lnTo>
                    <a:pt x="453" y="639"/>
                  </a:lnTo>
                  <a:lnTo>
                    <a:pt x="486" y="628"/>
                  </a:lnTo>
                  <a:lnTo>
                    <a:pt x="516" y="614"/>
                  </a:lnTo>
                  <a:lnTo>
                    <a:pt x="546" y="597"/>
                  </a:lnTo>
                  <a:lnTo>
                    <a:pt x="572" y="580"/>
                  </a:lnTo>
                  <a:lnTo>
                    <a:pt x="598" y="558"/>
                  </a:lnTo>
                  <a:lnTo>
                    <a:pt x="620" y="535"/>
                  </a:lnTo>
                  <a:lnTo>
                    <a:pt x="639" y="510"/>
                  </a:lnTo>
                  <a:lnTo>
                    <a:pt x="657" y="483"/>
                  </a:lnTo>
                  <a:lnTo>
                    <a:pt x="672" y="454"/>
                  </a:lnTo>
                  <a:lnTo>
                    <a:pt x="684" y="425"/>
                  </a:lnTo>
                  <a:lnTo>
                    <a:pt x="693" y="393"/>
                  </a:lnTo>
                  <a:lnTo>
                    <a:pt x="698" y="361"/>
                  </a:lnTo>
                  <a:lnTo>
                    <a:pt x="699" y="328"/>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20" name="Freeform 336"/>
            <p:cNvSpPr>
              <a:spLocks/>
            </p:cNvSpPr>
            <p:nvPr/>
          </p:nvSpPr>
          <p:spPr bwMode="auto">
            <a:xfrm>
              <a:off x="5235575" y="3082926"/>
              <a:ext cx="369887" cy="346075"/>
            </a:xfrm>
            <a:custGeom>
              <a:avLst/>
              <a:gdLst/>
              <a:ahLst/>
              <a:cxnLst>
                <a:cxn ang="0">
                  <a:pos x="699" y="294"/>
                </a:cxn>
                <a:cxn ang="0">
                  <a:pos x="684" y="230"/>
                </a:cxn>
                <a:cxn ang="0">
                  <a:pos x="659" y="171"/>
                </a:cxn>
                <a:cxn ang="0">
                  <a:pos x="620" y="119"/>
                </a:cxn>
                <a:cxn ang="0">
                  <a:pos x="572" y="75"/>
                </a:cxn>
                <a:cxn ang="0">
                  <a:pos x="517" y="41"/>
                </a:cxn>
                <a:cxn ang="0">
                  <a:pos x="455" y="16"/>
                </a:cxn>
                <a:cxn ang="0">
                  <a:pos x="386" y="3"/>
                </a:cxn>
                <a:cxn ang="0">
                  <a:pos x="314" y="3"/>
                </a:cxn>
                <a:cxn ang="0">
                  <a:pos x="246" y="16"/>
                </a:cxn>
                <a:cxn ang="0">
                  <a:pos x="183" y="41"/>
                </a:cxn>
                <a:cxn ang="0">
                  <a:pos x="128" y="75"/>
                </a:cxn>
                <a:cxn ang="0">
                  <a:pos x="80" y="119"/>
                </a:cxn>
                <a:cxn ang="0">
                  <a:pos x="43" y="171"/>
                </a:cxn>
                <a:cxn ang="0">
                  <a:pos x="16" y="230"/>
                </a:cxn>
                <a:cxn ang="0">
                  <a:pos x="1" y="294"/>
                </a:cxn>
                <a:cxn ang="0">
                  <a:pos x="1" y="361"/>
                </a:cxn>
                <a:cxn ang="0">
                  <a:pos x="16" y="425"/>
                </a:cxn>
                <a:cxn ang="0">
                  <a:pos x="43" y="483"/>
                </a:cxn>
                <a:cxn ang="0">
                  <a:pos x="80" y="535"/>
                </a:cxn>
                <a:cxn ang="0">
                  <a:pos x="128" y="580"/>
                </a:cxn>
                <a:cxn ang="0">
                  <a:pos x="183" y="614"/>
                </a:cxn>
                <a:cxn ang="0">
                  <a:pos x="246" y="639"/>
                </a:cxn>
                <a:cxn ang="0">
                  <a:pos x="314" y="652"/>
                </a:cxn>
                <a:cxn ang="0">
                  <a:pos x="386" y="652"/>
                </a:cxn>
                <a:cxn ang="0">
                  <a:pos x="455" y="639"/>
                </a:cxn>
                <a:cxn ang="0">
                  <a:pos x="517" y="614"/>
                </a:cxn>
                <a:cxn ang="0">
                  <a:pos x="572" y="580"/>
                </a:cxn>
                <a:cxn ang="0">
                  <a:pos x="620" y="535"/>
                </a:cxn>
                <a:cxn ang="0">
                  <a:pos x="659" y="483"/>
                </a:cxn>
                <a:cxn ang="0">
                  <a:pos x="684" y="425"/>
                </a:cxn>
                <a:cxn ang="0">
                  <a:pos x="699" y="361"/>
                </a:cxn>
              </a:cxnLst>
              <a:rect l="0" t="0" r="r" b="b"/>
              <a:pathLst>
                <a:path w="701" h="654">
                  <a:moveTo>
                    <a:pt x="701" y="328"/>
                  </a:moveTo>
                  <a:lnTo>
                    <a:pt x="699" y="294"/>
                  </a:lnTo>
                  <a:lnTo>
                    <a:pt x="693" y="261"/>
                  </a:lnTo>
                  <a:lnTo>
                    <a:pt x="684" y="230"/>
                  </a:lnTo>
                  <a:lnTo>
                    <a:pt x="672" y="200"/>
                  </a:lnTo>
                  <a:lnTo>
                    <a:pt x="659" y="171"/>
                  </a:lnTo>
                  <a:lnTo>
                    <a:pt x="641" y="145"/>
                  </a:lnTo>
                  <a:lnTo>
                    <a:pt x="620" y="119"/>
                  </a:lnTo>
                  <a:lnTo>
                    <a:pt x="598" y="96"/>
                  </a:lnTo>
                  <a:lnTo>
                    <a:pt x="572" y="75"/>
                  </a:lnTo>
                  <a:lnTo>
                    <a:pt x="546" y="56"/>
                  </a:lnTo>
                  <a:lnTo>
                    <a:pt x="517" y="41"/>
                  </a:lnTo>
                  <a:lnTo>
                    <a:pt x="486" y="26"/>
                  </a:lnTo>
                  <a:lnTo>
                    <a:pt x="455" y="16"/>
                  </a:lnTo>
                  <a:lnTo>
                    <a:pt x="420" y="7"/>
                  </a:lnTo>
                  <a:lnTo>
                    <a:pt x="386" y="3"/>
                  </a:lnTo>
                  <a:lnTo>
                    <a:pt x="350" y="0"/>
                  </a:lnTo>
                  <a:lnTo>
                    <a:pt x="314" y="3"/>
                  </a:lnTo>
                  <a:lnTo>
                    <a:pt x="280" y="7"/>
                  </a:lnTo>
                  <a:lnTo>
                    <a:pt x="246" y="16"/>
                  </a:lnTo>
                  <a:lnTo>
                    <a:pt x="214" y="26"/>
                  </a:lnTo>
                  <a:lnTo>
                    <a:pt x="183" y="41"/>
                  </a:lnTo>
                  <a:lnTo>
                    <a:pt x="155" y="56"/>
                  </a:lnTo>
                  <a:lnTo>
                    <a:pt x="128" y="75"/>
                  </a:lnTo>
                  <a:lnTo>
                    <a:pt x="103" y="96"/>
                  </a:lnTo>
                  <a:lnTo>
                    <a:pt x="80" y="119"/>
                  </a:lnTo>
                  <a:lnTo>
                    <a:pt x="59" y="145"/>
                  </a:lnTo>
                  <a:lnTo>
                    <a:pt x="43" y="171"/>
                  </a:lnTo>
                  <a:lnTo>
                    <a:pt x="28" y="200"/>
                  </a:lnTo>
                  <a:lnTo>
                    <a:pt x="16" y="230"/>
                  </a:lnTo>
                  <a:lnTo>
                    <a:pt x="7" y="261"/>
                  </a:lnTo>
                  <a:lnTo>
                    <a:pt x="1" y="294"/>
                  </a:lnTo>
                  <a:lnTo>
                    <a:pt x="0" y="328"/>
                  </a:lnTo>
                  <a:lnTo>
                    <a:pt x="1" y="361"/>
                  </a:lnTo>
                  <a:lnTo>
                    <a:pt x="7" y="393"/>
                  </a:lnTo>
                  <a:lnTo>
                    <a:pt x="16" y="425"/>
                  </a:lnTo>
                  <a:lnTo>
                    <a:pt x="28" y="454"/>
                  </a:lnTo>
                  <a:lnTo>
                    <a:pt x="43" y="483"/>
                  </a:lnTo>
                  <a:lnTo>
                    <a:pt x="59" y="510"/>
                  </a:lnTo>
                  <a:lnTo>
                    <a:pt x="80" y="535"/>
                  </a:lnTo>
                  <a:lnTo>
                    <a:pt x="103" y="558"/>
                  </a:lnTo>
                  <a:lnTo>
                    <a:pt x="128" y="580"/>
                  </a:lnTo>
                  <a:lnTo>
                    <a:pt x="155" y="597"/>
                  </a:lnTo>
                  <a:lnTo>
                    <a:pt x="183" y="614"/>
                  </a:lnTo>
                  <a:lnTo>
                    <a:pt x="214" y="628"/>
                  </a:lnTo>
                  <a:lnTo>
                    <a:pt x="246" y="639"/>
                  </a:lnTo>
                  <a:lnTo>
                    <a:pt x="280" y="646"/>
                  </a:lnTo>
                  <a:lnTo>
                    <a:pt x="314" y="652"/>
                  </a:lnTo>
                  <a:lnTo>
                    <a:pt x="350" y="654"/>
                  </a:lnTo>
                  <a:lnTo>
                    <a:pt x="386" y="652"/>
                  </a:lnTo>
                  <a:lnTo>
                    <a:pt x="420" y="646"/>
                  </a:lnTo>
                  <a:lnTo>
                    <a:pt x="455" y="639"/>
                  </a:lnTo>
                  <a:lnTo>
                    <a:pt x="486" y="628"/>
                  </a:lnTo>
                  <a:lnTo>
                    <a:pt x="517" y="614"/>
                  </a:lnTo>
                  <a:lnTo>
                    <a:pt x="546" y="597"/>
                  </a:lnTo>
                  <a:lnTo>
                    <a:pt x="572" y="580"/>
                  </a:lnTo>
                  <a:lnTo>
                    <a:pt x="598" y="558"/>
                  </a:lnTo>
                  <a:lnTo>
                    <a:pt x="620" y="535"/>
                  </a:lnTo>
                  <a:lnTo>
                    <a:pt x="641" y="510"/>
                  </a:lnTo>
                  <a:lnTo>
                    <a:pt x="659" y="483"/>
                  </a:lnTo>
                  <a:lnTo>
                    <a:pt x="672" y="454"/>
                  </a:lnTo>
                  <a:lnTo>
                    <a:pt x="684" y="425"/>
                  </a:lnTo>
                  <a:lnTo>
                    <a:pt x="693" y="393"/>
                  </a:lnTo>
                  <a:lnTo>
                    <a:pt x="699" y="361"/>
                  </a:lnTo>
                  <a:lnTo>
                    <a:pt x="701" y="328"/>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21" name="Line 337"/>
            <p:cNvSpPr>
              <a:spLocks noChangeShapeType="1"/>
            </p:cNvSpPr>
            <p:nvPr/>
          </p:nvSpPr>
          <p:spPr bwMode="auto">
            <a:xfrm>
              <a:off x="5610225" y="3263901"/>
              <a:ext cx="168275" cy="1588"/>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22" name="Line 337"/>
            <p:cNvSpPr>
              <a:spLocks noChangeShapeType="1"/>
            </p:cNvSpPr>
            <p:nvPr/>
          </p:nvSpPr>
          <p:spPr bwMode="auto">
            <a:xfrm>
              <a:off x="4932040" y="3283396"/>
              <a:ext cx="168275" cy="1588"/>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sp>
        <p:nvSpPr>
          <p:cNvPr id="323" name="Line 269"/>
          <p:cNvSpPr>
            <a:spLocks noChangeShapeType="1"/>
          </p:cNvSpPr>
          <p:nvPr/>
        </p:nvSpPr>
        <p:spPr bwMode="auto">
          <a:xfrm>
            <a:off x="772447" y="2367788"/>
            <a:ext cx="7882012" cy="1588"/>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24" name="Can 1024"/>
          <p:cNvSpPr/>
          <p:nvPr/>
        </p:nvSpPr>
        <p:spPr>
          <a:xfrm>
            <a:off x="1514301" y="5361051"/>
            <a:ext cx="144016" cy="576064"/>
          </a:xfrm>
          <a:prstGeom prst="can">
            <a:avLst>
              <a:gd name="adj" fmla="val 67832"/>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BE" sz="1800">
              <a:solidFill>
                <a:prstClr val="white"/>
              </a:solidFill>
            </a:endParaRPr>
          </a:p>
        </p:txBody>
      </p:sp>
      <p:sp>
        <p:nvSpPr>
          <p:cNvPr id="325" name="Cloud Callout 1025"/>
          <p:cNvSpPr/>
          <p:nvPr/>
        </p:nvSpPr>
        <p:spPr>
          <a:xfrm>
            <a:off x="1636543" y="5033672"/>
            <a:ext cx="648072" cy="288032"/>
          </a:xfrm>
          <a:prstGeom prst="cloudCallout">
            <a:avLst>
              <a:gd name="adj1" fmla="val -57227"/>
              <a:gd name="adj2" fmla="val 78877"/>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BE" sz="1800">
              <a:solidFill>
                <a:prstClr val="white"/>
              </a:solidFill>
            </a:endParaRPr>
          </a:p>
        </p:txBody>
      </p:sp>
      <p:sp>
        <p:nvSpPr>
          <p:cNvPr id="326" name="TextBox 1026"/>
          <p:cNvSpPr txBox="1"/>
          <p:nvPr/>
        </p:nvSpPr>
        <p:spPr>
          <a:xfrm>
            <a:off x="2257259" y="5393712"/>
            <a:ext cx="576064" cy="338554"/>
          </a:xfrm>
          <a:prstGeom prst="rect">
            <a:avLst/>
          </a:prstGeom>
          <a:noFill/>
        </p:spPr>
        <p:txBody>
          <a:bodyPr wrap="square" rtlCol="0">
            <a:spAutoFit/>
          </a:bodyPr>
          <a:lstStyle/>
          <a:p>
            <a:pPr fontAlgn="auto">
              <a:spcBef>
                <a:spcPts val="0"/>
              </a:spcBef>
              <a:spcAft>
                <a:spcPts val="0"/>
              </a:spcAft>
            </a:pPr>
            <a:r>
              <a:rPr lang="fr-BE" sz="800" dirty="0" smtClean="0">
                <a:solidFill>
                  <a:prstClr val="black"/>
                </a:solidFill>
                <a:latin typeface="Calibri"/>
              </a:rPr>
              <a:t>Cab. </a:t>
            </a:r>
            <a:r>
              <a:rPr lang="fr-BE" sz="800" dirty="0" err="1" smtClean="0">
                <a:solidFill>
                  <a:prstClr val="black"/>
                </a:solidFill>
                <a:latin typeface="Calibri"/>
              </a:rPr>
              <a:t>Disp</a:t>
            </a:r>
            <a:r>
              <a:rPr lang="fr-BE" sz="800" dirty="0" smtClean="0">
                <a:solidFill>
                  <a:prstClr val="black"/>
                </a:solidFill>
                <a:latin typeface="Calibri"/>
              </a:rPr>
              <a:t>.</a:t>
            </a:r>
            <a:endParaRPr lang="fr-BE" sz="800" dirty="0">
              <a:solidFill>
                <a:prstClr val="black"/>
              </a:solidFill>
              <a:latin typeface="Calibri"/>
            </a:endParaRPr>
          </a:p>
        </p:txBody>
      </p:sp>
      <p:grpSp>
        <p:nvGrpSpPr>
          <p:cNvPr id="327" name="Group 436"/>
          <p:cNvGrpSpPr/>
          <p:nvPr/>
        </p:nvGrpSpPr>
        <p:grpSpPr>
          <a:xfrm>
            <a:off x="2140604" y="6233261"/>
            <a:ext cx="360040" cy="285180"/>
            <a:chOff x="5137151" y="6323013"/>
            <a:chExt cx="333375" cy="357188"/>
          </a:xfrm>
        </p:grpSpPr>
        <p:sp>
          <p:nvSpPr>
            <p:cNvPr id="328" name="Freeform 47"/>
            <p:cNvSpPr>
              <a:spLocks/>
            </p:cNvSpPr>
            <p:nvPr/>
          </p:nvSpPr>
          <p:spPr bwMode="auto">
            <a:xfrm>
              <a:off x="5138738" y="6323013"/>
              <a:ext cx="328613" cy="190500"/>
            </a:xfrm>
            <a:custGeom>
              <a:avLst/>
              <a:gdLst/>
              <a:ahLst/>
              <a:cxnLst>
                <a:cxn ang="0">
                  <a:pos x="0" y="200"/>
                </a:cxn>
                <a:cxn ang="0">
                  <a:pos x="255" y="360"/>
                </a:cxn>
                <a:cxn ang="0">
                  <a:pos x="622" y="168"/>
                </a:cxn>
                <a:cxn ang="0">
                  <a:pos x="336" y="0"/>
                </a:cxn>
                <a:cxn ang="0">
                  <a:pos x="0" y="200"/>
                </a:cxn>
              </a:cxnLst>
              <a:rect l="0" t="0" r="r" b="b"/>
              <a:pathLst>
                <a:path w="622" h="360">
                  <a:moveTo>
                    <a:pt x="0" y="200"/>
                  </a:moveTo>
                  <a:lnTo>
                    <a:pt x="255" y="360"/>
                  </a:lnTo>
                  <a:lnTo>
                    <a:pt x="622" y="168"/>
                  </a:lnTo>
                  <a:lnTo>
                    <a:pt x="336" y="0"/>
                  </a:lnTo>
                  <a:lnTo>
                    <a:pt x="0" y="200"/>
                  </a:lnTo>
                  <a:close/>
                </a:path>
              </a:pathLst>
            </a:custGeom>
            <a:solidFill>
              <a:srgbClr val="F2F2F2"/>
            </a:solidFill>
            <a:ln w="9525">
              <a:solidFill>
                <a:schemeClr val="tx1"/>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29" name="Freeform 48"/>
            <p:cNvSpPr>
              <a:spLocks/>
            </p:cNvSpPr>
            <p:nvPr/>
          </p:nvSpPr>
          <p:spPr bwMode="auto">
            <a:xfrm>
              <a:off x="5138738" y="6323013"/>
              <a:ext cx="328613" cy="190500"/>
            </a:xfrm>
            <a:custGeom>
              <a:avLst/>
              <a:gdLst/>
              <a:ahLst/>
              <a:cxnLst>
                <a:cxn ang="0">
                  <a:pos x="0" y="200"/>
                </a:cxn>
                <a:cxn ang="0">
                  <a:pos x="255" y="360"/>
                </a:cxn>
                <a:cxn ang="0">
                  <a:pos x="622" y="168"/>
                </a:cxn>
                <a:cxn ang="0">
                  <a:pos x="336" y="0"/>
                </a:cxn>
                <a:cxn ang="0">
                  <a:pos x="0" y="200"/>
                </a:cxn>
              </a:cxnLst>
              <a:rect l="0" t="0" r="r" b="b"/>
              <a:pathLst>
                <a:path w="622" h="360">
                  <a:moveTo>
                    <a:pt x="0" y="200"/>
                  </a:moveTo>
                  <a:lnTo>
                    <a:pt x="255" y="360"/>
                  </a:lnTo>
                  <a:lnTo>
                    <a:pt x="622" y="168"/>
                  </a:lnTo>
                  <a:lnTo>
                    <a:pt x="336" y="0"/>
                  </a:lnTo>
                  <a:lnTo>
                    <a:pt x="0" y="200"/>
                  </a:lnTo>
                  <a:close/>
                </a:path>
              </a:pathLst>
            </a:cu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30" name="Line 49"/>
            <p:cNvSpPr>
              <a:spLocks noChangeShapeType="1"/>
            </p:cNvSpPr>
            <p:nvPr/>
          </p:nvSpPr>
          <p:spPr bwMode="auto">
            <a:xfrm flipV="1">
              <a:off x="5273676" y="6513513"/>
              <a:ext cx="1588" cy="166688"/>
            </a:xfrm>
            <a:prstGeom prst="line">
              <a:avLst/>
            </a:pr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31" name="Line 50"/>
            <p:cNvSpPr>
              <a:spLocks noChangeShapeType="1"/>
            </p:cNvSpPr>
            <p:nvPr/>
          </p:nvSpPr>
          <p:spPr bwMode="auto">
            <a:xfrm flipH="1" flipV="1">
              <a:off x="5468938" y="6413501"/>
              <a:ext cx="1588" cy="169863"/>
            </a:xfrm>
            <a:prstGeom prst="line">
              <a:avLst/>
            </a:pr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32" name="Freeform 51"/>
            <p:cNvSpPr>
              <a:spLocks/>
            </p:cNvSpPr>
            <p:nvPr/>
          </p:nvSpPr>
          <p:spPr bwMode="auto">
            <a:xfrm>
              <a:off x="5137151" y="6427788"/>
              <a:ext cx="330200" cy="252413"/>
            </a:xfrm>
            <a:custGeom>
              <a:avLst/>
              <a:gdLst/>
              <a:ahLst/>
              <a:cxnLst>
                <a:cxn ang="0">
                  <a:pos x="0" y="0"/>
                </a:cxn>
                <a:cxn ang="0">
                  <a:pos x="0" y="322"/>
                </a:cxn>
                <a:cxn ang="0">
                  <a:pos x="256" y="477"/>
                </a:cxn>
                <a:cxn ang="0">
                  <a:pos x="623" y="291"/>
                </a:cxn>
              </a:cxnLst>
              <a:rect l="0" t="0" r="r" b="b"/>
              <a:pathLst>
                <a:path w="623" h="477">
                  <a:moveTo>
                    <a:pt x="0" y="0"/>
                  </a:moveTo>
                  <a:lnTo>
                    <a:pt x="0" y="322"/>
                  </a:lnTo>
                  <a:lnTo>
                    <a:pt x="256" y="477"/>
                  </a:lnTo>
                  <a:lnTo>
                    <a:pt x="623" y="291"/>
                  </a:lnTo>
                </a:path>
              </a:pathLst>
            </a:cu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33" name="Freeform 52"/>
            <p:cNvSpPr>
              <a:spLocks/>
            </p:cNvSpPr>
            <p:nvPr/>
          </p:nvSpPr>
          <p:spPr bwMode="auto">
            <a:xfrm>
              <a:off x="5345113" y="6489701"/>
              <a:ext cx="57150" cy="147638"/>
            </a:xfrm>
            <a:custGeom>
              <a:avLst/>
              <a:gdLst/>
              <a:ahLst/>
              <a:cxnLst>
                <a:cxn ang="0">
                  <a:pos x="0" y="279"/>
                </a:cxn>
                <a:cxn ang="0">
                  <a:pos x="0" y="62"/>
                </a:cxn>
                <a:cxn ang="0">
                  <a:pos x="106" y="0"/>
                </a:cxn>
                <a:cxn ang="0">
                  <a:pos x="106" y="236"/>
                </a:cxn>
              </a:cxnLst>
              <a:rect l="0" t="0" r="r" b="b"/>
              <a:pathLst>
                <a:path w="106" h="279">
                  <a:moveTo>
                    <a:pt x="0" y="279"/>
                  </a:moveTo>
                  <a:lnTo>
                    <a:pt x="0" y="62"/>
                  </a:lnTo>
                  <a:lnTo>
                    <a:pt x="106" y="0"/>
                  </a:lnTo>
                  <a:lnTo>
                    <a:pt x="106" y="236"/>
                  </a:lnTo>
                </a:path>
              </a:pathLst>
            </a:cu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sp>
        <p:nvSpPr>
          <p:cNvPr id="334" name="Freeform 248"/>
          <p:cNvSpPr>
            <a:spLocks/>
          </p:cNvSpPr>
          <p:nvPr/>
        </p:nvSpPr>
        <p:spPr bwMode="auto">
          <a:xfrm rot="3246719">
            <a:off x="2269748" y="5969780"/>
            <a:ext cx="144023" cy="288016"/>
          </a:xfrm>
          <a:custGeom>
            <a:avLst/>
            <a:gdLst>
              <a:gd name="connsiteX0" fmla="*/ 0 w 10000"/>
              <a:gd name="connsiteY0" fmla="*/ 7214 h 10984"/>
              <a:gd name="connsiteX1" fmla="*/ 52 w 10000"/>
              <a:gd name="connsiteY1" fmla="*/ 10984 h 10984"/>
              <a:gd name="connsiteX2" fmla="*/ 1544 w 10000"/>
              <a:gd name="connsiteY2" fmla="*/ 10000 h 10984"/>
              <a:gd name="connsiteX3" fmla="*/ 10000 w 10000"/>
              <a:gd name="connsiteY3" fmla="*/ 0 h 10984"/>
              <a:gd name="connsiteX0" fmla="*/ 0 w 12205"/>
              <a:gd name="connsiteY0" fmla="*/ 13422 h 14679"/>
              <a:gd name="connsiteX1" fmla="*/ 2257 w 12205"/>
              <a:gd name="connsiteY1" fmla="*/ 10984 h 14679"/>
              <a:gd name="connsiteX2" fmla="*/ 3749 w 12205"/>
              <a:gd name="connsiteY2" fmla="*/ 10000 h 14679"/>
              <a:gd name="connsiteX3" fmla="*/ 12205 w 12205"/>
              <a:gd name="connsiteY3" fmla="*/ 0 h 14679"/>
              <a:gd name="connsiteX0" fmla="*/ 0 w 12205"/>
              <a:gd name="connsiteY0" fmla="*/ 13422 h 13422"/>
              <a:gd name="connsiteX1" fmla="*/ 3749 w 12205"/>
              <a:gd name="connsiteY1" fmla="*/ 10000 h 13422"/>
              <a:gd name="connsiteX2" fmla="*/ 12205 w 12205"/>
              <a:gd name="connsiteY2" fmla="*/ 0 h 13422"/>
              <a:gd name="connsiteX0" fmla="*/ 0 w 19106"/>
              <a:gd name="connsiteY0" fmla="*/ 13138 h 13138"/>
              <a:gd name="connsiteX1" fmla="*/ 10650 w 19106"/>
              <a:gd name="connsiteY1" fmla="*/ 10000 h 13138"/>
              <a:gd name="connsiteX2" fmla="*/ 19106 w 19106"/>
              <a:gd name="connsiteY2" fmla="*/ 0 h 13138"/>
              <a:gd name="connsiteX0" fmla="*/ 0 w 10650"/>
              <a:gd name="connsiteY0" fmla="*/ 3138 h 12893"/>
              <a:gd name="connsiteX1" fmla="*/ 10650 w 10650"/>
              <a:gd name="connsiteY1" fmla="*/ 0 h 12893"/>
              <a:gd name="connsiteX2" fmla="*/ 1128 w 10650"/>
              <a:gd name="connsiteY2" fmla="*/ 12893 h 12893"/>
              <a:gd name="connsiteX0" fmla="*/ 2034 w 3162"/>
              <a:gd name="connsiteY0" fmla="*/ 713 h 10468"/>
              <a:gd name="connsiteX1" fmla="*/ 2034 w 3162"/>
              <a:gd name="connsiteY1" fmla="*/ 5591 h 10468"/>
              <a:gd name="connsiteX2" fmla="*/ 3162 w 3162"/>
              <a:gd name="connsiteY2" fmla="*/ 10468 h 10468"/>
              <a:gd name="connsiteX0" fmla="*/ 0 w 3567"/>
              <a:gd name="connsiteY0" fmla="*/ 0 h 9319"/>
              <a:gd name="connsiteX1" fmla="*/ 3567 w 3567"/>
              <a:gd name="connsiteY1" fmla="*/ 9319 h 9319"/>
              <a:gd name="connsiteX0" fmla="*/ 0 w 20005"/>
              <a:gd name="connsiteY0" fmla="*/ 0 h 9999"/>
              <a:gd name="connsiteX1" fmla="*/ 20005 w 20005"/>
              <a:gd name="connsiteY1" fmla="*/ 9999 h 9999"/>
              <a:gd name="connsiteX0" fmla="*/ 0 w 10002"/>
              <a:gd name="connsiteY0" fmla="*/ 0 h 10000"/>
              <a:gd name="connsiteX1" fmla="*/ 10002 w 10002"/>
              <a:gd name="connsiteY1" fmla="*/ 10000 h 10000"/>
            </a:gdLst>
            <a:ahLst/>
            <a:cxnLst>
              <a:cxn ang="0">
                <a:pos x="connsiteX0" y="connsiteY0"/>
              </a:cxn>
              <a:cxn ang="0">
                <a:pos x="connsiteX1" y="connsiteY1"/>
              </a:cxn>
            </a:cxnLst>
            <a:rect l="l" t="t" r="r" b="b"/>
            <a:pathLst>
              <a:path w="10002" h="10000">
                <a:moveTo>
                  <a:pt x="0" y="0"/>
                </a:moveTo>
                <a:lnTo>
                  <a:pt x="10002" y="10000"/>
                </a:lnTo>
              </a:path>
            </a:pathLst>
          </a:custGeom>
          <a:noFill/>
          <a:ln w="14288">
            <a:solidFill>
              <a:srgbClr val="3475CD"/>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35" name="Freeform 248"/>
          <p:cNvSpPr>
            <a:spLocks/>
          </p:cNvSpPr>
          <p:nvPr/>
        </p:nvSpPr>
        <p:spPr bwMode="auto">
          <a:xfrm rot="20836020">
            <a:off x="2830080" y="5886684"/>
            <a:ext cx="205214" cy="398649"/>
          </a:xfrm>
          <a:custGeom>
            <a:avLst/>
            <a:gdLst>
              <a:gd name="connsiteX0" fmla="*/ 0 w 10000"/>
              <a:gd name="connsiteY0" fmla="*/ 7214 h 10984"/>
              <a:gd name="connsiteX1" fmla="*/ 52 w 10000"/>
              <a:gd name="connsiteY1" fmla="*/ 10984 h 10984"/>
              <a:gd name="connsiteX2" fmla="*/ 1544 w 10000"/>
              <a:gd name="connsiteY2" fmla="*/ 10000 h 10984"/>
              <a:gd name="connsiteX3" fmla="*/ 10000 w 10000"/>
              <a:gd name="connsiteY3" fmla="*/ 0 h 10984"/>
              <a:gd name="connsiteX0" fmla="*/ 0 w 12205"/>
              <a:gd name="connsiteY0" fmla="*/ 13422 h 14679"/>
              <a:gd name="connsiteX1" fmla="*/ 2257 w 12205"/>
              <a:gd name="connsiteY1" fmla="*/ 10984 h 14679"/>
              <a:gd name="connsiteX2" fmla="*/ 3749 w 12205"/>
              <a:gd name="connsiteY2" fmla="*/ 10000 h 14679"/>
              <a:gd name="connsiteX3" fmla="*/ 12205 w 12205"/>
              <a:gd name="connsiteY3" fmla="*/ 0 h 14679"/>
              <a:gd name="connsiteX0" fmla="*/ 0 w 12205"/>
              <a:gd name="connsiteY0" fmla="*/ 13422 h 13422"/>
              <a:gd name="connsiteX1" fmla="*/ 3749 w 12205"/>
              <a:gd name="connsiteY1" fmla="*/ 10000 h 13422"/>
              <a:gd name="connsiteX2" fmla="*/ 12205 w 12205"/>
              <a:gd name="connsiteY2" fmla="*/ 0 h 13422"/>
              <a:gd name="connsiteX0" fmla="*/ 0 w 19106"/>
              <a:gd name="connsiteY0" fmla="*/ 13138 h 13138"/>
              <a:gd name="connsiteX1" fmla="*/ 10650 w 19106"/>
              <a:gd name="connsiteY1" fmla="*/ 10000 h 13138"/>
              <a:gd name="connsiteX2" fmla="*/ 19106 w 19106"/>
              <a:gd name="connsiteY2" fmla="*/ 0 h 13138"/>
              <a:gd name="connsiteX0" fmla="*/ 0 w 10650"/>
              <a:gd name="connsiteY0" fmla="*/ 3138 h 12893"/>
              <a:gd name="connsiteX1" fmla="*/ 10650 w 10650"/>
              <a:gd name="connsiteY1" fmla="*/ 0 h 12893"/>
              <a:gd name="connsiteX2" fmla="*/ 1128 w 10650"/>
              <a:gd name="connsiteY2" fmla="*/ 12893 h 12893"/>
              <a:gd name="connsiteX0" fmla="*/ 2034 w 3162"/>
              <a:gd name="connsiteY0" fmla="*/ 713 h 10468"/>
              <a:gd name="connsiteX1" fmla="*/ 2034 w 3162"/>
              <a:gd name="connsiteY1" fmla="*/ 5591 h 10468"/>
              <a:gd name="connsiteX2" fmla="*/ 3162 w 3162"/>
              <a:gd name="connsiteY2" fmla="*/ 10468 h 10468"/>
              <a:gd name="connsiteX0" fmla="*/ 0 w 3567"/>
              <a:gd name="connsiteY0" fmla="*/ 0 h 9319"/>
              <a:gd name="connsiteX1" fmla="*/ 3567 w 3567"/>
              <a:gd name="connsiteY1" fmla="*/ 9319 h 9319"/>
              <a:gd name="connsiteX0" fmla="*/ 0 w 20005"/>
              <a:gd name="connsiteY0" fmla="*/ 0 h 9999"/>
              <a:gd name="connsiteX1" fmla="*/ 20005 w 20005"/>
              <a:gd name="connsiteY1" fmla="*/ 9999 h 9999"/>
              <a:gd name="connsiteX0" fmla="*/ 0 w 10002"/>
              <a:gd name="connsiteY0" fmla="*/ 0 h 10000"/>
              <a:gd name="connsiteX1" fmla="*/ 10002 w 10002"/>
              <a:gd name="connsiteY1" fmla="*/ 10000 h 10000"/>
            </a:gdLst>
            <a:ahLst/>
            <a:cxnLst>
              <a:cxn ang="0">
                <a:pos x="connsiteX0" y="connsiteY0"/>
              </a:cxn>
              <a:cxn ang="0">
                <a:pos x="connsiteX1" y="connsiteY1"/>
              </a:cxn>
            </a:cxnLst>
            <a:rect l="l" t="t" r="r" b="b"/>
            <a:pathLst>
              <a:path w="10002" h="10000">
                <a:moveTo>
                  <a:pt x="0" y="0"/>
                </a:moveTo>
                <a:lnTo>
                  <a:pt x="10002" y="10000"/>
                </a:lnTo>
              </a:path>
            </a:pathLst>
          </a:custGeom>
          <a:noFill/>
          <a:ln w="14288">
            <a:solidFill>
              <a:srgbClr val="3475CD"/>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nvGrpSpPr>
          <p:cNvPr id="336" name="Group 444"/>
          <p:cNvGrpSpPr/>
          <p:nvPr/>
        </p:nvGrpSpPr>
        <p:grpSpPr>
          <a:xfrm>
            <a:off x="3004700" y="6161253"/>
            <a:ext cx="360040" cy="285180"/>
            <a:chOff x="5137151" y="6323013"/>
            <a:chExt cx="333375" cy="357188"/>
          </a:xfrm>
        </p:grpSpPr>
        <p:sp>
          <p:nvSpPr>
            <p:cNvPr id="337" name="Freeform 47"/>
            <p:cNvSpPr>
              <a:spLocks/>
            </p:cNvSpPr>
            <p:nvPr/>
          </p:nvSpPr>
          <p:spPr bwMode="auto">
            <a:xfrm>
              <a:off x="5138738" y="6323013"/>
              <a:ext cx="328613" cy="190500"/>
            </a:xfrm>
            <a:custGeom>
              <a:avLst/>
              <a:gdLst/>
              <a:ahLst/>
              <a:cxnLst>
                <a:cxn ang="0">
                  <a:pos x="0" y="200"/>
                </a:cxn>
                <a:cxn ang="0">
                  <a:pos x="255" y="360"/>
                </a:cxn>
                <a:cxn ang="0">
                  <a:pos x="622" y="168"/>
                </a:cxn>
                <a:cxn ang="0">
                  <a:pos x="336" y="0"/>
                </a:cxn>
                <a:cxn ang="0">
                  <a:pos x="0" y="200"/>
                </a:cxn>
              </a:cxnLst>
              <a:rect l="0" t="0" r="r" b="b"/>
              <a:pathLst>
                <a:path w="622" h="360">
                  <a:moveTo>
                    <a:pt x="0" y="200"/>
                  </a:moveTo>
                  <a:lnTo>
                    <a:pt x="255" y="360"/>
                  </a:lnTo>
                  <a:lnTo>
                    <a:pt x="622" y="168"/>
                  </a:lnTo>
                  <a:lnTo>
                    <a:pt x="336" y="0"/>
                  </a:lnTo>
                  <a:lnTo>
                    <a:pt x="0" y="200"/>
                  </a:lnTo>
                  <a:close/>
                </a:path>
              </a:pathLst>
            </a:custGeom>
            <a:solidFill>
              <a:srgbClr val="F2F2F2"/>
            </a:solidFill>
            <a:ln w="9525">
              <a:solidFill>
                <a:schemeClr val="tx1"/>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38" name="Freeform 48"/>
            <p:cNvSpPr>
              <a:spLocks/>
            </p:cNvSpPr>
            <p:nvPr/>
          </p:nvSpPr>
          <p:spPr bwMode="auto">
            <a:xfrm>
              <a:off x="5138738" y="6323013"/>
              <a:ext cx="328613" cy="190500"/>
            </a:xfrm>
            <a:custGeom>
              <a:avLst/>
              <a:gdLst/>
              <a:ahLst/>
              <a:cxnLst>
                <a:cxn ang="0">
                  <a:pos x="0" y="200"/>
                </a:cxn>
                <a:cxn ang="0">
                  <a:pos x="255" y="360"/>
                </a:cxn>
                <a:cxn ang="0">
                  <a:pos x="622" y="168"/>
                </a:cxn>
                <a:cxn ang="0">
                  <a:pos x="336" y="0"/>
                </a:cxn>
                <a:cxn ang="0">
                  <a:pos x="0" y="200"/>
                </a:cxn>
              </a:cxnLst>
              <a:rect l="0" t="0" r="r" b="b"/>
              <a:pathLst>
                <a:path w="622" h="360">
                  <a:moveTo>
                    <a:pt x="0" y="200"/>
                  </a:moveTo>
                  <a:lnTo>
                    <a:pt x="255" y="360"/>
                  </a:lnTo>
                  <a:lnTo>
                    <a:pt x="622" y="168"/>
                  </a:lnTo>
                  <a:lnTo>
                    <a:pt x="336" y="0"/>
                  </a:lnTo>
                  <a:lnTo>
                    <a:pt x="0" y="200"/>
                  </a:lnTo>
                  <a:close/>
                </a:path>
              </a:pathLst>
            </a:cu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39" name="Line 49"/>
            <p:cNvSpPr>
              <a:spLocks noChangeShapeType="1"/>
            </p:cNvSpPr>
            <p:nvPr/>
          </p:nvSpPr>
          <p:spPr bwMode="auto">
            <a:xfrm flipV="1">
              <a:off x="5273676" y="6513513"/>
              <a:ext cx="1588" cy="166688"/>
            </a:xfrm>
            <a:prstGeom prst="line">
              <a:avLst/>
            </a:pr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40" name="Line 50"/>
            <p:cNvSpPr>
              <a:spLocks noChangeShapeType="1"/>
            </p:cNvSpPr>
            <p:nvPr/>
          </p:nvSpPr>
          <p:spPr bwMode="auto">
            <a:xfrm flipH="1" flipV="1">
              <a:off x="5468938" y="6413501"/>
              <a:ext cx="1588" cy="169863"/>
            </a:xfrm>
            <a:prstGeom prst="line">
              <a:avLst/>
            </a:pr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41" name="Freeform 51"/>
            <p:cNvSpPr>
              <a:spLocks/>
            </p:cNvSpPr>
            <p:nvPr/>
          </p:nvSpPr>
          <p:spPr bwMode="auto">
            <a:xfrm>
              <a:off x="5137151" y="6427788"/>
              <a:ext cx="330200" cy="252413"/>
            </a:xfrm>
            <a:custGeom>
              <a:avLst/>
              <a:gdLst/>
              <a:ahLst/>
              <a:cxnLst>
                <a:cxn ang="0">
                  <a:pos x="0" y="0"/>
                </a:cxn>
                <a:cxn ang="0">
                  <a:pos x="0" y="322"/>
                </a:cxn>
                <a:cxn ang="0">
                  <a:pos x="256" y="477"/>
                </a:cxn>
                <a:cxn ang="0">
                  <a:pos x="623" y="291"/>
                </a:cxn>
              </a:cxnLst>
              <a:rect l="0" t="0" r="r" b="b"/>
              <a:pathLst>
                <a:path w="623" h="477">
                  <a:moveTo>
                    <a:pt x="0" y="0"/>
                  </a:moveTo>
                  <a:lnTo>
                    <a:pt x="0" y="322"/>
                  </a:lnTo>
                  <a:lnTo>
                    <a:pt x="256" y="477"/>
                  </a:lnTo>
                  <a:lnTo>
                    <a:pt x="623" y="291"/>
                  </a:lnTo>
                </a:path>
              </a:pathLst>
            </a:cu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42" name="Freeform 52"/>
            <p:cNvSpPr>
              <a:spLocks/>
            </p:cNvSpPr>
            <p:nvPr/>
          </p:nvSpPr>
          <p:spPr bwMode="auto">
            <a:xfrm>
              <a:off x="5345113" y="6489701"/>
              <a:ext cx="57150" cy="147638"/>
            </a:xfrm>
            <a:custGeom>
              <a:avLst/>
              <a:gdLst/>
              <a:ahLst/>
              <a:cxnLst>
                <a:cxn ang="0">
                  <a:pos x="0" y="279"/>
                </a:cxn>
                <a:cxn ang="0">
                  <a:pos x="0" y="62"/>
                </a:cxn>
                <a:cxn ang="0">
                  <a:pos x="106" y="0"/>
                </a:cxn>
                <a:cxn ang="0">
                  <a:pos x="106" y="236"/>
                </a:cxn>
              </a:cxnLst>
              <a:rect l="0" t="0" r="r" b="b"/>
              <a:pathLst>
                <a:path w="106" h="279">
                  <a:moveTo>
                    <a:pt x="0" y="279"/>
                  </a:moveTo>
                  <a:lnTo>
                    <a:pt x="0" y="62"/>
                  </a:lnTo>
                  <a:lnTo>
                    <a:pt x="106" y="0"/>
                  </a:lnTo>
                  <a:lnTo>
                    <a:pt x="106" y="236"/>
                  </a:lnTo>
                </a:path>
              </a:pathLst>
            </a:custGeom>
            <a:noFill/>
            <a:ln w="7938">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grpSp>
      <p:sp>
        <p:nvSpPr>
          <p:cNvPr id="343" name="Line 269"/>
          <p:cNvSpPr>
            <a:spLocks noChangeShapeType="1"/>
          </p:cNvSpPr>
          <p:nvPr/>
        </p:nvSpPr>
        <p:spPr bwMode="auto">
          <a:xfrm>
            <a:off x="772447" y="3663932"/>
            <a:ext cx="7882012" cy="1588"/>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44" name="Line 269"/>
          <p:cNvSpPr>
            <a:spLocks noChangeShapeType="1"/>
          </p:cNvSpPr>
          <p:nvPr/>
        </p:nvSpPr>
        <p:spPr bwMode="auto">
          <a:xfrm>
            <a:off x="772447" y="2799836"/>
            <a:ext cx="7882012" cy="1588"/>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sp>
        <p:nvSpPr>
          <p:cNvPr id="345" name="Line 269"/>
          <p:cNvSpPr>
            <a:spLocks noChangeShapeType="1"/>
          </p:cNvSpPr>
          <p:nvPr/>
        </p:nvSpPr>
        <p:spPr bwMode="auto">
          <a:xfrm>
            <a:off x="772447" y="3231884"/>
            <a:ext cx="7882012" cy="1588"/>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BE" sz="1800">
              <a:solidFill>
                <a:prstClr val="black"/>
              </a:solidFill>
              <a:latin typeface="Calibri"/>
            </a:endParaRPr>
          </a:p>
        </p:txBody>
      </p:sp>
      <p:cxnSp>
        <p:nvCxnSpPr>
          <p:cNvPr id="346" name="Straight Connector 1046"/>
          <p:cNvCxnSpPr/>
          <p:nvPr/>
        </p:nvCxnSpPr>
        <p:spPr>
          <a:xfrm>
            <a:off x="5020921" y="2369376"/>
            <a:ext cx="72008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47" name="TextBox 1047"/>
          <p:cNvSpPr txBox="1"/>
          <p:nvPr/>
        </p:nvSpPr>
        <p:spPr>
          <a:xfrm>
            <a:off x="196387" y="2225368"/>
            <a:ext cx="576064" cy="276999"/>
          </a:xfrm>
          <a:prstGeom prst="rect">
            <a:avLst/>
          </a:prstGeom>
          <a:noFill/>
        </p:spPr>
        <p:txBody>
          <a:bodyPr wrap="square" rtlCol="0">
            <a:spAutoFit/>
          </a:bodyPr>
          <a:lstStyle/>
          <a:p>
            <a:pPr fontAlgn="auto">
              <a:spcBef>
                <a:spcPts val="0"/>
              </a:spcBef>
              <a:spcAft>
                <a:spcPts val="0"/>
              </a:spcAft>
            </a:pPr>
            <a:r>
              <a:rPr lang="fr-BE" sz="1200" dirty="0" smtClean="0">
                <a:solidFill>
                  <a:prstClr val="black"/>
                </a:solidFill>
                <a:latin typeface="Calibri"/>
              </a:rPr>
              <a:t>+10%</a:t>
            </a:r>
            <a:endParaRPr lang="fr-BE" sz="1200" dirty="0">
              <a:solidFill>
                <a:prstClr val="black"/>
              </a:solidFill>
              <a:latin typeface="Calibri"/>
            </a:endParaRPr>
          </a:p>
        </p:txBody>
      </p:sp>
      <p:sp>
        <p:nvSpPr>
          <p:cNvPr id="348" name="TextBox 1048"/>
          <p:cNvSpPr txBox="1"/>
          <p:nvPr/>
        </p:nvSpPr>
        <p:spPr>
          <a:xfrm>
            <a:off x="268391" y="3532540"/>
            <a:ext cx="576064" cy="276999"/>
          </a:xfrm>
          <a:prstGeom prst="rect">
            <a:avLst/>
          </a:prstGeom>
          <a:noFill/>
        </p:spPr>
        <p:txBody>
          <a:bodyPr wrap="square" rtlCol="0">
            <a:spAutoFit/>
          </a:bodyPr>
          <a:lstStyle/>
          <a:p>
            <a:pPr fontAlgn="auto">
              <a:spcBef>
                <a:spcPts val="0"/>
              </a:spcBef>
              <a:spcAft>
                <a:spcPts val="0"/>
              </a:spcAft>
            </a:pPr>
            <a:r>
              <a:rPr lang="fr-BE" sz="1200" dirty="0" smtClean="0">
                <a:solidFill>
                  <a:prstClr val="black"/>
                </a:solidFill>
                <a:latin typeface="Calibri"/>
              </a:rPr>
              <a:t>- 10 %</a:t>
            </a:r>
            <a:endParaRPr lang="fr-BE" sz="1200" dirty="0">
              <a:solidFill>
                <a:prstClr val="black"/>
              </a:solidFill>
              <a:latin typeface="Calibri"/>
            </a:endParaRPr>
          </a:p>
        </p:txBody>
      </p:sp>
      <p:sp>
        <p:nvSpPr>
          <p:cNvPr id="349" name="TextBox 1049"/>
          <p:cNvSpPr txBox="1"/>
          <p:nvPr/>
        </p:nvSpPr>
        <p:spPr>
          <a:xfrm>
            <a:off x="268391" y="2668449"/>
            <a:ext cx="576064" cy="276999"/>
          </a:xfrm>
          <a:prstGeom prst="rect">
            <a:avLst/>
          </a:prstGeom>
          <a:noFill/>
        </p:spPr>
        <p:txBody>
          <a:bodyPr wrap="square" rtlCol="0">
            <a:spAutoFit/>
          </a:bodyPr>
          <a:lstStyle/>
          <a:p>
            <a:pPr fontAlgn="auto">
              <a:spcBef>
                <a:spcPts val="0"/>
              </a:spcBef>
              <a:spcAft>
                <a:spcPts val="0"/>
              </a:spcAft>
            </a:pPr>
            <a:r>
              <a:rPr lang="fr-BE" sz="1200" dirty="0" smtClean="0">
                <a:solidFill>
                  <a:prstClr val="black"/>
                </a:solidFill>
                <a:latin typeface="Calibri"/>
              </a:rPr>
              <a:t>+5 %</a:t>
            </a:r>
            <a:endParaRPr lang="fr-BE" sz="1200" dirty="0">
              <a:solidFill>
                <a:prstClr val="black"/>
              </a:solidFill>
              <a:latin typeface="Calibri"/>
            </a:endParaRPr>
          </a:p>
        </p:txBody>
      </p:sp>
      <p:sp>
        <p:nvSpPr>
          <p:cNvPr id="350" name="TextBox 1050"/>
          <p:cNvSpPr txBox="1"/>
          <p:nvPr/>
        </p:nvSpPr>
        <p:spPr>
          <a:xfrm>
            <a:off x="268391" y="3100494"/>
            <a:ext cx="576064" cy="276999"/>
          </a:xfrm>
          <a:prstGeom prst="rect">
            <a:avLst/>
          </a:prstGeom>
          <a:noFill/>
        </p:spPr>
        <p:txBody>
          <a:bodyPr wrap="square" rtlCol="0">
            <a:spAutoFit/>
          </a:bodyPr>
          <a:lstStyle/>
          <a:p>
            <a:pPr fontAlgn="auto">
              <a:spcBef>
                <a:spcPts val="0"/>
              </a:spcBef>
              <a:spcAft>
                <a:spcPts val="0"/>
              </a:spcAft>
            </a:pPr>
            <a:r>
              <a:rPr lang="fr-BE" sz="1200" dirty="0" smtClean="0">
                <a:solidFill>
                  <a:prstClr val="black"/>
                </a:solidFill>
                <a:latin typeface="Calibri"/>
              </a:rPr>
              <a:t>-5 %</a:t>
            </a:r>
            <a:endParaRPr lang="fr-BE" sz="1200" dirty="0">
              <a:solidFill>
                <a:prstClr val="black"/>
              </a:solidFill>
              <a:latin typeface="Calibri"/>
            </a:endParaRPr>
          </a:p>
        </p:txBody>
      </p:sp>
      <p:cxnSp>
        <p:nvCxnSpPr>
          <p:cNvPr id="351" name="Straight Connector 1051"/>
          <p:cNvCxnSpPr/>
          <p:nvPr/>
        </p:nvCxnSpPr>
        <p:spPr>
          <a:xfrm flipV="1">
            <a:off x="2500639" y="2009336"/>
            <a:ext cx="0" cy="3168352"/>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52" name="Straight Connector 1052"/>
          <p:cNvCxnSpPr/>
          <p:nvPr/>
        </p:nvCxnSpPr>
        <p:spPr>
          <a:xfrm flipV="1">
            <a:off x="3796783" y="2009336"/>
            <a:ext cx="0" cy="2232248"/>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53" name="Straight Connector 1053"/>
          <p:cNvCxnSpPr/>
          <p:nvPr/>
        </p:nvCxnSpPr>
        <p:spPr>
          <a:xfrm flipV="1">
            <a:off x="1564535" y="2009336"/>
            <a:ext cx="0" cy="3168352"/>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54" name="Straight Arrow Connector 1054"/>
          <p:cNvCxnSpPr/>
          <p:nvPr/>
        </p:nvCxnSpPr>
        <p:spPr>
          <a:xfrm flipV="1">
            <a:off x="3796785" y="2369376"/>
            <a:ext cx="1224136" cy="7200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5" name="Straight Connector 1055"/>
          <p:cNvCxnSpPr>
            <a:stCxn id="12" idx="1"/>
          </p:cNvCxnSpPr>
          <p:nvPr/>
        </p:nvCxnSpPr>
        <p:spPr>
          <a:xfrm flipV="1">
            <a:off x="991051" y="2729424"/>
            <a:ext cx="573484" cy="29827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6" name="Straight Connector 1056"/>
          <p:cNvCxnSpPr/>
          <p:nvPr/>
        </p:nvCxnSpPr>
        <p:spPr>
          <a:xfrm>
            <a:off x="1564537" y="2729416"/>
            <a:ext cx="936104" cy="14401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7" name="Straight Connector 1057"/>
          <p:cNvCxnSpPr/>
          <p:nvPr/>
        </p:nvCxnSpPr>
        <p:spPr>
          <a:xfrm flipV="1">
            <a:off x="2500639" y="2441384"/>
            <a:ext cx="1296144" cy="432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58" name="Picture 4" descr="http://www.tecogen.com/Collateral/Images/English-US/products/UltraDrawing.jpg"/>
          <p:cNvPicPr>
            <a:picLocks noChangeAspect="1" noChangeArrowheads="1"/>
          </p:cNvPicPr>
          <p:nvPr/>
        </p:nvPicPr>
        <p:blipFill>
          <a:blip r:embed="rId7" cstate="print"/>
          <a:srcRect t="16753" r="52619"/>
          <a:stretch>
            <a:fillRect/>
          </a:stretch>
        </p:blipFill>
        <p:spPr bwMode="auto">
          <a:xfrm>
            <a:off x="988473" y="5964950"/>
            <a:ext cx="576064" cy="508882"/>
          </a:xfrm>
          <a:prstGeom prst="rect">
            <a:avLst/>
          </a:prstGeom>
          <a:ln>
            <a:noFill/>
          </a:ln>
          <a:effectLst>
            <a:reflection blurRad="12700" stA="30000" endPos="30000" dist="5000" dir="5400000" sy="-100000" algn="bl" rotWithShape="0"/>
          </a:effectLst>
          <a:scene3d>
            <a:camera prst="isometricOffAxis2Right">
              <a:rot lat="1200000" lon="19500000" rev="0"/>
            </a:camera>
            <a:lightRig rig="threePt" dir="t">
              <a:rot lat="0" lon="0" rev="2700000"/>
            </a:lightRig>
          </a:scene3d>
          <a:sp3d>
            <a:bevelT w="63500" h="50800"/>
          </a:sp3d>
        </p:spPr>
      </p:pic>
      <p:sp>
        <p:nvSpPr>
          <p:cNvPr id="359" name="Line Callout 1 (Accent Bar) 1060"/>
          <p:cNvSpPr/>
          <p:nvPr/>
        </p:nvSpPr>
        <p:spPr>
          <a:xfrm>
            <a:off x="4588873" y="3377488"/>
            <a:ext cx="1800200" cy="432048"/>
          </a:xfrm>
          <a:prstGeom prst="accentCallout1">
            <a:avLst>
              <a:gd name="adj1" fmla="val 18750"/>
              <a:gd name="adj2" fmla="val -8333"/>
              <a:gd name="adj3" fmla="val -141871"/>
              <a:gd name="adj4" fmla="val -99022"/>
            </a:avLst>
          </a:prstGeom>
          <a:solidFill>
            <a:schemeClr val="accent2">
              <a:lumMod val="75000"/>
            </a:schemeClr>
          </a:solidFill>
          <a:ln>
            <a:solidFill>
              <a:schemeClr val="accent2"/>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r-BE" sz="1200" dirty="0" smtClean="0">
                <a:solidFill>
                  <a:prstClr val="white"/>
                </a:solidFill>
              </a:rPr>
              <a:t>Limite de Sécurité opérationnelle dépassée</a:t>
            </a:r>
            <a:endParaRPr lang="fr-BE" sz="1200" dirty="0">
              <a:solidFill>
                <a:prstClr val="white"/>
              </a:solidFill>
            </a:endParaRPr>
          </a:p>
        </p:txBody>
      </p:sp>
      <p:cxnSp>
        <p:nvCxnSpPr>
          <p:cNvPr id="360" name="Straight Arrow Connector 1061"/>
          <p:cNvCxnSpPr/>
          <p:nvPr/>
        </p:nvCxnSpPr>
        <p:spPr>
          <a:xfrm>
            <a:off x="7685219" y="2297368"/>
            <a:ext cx="720080" cy="7200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1" name="Straight Connector 1062"/>
          <p:cNvCxnSpPr/>
          <p:nvPr/>
        </p:nvCxnSpPr>
        <p:spPr>
          <a:xfrm flipH="1">
            <a:off x="6821119" y="2297368"/>
            <a:ext cx="864096"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2" name="Straight Connector 1063"/>
          <p:cNvCxnSpPr/>
          <p:nvPr/>
        </p:nvCxnSpPr>
        <p:spPr>
          <a:xfrm flipH="1" flipV="1">
            <a:off x="6101041" y="2297368"/>
            <a:ext cx="720080"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3" name="Straight Connector 1064"/>
          <p:cNvCxnSpPr/>
          <p:nvPr/>
        </p:nvCxnSpPr>
        <p:spPr>
          <a:xfrm flipH="1">
            <a:off x="5741001" y="2297368"/>
            <a:ext cx="360040" cy="72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4" name="Straight Arrow Connector 1065"/>
          <p:cNvCxnSpPr/>
          <p:nvPr/>
        </p:nvCxnSpPr>
        <p:spPr>
          <a:xfrm flipV="1">
            <a:off x="5741001" y="2441384"/>
            <a:ext cx="360040" cy="864096"/>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65" name="Straight Arrow Connector 1066"/>
          <p:cNvCxnSpPr/>
          <p:nvPr/>
        </p:nvCxnSpPr>
        <p:spPr>
          <a:xfrm flipV="1">
            <a:off x="6533089" y="2369376"/>
            <a:ext cx="1152128" cy="1152128"/>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66" name="Straight Connector 1067"/>
          <p:cNvCxnSpPr/>
          <p:nvPr/>
        </p:nvCxnSpPr>
        <p:spPr>
          <a:xfrm>
            <a:off x="4588873" y="3305480"/>
            <a:ext cx="18002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7" name="Straight Connector 1068"/>
          <p:cNvCxnSpPr/>
          <p:nvPr/>
        </p:nvCxnSpPr>
        <p:spPr>
          <a:xfrm>
            <a:off x="6461079" y="3377488"/>
            <a:ext cx="0" cy="4320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8151240" y="6572200"/>
            <a:ext cx="957264" cy="457200"/>
          </a:xfrm>
        </p:spPr>
        <p:txBody>
          <a:bodyPr/>
          <a:lstStyle/>
          <a:p>
            <a:r>
              <a:rPr lang="fr-FR" sz="1000" smtClean="0"/>
              <a:t>12/03/2014</a:t>
            </a:r>
            <a:endParaRPr lang="fr-BE" sz="1000" dirty="0"/>
          </a:p>
        </p:txBody>
      </p:sp>
      <p:sp>
        <p:nvSpPr>
          <p:cNvPr id="5" name="Espace réservé du pied de page 4"/>
          <p:cNvSpPr>
            <a:spLocks noGrp="1"/>
          </p:cNvSpPr>
          <p:nvPr>
            <p:ph type="ftr" sz="quarter" idx="11"/>
          </p:nvPr>
        </p:nvSpPr>
        <p:spPr>
          <a:xfrm>
            <a:off x="6822504" y="6572200"/>
            <a:ext cx="1325880" cy="457200"/>
          </a:xfrm>
        </p:spPr>
        <p:txBody>
          <a:bodyPr/>
          <a:lstStyle/>
          <a:p>
            <a:r>
              <a:rPr lang="fr-BE" sz="1000" dirty="0" smtClean="0"/>
              <a:t>REFLEX GT GAD</a:t>
            </a:r>
            <a:endParaRPr lang="fr-BE" sz="1000" dirty="0"/>
          </a:p>
        </p:txBody>
      </p:sp>
      <p:sp>
        <p:nvSpPr>
          <p:cNvPr id="6" name="Espace réservé du numéro de diapositive 5"/>
          <p:cNvSpPr>
            <a:spLocks noGrp="1"/>
          </p:cNvSpPr>
          <p:nvPr>
            <p:ph type="sldNum" sz="quarter" idx="12"/>
          </p:nvPr>
        </p:nvSpPr>
        <p:spPr/>
        <p:txBody>
          <a:bodyPr/>
          <a:lstStyle/>
          <a:p>
            <a:fld id="{F1657470-8DFA-4EC0-8FB2-CBC12D94EFA4}" type="slidenum">
              <a:rPr lang="fr-BE" smtClean="0"/>
              <a:pPr/>
              <a:t>14</a:t>
            </a:fld>
            <a:endParaRPr lang="fr-BE"/>
          </a:p>
        </p:txBody>
      </p:sp>
      <p:pic>
        <p:nvPicPr>
          <p:cNvPr id="7" name="Picture 2"/>
          <p:cNvPicPr>
            <a:picLocks noChangeAspect="1" noChangeArrowheads="1"/>
          </p:cNvPicPr>
          <p:nvPr/>
        </p:nvPicPr>
        <p:blipFill>
          <a:blip r:embed="rId3" cstate="print"/>
          <a:srcRect/>
          <a:stretch>
            <a:fillRect/>
          </a:stretch>
        </p:blipFill>
        <p:spPr bwMode="auto">
          <a:xfrm>
            <a:off x="107504" y="6379892"/>
            <a:ext cx="1057225" cy="478108"/>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1403648" y="6309320"/>
            <a:ext cx="1028382" cy="508414"/>
          </a:xfrm>
          <a:prstGeom prst="rect">
            <a:avLst/>
          </a:prstGeom>
          <a:noFill/>
          <a:ln w="9525">
            <a:noFill/>
            <a:miter lim="800000"/>
            <a:headEnd/>
            <a:tailEnd/>
          </a:ln>
        </p:spPr>
      </p:pic>
      <p:sp>
        <p:nvSpPr>
          <p:cNvPr id="10" name="ZoneTexte 9"/>
          <p:cNvSpPr txBox="1"/>
          <p:nvPr/>
        </p:nvSpPr>
        <p:spPr>
          <a:xfrm>
            <a:off x="6876256" y="2276872"/>
            <a:ext cx="1368152" cy="369332"/>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fr-BE" b="1" dirty="0" smtClean="0">
                <a:solidFill>
                  <a:schemeClr val="accent6">
                    <a:lumMod val="75000"/>
                  </a:schemeClr>
                </a:solidFill>
              </a:rPr>
              <a:t>Exemple</a:t>
            </a:r>
          </a:p>
        </p:txBody>
      </p:sp>
      <p:sp>
        <p:nvSpPr>
          <p:cNvPr id="11" name="ZoneTexte 10"/>
          <p:cNvSpPr txBox="1"/>
          <p:nvPr/>
        </p:nvSpPr>
        <p:spPr>
          <a:xfrm>
            <a:off x="1187624" y="2636912"/>
            <a:ext cx="6840760" cy="1077218"/>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fr-BE" sz="3200" dirty="0" smtClean="0">
                <a:solidFill>
                  <a:schemeClr val="accent6">
                    <a:lumMod val="75000"/>
                  </a:schemeClr>
                </a:solidFill>
              </a:rPr>
              <a:t>Congestion causée par une augmentation de la consommation</a:t>
            </a:r>
            <a:endParaRPr lang="fr-BE" sz="3200" dirty="0">
              <a:solidFill>
                <a:schemeClr val="accent6">
                  <a:lumMod val="75000"/>
                </a:schemeClr>
              </a:solidFill>
            </a:endParaRPr>
          </a:p>
        </p:txBody>
      </p:sp>
      <p:pic>
        <p:nvPicPr>
          <p:cNvPr id="9" name="Picture 1"/>
          <p:cNvPicPr>
            <a:picLocks noChangeAspect="1" noChangeArrowheads="1"/>
          </p:cNvPicPr>
          <p:nvPr/>
        </p:nvPicPr>
        <p:blipFill>
          <a:blip r:embed="rId5" cstate="print"/>
          <a:srcRect/>
          <a:stretch>
            <a:fillRect/>
          </a:stretch>
        </p:blipFill>
        <p:spPr bwMode="auto">
          <a:xfrm>
            <a:off x="2591832" y="6237376"/>
            <a:ext cx="432000" cy="576000"/>
          </a:xfrm>
          <a:prstGeom prst="rect">
            <a:avLst/>
          </a:prstGeom>
          <a:noFill/>
          <a:ln w="9525">
            <a:noFill/>
            <a:miter lim="800000"/>
            <a:headEnd/>
            <a:tailEnd/>
          </a:ln>
        </p:spPr>
      </p:pic>
      <p:pic>
        <p:nvPicPr>
          <p:cNvPr id="12" name="Picture 4" descr="http://www.intermixt.be/SiteCollectionImages/logo_interregies.gif"/>
          <p:cNvPicPr>
            <a:picLocks noChangeAspect="1" noChangeArrowheads="1"/>
          </p:cNvPicPr>
          <p:nvPr/>
        </p:nvPicPr>
        <p:blipFill>
          <a:blip r:embed="rId6" cstate="print"/>
          <a:srcRect/>
          <a:stretch>
            <a:fillRect/>
          </a:stretch>
        </p:blipFill>
        <p:spPr bwMode="auto">
          <a:xfrm>
            <a:off x="3095936" y="6240289"/>
            <a:ext cx="720000" cy="5864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8151240" y="6572200"/>
            <a:ext cx="957264" cy="457200"/>
          </a:xfrm>
        </p:spPr>
        <p:txBody>
          <a:bodyPr/>
          <a:lstStyle/>
          <a:p>
            <a:r>
              <a:rPr lang="fr-FR" sz="1000" smtClean="0"/>
              <a:t>12/03/2014</a:t>
            </a:r>
            <a:endParaRPr lang="fr-BE" sz="1000" dirty="0"/>
          </a:p>
        </p:txBody>
      </p:sp>
      <p:sp>
        <p:nvSpPr>
          <p:cNvPr id="5" name="Espace réservé du pied de page 4"/>
          <p:cNvSpPr>
            <a:spLocks noGrp="1"/>
          </p:cNvSpPr>
          <p:nvPr>
            <p:ph type="ftr" sz="quarter" idx="11"/>
          </p:nvPr>
        </p:nvSpPr>
        <p:spPr>
          <a:xfrm>
            <a:off x="6822504" y="6572200"/>
            <a:ext cx="1325880" cy="457200"/>
          </a:xfrm>
        </p:spPr>
        <p:txBody>
          <a:bodyPr/>
          <a:lstStyle/>
          <a:p>
            <a:r>
              <a:rPr lang="fr-BE" sz="1000" dirty="0" smtClean="0"/>
              <a:t>REFLEX GT GAD</a:t>
            </a:r>
            <a:endParaRPr lang="fr-BE" sz="1000" dirty="0"/>
          </a:p>
        </p:txBody>
      </p:sp>
      <p:sp>
        <p:nvSpPr>
          <p:cNvPr id="6" name="Espace réservé du numéro de diapositive 5"/>
          <p:cNvSpPr>
            <a:spLocks noGrp="1"/>
          </p:cNvSpPr>
          <p:nvPr>
            <p:ph type="sldNum" sz="quarter" idx="12"/>
          </p:nvPr>
        </p:nvSpPr>
        <p:spPr/>
        <p:txBody>
          <a:bodyPr/>
          <a:lstStyle/>
          <a:p>
            <a:fld id="{F1657470-8DFA-4EC0-8FB2-CBC12D94EFA4}" type="slidenum">
              <a:rPr lang="fr-BE" smtClean="0"/>
              <a:pPr/>
              <a:t>15</a:t>
            </a:fld>
            <a:endParaRPr lang="fr-BE"/>
          </a:p>
        </p:txBody>
      </p:sp>
      <p:pic>
        <p:nvPicPr>
          <p:cNvPr id="7" name="Picture 2"/>
          <p:cNvPicPr>
            <a:picLocks noChangeAspect="1" noChangeArrowheads="1"/>
          </p:cNvPicPr>
          <p:nvPr/>
        </p:nvPicPr>
        <p:blipFill>
          <a:blip r:embed="rId3" cstate="print"/>
          <a:srcRect/>
          <a:stretch>
            <a:fillRect/>
          </a:stretch>
        </p:blipFill>
        <p:spPr bwMode="auto">
          <a:xfrm>
            <a:off x="107504" y="6379892"/>
            <a:ext cx="1057225" cy="478108"/>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1403648" y="6309320"/>
            <a:ext cx="1028382" cy="508414"/>
          </a:xfrm>
          <a:prstGeom prst="rect">
            <a:avLst/>
          </a:prstGeom>
          <a:noFill/>
          <a:ln w="9525">
            <a:noFill/>
            <a:miter lim="800000"/>
            <a:headEnd/>
            <a:tailEnd/>
          </a:ln>
        </p:spPr>
      </p:pic>
      <p:sp>
        <p:nvSpPr>
          <p:cNvPr id="9" name="ZoneTexte 8"/>
          <p:cNvSpPr txBox="1"/>
          <p:nvPr/>
        </p:nvSpPr>
        <p:spPr>
          <a:xfrm>
            <a:off x="251520" y="836712"/>
            <a:ext cx="8712968" cy="461665"/>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BE" sz="2400" dirty="0" smtClean="0">
                <a:solidFill>
                  <a:schemeClr val="tx1">
                    <a:lumMod val="85000"/>
                    <a:lumOff val="15000"/>
                  </a:schemeClr>
                </a:solidFill>
              </a:rPr>
              <a:t>Congestion : cas de la consommation</a:t>
            </a:r>
            <a:endParaRPr lang="fr-BE" sz="2400" dirty="0">
              <a:solidFill>
                <a:schemeClr val="tx1">
                  <a:lumMod val="85000"/>
                  <a:lumOff val="15000"/>
                </a:schemeClr>
              </a:solidFill>
            </a:endParaRPr>
          </a:p>
        </p:txBody>
      </p:sp>
      <p:sp>
        <p:nvSpPr>
          <p:cNvPr id="13" name="Content Placeholder 1"/>
          <p:cNvSpPr>
            <a:spLocks noGrp="1"/>
          </p:cNvSpPr>
          <p:nvPr>
            <p:ph idx="1"/>
          </p:nvPr>
        </p:nvSpPr>
        <p:spPr>
          <a:xfrm>
            <a:off x="288087" y="1412776"/>
            <a:ext cx="8532385" cy="5184576"/>
          </a:xfrm>
        </p:spPr>
        <p:txBody>
          <a:bodyPr>
            <a:normAutofit/>
          </a:bodyPr>
          <a:lstStyle/>
          <a:p>
            <a:pPr>
              <a:lnSpc>
                <a:spcPct val="80000"/>
              </a:lnSpc>
              <a:buNone/>
            </a:pPr>
            <a:r>
              <a:rPr lang="fr-BE" sz="1800" u="sng" dirty="0" smtClean="0">
                <a:effectLst>
                  <a:outerShdw blurRad="38100" dist="38100" dir="2700000" algn="tl">
                    <a:srgbClr val="000000">
                      <a:alpha val="43137"/>
                    </a:srgbClr>
                  </a:outerShdw>
                </a:effectLst>
              </a:rPr>
              <a:t>Véhicules électriques et pompes à chaleur</a:t>
            </a:r>
          </a:p>
          <a:p>
            <a:pPr>
              <a:lnSpc>
                <a:spcPct val="80000"/>
              </a:lnSpc>
              <a:buNone/>
            </a:pPr>
            <a:endParaRPr lang="fr-BE" sz="1800" dirty="0" smtClean="0">
              <a:solidFill>
                <a:schemeClr val="tx1"/>
              </a:solidFill>
              <a:effectLst>
                <a:outerShdw blurRad="38100" dist="38100" dir="2700000" algn="tl">
                  <a:srgbClr val="000000">
                    <a:alpha val="43137"/>
                  </a:srgbClr>
                </a:outerShdw>
              </a:effectLst>
            </a:endParaRPr>
          </a:p>
          <a:p>
            <a:pPr>
              <a:lnSpc>
                <a:spcPct val="80000"/>
              </a:lnSpc>
              <a:buNone/>
            </a:pPr>
            <a:r>
              <a:rPr lang="en-US" sz="1600" dirty="0" smtClean="0">
                <a:solidFill>
                  <a:schemeClr val="tx1"/>
                </a:solidFill>
              </a:rPr>
              <a:t>2020-2030-2050 </a:t>
            </a:r>
            <a:r>
              <a:rPr lang="en-US" sz="1600" dirty="0">
                <a:solidFill>
                  <a:schemeClr val="tx1"/>
                </a:solidFill>
              </a:rPr>
              <a:t>sustainability goals </a:t>
            </a:r>
            <a:r>
              <a:rPr lang="en-US" sz="1600" dirty="0" smtClean="0">
                <a:solidFill>
                  <a:schemeClr val="tx1"/>
                </a:solidFill>
              </a:rPr>
              <a:t>: electrification </a:t>
            </a:r>
            <a:r>
              <a:rPr lang="en-US" sz="1600" dirty="0">
                <a:solidFill>
                  <a:schemeClr val="tx1"/>
                </a:solidFill>
              </a:rPr>
              <a:t>of transport and </a:t>
            </a:r>
            <a:r>
              <a:rPr lang="en-US" sz="1600" dirty="0" smtClean="0">
                <a:solidFill>
                  <a:schemeClr val="tx1"/>
                </a:solidFill>
              </a:rPr>
              <a:t>heating/cooling</a:t>
            </a:r>
          </a:p>
          <a:p>
            <a:pPr>
              <a:lnSpc>
                <a:spcPct val="80000"/>
              </a:lnSpc>
              <a:buNone/>
            </a:pPr>
            <a:endParaRPr lang="en-US" sz="1600" dirty="0" smtClean="0">
              <a:effectLst>
                <a:outerShdw blurRad="38100" dist="38100" dir="2700000" algn="tl">
                  <a:srgbClr val="000000">
                    <a:alpha val="43137"/>
                  </a:srgbClr>
                </a:outerShdw>
              </a:effectLst>
            </a:endParaRPr>
          </a:p>
          <a:p>
            <a:pPr algn="ctr">
              <a:lnSpc>
                <a:spcPct val="80000"/>
              </a:lnSpc>
              <a:buNone/>
            </a:pPr>
            <a:r>
              <a:rPr lang="en-US" sz="1600" dirty="0" smtClean="0">
                <a:solidFill>
                  <a:schemeClr val="accent2"/>
                </a:solidFill>
                <a:effectLst>
                  <a:outerShdw blurRad="38100" dist="38100" dir="2700000" algn="tl">
                    <a:srgbClr val="000000">
                      <a:alpha val="43137"/>
                    </a:srgbClr>
                  </a:outerShdw>
                </a:effectLst>
              </a:rPr>
              <a:t>This </a:t>
            </a:r>
            <a:r>
              <a:rPr lang="en-US" sz="1600" dirty="0">
                <a:solidFill>
                  <a:schemeClr val="accent2"/>
                </a:solidFill>
                <a:effectLst>
                  <a:outerShdw blurRad="38100" dist="38100" dir="2700000" algn="tl">
                    <a:srgbClr val="000000">
                      <a:alpha val="43137"/>
                    </a:srgbClr>
                  </a:outerShdw>
                </a:effectLst>
              </a:rPr>
              <a:t>is an additional load for the distribution grid </a:t>
            </a:r>
            <a:r>
              <a:rPr lang="en-US" sz="1600" dirty="0" smtClean="0">
                <a:solidFill>
                  <a:schemeClr val="accent2"/>
                </a:solidFill>
                <a:effectLst>
                  <a:outerShdw blurRad="38100" dist="38100" dir="2700000" algn="tl">
                    <a:srgbClr val="000000">
                      <a:alpha val="43137"/>
                    </a:srgbClr>
                  </a:outerShdw>
                </a:effectLst>
              </a:rPr>
              <a:t>!</a:t>
            </a:r>
            <a:endParaRPr lang="en-US" sz="1600" dirty="0">
              <a:solidFill>
                <a:schemeClr val="accent2"/>
              </a:solidFill>
              <a:effectLst>
                <a:outerShdw blurRad="38100" dist="38100" dir="2700000" algn="tl">
                  <a:srgbClr val="000000">
                    <a:alpha val="43137"/>
                  </a:srgbClr>
                </a:outerShdw>
              </a:effectLst>
            </a:endParaRPr>
          </a:p>
          <a:p>
            <a:pPr lvl="1">
              <a:lnSpc>
                <a:spcPct val="80000"/>
              </a:lnSpc>
            </a:pPr>
            <a:endParaRPr lang="fr-BE" sz="1600" dirty="0" smtClean="0">
              <a:solidFill>
                <a:schemeClr val="tx1"/>
              </a:solidFill>
            </a:endParaRPr>
          </a:p>
          <a:p>
            <a:pPr lvl="1">
              <a:lnSpc>
                <a:spcPct val="80000"/>
              </a:lnSpc>
            </a:pPr>
            <a:endParaRPr lang="en-US" sz="1600" dirty="0">
              <a:solidFill>
                <a:schemeClr val="tx1"/>
              </a:solidFill>
            </a:endParaRPr>
          </a:p>
          <a:p>
            <a:pPr marL="486451" lvl="1" indent="0">
              <a:lnSpc>
                <a:spcPct val="80000"/>
              </a:lnSpc>
              <a:buNone/>
            </a:pPr>
            <a:r>
              <a:rPr lang="en-US" sz="1600" dirty="0" smtClean="0">
                <a:solidFill>
                  <a:schemeClr val="tx1"/>
                </a:solidFill>
              </a:rPr>
              <a:t>		          </a:t>
            </a:r>
            <a:r>
              <a:rPr lang="en-US" sz="1600" dirty="0">
                <a:solidFill>
                  <a:schemeClr val="tx1"/>
                </a:solidFill>
                <a:effectLst>
                  <a:outerShdw blurRad="38100" dist="38100" dir="2700000" algn="tl">
                    <a:srgbClr val="000000">
                      <a:alpha val="43137"/>
                    </a:srgbClr>
                  </a:outerShdw>
                </a:effectLst>
              </a:rPr>
              <a:t>EV: </a:t>
            </a:r>
            <a:r>
              <a:rPr lang="en-US" sz="1600" dirty="0" smtClean="0">
                <a:solidFill>
                  <a:schemeClr val="tx1"/>
                </a:solidFill>
              </a:rPr>
              <a:t>15 </a:t>
            </a:r>
            <a:r>
              <a:rPr lang="en-US" sz="1600" dirty="0">
                <a:solidFill>
                  <a:schemeClr val="tx1"/>
                </a:solidFill>
              </a:rPr>
              <a:t>000 km/y @ 250 </a:t>
            </a:r>
            <a:r>
              <a:rPr lang="en-US" sz="1600" dirty="0" err="1">
                <a:solidFill>
                  <a:schemeClr val="tx1"/>
                </a:solidFill>
              </a:rPr>
              <a:t>Wh</a:t>
            </a:r>
            <a:r>
              <a:rPr lang="en-US" sz="1600" dirty="0">
                <a:solidFill>
                  <a:schemeClr val="tx1"/>
                </a:solidFill>
              </a:rPr>
              <a:t>/km = 3 750 kWh/y</a:t>
            </a:r>
          </a:p>
          <a:p>
            <a:pPr lvl="1">
              <a:lnSpc>
                <a:spcPct val="80000"/>
              </a:lnSpc>
            </a:pPr>
            <a:endParaRPr lang="fr-BE" sz="1600" dirty="0" smtClean="0">
              <a:solidFill>
                <a:schemeClr val="tx1"/>
              </a:solidFill>
            </a:endParaRPr>
          </a:p>
          <a:p>
            <a:pPr lvl="1">
              <a:lnSpc>
                <a:spcPct val="80000"/>
              </a:lnSpc>
            </a:pPr>
            <a:endParaRPr lang="en-US" sz="1600" dirty="0">
              <a:solidFill>
                <a:schemeClr val="tx1"/>
              </a:solidFill>
            </a:endParaRPr>
          </a:p>
          <a:p>
            <a:pPr marL="486451" lvl="1" indent="0">
              <a:lnSpc>
                <a:spcPct val="80000"/>
              </a:lnSpc>
              <a:buNone/>
            </a:pPr>
            <a:r>
              <a:rPr lang="en-US" sz="1600" dirty="0" smtClean="0">
                <a:solidFill>
                  <a:schemeClr val="tx1"/>
                </a:solidFill>
              </a:rPr>
              <a:t>	                     </a:t>
            </a:r>
          </a:p>
          <a:p>
            <a:pPr marL="486451" lvl="1" indent="0">
              <a:lnSpc>
                <a:spcPct val="80000"/>
              </a:lnSpc>
              <a:buNone/>
            </a:pPr>
            <a:r>
              <a:rPr lang="en-US" sz="1600" dirty="0" smtClean="0">
                <a:solidFill>
                  <a:schemeClr val="tx1"/>
                </a:solidFill>
              </a:rPr>
              <a:t>		          </a:t>
            </a:r>
            <a:r>
              <a:rPr lang="en-US" sz="1600" dirty="0" smtClean="0">
                <a:solidFill>
                  <a:schemeClr val="tx1"/>
                </a:solidFill>
                <a:effectLst>
                  <a:outerShdw blurRad="38100" dist="38100" dir="2700000" algn="tl">
                    <a:srgbClr val="000000">
                      <a:alpha val="43137"/>
                    </a:srgbClr>
                  </a:outerShdw>
                </a:effectLst>
              </a:rPr>
              <a:t>Heat </a:t>
            </a:r>
            <a:r>
              <a:rPr lang="en-US" sz="1600" dirty="0">
                <a:solidFill>
                  <a:schemeClr val="tx1"/>
                </a:solidFill>
                <a:effectLst>
                  <a:outerShdw blurRad="38100" dist="38100" dir="2700000" algn="tl">
                    <a:srgbClr val="000000">
                      <a:alpha val="43137"/>
                    </a:srgbClr>
                  </a:outerShdw>
                </a:effectLst>
              </a:rPr>
              <a:t>pump: </a:t>
            </a:r>
            <a:r>
              <a:rPr lang="en-US" sz="1600" dirty="0">
                <a:solidFill>
                  <a:schemeClr val="tx1"/>
                </a:solidFill>
              </a:rPr>
              <a:t>24 000 kWh/y @ COP 3 = 8 000 kWh/y</a:t>
            </a:r>
          </a:p>
          <a:p>
            <a:pPr lvl="1">
              <a:lnSpc>
                <a:spcPct val="80000"/>
              </a:lnSpc>
            </a:pPr>
            <a:endParaRPr lang="fr-BE" sz="1600" dirty="0" smtClean="0">
              <a:solidFill>
                <a:schemeClr val="tx1"/>
              </a:solidFill>
            </a:endParaRPr>
          </a:p>
          <a:p>
            <a:pPr marL="2150931" lvl="5" indent="0">
              <a:lnSpc>
                <a:spcPct val="80000"/>
              </a:lnSpc>
              <a:buNone/>
            </a:pPr>
            <a:r>
              <a:rPr lang="en-US" sz="1600" dirty="0" smtClean="0">
                <a:solidFill>
                  <a:schemeClr val="tx1"/>
                </a:solidFill>
                <a:latin typeface="Arial" pitchFamily="34" charset="0"/>
                <a:cs typeface="Arial" pitchFamily="34" charset="0"/>
              </a:rPr>
              <a:t>Compared </a:t>
            </a:r>
            <a:r>
              <a:rPr lang="en-US" sz="1600" dirty="0">
                <a:solidFill>
                  <a:schemeClr val="tx1"/>
                </a:solidFill>
                <a:latin typeface="Arial" pitchFamily="34" charset="0"/>
                <a:cs typeface="Arial" pitchFamily="34" charset="0"/>
              </a:rPr>
              <a:t>with the average energy consumption of an household of </a:t>
            </a:r>
            <a:r>
              <a:rPr lang="en-US" sz="1600" dirty="0">
                <a:solidFill>
                  <a:schemeClr val="tx1"/>
                </a:solidFill>
                <a:effectLst>
                  <a:outerShdw blurRad="38100" dist="38100" dir="2700000" algn="tl">
                    <a:srgbClr val="000000">
                      <a:alpha val="43137"/>
                    </a:srgbClr>
                  </a:outerShdw>
                </a:effectLst>
                <a:latin typeface="Arial" pitchFamily="34" charset="0"/>
                <a:cs typeface="Arial" pitchFamily="34" charset="0"/>
              </a:rPr>
              <a:t>3500 kWh </a:t>
            </a:r>
            <a:r>
              <a:rPr lang="en-US" sz="1600" dirty="0">
                <a:solidFill>
                  <a:schemeClr val="tx1"/>
                </a:solidFill>
                <a:latin typeface="Arial" pitchFamily="34" charset="0"/>
                <a:cs typeface="Arial" pitchFamily="34" charset="0"/>
              </a:rPr>
              <a:t>this means an </a:t>
            </a:r>
            <a:r>
              <a:rPr lang="en-US" sz="1600" dirty="0">
                <a:solidFill>
                  <a:schemeClr val="tx1"/>
                </a:solidFill>
                <a:effectLst>
                  <a:outerShdw blurRad="38100" dist="38100" dir="2700000" algn="tl">
                    <a:srgbClr val="000000">
                      <a:alpha val="43137"/>
                    </a:srgbClr>
                  </a:outerShdw>
                </a:effectLst>
                <a:latin typeface="Arial" pitchFamily="34" charset="0"/>
                <a:cs typeface="Arial" pitchFamily="34" charset="0"/>
              </a:rPr>
              <a:t>increase with a factor of minimum 3</a:t>
            </a:r>
            <a:r>
              <a:rPr lang="en-US" sz="1600" dirty="0">
                <a:solidFill>
                  <a:schemeClr val="tx1"/>
                </a:solidFill>
                <a:latin typeface="Arial" pitchFamily="34" charset="0"/>
                <a:cs typeface="Arial" pitchFamily="34" charset="0"/>
              </a:rPr>
              <a:t>  even with high </a:t>
            </a:r>
            <a:r>
              <a:rPr lang="en-US" sz="1600" dirty="0">
                <a:solidFill>
                  <a:schemeClr val="tx1"/>
                </a:solidFill>
                <a:effectLst>
                  <a:outerShdw blurRad="38100" dist="38100" dir="2700000" algn="tl">
                    <a:srgbClr val="000000">
                      <a:alpha val="43137"/>
                    </a:srgbClr>
                  </a:outerShdw>
                </a:effectLst>
                <a:latin typeface="Arial" pitchFamily="34" charset="0"/>
                <a:cs typeface="Arial" pitchFamily="34" charset="0"/>
              </a:rPr>
              <a:t>COPs</a:t>
            </a:r>
            <a:r>
              <a:rPr lang="en-US" sz="1600" dirty="0">
                <a:solidFill>
                  <a:schemeClr val="tx1"/>
                </a:solidFill>
                <a:latin typeface="Arial" pitchFamily="34" charset="0"/>
                <a:cs typeface="Arial" pitchFamily="34" charset="0"/>
              </a:rPr>
              <a:t> of the 3</a:t>
            </a:r>
          </a:p>
        </p:txBody>
      </p:sp>
      <p:pic>
        <p:nvPicPr>
          <p:cNvPr id="14" name="Picture 3" descr="C:\Users\DA\Pictures\wp6[1].jpg"/>
          <p:cNvPicPr>
            <a:picLocks noChangeAspect="1" noChangeArrowheads="1"/>
          </p:cNvPicPr>
          <p:nvPr/>
        </p:nvPicPr>
        <p:blipFill>
          <a:blip r:embed="rId5" cstate="print"/>
          <a:srcRect/>
          <a:stretch>
            <a:fillRect/>
          </a:stretch>
        </p:blipFill>
        <p:spPr bwMode="auto">
          <a:xfrm>
            <a:off x="779013" y="3933095"/>
            <a:ext cx="1488731" cy="1368727"/>
          </a:xfrm>
          <a:prstGeom prst="rect">
            <a:avLst/>
          </a:prstGeom>
          <a:noFill/>
        </p:spPr>
      </p:pic>
      <p:pic>
        <p:nvPicPr>
          <p:cNvPr id="15" name="Picture 1"/>
          <p:cNvPicPr>
            <a:picLocks noChangeAspect="1" noChangeArrowheads="1"/>
          </p:cNvPicPr>
          <p:nvPr/>
        </p:nvPicPr>
        <p:blipFill>
          <a:blip r:embed="rId6" cstate="print"/>
          <a:srcRect/>
          <a:stretch>
            <a:fillRect/>
          </a:stretch>
        </p:blipFill>
        <p:spPr bwMode="auto">
          <a:xfrm>
            <a:off x="323528" y="2852975"/>
            <a:ext cx="2262252" cy="848285"/>
          </a:xfrm>
          <a:prstGeom prst="rect">
            <a:avLst/>
          </a:prstGeom>
          <a:noFill/>
          <a:ln w="1">
            <a:noFill/>
            <a:miter lim="800000"/>
            <a:headEnd/>
            <a:tailEnd type="none" w="med" len="med"/>
          </a:ln>
          <a:effectLst/>
        </p:spPr>
      </p:pic>
      <p:sp>
        <p:nvSpPr>
          <p:cNvPr id="16" name="Flèche droite 15"/>
          <p:cNvSpPr/>
          <p:nvPr/>
        </p:nvSpPr>
        <p:spPr>
          <a:xfrm>
            <a:off x="1907704" y="2420888"/>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2" name="Picture 1"/>
          <p:cNvPicPr>
            <a:picLocks noChangeAspect="1" noChangeArrowheads="1"/>
          </p:cNvPicPr>
          <p:nvPr/>
        </p:nvPicPr>
        <p:blipFill>
          <a:blip r:embed="rId7" cstate="print"/>
          <a:srcRect/>
          <a:stretch>
            <a:fillRect/>
          </a:stretch>
        </p:blipFill>
        <p:spPr bwMode="auto">
          <a:xfrm>
            <a:off x="2591832" y="6237376"/>
            <a:ext cx="432000" cy="576000"/>
          </a:xfrm>
          <a:prstGeom prst="rect">
            <a:avLst/>
          </a:prstGeom>
          <a:noFill/>
          <a:ln w="9525">
            <a:noFill/>
            <a:miter lim="800000"/>
            <a:headEnd/>
            <a:tailEnd/>
          </a:ln>
        </p:spPr>
      </p:pic>
      <p:pic>
        <p:nvPicPr>
          <p:cNvPr id="17" name="Picture 4" descr="http://www.intermixt.be/SiteCollectionImages/logo_interregies.gif"/>
          <p:cNvPicPr>
            <a:picLocks noChangeAspect="1" noChangeArrowheads="1"/>
          </p:cNvPicPr>
          <p:nvPr/>
        </p:nvPicPr>
        <p:blipFill>
          <a:blip r:embed="rId8" cstate="print"/>
          <a:srcRect/>
          <a:stretch>
            <a:fillRect/>
          </a:stretch>
        </p:blipFill>
        <p:spPr bwMode="auto">
          <a:xfrm>
            <a:off x="3095936" y="6240289"/>
            <a:ext cx="720000" cy="58645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8151240" y="6572200"/>
            <a:ext cx="957264" cy="457200"/>
          </a:xfrm>
        </p:spPr>
        <p:txBody>
          <a:bodyPr/>
          <a:lstStyle/>
          <a:p>
            <a:r>
              <a:rPr lang="fr-FR" sz="1000" smtClean="0"/>
              <a:t>12/03/2014</a:t>
            </a:r>
            <a:endParaRPr lang="fr-BE" sz="1000" dirty="0"/>
          </a:p>
        </p:txBody>
      </p:sp>
      <p:sp>
        <p:nvSpPr>
          <p:cNvPr id="5" name="Espace réservé du pied de page 4"/>
          <p:cNvSpPr>
            <a:spLocks noGrp="1"/>
          </p:cNvSpPr>
          <p:nvPr>
            <p:ph type="ftr" sz="quarter" idx="11"/>
          </p:nvPr>
        </p:nvSpPr>
        <p:spPr>
          <a:xfrm>
            <a:off x="6822504" y="6572200"/>
            <a:ext cx="1325880" cy="457200"/>
          </a:xfrm>
        </p:spPr>
        <p:txBody>
          <a:bodyPr/>
          <a:lstStyle/>
          <a:p>
            <a:r>
              <a:rPr lang="fr-BE" sz="1000" dirty="0" smtClean="0"/>
              <a:t>REFLEX GT GAD</a:t>
            </a:r>
            <a:endParaRPr lang="fr-BE" sz="1000" dirty="0"/>
          </a:p>
        </p:txBody>
      </p:sp>
      <p:sp>
        <p:nvSpPr>
          <p:cNvPr id="6" name="Espace réservé du numéro de diapositive 5"/>
          <p:cNvSpPr>
            <a:spLocks noGrp="1"/>
          </p:cNvSpPr>
          <p:nvPr>
            <p:ph type="sldNum" sz="quarter" idx="12"/>
          </p:nvPr>
        </p:nvSpPr>
        <p:spPr/>
        <p:txBody>
          <a:bodyPr/>
          <a:lstStyle/>
          <a:p>
            <a:fld id="{F1657470-8DFA-4EC0-8FB2-CBC12D94EFA4}" type="slidenum">
              <a:rPr lang="fr-BE" smtClean="0"/>
              <a:pPr/>
              <a:t>16</a:t>
            </a:fld>
            <a:endParaRPr lang="fr-BE"/>
          </a:p>
        </p:txBody>
      </p:sp>
      <p:pic>
        <p:nvPicPr>
          <p:cNvPr id="7" name="Picture 2"/>
          <p:cNvPicPr>
            <a:picLocks noChangeAspect="1" noChangeArrowheads="1"/>
          </p:cNvPicPr>
          <p:nvPr/>
        </p:nvPicPr>
        <p:blipFill>
          <a:blip r:embed="rId3" cstate="print"/>
          <a:srcRect/>
          <a:stretch>
            <a:fillRect/>
          </a:stretch>
        </p:blipFill>
        <p:spPr bwMode="auto">
          <a:xfrm>
            <a:off x="107504" y="6379892"/>
            <a:ext cx="1057225" cy="478108"/>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1403648" y="6309320"/>
            <a:ext cx="1028382" cy="508414"/>
          </a:xfrm>
          <a:prstGeom prst="rect">
            <a:avLst/>
          </a:prstGeom>
          <a:noFill/>
          <a:ln w="9525">
            <a:noFill/>
            <a:miter lim="800000"/>
            <a:headEnd/>
            <a:tailEnd/>
          </a:ln>
        </p:spPr>
      </p:pic>
      <p:sp>
        <p:nvSpPr>
          <p:cNvPr id="10" name="ZoneTexte 9"/>
          <p:cNvSpPr txBox="1"/>
          <p:nvPr/>
        </p:nvSpPr>
        <p:spPr>
          <a:xfrm>
            <a:off x="6876256" y="2276872"/>
            <a:ext cx="1368152" cy="369332"/>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fr-BE" b="1" dirty="0" smtClean="0">
                <a:solidFill>
                  <a:schemeClr val="accent6">
                    <a:lumMod val="75000"/>
                  </a:schemeClr>
                </a:solidFill>
              </a:rPr>
              <a:t>Exemple</a:t>
            </a:r>
          </a:p>
        </p:txBody>
      </p:sp>
      <p:sp>
        <p:nvSpPr>
          <p:cNvPr id="11" name="ZoneTexte 10"/>
          <p:cNvSpPr txBox="1"/>
          <p:nvPr/>
        </p:nvSpPr>
        <p:spPr>
          <a:xfrm>
            <a:off x="1187624" y="2636912"/>
            <a:ext cx="6840760" cy="1077218"/>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fr-BE" sz="3200" dirty="0" smtClean="0">
                <a:solidFill>
                  <a:schemeClr val="accent6">
                    <a:lumMod val="75000"/>
                  </a:schemeClr>
                </a:solidFill>
              </a:rPr>
              <a:t>Congestion causée par des actions externes</a:t>
            </a:r>
            <a:endParaRPr lang="fr-BE" sz="3200" dirty="0">
              <a:solidFill>
                <a:schemeClr val="accent6">
                  <a:lumMod val="75000"/>
                </a:schemeClr>
              </a:solidFill>
            </a:endParaRPr>
          </a:p>
        </p:txBody>
      </p:sp>
      <p:pic>
        <p:nvPicPr>
          <p:cNvPr id="9" name="Picture 1"/>
          <p:cNvPicPr>
            <a:picLocks noChangeAspect="1" noChangeArrowheads="1"/>
          </p:cNvPicPr>
          <p:nvPr/>
        </p:nvPicPr>
        <p:blipFill>
          <a:blip r:embed="rId5" cstate="print"/>
          <a:srcRect/>
          <a:stretch>
            <a:fillRect/>
          </a:stretch>
        </p:blipFill>
        <p:spPr bwMode="auto">
          <a:xfrm>
            <a:off x="2591832" y="6237376"/>
            <a:ext cx="432000" cy="576000"/>
          </a:xfrm>
          <a:prstGeom prst="rect">
            <a:avLst/>
          </a:prstGeom>
          <a:noFill/>
          <a:ln w="9525">
            <a:noFill/>
            <a:miter lim="800000"/>
            <a:headEnd/>
            <a:tailEnd/>
          </a:ln>
        </p:spPr>
      </p:pic>
      <p:pic>
        <p:nvPicPr>
          <p:cNvPr id="12" name="Picture 4" descr="http://www.intermixt.be/SiteCollectionImages/logo_interregies.gif"/>
          <p:cNvPicPr>
            <a:picLocks noChangeAspect="1" noChangeArrowheads="1"/>
          </p:cNvPicPr>
          <p:nvPr/>
        </p:nvPicPr>
        <p:blipFill>
          <a:blip r:embed="rId6" cstate="print"/>
          <a:srcRect/>
          <a:stretch>
            <a:fillRect/>
          </a:stretch>
        </p:blipFill>
        <p:spPr bwMode="auto">
          <a:xfrm>
            <a:off x="3095936" y="6240289"/>
            <a:ext cx="720000" cy="5864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8151240" y="6572200"/>
            <a:ext cx="957264" cy="457200"/>
          </a:xfrm>
        </p:spPr>
        <p:txBody>
          <a:bodyPr/>
          <a:lstStyle/>
          <a:p>
            <a:r>
              <a:rPr lang="fr-FR" sz="1000" smtClean="0"/>
              <a:t>12/03/2014</a:t>
            </a:r>
            <a:endParaRPr lang="fr-BE" sz="1000" dirty="0"/>
          </a:p>
        </p:txBody>
      </p:sp>
      <p:sp>
        <p:nvSpPr>
          <p:cNvPr id="5" name="Espace réservé du pied de page 4"/>
          <p:cNvSpPr>
            <a:spLocks noGrp="1"/>
          </p:cNvSpPr>
          <p:nvPr>
            <p:ph type="ftr" sz="quarter" idx="11"/>
          </p:nvPr>
        </p:nvSpPr>
        <p:spPr>
          <a:xfrm>
            <a:off x="6822504" y="6572200"/>
            <a:ext cx="1325880" cy="457200"/>
          </a:xfrm>
        </p:spPr>
        <p:txBody>
          <a:bodyPr/>
          <a:lstStyle/>
          <a:p>
            <a:r>
              <a:rPr lang="fr-BE" sz="1000" dirty="0" smtClean="0"/>
              <a:t>REFLEX GT GAD</a:t>
            </a:r>
            <a:endParaRPr lang="fr-BE" sz="1000" dirty="0"/>
          </a:p>
        </p:txBody>
      </p:sp>
      <p:sp>
        <p:nvSpPr>
          <p:cNvPr id="6" name="Espace réservé du numéro de diapositive 5"/>
          <p:cNvSpPr>
            <a:spLocks noGrp="1"/>
          </p:cNvSpPr>
          <p:nvPr>
            <p:ph type="sldNum" sz="quarter" idx="12"/>
          </p:nvPr>
        </p:nvSpPr>
        <p:spPr/>
        <p:txBody>
          <a:bodyPr/>
          <a:lstStyle/>
          <a:p>
            <a:fld id="{F1657470-8DFA-4EC0-8FB2-CBC12D94EFA4}" type="slidenum">
              <a:rPr lang="fr-BE" smtClean="0"/>
              <a:pPr/>
              <a:t>17</a:t>
            </a:fld>
            <a:endParaRPr lang="fr-BE"/>
          </a:p>
        </p:txBody>
      </p:sp>
      <p:pic>
        <p:nvPicPr>
          <p:cNvPr id="7" name="Picture 2"/>
          <p:cNvPicPr>
            <a:picLocks noChangeAspect="1" noChangeArrowheads="1"/>
          </p:cNvPicPr>
          <p:nvPr/>
        </p:nvPicPr>
        <p:blipFill>
          <a:blip r:embed="rId3" cstate="print"/>
          <a:srcRect/>
          <a:stretch>
            <a:fillRect/>
          </a:stretch>
        </p:blipFill>
        <p:spPr bwMode="auto">
          <a:xfrm>
            <a:off x="107504" y="6379892"/>
            <a:ext cx="1057225" cy="478108"/>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1403648" y="6309320"/>
            <a:ext cx="1028382" cy="508414"/>
          </a:xfrm>
          <a:prstGeom prst="rect">
            <a:avLst/>
          </a:prstGeom>
          <a:noFill/>
          <a:ln w="9525">
            <a:noFill/>
            <a:miter lim="800000"/>
            <a:headEnd/>
            <a:tailEnd/>
          </a:ln>
        </p:spPr>
      </p:pic>
      <p:sp>
        <p:nvSpPr>
          <p:cNvPr id="9" name="ZoneTexte 8"/>
          <p:cNvSpPr txBox="1"/>
          <p:nvPr/>
        </p:nvSpPr>
        <p:spPr>
          <a:xfrm>
            <a:off x="251520" y="836712"/>
            <a:ext cx="8712968" cy="461665"/>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BE" sz="2400" dirty="0" smtClean="0">
                <a:solidFill>
                  <a:schemeClr val="tx1">
                    <a:lumMod val="85000"/>
                    <a:lumOff val="15000"/>
                  </a:schemeClr>
                </a:solidFill>
              </a:rPr>
              <a:t>Congestion : cas d’actions externes</a:t>
            </a:r>
            <a:endParaRPr lang="fr-BE" sz="2400" dirty="0">
              <a:solidFill>
                <a:schemeClr val="tx1">
                  <a:lumMod val="85000"/>
                  <a:lumOff val="15000"/>
                </a:schemeClr>
              </a:solidFill>
            </a:endParaRPr>
          </a:p>
        </p:txBody>
      </p:sp>
      <p:sp>
        <p:nvSpPr>
          <p:cNvPr id="10" name="ZoneTexte 9"/>
          <p:cNvSpPr txBox="1"/>
          <p:nvPr/>
        </p:nvSpPr>
        <p:spPr>
          <a:xfrm>
            <a:off x="395536" y="1628800"/>
            <a:ext cx="8352928" cy="3693319"/>
          </a:xfrm>
          <a:prstGeom prst="rect">
            <a:avLst/>
          </a:prstGeom>
          <a:noFill/>
        </p:spPr>
        <p:txBody>
          <a:bodyPr wrap="square" rtlCol="0">
            <a:spAutoFit/>
          </a:bodyPr>
          <a:lstStyle/>
          <a:p>
            <a:r>
              <a:rPr lang="en-US" dirty="0" smtClean="0">
                <a:solidFill>
                  <a:schemeClr val="accent2"/>
                </a:solidFill>
              </a:rPr>
              <a:t>Balancing services on distribution grids</a:t>
            </a:r>
          </a:p>
          <a:p>
            <a:endParaRPr lang="en-US" dirty="0" smtClean="0"/>
          </a:p>
          <a:p>
            <a:r>
              <a:rPr lang="en-US" dirty="0" smtClean="0"/>
              <a:t>Balancing services are not only delivered by production units (CIPU) / load (ICH-contract) connected to  the HV-grid but also </a:t>
            </a:r>
            <a:r>
              <a:rPr lang="en-US" i="1" dirty="0" smtClean="0">
                <a:solidFill>
                  <a:schemeClr val="accent6">
                    <a:lumMod val="60000"/>
                    <a:lumOff val="40000"/>
                  </a:schemeClr>
                </a:solidFill>
              </a:rPr>
              <a:t>by controllable CHP-units and in the future  by load and storage units connected to the distribution grids.</a:t>
            </a:r>
          </a:p>
          <a:p>
            <a:endParaRPr lang="en-US" dirty="0" smtClean="0"/>
          </a:p>
          <a:p>
            <a:r>
              <a:rPr lang="en-US" dirty="0" smtClean="0"/>
              <a:t>For balancing purposes, </a:t>
            </a:r>
            <a:r>
              <a:rPr lang="en-US" i="1" dirty="0" smtClean="0">
                <a:solidFill>
                  <a:schemeClr val="accent6">
                    <a:lumMod val="60000"/>
                    <a:lumOff val="40000"/>
                  </a:schemeClr>
                </a:solidFill>
              </a:rPr>
              <a:t>the location</a:t>
            </a:r>
            <a:r>
              <a:rPr lang="en-US" dirty="0" smtClean="0"/>
              <a:t> where energy is supplied to or taken from the grid </a:t>
            </a:r>
            <a:r>
              <a:rPr lang="en-US" i="1" dirty="0" smtClean="0">
                <a:solidFill>
                  <a:schemeClr val="accent6">
                    <a:lumMod val="60000"/>
                    <a:lumOff val="40000"/>
                  </a:schemeClr>
                </a:solidFill>
              </a:rPr>
              <a:t>does not matter</a:t>
            </a:r>
          </a:p>
          <a:p>
            <a:endParaRPr lang="en-US" dirty="0" smtClean="0"/>
          </a:p>
          <a:p>
            <a:r>
              <a:rPr lang="en-US" dirty="0" smtClean="0"/>
              <a:t>Balancing can cause constraints in the distribution grids (problems with voltage profiles – congestion). These constraints depend mainly on the location and the altitude of the feed in and off take.</a:t>
            </a:r>
          </a:p>
          <a:p>
            <a:endParaRPr lang="fr-BE" dirty="0"/>
          </a:p>
        </p:txBody>
      </p:sp>
      <p:pic>
        <p:nvPicPr>
          <p:cNvPr id="11" name="Picture 1"/>
          <p:cNvPicPr>
            <a:picLocks noChangeAspect="1" noChangeArrowheads="1"/>
          </p:cNvPicPr>
          <p:nvPr/>
        </p:nvPicPr>
        <p:blipFill>
          <a:blip r:embed="rId5" cstate="print"/>
          <a:srcRect/>
          <a:stretch>
            <a:fillRect/>
          </a:stretch>
        </p:blipFill>
        <p:spPr bwMode="auto">
          <a:xfrm>
            <a:off x="2591832" y="6237376"/>
            <a:ext cx="432000" cy="576000"/>
          </a:xfrm>
          <a:prstGeom prst="rect">
            <a:avLst/>
          </a:prstGeom>
          <a:noFill/>
          <a:ln w="9525">
            <a:noFill/>
            <a:miter lim="800000"/>
            <a:headEnd/>
            <a:tailEnd/>
          </a:ln>
        </p:spPr>
      </p:pic>
      <p:pic>
        <p:nvPicPr>
          <p:cNvPr id="12" name="Picture 4" descr="http://www.intermixt.be/SiteCollectionImages/logo_interregies.gif"/>
          <p:cNvPicPr>
            <a:picLocks noChangeAspect="1" noChangeArrowheads="1"/>
          </p:cNvPicPr>
          <p:nvPr/>
        </p:nvPicPr>
        <p:blipFill>
          <a:blip r:embed="rId6" cstate="print"/>
          <a:srcRect/>
          <a:stretch>
            <a:fillRect/>
          </a:stretch>
        </p:blipFill>
        <p:spPr bwMode="auto">
          <a:xfrm>
            <a:off x="3095936" y="6240289"/>
            <a:ext cx="720000" cy="58645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8151240" y="6572200"/>
            <a:ext cx="957264" cy="457200"/>
          </a:xfrm>
        </p:spPr>
        <p:txBody>
          <a:bodyPr/>
          <a:lstStyle/>
          <a:p>
            <a:r>
              <a:rPr lang="fr-FR" sz="1000" smtClean="0"/>
              <a:t>12/03/2014</a:t>
            </a:r>
            <a:endParaRPr lang="fr-BE" sz="1000" dirty="0"/>
          </a:p>
        </p:txBody>
      </p:sp>
      <p:sp>
        <p:nvSpPr>
          <p:cNvPr id="5" name="Espace réservé du pied de page 4"/>
          <p:cNvSpPr>
            <a:spLocks noGrp="1"/>
          </p:cNvSpPr>
          <p:nvPr>
            <p:ph type="ftr" sz="quarter" idx="11"/>
          </p:nvPr>
        </p:nvSpPr>
        <p:spPr>
          <a:xfrm>
            <a:off x="6822504" y="6572200"/>
            <a:ext cx="1325880" cy="457200"/>
          </a:xfrm>
        </p:spPr>
        <p:txBody>
          <a:bodyPr/>
          <a:lstStyle/>
          <a:p>
            <a:r>
              <a:rPr lang="fr-BE" sz="1000" dirty="0" smtClean="0"/>
              <a:t>REFLEX GT GAD</a:t>
            </a:r>
            <a:endParaRPr lang="fr-BE" sz="1000" dirty="0"/>
          </a:p>
        </p:txBody>
      </p:sp>
      <p:sp>
        <p:nvSpPr>
          <p:cNvPr id="6" name="Espace réservé du numéro de diapositive 5"/>
          <p:cNvSpPr>
            <a:spLocks noGrp="1"/>
          </p:cNvSpPr>
          <p:nvPr>
            <p:ph type="sldNum" sz="quarter" idx="12"/>
          </p:nvPr>
        </p:nvSpPr>
        <p:spPr/>
        <p:txBody>
          <a:bodyPr/>
          <a:lstStyle/>
          <a:p>
            <a:fld id="{F1657470-8DFA-4EC0-8FB2-CBC12D94EFA4}" type="slidenum">
              <a:rPr lang="fr-BE" smtClean="0"/>
              <a:pPr/>
              <a:t>18</a:t>
            </a:fld>
            <a:endParaRPr lang="fr-BE"/>
          </a:p>
        </p:txBody>
      </p:sp>
      <p:pic>
        <p:nvPicPr>
          <p:cNvPr id="7" name="Picture 2"/>
          <p:cNvPicPr>
            <a:picLocks noChangeAspect="1" noChangeArrowheads="1"/>
          </p:cNvPicPr>
          <p:nvPr/>
        </p:nvPicPr>
        <p:blipFill>
          <a:blip r:embed="rId3" cstate="print"/>
          <a:srcRect/>
          <a:stretch>
            <a:fillRect/>
          </a:stretch>
        </p:blipFill>
        <p:spPr bwMode="auto">
          <a:xfrm>
            <a:off x="107504" y="6379892"/>
            <a:ext cx="1057225" cy="478108"/>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1403648" y="6309320"/>
            <a:ext cx="1028382" cy="508414"/>
          </a:xfrm>
          <a:prstGeom prst="rect">
            <a:avLst/>
          </a:prstGeom>
          <a:noFill/>
          <a:ln w="9525">
            <a:noFill/>
            <a:miter lim="800000"/>
            <a:headEnd/>
            <a:tailEnd/>
          </a:ln>
        </p:spPr>
      </p:pic>
      <p:sp>
        <p:nvSpPr>
          <p:cNvPr id="9" name="ZoneTexte 8"/>
          <p:cNvSpPr txBox="1"/>
          <p:nvPr/>
        </p:nvSpPr>
        <p:spPr>
          <a:xfrm>
            <a:off x="251520" y="836712"/>
            <a:ext cx="8712968" cy="461665"/>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BE" sz="2400" dirty="0" smtClean="0">
                <a:solidFill>
                  <a:schemeClr val="tx1">
                    <a:lumMod val="85000"/>
                    <a:lumOff val="15000"/>
                  </a:schemeClr>
                </a:solidFill>
              </a:rPr>
              <a:t>Contenu</a:t>
            </a:r>
            <a:endParaRPr lang="fr-BE" sz="2400" dirty="0">
              <a:solidFill>
                <a:schemeClr val="tx1">
                  <a:lumMod val="85000"/>
                  <a:lumOff val="15000"/>
                </a:schemeClr>
              </a:solidFill>
            </a:endParaRPr>
          </a:p>
        </p:txBody>
      </p:sp>
      <p:sp>
        <p:nvSpPr>
          <p:cNvPr id="10" name="20 CuadroTexto"/>
          <p:cNvSpPr txBox="1"/>
          <p:nvPr/>
        </p:nvSpPr>
        <p:spPr>
          <a:xfrm>
            <a:off x="197184" y="1412776"/>
            <a:ext cx="251520" cy="2016224"/>
          </a:xfrm>
          <a:prstGeom prst="rect">
            <a:avLst/>
          </a:prstGeom>
          <a:noFill/>
          <a:ln w="9525" cap="flat" cmpd="sng" algn="ctr">
            <a:noFill/>
            <a:prstDash val="solid"/>
          </a:ln>
          <a:effectLst/>
        </p:spPr>
        <p:txBody>
          <a:bodyPr vert="vert270"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285750" marR="0" lvl="0" indent="-285750" defTabSz="914400" rtl="0" eaLnBrk="1" fontAlgn="base" latinLnBrk="0" hangingPunct="1">
              <a:lnSpc>
                <a:spcPct val="100000"/>
              </a:lnSpc>
              <a:spcBef>
                <a:spcPct val="0"/>
              </a:spcBef>
              <a:spcAft>
                <a:spcPct val="0"/>
              </a:spcAft>
              <a:buClrTx/>
              <a:buSzTx/>
              <a:buFontTx/>
              <a:buNone/>
              <a:tabLst/>
              <a:defRPr/>
            </a:pPr>
            <a:r>
              <a:rPr kumimoji="0" lang="es-ES" sz="1600" b="0" i="0" u="none" strike="noStrike" kern="1200" cap="none" spc="0" normalizeH="0" baseline="0" noProof="0" dirty="0" smtClean="0">
                <a:ln>
                  <a:noFill/>
                </a:ln>
                <a:solidFill>
                  <a:schemeClr val="tx1"/>
                </a:solidFill>
                <a:effectLst/>
                <a:uLnTx/>
                <a:uFillTx/>
                <a:latin typeface="Arial"/>
                <a:ea typeface="+mn-ea"/>
                <a:cs typeface="+mn-cs"/>
              </a:rPr>
              <a:t>TSO </a:t>
            </a:r>
            <a:r>
              <a:rPr lang="es-ES" sz="1600" noProof="0" dirty="0" err="1" smtClean="0">
                <a:solidFill>
                  <a:schemeClr val="tx1"/>
                </a:solidFill>
                <a:latin typeface="Arial"/>
              </a:rPr>
              <a:t>responsibility</a:t>
            </a:r>
            <a:endParaRPr kumimoji="0" lang="es-ES" sz="1600" b="0" i="0" u="none" strike="noStrike" kern="1200" cap="none" spc="0" normalizeH="0" baseline="0" noProof="0" dirty="0">
              <a:ln>
                <a:noFill/>
              </a:ln>
              <a:solidFill>
                <a:schemeClr val="tx1"/>
              </a:solidFill>
              <a:effectLst/>
              <a:uLnTx/>
              <a:uFillTx/>
              <a:latin typeface="Arial"/>
              <a:ea typeface="+mn-ea"/>
              <a:cs typeface="+mn-cs"/>
            </a:endParaRPr>
          </a:p>
        </p:txBody>
      </p:sp>
      <p:sp>
        <p:nvSpPr>
          <p:cNvPr id="11" name="21 CuadroTexto"/>
          <p:cNvSpPr txBox="1"/>
          <p:nvPr/>
        </p:nvSpPr>
        <p:spPr>
          <a:xfrm>
            <a:off x="107504" y="3429000"/>
            <a:ext cx="430887" cy="1944216"/>
          </a:xfrm>
          <a:prstGeom prst="rect">
            <a:avLst/>
          </a:prstGeom>
          <a:noFill/>
          <a:ln>
            <a:noFill/>
          </a:ln>
        </p:spPr>
        <p:txBody>
          <a:bodyPr vert="vert270" wrap="square">
            <a:spAutoFit/>
          </a:bodyPr>
          <a:lstStyle>
            <a:lvl1pPr marL="285750" indent="-28575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285750" marR="0" lvl="0" indent="-285750"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smtClean="0">
                <a:ln>
                  <a:noFill/>
                </a:ln>
                <a:effectLst/>
                <a:uLnTx/>
                <a:uFillTx/>
                <a:latin typeface="Arial" charset="0"/>
                <a:ea typeface="ＭＳ Ｐゴシック" charset="0"/>
              </a:rPr>
              <a:t>DSO </a:t>
            </a:r>
            <a:r>
              <a:rPr lang="es-ES" sz="1600" kern="0" dirty="0" err="1" smtClean="0"/>
              <a:t>responsibility</a:t>
            </a:r>
            <a:endParaRPr kumimoji="0" lang="es-ES" sz="1600" b="0" i="0" u="none" strike="noStrike" kern="0" cap="none" spc="0" normalizeH="0" baseline="0" noProof="0" dirty="0" smtClean="0">
              <a:ln>
                <a:noFill/>
              </a:ln>
              <a:effectLst/>
              <a:uLnTx/>
              <a:uFillTx/>
              <a:latin typeface="Arial" charset="0"/>
              <a:ea typeface="ＭＳ Ｐゴシック" charset="0"/>
            </a:endParaRPr>
          </a:p>
        </p:txBody>
      </p:sp>
      <p:grpSp>
        <p:nvGrpSpPr>
          <p:cNvPr id="12" name="Group 39"/>
          <p:cNvGrpSpPr/>
          <p:nvPr/>
        </p:nvGrpSpPr>
        <p:grpSpPr>
          <a:xfrm>
            <a:off x="610401" y="2204864"/>
            <a:ext cx="3312368" cy="3177064"/>
            <a:chOff x="5292080" y="2204864"/>
            <a:chExt cx="3312368" cy="3177064"/>
          </a:xfrm>
        </p:grpSpPr>
        <p:sp>
          <p:nvSpPr>
            <p:cNvPr id="13" name="7 Forma libre"/>
            <p:cNvSpPr/>
            <p:nvPr/>
          </p:nvSpPr>
          <p:spPr>
            <a:xfrm rot="10800000">
              <a:off x="5292080" y="2217588"/>
              <a:ext cx="1205166" cy="2507556"/>
            </a:xfrm>
            <a:custGeom>
              <a:avLst/>
              <a:gdLst>
                <a:gd name="connsiteX0" fmla="*/ 0 w 1071570"/>
                <a:gd name="connsiteY0" fmla="*/ 2643206 h 2643206"/>
                <a:gd name="connsiteX1" fmla="*/ 0 w 1071570"/>
                <a:gd name="connsiteY1" fmla="*/ 0 h 2643206"/>
                <a:gd name="connsiteX2" fmla="*/ 1071570 w 1071570"/>
                <a:gd name="connsiteY2" fmla="*/ 2643206 h 2643206"/>
                <a:gd name="connsiteX3" fmla="*/ 0 w 1071570"/>
                <a:gd name="connsiteY3" fmla="*/ 2643206 h 2643206"/>
              </a:gdLst>
              <a:ahLst/>
              <a:cxnLst>
                <a:cxn ang="0">
                  <a:pos x="connsiteX0" y="connsiteY0"/>
                </a:cxn>
                <a:cxn ang="0">
                  <a:pos x="connsiteX1" y="connsiteY1"/>
                </a:cxn>
                <a:cxn ang="0">
                  <a:pos x="connsiteX2" y="connsiteY2"/>
                </a:cxn>
                <a:cxn ang="0">
                  <a:pos x="connsiteX3" y="connsiteY3"/>
                </a:cxn>
              </a:cxnLst>
              <a:rect l="l" t="t" r="r" b="b"/>
              <a:pathLst>
                <a:path w="1071570" h="2643206">
                  <a:moveTo>
                    <a:pt x="0" y="2643206"/>
                  </a:moveTo>
                  <a:lnTo>
                    <a:pt x="0" y="0"/>
                  </a:lnTo>
                  <a:lnTo>
                    <a:pt x="1071570" y="2643206"/>
                  </a:lnTo>
                  <a:lnTo>
                    <a:pt x="0" y="2643206"/>
                  </a:lnTo>
                  <a:close/>
                </a:path>
              </a:pathLst>
            </a:custGeom>
            <a:gradFill flip="none" rotWithShape="1">
              <a:gsLst>
                <a:gs pos="50000">
                  <a:srgbClr val="DDEBCF"/>
                </a:gs>
                <a:gs pos="50000">
                  <a:srgbClr val="DDEBCF"/>
                </a:gs>
                <a:gs pos="50000">
                  <a:srgbClr val="9CB86E"/>
                </a:gs>
                <a:gs pos="100000">
                  <a:srgbClr val="156B13"/>
                </a:gs>
              </a:gsLst>
              <a:lin ang="5400000" scaled="1"/>
              <a:tileRect/>
            </a:gradFill>
            <a:ln w="9525" cap="flat" cmpd="sng" algn="ctr">
              <a:gradFill>
                <a:gsLst>
                  <a:gs pos="50000">
                    <a:srgbClr val="DDEBCF"/>
                  </a:gs>
                  <a:gs pos="50000">
                    <a:srgbClr val="DDEBCF"/>
                  </a:gs>
                  <a:gs pos="50000">
                    <a:srgbClr val="9CB86E"/>
                  </a:gs>
                  <a:gs pos="100000">
                    <a:srgbClr val="156B13"/>
                  </a:gs>
                </a:gsLst>
                <a:lin ang="5400000" scaled="0"/>
              </a:gradFill>
              <a:prstDash val="solid"/>
            </a:ln>
            <a:effectLst/>
          </p:spPr>
          <p:txBody>
            <a:bodyPr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600" b="0" i="0" u="none" strike="noStrike" kern="1200" cap="none" spc="0" normalizeH="0" baseline="0" noProof="0" dirty="0" err="1">
                <a:ln>
                  <a:noFill/>
                </a:ln>
                <a:solidFill>
                  <a:srgbClr val="004165"/>
                </a:solidFill>
                <a:effectLst/>
                <a:uLnTx/>
                <a:uFillTx/>
                <a:latin typeface="Arial"/>
                <a:ea typeface="+mn-ea"/>
                <a:cs typeface="+mn-cs"/>
              </a:endParaRPr>
            </a:p>
          </p:txBody>
        </p:sp>
        <p:sp>
          <p:nvSpPr>
            <p:cNvPr id="14" name="8 CuadroTexto"/>
            <p:cNvSpPr txBox="1"/>
            <p:nvPr/>
          </p:nvSpPr>
          <p:spPr>
            <a:xfrm>
              <a:off x="5364088" y="4802932"/>
              <a:ext cx="1161198" cy="573216"/>
            </a:xfrm>
            <a:prstGeom prst="rect">
              <a:avLst/>
            </a:prstGeom>
            <a:solidFill>
              <a:srgbClr val="5A8B25"/>
            </a:solidFill>
            <a:ln w="9525" cap="flat" cmpd="sng" algn="ctr">
              <a:gradFill>
                <a:gsLst>
                  <a:gs pos="50000">
                    <a:srgbClr val="DDEBCF"/>
                  </a:gs>
                  <a:gs pos="50000">
                    <a:srgbClr val="DDEBCF"/>
                  </a:gs>
                  <a:gs pos="50000">
                    <a:srgbClr val="9CB86E"/>
                  </a:gs>
                  <a:gs pos="100000">
                    <a:srgbClr val="156B13"/>
                  </a:gs>
                </a:gsLst>
                <a:lin ang="5400000" scaled="0"/>
              </a:gradFill>
              <a:prstDash val="solid"/>
            </a:ln>
            <a:effectLst/>
          </p:spPr>
          <p:txBody>
            <a:bodyPr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R="0" lvl="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dirty="0" smtClean="0">
                  <a:ln>
                    <a:noFill/>
                  </a:ln>
                  <a:solidFill>
                    <a:sysClr val="window" lastClr="FFFFFF"/>
                  </a:solidFill>
                  <a:effectLst/>
                  <a:uLnTx/>
                  <a:uFillTx/>
                  <a:latin typeface="Arial"/>
                  <a:ea typeface="+mn-ea"/>
                  <a:cs typeface="+mn-cs"/>
                </a:rPr>
                <a:t>Security of supply</a:t>
              </a:r>
              <a:endParaRPr kumimoji="0" lang="en-GB" sz="1600" b="0" i="0" u="none" strike="noStrike" kern="1200" cap="none" spc="0" normalizeH="0" baseline="0" dirty="0">
                <a:ln>
                  <a:noFill/>
                </a:ln>
                <a:solidFill>
                  <a:sysClr val="window" lastClr="FFFFFF"/>
                </a:solidFill>
                <a:effectLst/>
                <a:uLnTx/>
                <a:uFillTx/>
                <a:latin typeface="Arial"/>
                <a:ea typeface="+mn-ea"/>
                <a:cs typeface="+mn-cs"/>
              </a:endParaRPr>
            </a:p>
          </p:txBody>
        </p:sp>
        <p:sp>
          <p:nvSpPr>
            <p:cNvPr id="15" name="9 CuadroTexto"/>
            <p:cNvSpPr txBox="1"/>
            <p:nvPr/>
          </p:nvSpPr>
          <p:spPr>
            <a:xfrm>
              <a:off x="7452320" y="4797152"/>
              <a:ext cx="1133131" cy="584776"/>
            </a:xfrm>
            <a:prstGeom prst="rect">
              <a:avLst/>
            </a:prstGeom>
            <a:solidFill>
              <a:srgbClr val="004165">
                <a:lumMod val="75000"/>
                <a:lumOff val="25000"/>
              </a:srgbClr>
            </a:solidFill>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R="0" lvl="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dirty="0" smtClean="0">
                  <a:ln>
                    <a:noFill/>
                  </a:ln>
                  <a:solidFill>
                    <a:sysClr val="window" lastClr="FFFFFF"/>
                  </a:solidFill>
                  <a:effectLst/>
                  <a:uLnTx/>
                  <a:uFillTx/>
                  <a:latin typeface="Arial" charset="0"/>
                  <a:ea typeface="+mn-ea"/>
                  <a:cs typeface="+mn-cs"/>
                </a:rPr>
                <a:t>Quality of service</a:t>
              </a:r>
              <a:endParaRPr kumimoji="0" lang="en-GB" sz="1600" b="0" i="0" u="none" strike="noStrike" kern="1200" cap="none" spc="0" normalizeH="0" baseline="0" dirty="0">
                <a:ln>
                  <a:noFill/>
                </a:ln>
                <a:solidFill>
                  <a:sysClr val="window" lastClr="FFFFFF"/>
                </a:solidFill>
                <a:effectLst/>
                <a:uLnTx/>
                <a:uFillTx/>
                <a:latin typeface="Arial" charset="0"/>
                <a:ea typeface="+mn-ea"/>
                <a:cs typeface="+mn-cs"/>
              </a:endParaRPr>
            </a:p>
          </p:txBody>
        </p:sp>
        <p:sp>
          <p:nvSpPr>
            <p:cNvPr id="16" name="6 Triángulo rectángulo"/>
            <p:cNvSpPr/>
            <p:nvPr/>
          </p:nvSpPr>
          <p:spPr>
            <a:xfrm>
              <a:off x="7452320" y="2276873"/>
              <a:ext cx="1152128" cy="2448272"/>
            </a:xfrm>
            <a:prstGeom prst="rtTriangle">
              <a:avLst/>
            </a:prstGeom>
            <a:gradFill>
              <a:gsLst>
                <a:gs pos="8000">
                  <a:srgbClr val="004165">
                    <a:lumMod val="75000"/>
                    <a:lumOff val="25000"/>
                  </a:srgbClr>
                </a:gs>
                <a:gs pos="15000">
                  <a:srgbClr val="004165">
                    <a:lumMod val="75000"/>
                    <a:lumOff val="25000"/>
                  </a:srgbClr>
                </a:gs>
                <a:gs pos="40000">
                  <a:srgbClr val="C4D6EB"/>
                </a:gs>
                <a:gs pos="70000">
                  <a:srgbClr val="C4D6EB"/>
                </a:gs>
                <a:gs pos="100000">
                  <a:srgbClr val="FFEBFA"/>
                </a:gs>
              </a:gsLst>
              <a:lin ang="16200000" scaled="1"/>
            </a:gradFill>
            <a:ln w="9525" cap="flat" cmpd="sng" algn="ctr">
              <a:noFill/>
              <a:prstDash val="solid"/>
            </a:ln>
            <a:effectLst/>
          </p:spPr>
          <p:txBody>
            <a:bodyPr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600" b="0" i="0" u="none" strike="noStrike" kern="1200" cap="none" spc="0" normalizeH="0" baseline="0" noProof="0" dirty="0" err="1">
                <a:ln>
                  <a:noFill/>
                </a:ln>
                <a:solidFill>
                  <a:srgbClr val="004165"/>
                </a:solidFill>
                <a:effectLst/>
                <a:uLnTx/>
                <a:uFillTx/>
                <a:latin typeface="Arial"/>
                <a:ea typeface="+mn-ea"/>
                <a:cs typeface="+mn-cs"/>
              </a:endParaRPr>
            </a:p>
          </p:txBody>
        </p:sp>
        <p:sp>
          <p:nvSpPr>
            <p:cNvPr id="17" name="Rectangle 16"/>
            <p:cNvSpPr/>
            <p:nvPr/>
          </p:nvSpPr>
          <p:spPr>
            <a:xfrm>
              <a:off x="6660232" y="2266317"/>
              <a:ext cx="648072" cy="2448272"/>
            </a:xfrm>
            <a:prstGeom prst="rect">
              <a:avLst/>
            </a:prstGeom>
            <a:gradFill>
              <a:gsLst>
                <a:gs pos="0">
                  <a:srgbClr val="FFF200"/>
                </a:gs>
                <a:gs pos="45000">
                  <a:srgbClr val="FF7A00"/>
                </a:gs>
                <a:gs pos="70000">
                  <a:srgbClr val="FF0300"/>
                </a:gs>
                <a:gs pos="100000">
                  <a:srgbClr val="4D080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 name="14 CuadroTexto"/>
            <p:cNvSpPr txBox="1"/>
            <p:nvPr/>
          </p:nvSpPr>
          <p:spPr>
            <a:xfrm>
              <a:off x="6420676" y="3234462"/>
              <a:ext cx="1031644" cy="338554"/>
            </a:xfrm>
            <a:prstGeom prst="rect">
              <a:avLst/>
            </a:prstGeom>
            <a:noFill/>
            <a:ln w="9525" cap="flat" cmpd="sng" algn="ctr">
              <a:noFill/>
              <a:prstDash val="solid"/>
            </a:ln>
            <a:effectLst/>
          </p:spPr>
          <p:txBody>
            <a:bodyPr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285750" marR="0" lvl="0" indent="-285750" algn="ctr" defTabSz="914400" rtl="0" eaLnBrk="1" fontAlgn="base" latinLnBrk="0" hangingPunct="1">
                <a:lnSpc>
                  <a:spcPct val="100000"/>
                </a:lnSpc>
                <a:spcBef>
                  <a:spcPct val="0"/>
                </a:spcBef>
                <a:spcAft>
                  <a:spcPct val="0"/>
                </a:spcAft>
                <a:buClrTx/>
                <a:buSzTx/>
                <a:buFontTx/>
                <a:buNone/>
                <a:tabLst/>
                <a:defRPr/>
              </a:pPr>
              <a:r>
                <a:rPr kumimoji="0" lang="es-ES" sz="1600" b="0" i="0" u="none" strike="noStrike" kern="1200" cap="none" spc="0" normalizeH="0" baseline="0" noProof="0" dirty="0" smtClean="0">
                  <a:ln>
                    <a:noFill/>
                  </a:ln>
                  <a:solidFill>
                    <a:sysClr val="window" lastClr="FFFFFF"/>
                  </a:solidFill>
                  <a:effectLst/>
                  <a:uLnTx/>
                  <a:uFillTx/>
                  <a:latin typeface="Arial"/>
                  <a:ea typeface="+mn-ea"/>
                  <a:cs typeface="+mn-cs"/>
                </a:rPr>
                <a:t>MV</a:t>
              </a:r>
              <a:endParaRPr kumimoji="0" lang="es-ES" sz="1600" b="0" i="0" u="none" strike="noStrike" kern="1200" cap="none" spc="0" normalizeH="0" baseline="0" noProof="0" dirty="0">
                <a:ln>
                  <a:noFill/>
                </a:ln>
                <a:solidFill>
                  <a:sysClr val="window" lastClr="FFFFFF"/>
                </a:solidFill>
                <a:effectLst/>
                <a:uLnTx/>
                <a:uFillTx/>
                <a:latin typeface="Arial"/>
                <a:ea typeface="+mn-ea"/>
                <a:cs typeface="+mn-cs"/>
              </a:endParaRPr>
            </a:p>
          </p:txBody>
        </p:sp>
        <p:sp>
          <p:nvSpPr>
            <p:cNvPr id="19" name="15 CuadroTexto"/>
            <p:cNvSpPr txBox="1"/>
            <p:nvPr/>
          </p:nvSpPr>
          <p:spPr>
            <a:xfrm>
              <a:off x="6420676" y="4242574"/>
              <a:ext cx="1031644" cy="338554"/>
            </a:xfrm>
            <a:prstGeom prst="rect">
              <a:avLst/>
            </a:prstGeom>
            <a:noFill/>
            <a:ln w="9525" cap="flat" cmpd="sng" algn="ctr">
              <a:noFill/>
              <a:prstDash val="solid"/>
            </a:ln>
            <a:effectLst/>
          </p:spPr>
          <p:txBody>
            <a:bodyPr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285750" marR="0" lvl="0" indent="-285750" algn="ctr" defTabSz="914400" rtl="0" eaLnBrk="1" fontAlgn="base" latinLnBrk="0" hangingPunct="1">
                <a:lnSpc>
                  <a:spcPct val="100000"/>
                </a:lnSpc>
                <a:spcBef>
                  <a:spcPct val="0"/>
                </a:spcBef>
                <a:spcAft>
                  <a:spcPct val="0"/>
                </a:spcAft>
                <a:buClrTx/>
                <a:buSzTx/>
                <a:buFontTx/>
                <a:buNone/>
                <a:tabLst/>
                <a:defRPr/>
              </a:pPr>
              <a:r>
                <a:rPr kumimoji="0" lang="es-ES" sz="1600" b="0" i="0" u="none" strike="noStrike" kern="1200" cap="none" spc="0" normalizeH="0" baseline="0" noProof="0" dirty="0" smtClean="0">
                  <a:ln>
                    <a:noFill/>
                  </a:ln>
                  <a:solidFill>
                    <a:sysClr val="window" lastClr="FFFFFF"/>
                  </a:solidFill>
                  <a:effectLst/>
                  <a:uLnTx/>
                  <a:uFillTx/>
                  <a:latin typeface="Arial"/>
                  <a:ea typeface="+mn-ea"/>
                  <a:cs typeface="+mn-cs"/>
                </a:rPr>
                <a:t>LV</a:t>
              </a:r>
              <a:endParaRPr kumimoji="0" lang="es-ES" sz="1600" b="0" i="0" u="none" strike="noStrike" kern="1200" cap="none" spc="0" normalizeH="0" baseline="0" noProof="0" dirty="0">
                <a:ln>
                  <a:noFill/>
                </a:ln>
                <a:solidFill>
                  <a:sysClr val="window" lastClr="FFFFFF"/>
                </a:solidFill>
                <a:effectLst/>
                <a:uLnTx/>
                <a:uFillTx/>
                <a:latin typeface="Arial"/>
                <a:ea typeface="+mn-ea"/>
                <a:cs typeface="+mn-cs"/>
              </a:endParaRPr>
            </a:p>
          </p:txBody>
        </p:sp>
        <p:sp>
          <p:nvSpPr>
            <p:cNvPr id="20" name="10 CuadroTexto"/>
            <p:cNvSpPr txBox="1"/>
            <p:nvPr/>
          </p:nvSpPr>
          <p:spPr>
            <a:xfrm>
              <a:off x="6444208" y="2204864"/>
              <a:ext cx="1031644" cy="338554"/>
            </a:xfrm>
            <a:custGeom>
              <a:avLst/>
              <a:gdLst>
                <a:gd name="connsiteX0" fmla="*/ 0 w 1117614"/>
                <a:gd name="connsiteY0" fmla="*/ 0 h 338554"/>
                <a:gd name="connsiteX1" fmla="*/ 1117614 w 1117614"/>
                <a:gd name="connsiteY1" fmla="*/ 0 h 338554"/>
                <a:gd name="connsiteX2" fmla="*/ 1117614 w 1117614"/>
                <a:gd name="connsiteY2" fmla="*/ 338554 h 338554"/>
                <a:gd name="connsiteX3" fmla="*/ 0 w 1117614"/>
                <a:gd name="connsiteY3" fmla="*/ 338554 h 338554"/>
                <a:gd name="connsiteX4" fmla="*/ 0 w 1117614"/>
                <a:gd name="connsiteY4" fmla="*/ 0 h 3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4" h="338554">
                  <a:moveTo>
                    <a:pt x="0" y="0"/>
                  </a:moveTo>
                  <a:lnTo>
                    <a:pt x="1117614" y="0"/>
                  </a:lnTo>
                  <a:lnTo>
                    <a:pt x="1117614" y="338554"/>
                  </a:lnTo>
                  <a:lnTo>
                    <a:pt x="0" y="338554"/>
                  </a:lnTo>
                  <a:lnTo>
                    <a:pt x="0" y="0"/>
                  </a:lnTo>
                  <a:close/>
                </a:path>
              </a:pathLst>
            </a:custGeom>
            <a:noFill/>
            <a:ln w="9525" cap="flat" cmpd="sng" algn="ctr">
              <a:noFill/>
              <a:prstDash val="solid"/>
            </a:ln>
            <a:effectLst/>
          </p:spPr>
          <p:txBody>
            <a:bodyPr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285750" marR="0" lvl="0" indent="-285750" algn="ctr" defTabSz="914400" rtl="0" eaLnBrk="1" fontAlgn="base" latinLnBrk="0" hangingPunct="1">
                <a:lnSpc>
                  <a:spcPct val="100000"/>
                </a:lnSpc>
                <a:spcBef>
                  <a:spcPct val="0"/>
                </a:spcBef>
                <a:spcAft>
                  <a:spcPct val="0"/>
                </a:spcAft>
                <a:buClrTx/>
                <a:buSzTx/>
                <a:buFontTx/>
                <a:buNone/>
                <a:tabLst/>
                <a:defRPr/>
              </a:pPr>
              <a:r>
                <a:rPr kumimoji="0" lang="es-ES" sz="1600" b="0" i="0" u="none" strike="noStrike" kern="1200" cap="none" spc="0" normalizeH="0" baseline="0" noProof="0" dirty="0">
                  <a:ln>
                    <a:noFill/>
                  </a:ln>
                  <a:solidFill>
                    <a:sysClr val="window" lastClr="FFFFFF"/>
                  </a:solidFill>
                  <a:effectLst/>
                  <a:uLnTx/>
                  <a:uFillTx/>
                  <a:latin typeface="Arial"/>
                  <a:ea typeface="+mn-ea"/>
                  <a:cs typeface="+mn-cs"/>
                </a:rPr>
                <a:t>400kV</a:t>
              </a:r>
            </a:p>
          </p:txBody>
        </p:sp>
      </p:grpSp>
      <p:sp>
        <p:nvSpPr>
          <p:cNvPr id="21" name="Rectangle 20"/>
          <p:cNvSpPr/>
          <p:nvPr/>
        </p:nvSpPr>
        <p:spPr>
          <a:xfrm>
            <a:off x="3058673" y="2780928"/>
            <a:ext cx="36004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Right Triangle 21"/>
          <p:cNvSpPr/>
          <p:nvPr/>
        </p:nvSpPr>
        <p:spPr>
          <a:xfrm>
            <a:off x="1330482" y="3717032"/>
            <a:ext cx="504056" cy="1008112"/>
          </a:xfrm>
          <a:prstGeom prst="rtTriangle">
            <a:avLst/>
          </a:prstGeom>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Striped Right Arrow 22">
            <a:hlinkClick r:id="" action="ppaction://noaction"/>
          </p:cNvPr>
          <p:cNvSpPr/>
          <p:nvPr/>
        </p:nvSpPr>
        <p:spPr>
          <a:xfrm rot="10800000">
            <a:off x="1186466" y="4437112"/>
            <a:ext cx="576064" cy="288032"/>
          </a:xfrm>
          <a:prstGeom prst="stripedRightArrow">
            <a:avLst/>
          </a:prstGeom>
          <a:solidFill>
            <a:srgbClr val="99FF6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4" name="Striped Right Arrow 23">
            <a:hlinkClick r:id="" action="ppaction://hlinkshowjump?jump=lastslide"/>
          </p:cNvPr>
          <p:cNvSpPr/>
          <p:nvPr/>
        </p:nvSpPr>
        <p:spPr>
          <a:xfrm rot="10800000">
            <a:off x="3130682" y="2996952"/>
            <a:ext cx="576064" cy="288032"/>
          </a:xfrm>
          <a:prstGeom prst="stripedRightArrow">
            <a:avLst/>
          </a:prstGeom>
          <a:solidFill>
            <a:srgbClr val="34B4E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25" name="Straight Connector 24"/>
          <p:cNvCxnSpPr/>
          <p:nvPr/>
        </p:nvCxnSpPr>
        <p:spPr>
          <a:xfrm>
            <a:off x="251520" y="3429000"/>
            <a:ext cx="8640960"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2410602" y="1988840"/>
            <a:ext cx="1800200" cy="1656184"/>
          </a:xfrm>
          <a:prstGeom prst="ellipse">
            <a:avLst/>
          </a:prstGeom>
          <a:solidFill>
            <a:schemeClr val="accent6">
              <a:lumMod val="75000"/>
              <a:alpha val="0"/>
            </a:schemeClr>
          </a:solidFill>
          <a:ln>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Rectangle 26"/>
          <p:cNvSpPr/>
          <p:nvPr/>
        </p:nvSpPr>
        <p:spPr>
          <a:xfrm>
            <a:off x="4067944" y="1484786"/>
            <a:ext cx="4932040" cy="48320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342900" lvl="1" indent="-342900"/>
            <a:r>
              <a:rPr lang="fr-BE" sz="1400" dirty="0" smtClean="0">
                <a:solidFill>
                  <a:schemeClr val="tx1"/>
                </a:solidFill>
              </a:rPr>
              <a:t>L’arrivée massive de moyens de production connectés au réseau MT du GRD ;</a:t>
            </a:r>
          </a:p>
          <a:p>
            <a:pPr marL="342900" lvl="1" indent="-342900"/>
            <a:endParaRPr lang="fr-BE" sz="1400" dirty="0" smtClean="0">
              <a:solidFill>
                <a:schemeClr val="tx1"/>
              </a:solidFill>
            </a:endParaRPr>
          </a:p>
          <a:p>
            <a:pPr marL="342900" lvl="1" indent="-342900">
              <a:buFont typeface="+mj-lt"/>
              <a:buAutoNum type="arabicPeriod"/>
            </a:pPr>
            <a:r>
              <a:rPr lang="fr-BE" sz="1400" dirty="0" smtClean="0">
                <a:solidFill>
                  <a:schemeClr val="tx1"/>
                </a:solidFill>
              </a:rPr>
              <a:t>Conduit à des variations de la tension du réseau MT qui vont être:</a:t>
            </a:r>
          </a:p>
          <a:p>
            <a:pPr marL="800100" lvl="2" indent="-342900">
              <a:buFont typeface="Arial" pitchFamily="34" charset="0"/>
              <a:buChar char="•"/>
            </a:pPr>
            <a:r>
              <a:rPr lang="fr-BE" sz="1400" dirty="0" smtClean="0">
                <a:solidFill>
                  <a:schemeClr val="tx1"/>
                </a:solidFill>
              </a:rPr>
              <a:t>Plus brutales</a:t>
            </a:r>
          </a:p>
          <a:p>
            <a:pPr marL="800100" lvl="2" indent="-342900">
              <a:buFont typeface="Arial" pitchFamily="34" charset="0"/>
              <a:buChar char="•"/>
            </a:pPr>
            <a:r>
              <a:rPr lang="fr-BE" sz="1400" dirty="0" smtClean="0">
                <a:solidFill>
                  <a:schemeClr val="tx1"/>
                </a:solidFill>
              </a:rPr>
              <a:t>Plus fréquentes</a:t>
            </a:r>
          </a:p>
          <a:p>
            <a:pPr marL="800100" lvl="2" indent="-342900"/>
            <a:endParaRPr lang="fr-BE" sz="1400" dirty="0" smtClean="0">
              <a:solidFill>
                <a:schemeClr val="tx1"/>
              </a:solidFill>
            </a:endParaRPr>
          </a:p>
          <a:p>
            <a:pPr marL="342900" lvl="1" indent="-342900">
              <a:buFont typeface="+mj-lt"/>
              <a:buAutoNum type="arabicPeriod"/>
            </a:pPr>
            <a:r>
              <a:rPr lang="fr-BE" sz="1400" dirty="0" smtClean="0">
                <a:solidFill>
                  <a:schemeClr val="tx1"/>
                </a:solidFill>
              </a:rPr>
              <a:t>Ces variations impactent également les productions décentralisées en BT (ainsi que les consommateurs)</a:t>
            </a:r>
          </a:p>
          <a:p>
            <a:pPr marL="342900" lvl="1" indent="-342900">
              <a:buFont typeface="+mj-lt"/>
              <a:buAutoNum type="arabicPeriod"/>
            </a:pPr>
            <a:endParaRPr lang="fr-BE" sz="1400" dirty="0" smtClean="0">
              <a:solidFill>
                <a:schemeClr val="tx1"/>
              </a:solidFill>
            </a:endParaRPr>
          </a:p>
          <a:p>
            <a:pPr marL="342900" lvl="1" indent="-342900">
              <a:buFont typeface="+mj-lt"/>
              <a:buAutoNum type="arabicPeriod"/>
            </a:pPr>
            <a:r>
              <a:rPr lang="fr-BE" sz="1400" dirty="0" smtClean="0">
                <a:solidFill>
                  <a:schemeClr val="tx1"/>
                </a:solidFill>
              </a:rPr>
              <a:t>Ces variations peuvent devenir incontrôlables et mettre en péril le réseau de transport (ex. trop d’injection de réactif)</a:t>
            </a:r>
          </a:p>
          <a:p>
            <a:pPr marL="342900" lvl="1" indent="-342900">
              <a:buFont typeface="+mj-lt"/>
              <a:buAutoNum type="arabicPeriod"/>
            </a:pPr>
            <a:endParaRPr lang="fr-BE" sz="1400" dirty="0" smtClean="0">
              <a:solidFill>
                <a:schemeClr val="tx1"/>
              </a:solidFill>
            </a:endParaRPr>
          </a:p>
          <a:p>
            <a:pPr marL="342900" lvl="1" indent="-342900">
              <a:buFont typeface="+mj-lt"/>
              <a:buAutoNum type="arabicPeriod"/>
            </a:pPr>
            <a:r>
              <a:rPr lang="fr-BE" sz="1400" dirty="0" smtClean="0">
                <a:solidFill>
                  <a:schemeClr val="tx1"/>
                </a:solidFill>
              </a:rPr>
              <a:t>Les limites des systèmes de réglages GRT/GRD seront atteintes </a:t>
            </a:r>
          </a:p>
          <a:p>
            <a:pPr marL="800100" lvl="2" indent="-342900">
              <a:buFont typeface="Arial" pitchFamily="34" charset="0"/>
              <a:buChar char="•"/>
            </a:pPr>
            <a:r>
              <a:rPr lang="fr-BE" sz="1400" dirty="0" smtClean="0">
                <a:solidFill>
                  <a:schemeClr val="tx1"/>
                </a:solidFill>
              </a:rPr>
              <a:t>Les variations de cette tension HT pourraient impacter la qualité du produit aux clients finaux du GRD</a:t>
            </a:r>
          </a:p>
          <a:p>
            <a:pPr marL="800100" lvl="2" indent="-342900">
              <a:buFont typeface="Arial" pitchFamily="34" charset="0"/>
              <a:buChar char="•"/>
            </a:pPr>
            <a:r>
              <a:rPr lang="fr-BE" sz="1400" dirty="0" smtClean="0">
                <a:solidFill>
                  <a:schemeClr val="tx1"/>
                </a:solidFill>
              </a:rPr>
              <a:t>Le GRT dispose de trop peu de moyens propres pour gérer ces problèmes</a:t>
            </a:r>
            <a:endParaRPr lang="fr-BE" sz="1400" dirty="0">
              <a:solidFill>
                <a:schemeClr val="tx1"/>
              </a:solidFill>
            </a:endParaRPr>
          </a:p>
        </p:txBody>
      </p:sp>
      <p:pic>
        <p:nvPicPr>
          <p:cNvPr id="28" name="Picture 1"/>
          <p:cNvPicPr>
            <a:picLocks noChangeAspect="1" noChangeArrowheads="1"/>
          </p:cNvPicPr>
          <p:nvPr/>
        </p:nvPicPr>
        <p:blipFill>
          <a:blip r:embed="rId5" cstate="print"/>
          <a:srcRect/>
          <a:stretch>
            <a:fillRect/>
          </a:stretch>
        </p:blipFill>
        <p:spPr bwMode="auto">
          <a:xfrm>
            <a:off x="2591832" y="6237376"/>
            <a:ext cx="432000" cy="576000"/>
          </a:xfrm>
          <a:prstGeom prst="rect">
            <a:avLst/>
          </a:prstGeom>
          <a:noFill/>
          <a:ln w="9525">
            <a:noFill/>
            <a:miter lim="800000"/>
            <a:headEnd/>
            <a:tailEnd/>
          </a:ln>
        </p:spPr>
      </p:pic>
      <p:pic>
        <p:nvPicPr>
          <p:cNvPr id="29" name="Picture 4" descr="http://www.intermixt.be/SiteCollectionImages/logo_interregies.gif"/>
          <p:cNvPicPr>
            <a:picLocks noChangeAspect="1" noChangeArrowheads="1"/>
          </p:cNvPicPr>
          <p:nvPr/>
        </p:nvPicPr>
        <p:blipFill>
          <a:blip r:embed="rId6" cstate="print"/>
          <a:srcRect/>
          <a:stretch>
            <a:fillRect/>
          </a:stretch>
        </p:blipFill>
        <p:spPr bwMode="auto">
          <a:xfrm>
            <a:off x="3095936" y="6240289"/>
            <a:ext cx="720000" cy="58645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8151240" y="6572200"/>
            <a:ext cx="957264" cy="457200"/>
          </a:xfrm>
        </p:spPr>
        <p:txBody>
          <a:bodyPr/>
          <a:lstStyle/>
          <a:p>
            <a:r>
              <a:rPr lang="fr-FR" sz="1000" smtClean="0"/>
              <a:t>12/03/2014</a:t>
            </a:r>
            <a:endParaRPr lang="fr-BE" sz="1000" dirty="0"/>
          </a:p>
        </p:txBody>
      </p:sp>
      <p:sp>
        <p:nvSpPr>
          <p:cNvPr id="5" name="Espace réservé du pied de page 4"/>
          <p:cNvSpPr>
            <a:spLocks noGrp="1"/>
          </p:cNvSpPr>
          <p:nvPr>
            <p:ph type="ftr" sz="quarter" idx="11"/>
          </p:nvPr>
        </p:nvSpPr>
        <p:spPr>
          <a:xfrm>
            <a:off x="6822504" y="6572200"/>
            <a:ext cx="1325880" cy="457200"/>
          </a:xfrm>
        </p:spPr>
        <p:txBody>
          <a:bodyPr/>
          <a:lstStyle/>
          <a:p>
            <a:r>
              <a:rPr lang="fr-BE" sz="1000" dirty="0" smtClean="0"/>
              <a:t>REFLEX GT GAD</a:t>
            </a:r>
            <a:endParaRPr lang="fr-BE" sz="1000" dirty="0"/>
          </a:p>
        </p:txBody>
      </p:sp>
      <p:sp>
        <p:nvSpPr>
          <p:cNvPr id="6" name="Espace réservé du numéro de diapositive 5"/>
          <p:cNvSpPr>
            <a:spLocks noGrp="1"/>
          </p:cNvSpPr>
          <p:nvPr>
            <p:ph type="sldNum" sz="quarter" idx="12"/>
          </p:nvPr>
        </p:nvSpPr>
        <p:spPr/>
        <p:txBody>
          <a:bodyPr/>
          <a:lstStyle/>
          <a:p>
            <a:fld id="{F1657470-8DFA-4EC0-8FB2-CBC12D94EFA4}" type="slidenum">
              <a:rPr lang="fr-BE" smtClean="0"/>
              <a:pPr/>
              <a:t>19</a:t>
            </a:fld>
            <a:endParaRPr lang="fr-BE"/>
          </a:p>
        </p:txBody>
      </p:sp>
      <p:pic>
        <p:nvPicPr>
          <p:cNvPr id="7" name="Picture 2"/>
          <p:cNvPicPr>
            <a:picLocks noChangeAspect="1" noChangeArrowheads="1"/>
          </p:cNvPicPr>
          <p:nvPr/>
        </p:nvPicPr>
        <p:blipFill>
          <a:blip r:embed="rId3" cstate="print"/>
          <a:srcRect/>
          <a:stretch>
            <a:fillRect/>
          </a:stretch>
        </p:blipFill>
        <p:spPr bwMode="auto">
          <a:xfrm>
            <a:off x="107504" y="6379892"/>
            <a:ext cx="1057225" cy="478108"/>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1403648" y="6309320"/>
            <a:ext cx="1028382" cy="508414"/>
          </a:xfrm>
          <a:prstGeom prst="rect">
            <a:avLst/>
          </a:prstGeom>
          <a:noFill/>
          <a:ln w="9525">
            <a:noFill/>
            <a:miter lim="800000"/>
            <a:headEnd/>
            <a:tailEnd/>
          </a:ln>
        </p:spPr>
      </p:pic>
      <p:sp>
        <p:nvSpPr>
          <p:cNvPr id="11" name="ZoneTexte 10"/>
          <p:cNvSpPr txBox="1"/>
          <p:nvPr/>
        </p:nvSpPr>
        <p:spPr>
          <a:xfrm>
            <a:off x="1187624" y="2636912"/>
            <a:ext cx="6840760" cy="1077218"/>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fr-BE" sz="3200" dirty="0" smtClean="0">
                <a:solidFill>
                  <a:schemeClr val="accent6">
                    <a:lumMod val="75000"/>
                  </a:schemeClr>
                </a:solidFill>
              </a:rPr>
              <a:t>Congestion : principes et moyens de gestion </a:t>
            </a:r>
            <a:endParaRPr lang="fr-BE" sz="3200" dirty="0">
              <a:solidFill>
                <a:schemeClr val="accent6">
                  <a:lumMod val="75000"/>
                </a:schemeClr>
              </a:solidFill>
            </a:endParaRPr>
          </a:p>
        </p:txBody>
      </p:sp>
      <p:pic>
        <p:nvPicPr>
          <p:cNvPr id="9" name="Picture 1"/>
          <p:cNvPicPr>
            <a:picLocks noChangeAspect="1" noChangeArrowheads="1"/>
          </p:cNvPicPr>
          <p:nvPr/>
        </p:nvPicPr>
        <p:blipFill>
          <a:blip r:embed="rId5" cstate="print"/>
          <a:srcRect/>
          <a:stretch>
            <a:fillRect/>
          </a:stretch>
        </p:blipFill>
        <p:spPr bwMode="auto">
          <a:xfrm>
            <a:off x="2591832" y="6237376"/>
            <a:ext cx="432000" cy="576000"/>
          </a:xfrm>
          <a:prstGeom prst="rect">
            <a:avLst/>
          </a:prstGeom>
          <a:noFill/>
          <a:ln w="9525">
            <a:noFill/>
            <a:miter lim="800000"/>
            <a:headEnd/>
            <a:tailEnd/>
          </a:ln>
        </p:spPr>
      </p:pic>
      <p:pic>
        <p:nvPicPr>
          <p:cNvPr id="12" name="Picture 4" descr="http://www.intermixt.be/SiteCollectionImages/logo_interregies.gif"/>
          <p:cNvPicPr>
            <a:picLocks noChangeAspect="1" noChangeArrowheads="1"/>
          </p:cNvPicPr>
          <p:nvPr/>
        </p:nvPicPr>
        <p:blipFill>
          <a:blip r:embed="rId6" cstate="print"/>
          <a:srcRect/>
          <a:stretch>
            <a:fillRect/>
          </a:stretch>
        </p:blipFill>
        <p:spPr bwMode="auto">
          <a:xfrm>
            <a:off x="3095936" y="6240289"/>
            <a:ext cx="720000" cy="5864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8151240" y="6572200"/>
            <a:ext cx="957264" cy="457200"/>
          </a:xfrm>
        </p:spPr>
        <p:txBody>
          <a:bodyPr/>
          <a:lstStyle/>
          <a:p>
            <a:r>
              <a:rPr lang="fr-FR" sz="1000" smtClean="0"/>
              <a:t>12/03/2014</a:t>
            </a:r>
            <a:endParaRPr lang="fr-BE" sz="1000" dirty="0"/>
          </a:p>
        </p:txBody>
      </p:sp>
      <p:sp>
        <p:nvSpPr>
          <p:cNvPr id="5" name="Espace réservé du pied de page 4"/>
          <p:cNvSpPr>
            <a:spLocks noGrp="1"/>
          </p:cNvSpPr>
          <p:nvPr>
            <p:ph type="ftr" sz="quarter" idx="11"/>
          </p:nvPr>
        </p:nvSpPr>
        <p:spPr>
          <a:xfrm>
            <a:off x="6822504" y="6572200"/>
            <a:ext cx="1325880" cy="457200"/>
          </a:xfrm>
        </p:spPr>
        <p:txBody>
          <a:bodyPr/>
          <a:lstStyle/>
          <a:p>
            <a:r>
              <a:rPr lang="fr-BE" sz="1000" dirty="0" smtClean="0"/>
              <a:t>REFLEX GT GAD</a:t>
            </a:r>
            <a:endParaRPr lang="fr-BE" sz="1000" dirty="0"/>
          </a:p>
        </p:txBody>
      </p:sp>
      <p:sp>
        <p:nvSpPr>
          <p:cNvPr id="6" name="Espace réservé du numéro de diapositive 5"/>
          <p:cNvSpPr>
            <a:spLocks noGrp="1"/>
          </p:cNvSpPr>
          <p:nvPr>
            <p:ph type="sldNum" sz="quarter" idx="12"/>
          </p:nvPr>
        </p:nvSpPr>
        <p:spPr/>
        <p:txBody>
          <a:bodyPr/>
          <a:lstStyle/>
          <a:p>
            <a:fld id="{F1657470-8DFA-4EC0-8FB2-CBC12D94EFA4}" type="slidenum">
              <a:rPr lang="fr-BE" smtClean="0"/>
              <a:pPr/>
              <a:t>2</a:t>
            </a:fld>
            <a:endParaRPr lang="fr-BE"/>
          </a:p>
        </p:txBody>
      </p:sp>
      <p:pic>
        <p:nvPicPr>
          <p:cNvPr id="7" name="Picture 2"/>
          <p:cNvPicPr>
            <a:picLocks noChangeAspect="1" noChangeArrowheads="1"/>
          </p:cNvPicPr>
          <p:nvPr/>
        </p:nvPicPr>
        <p:blipFill>
          <a:blip r:embed="rId3" cstate="print"/>
          <a:srcRect/>
          <a:stretch>
            <a:fillRect/>
          </a:stretch>
        </p:blipFill>
        <p:spPr bwMode="auto">
          <a:xfrm>
            <a:off x="107504" y="6379892"/>
            <a:ext cx="1057225" cy="478108"/>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1403648" y="6309320"/>
            <a:ext cx="1028382" cy="508414"/>
          </a:xfrm>
          <a:prstGeom prst="rect">
            <a:avLst/>
          </a:prstGeom>
          <a:noFill/>
          <a:ln w="9525">
            <a:noFill/>
            <a:miter lim="800000"/>
            <a:headEnd/>
            <a:tailEnd/>
          </a:ln>
        </p:spPr>
      </p:pic>
      <p:sp>
        <p:nvSpPr>
          <p:cNvPr id="9" name="ZoneTexte 8"/>
          <p:cNvSpPr txBox="1"/>
          <p:nvPr/>
        </p:nvSpPr>
        <p:spPr>
          <a:xfrm>
            <a:off x="251520" y="836712"/>
            <a:ext cx="8712968" cy="461665"/>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BE" sz="2400" dirty="0" smtClean="0">
                <a:solidFill>
                  <a:schemeClr val="tx1">
                    <a:lumMod val="85000"/>
                    <a:lumOff val="15000"/>
                  </a:schemeClr>
                </a:solidFill>
              </a:rPr>
              <a:t>Contenu</a:t>
            </a:r>
            <a:endParaRPr lang="fr-BE" sz="2400" dirty="0">
              <a:solidFill>
                <a:schemeClr val="tx1">
                  <a:lumMod val="85000"/>
                  <a:lumOff val="15000"/>
                </a:schemeClr>
              </a:solidFill>
            </a:endParaRPr>
          </a:p>
        </p:txBody>
      </p:sp>
      <p:sp>
        <p:nvSpPr>
          <p:cNvPr id="10" name="ZoneTexte 9"/>
          <p:cNvSpPr txBox="1"/>
          <p:nvPr/>
        </p:nvSpPr>
        <p:spPr>
          <a:xfrm>
            <a:off x="251520" y="1700808"/>
            <a:ext cx="8568952" cy="3416320"/>
          </a:xfrm>
          <a:prstGeom prst="rect">
            <a:avLst/>
          </a:prstGeom>
          <a:noFill/>
        </p:spPr>
        <p:txBody>
          <a:bodyPr wrap="square" rtlCol="0">
            <a:spAutoFit/>
          </a:bodyPr>
          <a:lstStyle/>
          <a:p>
            <a:pPr marL="342900" indent="-342900">
              <a:buAutoNum type="arabicPeriod"/>
            </a:pPr>
            <a:r>
              <a:rPr lang="fr-BE" dirty="0" smtClean="0"/>
              <a:t>Dimensionnement des réseaux actuels</a:t>
            </a:r>
          </a:p>
          <a:p>
            <a:pPr marL="342900" indent="-342900">
              <a:buAutoNum type="arabicPeriod"/>
            </a:pPr>
            <a:endParaRPr lang="fr-BE" dirty="0"/>
          </a:p>
          <a:p>
            <a:pPr marL="342900" indent="-342900">
              <a:buAutoNum type="arabicPeriod"/>
            </a:pPr>
            <a:r>
              <a:rPr lang="fr-BE" dirty="0" smtClean="0"/>
              <a:t>Congestion </a:t>
            </a:r>
          </a:p>
          <a:p>
            <a:pPr marL="342900" indent="-342900">
              <a:buAutoNum type="arabicPeriod"/>
            </a:pPr>
            <a:endParaRPr lang="fr-BE" dirty="0" smtClean="0"/>
          </a:p>
          <a:p>
            <a:pPr marL="800100" lvl="1" indent="-342900"/>
            <a:r>
              <a:rPr lang="fr-BE" dirty="0" smtClean="0"/>
              <a:t>2.1 Définition</a:t>
            </a:r>
          </a:p>
          <a:p>
            <a:pPr marL="800100" lvl="1" indent="-342900"/>
            <a:r>
              <a:rPr lang="fr-BE" dirty="0" smtClean="0"/>
              <a:t>2.2 Types de congestion</a:t>
            </a:r>
          </a:p>
          <a:p>
            <a:pPr marL="800100" lvl="1" indent="-342900"/>
            <a:r>
              <a:rPr lang="fr-BE" dirty="0" smtClean="0"/>
              <a:t>2.3 Solutions possibles</a:t>
            </a:r>
          </a:p>
          <a:p>
            <a:pPr marL="342900" indent="-342900">
              <a:buAutoNum type="arabicPeriod"/>
            </a:pPr>
            <a:endParaRPr lang="fr-BE" dirty="0"/>
          </a:p>
          <a:p>
            <a:pPr marL="342900" indent="-342900">
              <a:buAutoNum type="arabicPeriod"/>
            </a:pPr>
            <a:r>
              <a:rPr lang="fr-BE" dirty="0" smtClean="0"/>
              <a:t>Exemples</a:t>
            </a:r>
          </a:p>
          <a:p>
            <a:pPr marL="800100" lvl="1" indent="-342900"/>
            <a:endParaRPr lang="fr-BE" dirty="0"/>
          </a:p>
          <a:p>
            <a:pPr marL="800100" lvl="1" indent="-342900"/>
            <a:endParaRPr lang="fr-BE" dirty="0" smtClean="0"/>
          </a:p>
          <a:p>
            <a:pPr marL="800100" lvl="1" indent="-342900"/>
            <a:r>
              <a:rPr lang="fr-BE" dirty="0" smtClean="0"/>
              <a:t> </a:t>
            </a:r>
          </a:p>
        </p:txBody>
      </p:sp>
      <p:pic>
        <p:nvPicPr>
          <p:cNvPr id="54273" name="Picture 1"/>
          <p:cNvPicPr>
            <a:picLocks noChangeAspect="1" noChangeArrowheads="1"/>
          </p:cNvPicPr>
          <p:nvPr/>
        </p:nvPicPr>
        <p:blipFill>
          <a:blip r:embed="rId5" cstate="print"/>
          <a:srcRect/>
          <a:stretch>
            <a:fillRect/>
          </a:stretch>
        </p:blipFill>
        <p:spPr bwMode="auto">
          <a:xfrm>
            <a:off x="2591832" y="6237376"/>
            <a:ext cx="432000" cy="576000"/>
          </a:xfrm>
          <a:prstGeom prst="rect">
            <a:avLst/>
          </a:prstGeom>
          <a:noFill/>
          <a:ln w="9525">
            <a:noFill/>
            <a:miter lim="800000"/>
            <a:headEnd/>
            <a:tailEnd/>
          </a:ln>
        </p:spPr>
      </p:pic>
      <p:pic>
        <p:nvPicPr>
          <p:cNvPr id="11" name="Picture 4" descr="http://www.intermixt.be/SiteCollectionImages/logo_interregies.gif"/>
          <p:cNvPicPr>
            <a:picLocks noChangeAspect="1" noChangeArrowheads="1"/>
          </p:cNvPicPr>
          <p:nvPr/>
        </p:nvPicPr>
        <p:blipFill>
          <a:blip r:embed="rId6" cstate="print"/>
          <a:srcRect/>
          <a:stretch>
            <a:fillRect/>
          </a:stretch>
        </p:blipFill>
        <p:spPr bwMode="auto">
          <a:xfrm>
            <a:off x="3095936" y="6240289"/>
            <a:ext cx="720000" cy="58645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8151240" y="6572200"/>
            <a:ext cx="957264" cy="457200"/>
          </a:xfrm>
        </p:spPr>
        <p:txBody>
          <a:bodyPr/>
          <a:lstStyle/>
          <a:p>
            <a:r>
              <a:rPr lang="fr-FR" sz="1000" smtClean="0"/>
              <a:t>12/03/2014</a:t>
            </a:r>
            <a:endParaRPr lang="fr-BE" sz="1000" dirty="0"/>
          </a:p>
        </p:txBody>
      </p:sp>
      <p:sp>
        <p:nvSpPr>
          <p:cNvPr id="5" name="Espace réservé du pied de page 4"/>
          <p:cNvSpPr>
            <a:spLocks noGrp="1"/>
          </p:cNvSpPr>
          <p:nvPr>
            <p:ph type="ftr" sz="quarter" idx="11"/>
          </p:nvPr>
        </p:nvSpPr>
        <p:spPr>
          <a:xfrm>
            <a:off x="6822504" y="6572200"/>
            <a:ext cx="1325880" cy="457200"/>
          </a:xfrm>
        </p:spPr>
        <p:txBody>
          <a:bodyPr/>
          <a:lstStyle/>
          <a:p>
            <a:r>
              <a:rPr lang="fr-BE" sz="1000" dirty="0" smtClean="0"/>
              <a:t>REFLEX GT GAD</a:t>
            </a:r>
            <a:endParaRPr lang="fr-BE" sz="1000" dirty="0"/>
          </a:p>
        </p:txBody>
      </p:sp>
      <p:sp>
        <p:nvSpPr>
          <p:cNvPr id="6" name="Espace réservé du numéro de diapositive 5"/>
          <p:cNvSpPr>
            <a:spLocks noGrp="1"/>
          </p:cNvSpPr>
          <p:nvPr>
            <p:ph type="sldNum" sz="quarter" idx="12"/>
          </p:nvPr>
        </p:nvSpPr>
        <p:spPr/>
        <p:txBody>
          <a:bodyPr/>
          <a:lstStyle/>
          <a:p>
            <a:fld id="{F1657470-8DFA-4EC0-8FB2-CBC12D94EFA4}" type="slidenum">
              <a:rPr lang="fr-BE" smtClean="0"/>
              <a:pPr/>
              <a:t>20</a:t>
            </a:fld>
            <a:endParaRPr lang="fr-BE"/>
          </a:p>
        </p:txBody>
      </p:sp>
      <p:pic>
        <p:nvPicPr>
          <p:cNvPr id="7" name="Picture 2"/>
          <p:cNvPicPr>
            <a:picLocks noChangeAspect="1" noChangeArrowheads="1"/>
          </p:cNvPicPr>
          <p:nvPr/>
        </p:nvPicPr>
        <p:blipFill>
          <a:blip r:embed="rId3" cstate="print"/>
          <a:srcRect/>
          <a:stretch>
            <a:fillRect/>
          </a:stretch>
        </p:blipFill>
        <p:spPr bwMode="auto">
          <a:xfrm>
            <a:off x="107504" y="6379892"/>
            <a:ext cx="1057225" cy="478108"/>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1403648" y="6309320"/>
            <a:ext cx="1028382" cy="508414"/>
          </a:xfrm>
          <a:prstGeom prst="rect">
            <a:avLst/>
          </a:prstGeom>
          <a:noFill/>
          <a:ln w="9525">
            <a:noFill/>
            <a:miter lim="800000"/>
            <a:headEnd/>
            <a:tailEnd/>
          </a:ln>
        </p:spPr>
      </p:pic>
      <p:sp>
        <p:nvSpPr>
          <p:cNvPr id="9" name="ZoneTexte 8"/>
          <p:cNvSpPr txBox="1"/>
          <p:nvPr/>
        </p:nvSpPr>
        <p:spPr>
          <a:xfrm>
            <a:off x="251520" y="908720"/>
            <a:ext cx="8712968" cy="461665"/>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BE" sz="2400" dirty="0" smtClean="0">
                <a:solidFill>
                  <a:schemeClr val="tx1">
                    <a:lumMod val="85000"/>
                    <a:lumOff val="15000"/>
                  </a:schemeClr>
                </a:solidFill>
              </a:rPr>
              <a:t>Principes de gestion de la congestion</a:t>
            </a:r>
            <a:endParaRPr lang="fr-BE" sz="2400" dirty="0">
              <a:solidFill>
                <a:schemeClr val="tx1">
                  <a:lumMod val="85000"/>
                  <a:lumOff val="15000"/>
                </a:schemeClr>
              </a:solidFill>
            </a:endParaRPr>
          </a:p>
        </p:txBody>
      </p:sp>
      <p:sp>
        <p:nvSpPr>
          <p:cNvPr id="10" name="ZoneTexte 9"/>
          <p:cNvSpPr txBox="1"/>
          <p:nvPr/>
        </p:nvSpPr>
        <p:spPr>
          <a:xfrm>
            <a:off x="395536" y="1624732"/>
            <a:ext cx="8568952" cy="2031325"/>
          </a:xfrm>
          <a:prstGeom prst="rect">
            <a:avLst/>
          </a:prstGeom>
          <a:solidFill>
            <a:schemeClr val="bg2">
              <a:lumMod val="90000"/>
            </a:schemeClr>
          </a:solidFill>
          <a:ln>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fr-BE" u="sng" dirty="0" smtClean="0">
                <a:solidFill>
                  <a:schemeClr val="accent2"/>
                </a:solidFill>
              </a:rPr>
              <a:t>Moyens propres au GRD</a:t>
            </a:r>
          </a:p>
          <a:p>
            <a:endParaRPr lang="fr-BE" dirty="0" smtClean="0">
              <a:solidFill>
                <a:schemeClr val="tx1"/>
              </a:solidFill>
            </a:endParaRPr>
          </a:p>
          <a:p>
            <a:pPr>
              <a:buFont typeface="Wingdings" pitchFamily="2" charset="2"/>
              <a:buChar char="Ø"/>
            </a:pPr>
            <a:r>
              <a:rPr lang="fr-BE" dirty="0" smtClean="0">
                <a:solidFill>
                  <a:schemeClr val="tx1"/>
                </a:solidFill>
              </a:rPr>
              <a:t> Gestion opérationnelle : reconfigurations du réseau, services système du GRD,…</a:t>
            </a:r>
          </a:p>
          <a:p>
            <a:pPr>
              <a:buFont typeface="Wingdings" pitchFamily="2" charset="2"/>
              <a:buChar char="Ø"/>
            </a:pPr>
            <a:r>
              <a:rPr lang="fr-BE" dirty="0" smtClean="0">
                <a:solidFill>
                  <a:schemeClr val="tx1"/>
                </a:solidFill>
              </a:rPr>
              <a:t>Foisonnement des enclenchements pour limiter la pointe : actuellement la TCC fournit les impulsions mais dans le futur le smart-</a:t>
            </a:r>
            <a:r>
              <a:rPr lang="fr-BE" dirty="0" err="1" smtClean="0">
                <a:solidFill>
                  <a:schemeClr val="tx1"/>
                </a:solidFill>
              </a:rPr>
              <a:t>meter</a:t>
            </a:r>
            <a:r>
              <a:rPr lang="fr-BE" dirty="0" smtClean="0">
                <a:solidFill>
                  <a:schemeClr val="tx1"/>
                </a:solidFill>
              </a:rPr>
              <a:t> pourrait jouer ce rôle.</a:t>
            </a:r>
          </a:p>
          <a:p>
            <a:pPr>
              <a:buFont typeface="Wingdings" pitchFamily="2" charset="2"/>
              <a:buChar char="Ø"/>
            </a:pPr>
            <a:r>
              <a:rPr lang="fr-BE" dirty="0" smtClean="0">
                <a:solidFill>
                  <a:schemeClr val="tx1"/>
                </a:solidFill>
              </a:rPr>
              <a:t> Transformateurs MT/BT </a:t>
            </a:r>
            <a:r>
              <a:rPr lang="fr-BE" dirty="0" err="1" smtClean="0">
                <a:solidFill>
                  <a:schemeClr val="tx1"/>
                </a:solidFill>
              </a:rPr>
              <a:t>auto-régulant</a:t>
            </a:r>
            <a:endParaRPr lang="fr-BE" dirty="0" smtClean="0">
              <a:solidFill>
                <a:schemeClr val="tx1"/>
              </a:solidFill>
            </a:endParaRPr>
          </a:p>
          <a:p>
            <a:pPr>
              <a:buFont typeface="Wingdings" pitchFamily="2" charset="2"/>
              <a:buChar char="Ø"/>
            </a:pPr>
            <a:r>
              <a:rPr lang="fr-BE" dirty="0" smtClean="0">
                <a:solidFill>
                  <a:schemeClr val="tx1"/>
                </a:solidFill>
              </a:rPr>
              <a:t> …</a:t>
            </a:r>
            <a:endParaRPr lang="fr-BE" dirty="0">
              <a:solidFill>
                <a:schemeClr val="tx1"/>
              </a:solidFill>
            </a:endParaRPr>
          </a:p>
        </p:txBody>
      </p:sp>
      <p:sp>
        <p:nvSpPr>
          <p:cNvPr id="11" name="ZoneTexte 10"/>
          <p:cNvSpPr txBox="1"/>
          <p:nvPr/>
        </p:nvSpPr>
        <p:spPr>
          <a:xfrm>
            <a:off x="395536" y="3933056"/>
            <a:ext cx="8568952" cy="2031325"/>
          </a:xfrm>
          <a:prstGeom prst="rect">
            <a:avLst/>
          </a:prstGeom>
          <a:solidFill>
            <a:schemeClr val="bg2">
              <a:lumMod val="90000"/>
            </a:schemeClr>
          </a:solidFill>
          <a:ln>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fr-BE" u="sng" dirty="0" smtClean="0">
                <a:solidFill>
                  <a:schemeClr val="accent2"/>
                </a:solidFill>
              </a:rPr>
              <a:t>Flexibilité des URD</a:t>
            </a:r>
          </a:p>
          <a:p>
            <a:endParaRPr lang="fr-BE" dirty="0" smtClean="0">
              <a:solidFill>
                <a:schemeClr val="tx1"/>
              </a:solidFill>
            </a:endParaRPr>
          </a:p>
          <a:p>
            <a:pPr>
              <a:buFont typeface="Wingdings" pitchFamily="2" charset="2"/>
              <a:buChar char="Ø"/>
            </a:pPr>
            <a:r>
              <a:rPr lang="fr-BE" dirty="0" smtClean="0">
                <a:solidFill>
                  <a:schemeClr val="tx1"/>
                </a:solidFill>
              </a:rPr>
              <a:t> Flexibilité régulée : </a:t>
            </a:r>
            <a:r>
              <a:rPr lang="fr-BE" dirty="0" err="1" smtClean="0">
                <a:solidFill>
                  <a:schemeClr val="tx1"/>
                </a:solidFill>
              </a:rPr>
              <a:t>Gflex</a:t>
            </a:r>
            <a:r>
              <a:rPr lang="fr-BE" dirty="0" smtClean="0">
                <a:solidFill>
                  <a:schemeClr val="tx1"/>
                </a:solidFill>
              </a:rPr>
              <a:t> – </a:t>
            </a:r>
            <a:r>
              <a:rPr lang="fr-BE" dirty="0" err="1" smtClean="0">
                <a:solidFill>
                  <a:schemeClr val="tx1"/>
                </a:solidFill>
              </a:rPr>
              <a:t>Lflex</a:t>
            </a:r>
            <a:endParaRPr lang="fr-BE" dirty="0" smtClean="0">
              <a:solidFill>
                <a:schemeClr val="tx1"/>
              </a:solidFill>
            </a:endParaRPr>
          </a:p>
          <a:p>
            <a:pPr>
              <a:buFont typeface="Wingdings" pitchFamily="2" charset="2"/>
              <a:buChar char="Ø"/>
            </a:pPr>
            <a:r>
              <a:rPr lang="fr-BE" dirty="0" smtClean="0">
                <a:solidFill>
                  <a:schemeClr val="tx1"/>
                </a:solidFill>
              </a:rPr>
              <a:t> Armoires de contrôle chez les producteurs</a:t>
            </a:r>
          </a:p>
          <a:p>
            <a:pPr>
              <a:buFont typeface="Wingdings" pitchFamily="2" charset="2"/>
              <a:buChar char="Ø"/>
            </a:pPr>
            <a:r>
              <a:rPr lang="fr-BE" dirty="0" smtClean="0">
                <a:solidFill>
                  <a:schemeClr val="tx1"/>
                </a:solidFill>
              </a:rPr>
              <a:t> Suivi et gestion de la congestion pour le marché</a:t>
            </a:r>
          </a:p>
          <a:p>
            <a:pPr>
              <a:buFont typeface="Wingdings" pitchFamily="2" charset="2"/>
              <a:buChar char="Ø"/>
            </a:pPr>
            <a:r>
              <a:rPr lang="fr-BE" dirty="0" smtClean="0">
                <a:solidFill>
                  <a:schemeClr val="tx1"/>
                </a:solidFill>
              </a:rPr>
              <a:t> Tarifs dynamiques incitant à la flexibilité pour le GRD</a:t>
            </a:r>
          </a:p>
          <a:p>
            <a:pPr>
              <a:buFont typeface="Wingdings" pitchFamily="2" charset="2"/>
              <a:buChar char="Ø"/>
            </a:pPr>
            <a:r>
              <a:rPr lang="fr-BE" dirty="0" smtClean="0">
                <a:solidFill>
                  <a:schemeClr val="tx1"/>
                </a:solidFill>
              </a:rPr>
              <a:t> Incitants tarifaires de type « Time of Use »</a:t>
            </a:r>
            <a:endParaRPr lang="fr-BE" dirty="0">
              <a:solidFill>
                <a:schemeClr val="tx1"/>
              </a:solidFill>
            </a:endParaRPr>
          </a:p>
        </p:txBody>
      </p:sp>
      <p:pic>
        <p:nvPicPr>
          <p:cNvPr id="12" name="Picture 1"/>
          <p:cNvPicPr>
            <a:picLocks noChangeAspect="1" noChangeArrowheads="1"/>
          </p:cNvPicPr>
          <p:nvPr/>
        </p:nvPicPr>
        <p:blipFill>
          <a:blip r:embed="rId5" cstate="print"/>
          <a:srcRect/>
          <a:stretch>
            <a:fillRect/>
          </a:stretch>
        </p:blipFill>
        <p:spPr bwMode="auto">
          <a:xfrm>
            <a:off x="2591832" y="6237376"/>
            <a:ext cx="432000" cy="576000"/>
          </a:xfrm>
          <a:prstGeom prst="rect">
            <a:avLst/>
          </a:prstGeom>
          <a:noFill/>
          <a:ln w="9525">
            <a:noFill/>
            <a:miter lim="800000"/>
            <a:headEnd/>
            <a:tailEnd/>
          </a:ln>
        </p:spPr>
      </p:pic>
      <p:pic>
        <p:nvPicPr>
          <p:cNvPr id="13" name="Picture 4" descr="http://www.intermixt.be/SiteCollectionImages/logo_interregies.gif"/>
          <p:cNvPicPr>
            <a:picLocks noChangeAspect="1" noChangeArrowheads="1"/>
          </p:cNvPicPr>
          <p:nvPr/>
        </p:nvPicPr>
        <p:blipFill>
          <a:blip r:embed="rId6" cstate="print"/>
          <a:srcRect/>
          <a:stretch>
            <a:fillRect/>
          </a:stretch>
        </p:blipFill>
        <p:spPr bwMode="auto">
          <a:xfrm>
            <a:off x="3095936" y="6240289"/>
            <a:ext cx="720000" cy="58645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8151240" y="6572200"/>
            <a:ext cx="957264" cy="457200"/>
          </a:xfrm>
        </p:spPr>
        <p:txBody>
          <a:bodyPr/>
          <a:lstStyle/>
          <a:p>
            <a:r>
              <a:rPr lang="fr-FR" sz="1000" smtClean="0"/>
              <a:t>12/03/2014</a:t>
            </a:r>
            <a:endParaRPr lang="fr-BE" sz="1000" dirty="0"/>
          </a:p>
        </p:txBody>
      </p:sp>
      <p:sp>
        <p:nvSpPr>
          <p:cNvPr id="5" name="Espace réservé du pied de page 4"/>
          <p:cNvSpPr>
            <a:spLocks noGrp="1"/>
          </p:cNvSpPr>
          <p:nvPr>
            <p:ph type="ftr" sz="quarter" idx="11"/>
          </p:nvPr>
        </p:nvSpPr>
        <p:spPr>
          <a:xfrm>
            <a:off x="6822504" y="6572200"/>
            <a:ext cx="1325880" cy="457200"/>
          </a:xfrm>
        </p:spPr>
        <p:txBody>
          <a:bodyPr/>
          <a:lstStyle/>
          <a:p>
            <a:r>
              <a:rPr lang="fr-BE" sz="1000" dirty="0" smtClean="0"/>
              <a:t>REFLEX GT GAD</a:t>
            </a:r>
            <a:endParaRPr lang="fr-BE" sz="1000" dirty="0"/>
          </a:p>
        </p:txBody>
      </p:sp>
      <p:sp>
        <p:nvSpPr>
          <p:cNvPr id="6" name="Espace réservé du numéro de diapositive 5"/>
          <p:cNvSpPr>
            <a:spLocks noGrp="1"/>
          </p:cNvSpPr>
          <p:nvPr>
            <p:ph type="sldNum" sz="quarter" idx="12"/>
          </p:nvPr>
        </p:nvSpPr>
        <p:spPr/>
        <p:txBody>
          <a:bodyPr/>
          <a:lstStyle/>
          <a:p>
            <a:fld id="{F1657470-8DFA-4EC0-8FB2-CBC12D94EFA4}" type="slidenum">
              <a:rPr lang="fr-BE" smtClean="0"/>
              <a:pPr/>
              <a:t>21</a:t>
            </a:fld>
            <a:endParaRPr lang="fr-BE"/>
          </a:p>
        </p:txBody>
      </p:sp>
      <p:pic>
        <p:nvPicPr>
          <p:cNvPr id="7" name="Picture 2"/>
          <p:cNvPicPr>
            <a:picLocks noChangeAspect="1" noChangeArrowheads="1"/>
          </p:cNvPicPr>
          <p:nvPr/>
        </p:nvPicPr>
        <p:blipFill>
          <a:blip r:embed="rId3" cstate="print"/>
          <a:srcRect/>
          <a:stretch>
            <a:fillRect/>
          </a:stretch>
        </p:blipFill>
        <p:spPr bwMode="auto">
          <a:xfrm>
            <a:off x="107504" y="6379892"/>
            <a:ext cx="1057225" cy="478108"/>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1403648" y="6309320"/>
            <a:ext cx="1028382" cy="508414"/>
          </a:xfrm>
          <a:prstGeom prst="rect">
            <a:avLst/>
          </a:prstGeom>
          <a:noFill/>
          <a:ln w="9525">
            <a:noFill/>
            <a:miter lim="800000"/>
            <a:headEnd/>
            <a:tailEnd/>
          </a:ln>
        </p:spPr>
      </p:pic>
      <p:sp>
        <p:nvSpPr>
          <p:cNvPr id="9" name="ZoneTexte 8"/>
          <p:cNvSpPr txBox="1"/>
          <p:nvPr/>
        </p:nvSpPr>
        <p:spPr>
          <a:xfrm>
            <a:off x="251520" y="836712"/>
            <a:ext cx="8712968" cy="461665"/>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BE" sz="2400" dirty="0" smtClean="0">
                <a:solidFill>
                  <a:schemeClr val="tx1">
                    <a:lumMod val="85000"/>
                    <a:lumOff val="15000"/>
                  </a:schemeClr>
                </a:solidFill>
              </a:rPr>
              <a:t>Principes de gestion de la congestion (2)</a:t>
            </a:r>
            <a:endParaRPr lang="fr-BE" sz="2400" dirty="0">
              <a:solidFill>
                <a:schemeClr val="tx1">
                  <a:lumMod val="85000"/>
                  <a:lumOff val="15000"/>
                </a:schemeClr>
              </a:solidFill>
            </a:endParaRPr>
          </a:p>
        </p:txBody>
      </p:sp>
      <p:sp>
        <p:nvSpPr>
          <p:cNvPr id="10" name="ZoneTexte 9"/>
          <p:cNvSpPr txBox="1"/>
          <p:nvPr/>
        </p:nvSpPr>
        <p:spPr>
          <a:xfrm>
            <a:off x="395536" y="1628800"/>
            <a:ext cx="8424936" cy="4672048"/>
          </a:xfrm>
          <a:prstGeom prst="rect">
            <a:avLst/>
          </a:prstGeom>
          <a:noFill/>
        </p:spPr>
        <p:txBody>
          <a:bodyPr wrap="square" rtlCol="0">
            <a:spAutoFit/>
          </a:bodyPr>
          <a:lstStyle/>
          <a:p>
            <a:pPr>
              <a:lnSpc>
                <a:spcPct val="80000"/>
              </a:lnSpc>
            </a:pPr>
            <a:r>
              <a:rPr lang="fr-BE" dirty="0" smtClean="0">
                <a:effectLst>
                  <a:outerShdw blurRad="38100" dist="38100" dir="2700000" algn="tl">
                    <a:srgbClr val="000000">
                      <a:alpha val="43137"/>
                    </a:srgbClr>
                  </a:outerShdw>
                </a:effectLst>
              </a:rPr>
              <a:t>Demain, différents besoins de flexibilité </a:t>
            </a:r>
            <a:r>
              <a:rPr lang="fr-BE" dirty="0" smtClean="0">
                <a:solidFill>
                  <a:schemeClr val="accent2"/>
                </a:solidFill>
                <a:effectLst>
                  <a:outerShdw blurRad="38100" dist="38100" dir="2700000" algn="tl">
                    <a:srgbClr val="000000">
                      <a:alpha val="43137"/>
                    </a:srgbClr>
                  </a:outerShdw>
                </a:effectLst>
              </a:rPr>
              <a:t>fournis par les mêmes URD </a:t>
            </a:r>
            <a:r>
              <a:rPr lang="fr-BE" dirty="0" smtClean="0">
                <a:effectLst>
                  <a:outerShdw blurRad="38100" dist="38100" dir="2700000" algn="tl">
                    <a:srgbClr val="000000">
                      <a:alpha val="43137"/>
                    </a:srgbClr>
                  </a:outerShdw>
                </a:effectLst>
              </a:rPr>
              <a:t>devront pouvoir coexister:</a:t>
            </a:r>
          </a:p>
          <a:p>
            <a:pPr lvl="1">
              <a:lnSpc>
                <a:spcPct val="80000"/>
              </a:lnSpc>
            </a:pPr>
            <a:endParaRPr lang="fr-BE" sz="1600" dirty="0" smtClean="0"/>
          </a:p>
          <a:p>
            <a:pPr lvl="1">
              <a:lnSpc>
                <a:spcPct val="80000"/>
              </a:lnSpc>
              <a:buClr>
                <a:schemeClr val="accent6">
                  <a:lumMod val="60000"/>
                  <a:lumOff val="40000"/>
                </a:schemeClr>
              </a:buClr>
              <a:buFont typeface="Wingdings" pitchFamily="2" charset="2"/>
              <a:buChar char="v"/>
            </a:pPr>
            <a:r>
              <a:rPr lang="fr-BE" sz="1600" dirty="0" smtClean="0"/>
              <a:t> M-FLEX pour assurer </a:t>
            </a:r>
            <a:r>
              <a:rPr lang="fr-BE" sz="1600" i="1" u="sng" dirty="0" smtClean="0"/>
              <a:t>l’équilibre et l’équilibre résiduel </a:t>
            </a:r>
            <a:r>
              <a:rPr lang="fr-BE" sz="1600" dirty="0" smtClean="0"/>
              <a:t>: </a:t>
            </a:r>
            <a:r>
              <a:rPr lang="fr-BE" sz="1600" dirty="0" smtClean="0">
                <a:solidFill>
                  <a:schemeClr val="accent6">
                    <a:lumMod val="60000"/>
                    <a:lumOff val="40000"/>
                  </a:schemeClr>
                </a:solidFill>
              </a:rPr>
              <a:t>BRP et GRT</a:t>
            </a:r>
          </a:p>
          <a:p>
            <a:pPr lvl="1">
              <a:lnSpc>
                <a:spcPct val="80000"/>
              </a:lnSpc>
              <a:buClr>
                <a:schemeClr val="accent6">
                  <a:lumMod val="60000"/>
                  <a:lumOff val="40000"/>
                </a:schemeClr>
              </a:buClr>
            </a:pPr>
            <a:r>
              <a:rPr lang="fr-BE" sz="1600" dirty="0" smtClean="0"/>
              <a:t> </a:t>
            </a:r>
          </a:p>
          <a:p>
            <a:pPr lvl="1">
              <a:lnSpc>
                <a:spcPct val="80000"/>
              </a:lnSpc>
              <a:buClr>
                <a:schemeClr val="accent6">
                  <a:lumMod val="60000"/>
                  <a:lumOff val="40000"/>
                </a:schemeClr>
              </a:buClr>
              <a:buFont typeface="Wingdings" pitchFamily="2" charset="2"/>
              <a:buChar char="v"/>
            </a:pPr>
            <a:r>
              <a:rPr lang="fr-BE" sz="1600" dirty="0" smtClean="0"/>
              <a:t> M-FLEX pour </a:t>
            </a:r>
            <a:r>
              <a:rPr lang="fr-BE" sz="1600" i="1" u="sng" dirty="0" smtClean="0"/>
              <a:t>optimiser un portefeuille </a:t>
            </a:r>
            <a:r>
              <a:rPr lang="fr-BE" sz="1600" dirty="0" smtClean="0"/>
              <a:t>: </a:t>
            </a:r>
            <a:r>
              <a:rPr lang="fr-BE" sz="1600" dirty="0" smtClean="0">
                <a:solidFill>
                  <a:schemeClr val="accent6">
                    <a:lumMod val="60000"/>
                    <a:lumOff val="40000"/>
                  </a:schemeClr>
                </a:solidFill>
              </a:rPr>
              <a:t>fournisseur et client</a:t>
            </a:r>
          </a:p>
          <a:p>
            <a:pPr lvl="1">
              <a:lnSpc>
                <a:spcPct val="80000"/>
              </a:lnSpc>
              <a:buClr>
                <a:schemeClr val="accent6">
                  <a:lumMod val="60000"/>
                  <a:lumOff val="40000"/>
                </a:schemeClr>
              </a:buClr>
              <a:buFont typeface="Wingdings" pitchFamily="2" charset="2"/>
              <a:buChar char="v"/>
            </a:pPr>
            <a:endParaRPr lang="fr-BE" sz="1600" dirty="0" smtClean="0"/>
          </a:p>
          <a:p>
            <a:pPr lvl="1">
              <a:lnSpc>
                <a:spcPct val="80000"/>
              </a:lnSpc>
              <a:buClr>
                <a:schemeClr val="accent6">
                  <a:lumMod val="60000"/>
                  <a:lumOff val="40000"/>
                </a:schemeClr>
              </a:buClr>
              <a:buFont typeface="Wingdings" pitchFamily="2" charset="2"/>
              <a:buChar char="v"/>
            </a:pPr>
            <a:r>
              <a:rPr lang="fr-BE" sz="1600" dirty="0" smtClean="0"/>
              <a:t> T-FLEX pour gérer la </a:t>
            </a:r>
            <a:r>
              <a:rPr lang="fr-BE" sz="1600" i="1" u="sng" dirty="0" smtClean="0"/>
              <a:t>congestion</a:t>
            </a:r>
            <a:r>
              <a:rPr lang="fr-BE" sz="1600" dirty="0" smtClean="0"/>
              <a:t> : </a:t>
            </a:r>
            <a:r>
              <a:rPr lang="fr-BE" sz="1600" dirty="0" smtClean="0">
                <a:solidFill>
                  <a:schemeClr val="accent6">
                    <a:lumMod val="60000"/>
                    <a:lumOff val="40000"/>
                  </a:schemeClr>
                </a:solidFill>
              </a:rPr>
              <a:t>GRD</a:t>
            </a:r>
          </a:p>
          <a:p>
            <a:pPr>
              <a:lnSpc>
                <a:spcPct val="80000"/>
              </a:lnSpc>
            </a:pPr>
            <a:endParaRPr lang="fr-BE" dirty="0" smtClean="0">
              <a:effectLst>
                <a:outerShdw blurRad="38100" dist="38100" dir="2700000" algn="tl">
                  <a:srgbClr val="000000">
                    <a:alpha val="43137"/>
                  </a:srgbClr>
                </a:outerShdw>
              </a:effectLst>
            </a:endParaRPr>
          </a:p>
          <a:p>
            <a:pPr>
              <a:lnSpc>
                <a:spcPct val="80000"/>
              </a:lnSpc>
            </a:pPr>
            <a:r>
              <a:rPr lang="fr-BE" dirty="0" smtClean="0">
                <a:effectLst>
                  <a:outerShdw blurRad="38100" dist="38100" dir="2700000" algn="tl">
                    <a:srgbClr val="000000">
                      <a:alpha val="43137"/>
                    </a:srgbClr>
                  </a:outerShdw>
                </a:effectLst>
              </a:rPr>
              <a:t>	Des priorités d’action devront être établies</a:t>
            </a:r>
          </a:p>
          <a:p>
            <a:pPr>
              <a:lnSpc>
                <a:spcPct val="80000"/>
              </a:lnSpc>
            </a:pPr>
            <a:endParaRPr lang="fr-BE" dirty="0" smtClean="0">
              <a:effectLst>
                <a:outerShdw blurRad="38100" dist="38100" dir="2700000" algn="tl">
                  <a:srgbClr val="000000">
                    <a:alpha val="43137"/>
                  </a:srgbClr>
                </a:outerShdw>
              </a:effectLst>
            </a:endParaRPr>
          </a:p>
          <a:p>
            <a:pPr>
              <a:lnSpc>
                <a:spcPct val="80000"/>
              </a:lnSpc>
            </a:pPr>
            <a:endParaRPr lang="fr-BE" dirty="0" smtClean="0">
              <a:effectLst>
                <a:outerShdw blurRad="38100" dist="38100" dir="2700000" algn="tl">
                  <a:srgbClr val="000000">
                    <a:alpha val="43137"/>
                  </a:srgbClr>
                </a:outerShdw>
              </a:effectLst>
            </a:endParaRPr>
          </a:p>
          <a:p>
            <a:pPr>
              <a:lnSpc>
                <a:spcPct val="80000"/>
              </a:lnSpc>
            </a:pPr>
            <a:r>
              <a:rPr lang="fr-BE" dirty="0" smtClean="0">
                <a:effectLst>
                  <a:outerShdw blurRad="38100" dist="38100" dir="2700000" algn="tl">
                    <a:srgbClr val="000000">
                      <a:alpha val="43137"/>
                    </a:srgbClr>
                  </a:outerShdw>
                </a:effectLst>
              </a:rPr>
              <a:t>Des modèles d’interaction sont testés en GREDOR</a:t>
            </a:r>
          </a:p>
          <a:p>
            <a:pPr>
              <a:lnSpc>
                <a:spcPct val="80000"/>
              </a:lnSpc>
            </a:pPr>
            <a:endParaRPr lang="fr-BE" dirty="0" smtClean="0">
              <a:effectLst>
                <a:outerShdw blurRad="38100" dist="38100" dir="2700000" algn="tl">
                  <a:srgbClr val="000000">
                    <a:alpha val="43137"/>
                  </a:srgbClr>
                </a:outerShdw>
              </a:effectLst>
            </a:endParaRPr>
          </a:p>
          <a:p>
            <a:pPr>
              <a:lnSpc>
                <a:spcPct val="80000"/>
              </a:lnSpc>
            </a:pPr>
            <a:endParaRPr lang="fr-BE" dirty="0" smtClean="0">
              <a:effectLst>
                <a:outerShdw blurRad="38100" dist="38100" dir="2700000" algn="tl">
                  <a:srgbClr val="000000">
                    <a:alpha val="43137"/>
                  </a:srgbClr>
                </a:outerShdw>
              </a:effectLst>
            </a:endParaRPr>
          </a:p>
          <a:p>
            <a:pPr>
              <a:lnSpc>
                <a:spcPct val="80000"/>
              </a:lnSpc>
            </a:pPr>
            <a:r>
              <a:rPr lang="fr-BE" dirty="0" smtClean="0">
                <a:effectLst>
                  <a:outerShdw blurRad="38100" dist="38100" dir="2700000" algn="tl">
                    <a:srgbClr val="000000">
                      <a:alpha val="43137"/>
                    </a:srgbClr>
                  </a:outerShdw>
                </a:effectLst>
              </a:rPr>
              <a:t>Les processus de marché sont en cours d’analyse au sein d’ATRIAS</a:t>
            </a:r>
          </a:p>
          <a:p>
            <a:pPr lvl="1">
              <a:lnSpc>
                <a:spcPct val="80000"/>
              </a:lnSpc>
            </a:pPr>
            <a:endParaRPr lang="fr-BE" sz="1600" dirty="0" smtClean="0"/>
          </a:p>
          <a:p>
            <a:pPr lvl="1">
              <a:lnSpc>
                <a:spcPct val="80000"/>
              </a:lnSpc>
            </a:pPr>
            <a:r>
              <a:rPr lang="fr-BE" sz="1600" dirty="0" smtClean="0"/>
              <a:t>Optimisation BRP dans son propre portefeuille – hypothèse de plaque de cuivre</a:t>
            </a:r>
          </a:p>
          <a:p>
            <a:pPr lvl="1">
              <a:lnSpc>
                <a:spcPct val="80000"/>
              </a:lnSpc>
            </a:pPr>
            <a:r>
              <a:rPr lang="fr-BE" sz="1600" dirty="0" smtClean="0"/>
              <a:t>Optimisation BRP à l’aide d’un autre portefeuille – hypothèse de plaque de cuivre</a:t>
            </a:r>
          </a:p>
          <a:p>
            <a:pPr lvl="1">
              <a:lnSpc>
                <a:spcPct val="80000"/>
              </a:lnSpc>
            </a:pPr>
            <a:r>
              <a:rPr lang="fr-BE" sz="1600" dirty="0" smtClean="0"/>
              <a:t>Congestion</a:t>
            </a:r>
          </a:p>
          <a:p>
            <a:pPr lvl="1">
              <a:lnSpc>
                <a:spcPct val="80000"/>
              </a:lnSpc>
            </a:pPr>
            <a:r>
              <a:rPr lang="fr-BE" sz="1600" dirty="0" smtClean="0"/>
              <a:t>Equilibre résiduel</a:t>
            </a:r>
          </a:p>
          <a:p>
            <a:pPr lvl="1">
              <a:lnSpc>
                <a:spcPct val="80000"/>
              </a:lnSpc>
            </a:pPr>
            <a:r>
              <a:rPr lang="fr-BE" sz="1600" dirty="0" smtClean="0"/>
              <a:t>Combinaisons multiples</a:t>
            </a:r>
            <a:endParaRPr lang="fr-BE" sz="2800" dirty="0" smtClean="0"/>
          </a:p>
        </p:txBody>
      </p:sp>
      <p:sp>
        <p:nvSpPr>
          <p:cNvPr id="11" name="Flèche droite 10"/>
          <p:cNvSpPr/>
          <p:nvPr/>
        </p:nvSpPr>
        <p:spPr>
          <a:xfrm>
            <a:off x="1115616" y="3501008"/>
            <a:ext cx="216024" cy="144016"/>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BE"/>
          </a:p>
        </p:txBody>
      </p:sp>
      <p:pic>
        <p:nvPicPr>
          <p:cNvPr id="12" name="Picture 1"/>
          <p:cNvPicPr>
            <a:picLocks noChangeAspect="1" noChangeArrowheads="1"/>
          </p:cNvPicPr>
          <p:nvPr/>
        </p:nvPicPr>
        <p:blipFill>
          <a:blip r:embed="rId5" cstate="print"/>
          <a:srcRect/>
          <a:stretch>
            <a:fillRect/>
          </a:stretch>
        </p:blipFill>
        <p:spPr bwMode="auto">
          <a:xfrm>
            <a:off x="2591832" y="6237376"/>
            <a:ext cx="432000" cy="576000"/>
          </a:xfrm>
          <a:prstGeom prst="rect">
            <a:avLst/>
          </a:prstGeom>
          <a:noFill/>
          <a:ln w="9525">
            <a:noFill/>
            <a:miter lim="800000"/>
            <a:headEnd/>
            <a:tailEnd/>
          </a:ln>
        </p:spPr>
      </p:pic>
      <p:pic>
        <p:nvPicPr>
          <p:cNvPr id="13" name="Picture 4" descr="http://www.intermixt.be/SiteCollectionImages/logo_interregies.gif"/>
          <p:cNvPicPr>
            <a:picLocks noChangeAspect="1" noChangeArrowheads="1"/>
          </p:cNvPicPr>
          <p:nvPr/>
        </p:nvPicPr>
        <p:blipFill>
          <a:blip r:embed="rId6" cstate="print"/>
          <a:srcRect/>
          <a:stretch>
            <a:fillRect/>
          </a:stretch>
        </p:blipFill>
        <p:spPr bwMode="auto">
          <a:xfrm>
            <a:off x="3095936" y="6240289"/>
            <a:ext cx="720000" cy="58645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8151240" y="6572200"/>
            <a:ext cx="957264" cy="457200"/>
          </a:xfrm>
        </p:spPr>
        <p:txBody>
          <a:bodyPr/>
          <a:lstStyle/>
          <a:p>
            <a:r>
              <a:rPr lang="fr-FR" sz="1000" smtClean="0"/>
              <a:t>12/03/2014</a:t>
            </a:r>
            <a:endParaRPr lang="fr-BE" sz="1000" dirty="0"/>
          </a:p>
        </p:txBody>
      </p:sp>
      <p:sp>
        <p:nvSpPr>
          <p:cNvPr id="5" name="Espace réservé du pied de page 4"/>
          <p:cNvSpPr>
            <a:spLocks noGrp="1"/>
          </p:cNvSpPr>
          <p:nvPr>
            <p:ph type="ftr" sz="quarter" idx="11"/>
          </p:nvPr>
        </p:nvSpPr>
        <p:spPr>
          <a:xfrm>
            <a:off x="6822504" y="6572200"/>
            <a:ext cx="1325880" cy="457200"/>
          </a:xfrm>
        </p:spPr>
        <p:txBody>
          <a:bodyPr/>
          <a:lstStyle/>
          <a:p>
            <a:r>
              <a:rPr lang="fr-BE" sz="1000" dirty="0" smtClean="0"/>
              <a:t>REFLEX GT GAD</a:t>
            </a:r>
            <a:endParaRPr lang="fr-BE" sz="1000" dirty="0"/>
          </a:p>
        </p:txBody>
      </p:sp>
      <p:sp>
        <p:nvSpPr>
          <p:cNvPr id="6" name="Espace réservé du numéro de diapositive 5"/>
          <p:cNvSpPr>
            <a:spLocks noGrp="1"/>
          </p:cNvSpPr>
          <p:nvPr>
            <p:ph type="sldNum" sz="quarter" idx="12"/>
          </p:nvPr>
        </p:nvSpPr>
        <p:spPr/>
        <p:txBody>
          <a:bodyPr/>
          <a:lstStyle/>
          <a:p>
            <a:fld id="{F1657470-8DFA-4EC0-8FB2-CBC12D94EFA4}" type="slidenum">
              <a:rPr lang="fr-BE" smtClean="0"/>
              <a:pPr/>
              <a:t>22</a:t>
            </a:fld>
            <a:endParaRPr lang="fr-BE"/>
          </a:p>
        </p:txBody>
      </p:sp>
      <p:pic>
        <p:nvPicPr>
          <p:cNvPr id="7" name="Picture 2"/>
          <p:cNvPicPr>
            <a:picLocks noChangeAspect="1" noChangeArrowheads="1"/>
          </p:cNvPicPr>
          <p:nvPr/>
        </p:nvPicPr>
        <p:blipFill>
          <a:blip r:embed="rId3" cstate="print"/>
          <a:srcRect/>
          <a:stretch>
            <a:fillRect/>
          </a:stretch>
        </p:blipFill>
        <p:spPr bwMode="auto">
          <a:xfrm>
            <a:off x="107504" y="6379892"/>
            <a:ext cx="1057225" cy="478108"/>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1403648" y="6309320"/>
            <a:ext cx="1028382" cy="508414"/>
          </a:xfrm>
          <a:prstGeom prst="rect">
            <a:avLst/>
          </a:prstGeom>
          <a:noFill/>
          <a:ln w="9525">
            <a:noFill/>
            <a:miter lim="800000"/>
            <a:headEnd/>
            <a:tailEnd/>
          </a:ln>
        </p:spPr>
      </p:pic>
      <p:sp>
        <p:nvSpPr>
          <p:cNvPr id="9" name="ZoneTexte 8"/>
          <p:cNvSpPr txBox="1"/>
          <p:nvPr/>
        </p:nvSpPr>
        <p:spPr>
          <a:xfrm>
            <a:off x="251520" y="836712"/>
            <a:ext cx="8712968" cy="461665"/>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BE" sz="2400" dirty="0" smtClean="0">
                <a:solidFill>
                  <a:schemeClr val="tx1">
                    <a:lumMod val="85000"/>
                    <a:lumOff val="15000"/>
                  </a:schemeClr>
                </a:solidFill>
              </a:rPr>
              <a:t>Principe d’accès flexible (MT)</a:t>
            </a:r>
            <a:endParaRPr lang="fr-BE" sz="2400" dirty="0">
              <a:solidFill>
                <a:schemeClr val="tx1">
                  <a:lumMod val="85000"/>
                  <a:lumOff val="15000"/>
                </a:schemeClr>
              </a:solidFill>
            </a:endParaRPr>
          </a:p>
        </p:txBody>
      </p:sp>
      <p:pic>
        <p:nvPicPr>
          <p:cNvPr id="10"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7504" y="1484784"/>
            <a:ext cx="8892000" cy="465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1"/>
          <p:cNvPicPr>
            <a:picLocks noChangeAspect="1" noChangeArrowheads="1"/>
          </p:cNvPicPr>
          <p:nvPr/>
        </p:nvPicPr>
        <p:blipFill>
          <a:blip r:embed="rId6" cstate="print"/>
          <a:srcRect/>
          <a:stretch>
            <a:fillRect/>
          </a:stretch>
        </p:blipFill>
        <p:spPr bwMode="auto">
          <a:xfrm>
            <a:off x="2591832" y="6237376"/>
            <a:ext cx="432000" cy="576000"/>
          </a:xfrm>
          <a:prstGeom prst="rect">
            <a:avLst/>
          </a:prstGeom>
          <a:noFill/>
          <a:ln w="9525">
            <a:noFill/>
            <a:miter lim="800000"/>
            <a:headEnd/>
            <a:tailEnd/>
          </a:ln>
        </p:spPr>
      </p:pic>
      <p:pic>
        <p:nvPicPr>
          <p:cNvPr id="12" name="Picture 4" descr="http://www.intermixt.be/SiteCollectionImages/logo_interregies.gif"/>
          <p:cNvPicPr>
            <a:picLocks noChangeAspect="1" noChangeArrowheads="1"/>
          </p:cNvPicPr>
          <p:nvPr/>
        </p:nvPicPr>
        <p:blipFill>
          <a:blip r:embed="rId7" cstate="print"/>
          <a:srcRect/>
          <a:stretch>
            <a:fillRect/>
          </a:stretch>
        </p:blipFill>
        <p:spPr bwMode="auto">
          <a:xfrm>
            <a:off x="3095936" y="6240289"/>
            <a:ext cx="720000" cy="58645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3" cstate="print"/>
          <a:srcRect/>
          <a:stretch>
            <a:fillRect/>
          </a:stretch>
        </p:blipFill>
        <p:spPr bwMode="auto">
          <a:xfrm>
            <a:off x="2591832" y="6237376"/>
            <a:ext cx="432000" cy="576000"/>
          </a:xfrm>
          <a:prstGeom prst="rect">
            <a:avLst/>
          </a:prstGeom>
          <a:noFill/>
          <a:ln w="9525">
            <a:noFill/>
            <a:miter lim="800000"/>
            <a:headEnd/>
            <a:tailEnd/>
          </a:ln>
        </p:spPr>
      </p:pic>
      <p:pic>
        <p:nvPicPr>
          <p:cNvPr id="12" name="Picture 4" descr="http://www.intermixt.be/SiteCollectionImages/logo_interregies.gif"/>
          <p:cNvPicPr>
            <a:picLocks noChangeAspect="1" noChangeArrowheads="1"/>
          </p:cNvPicPr>
          <p:nvPr/>
        </p:nvPicPr>
        <p:blipFill>
          <a:blip r:embed="rId4" cstate="print"/>
          <a:srcRect/>
          <a:stretch>
            <a:fillRect/>
          </a:stretch>
        </p:blipFill>
        <p:spPr bwMode="auto">
          <a:xfrm>
            <a:off x="3095936" y="6240289"/>
            <a:ext cx="720000" cy="586450"/>
          </a:xfrm>
          <a:prstGeom prst="rect">
            <a:avLst/>
          </a:prstGeom>
          <a:noFill/>
        </p:spPr>
      </p:pic>
      <p:sp>
        <p:nvSpPr>
          <p:cNvPr id="4" name="Espace réservé de la date 3"/>
          <p:cNvSpPr>
            <a:spLocks noGrp="1"/>
          </p:cNvSpPr>
          <p:nvPr>
            <p:ph type="dt" sz="half" idx="10"/>
          </p:nvPr>
        </p:nvSpPr>
        <p:spPr>
          <a:xfrm>
            <a:off x="8151240" y="6572200"/>
            <a:ext cx="957264" cy="457200"/>
          </a:xfrm>
        </p:spPr>
        <p:txBody>
          <a:bodyPr/>
          <a:lstStyle/>
          <a:p>
            <a:r>
              <a:rPr lang="fr-FR" sz="1000" smtClean="0"/>
              <a:t>12/03/2014</a:t>
            </a:r>
            <a:endParaRPr lang="fr-BE" sz="1000" dirty="0"/>
          </a:p>
        </p:txBody>
      </p:sp>
      <p:sp>
        <p:nvSpPr>
          <p:cNvPr id="5" name="Espace réservé du pied de page 4"/>
          <p:cNvSpPr>
            <a:spLocks noGrp="1"/>
          </p:cNvSpPr>
          <p:nvPr>
            <p:ph type="ftr" sz="quarter" idx="11"/>
          </p:nvPr>
        </p:nvSpPr>
        <p:spPr>
          <a:xfrm>
            <a:off x="6822504" y="6572200"/>
            <a:ext cx="1325880" cy="457200"/>
          </a:xfrm>
        </p:spPr>
        <p:txBody>
          <a:bodyPr/>
          <a:lstStyle/>
          <a:p>
            <a:r>
              <a:rPr lang="fr-BE" sz="1000" dirty="0" smtClean="0"/>
              <a:t>REFLEX GT GAD</a:t>
            </a:r>
            <a:endParaRPr lang="fr-BE" sz="1000" dirty="0"/>
          </a:p>
        </p:txBody>
      </p:sp>
      <p:sp>
        <p:nvSpPr>
          <p:cNvPr id="6" name="Espace réservé du numéro de diapositive 5"/>
          <p:cNvSpPr>
            <a:spLocks noGrp="1"/>
          </p:cNvSpPr>
          <p:nvPr>
            <p:ph type="sldNum" sz="quarter" idx="12"/>
          </p:nvPr>
        </p:nvSpPr>
        <p:spPr/>
        <p:txBody>
          <a:bodyPr/>
          <a:lstStyle/>
          <a:p>
            <a:fld id="{F1657470-8DFA-4EC0-8FB2-CBC12D94EFA4}" type="slidenum">
              <a:rPr lang="fr-BE" smtClean="0"/>
              <a:pPr/>
              <a:t>23</a:t>
            </a:fld>
            <a:endParaRPr lang="fr-BE"/>
          </a:p>
        </p:txBody>
      </p:sp>
      <p:pic>
        <p:nvPicPr>
          <p:cNvPr id="7" name="Picture 2"/>
          <p:cNvPicPr>
            <a:picLocks noChangeAspect="1" noChangeArrowheads="1"/>
          </p:cNvPicPr>
          <p:nvPr/>
        </p:nvPicPr>
        <p:blipFill>
          <a:blip r:embed="rId5" cstate="print"/>
          <a:srcRect/>
          <a:stretch>
            <a:fillRect/>
          </a:stretch>
        </p:blipFill>
        <p:spPr bwMode="auto">
          <a:xfrm>
            <a:off x="107504" y="6379892"/>
            <a:ext cx="1057225" cy="478108"/>
          </a:xfrm>
          <a:prstGeom prst="rect">
            <a:avLst/>
          </a:prstGeom>
          <a:noFill/>
          <a:ln w="9525">
            <a:noFill/>
            <a:miter lim="800000"/>
            <a:headEnd/>
            <a:tailEnd/>
          </a:ln>
        </p:spPr>
      </p:pic>
      <p:pic>
        <p:nvPicPr>
          <p:cNvPr id="8" name="Picture 3"/>
          <p:cNvPicPr>
            <a:picLocks noChangeAspect="1" noChangeArrowheads="1"/>
          </p:cNvPicPr>
          <p:nvPr/>
        </p:nvPicPr>
        <p:blipFill>
          <a:blip r:embed="rId6" cstate="print"/>
          <a:srcRect/>
          <a:stretch>
            <a:fillRect/>
          </a:stretch>
        </p:blipFill>
        <p:spPr bwMode="auto">
          <a:xfrm>
            <a:off x="1403648" y="6309320"/>
            <a:ext cx="1028382" cy="508414"/>
          </a:xfrm>
          <a:prstGeom prst="rect">
            <a:avLst/>
          </a:prstGeom>
          <a:noFill/>
          <a:ln w="9525">
            <a:noFill/>
            <a:miter lim="800000"/>
            <a:headEnd/>
            <a:tailEnd/>
          </a:ln>
        </p:spPr>
      </p:pic>
      <p:sp>
        <p:nvSpPr>
          <p:cNvPr id="10" name="Rectangle 4"/>
          <p:cNvSpPr txBox="1">
            <a:spLocks/>
          </p:cNvSpPr>
          <p:nvPr/>
        </p:nvSpPr>
        <p:spPr bwMode="auto">
          <a:xfrm>
            <a:off x="4449113" y="1628800"/>
            <a:ext cx="4515375" cy="5046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180975" rtl="0" eaLnBrk="1" fontAlgn="base" hangingPunct="1">
              <a:lnSpc>
                <a:spcPts val="2000"/>
              </a:lnSpc>
              <a:spcBef>
                <a:spcPct val="20000"/>
              </a:spcBef>
              <a:spcAft>
                <a:spcPct val="0"/>
              </a:spcAft>
              <a:tabLst>
                <a:tab pos="8334375" algn="r"/>
              </a:tabLst>
              <a:defRPr sz="2000" b="1">
                <a:solidFill>
                  <a:schemeClr val="tx1"/>
                </a:solidFill>
                <a:latin typeface="+mn-lt"/>
                <a:ea typeface="+mn-ea"/>
                <a:cs typeface="+mn-cs"/>
              </a:defRPr>
            </a:lvl1pPr>
            <a:lvl2pPr marL="1588" indent="455613" algn="l" defTabSz="180975" rtl="0" eaLnBrk="1" fontAlgn="base" hangingPunct="1">
              <a:lnSpc>
                <a:spcPts val="2000"/>
              </a:lnSpc>
              <a:spcBef>
                <a:spcPct val="20000"/>
              </a:spcBef>
              <a:spcAft>
                <a:spcPct val="0"/>
              </a:spcAft>
              <a:buClr>
                <a:schemeClr val="tx1"/>
              </a:buClr>
              <a:tabLst>
                <a:tab pos="8334375" algn="r"/>
              </a:tabLst>
              <a:defRPr sz="1600" b="1">
                <a:solidFill>
                  <a:schemeClr val="tx1"/>
                </a:solidFill>
                <a:latin typeface="+mn-lt"/>
              </a:defRPr>
            </a:lvl2pPr>
            <a:lvl3pPr marL="3175" indent="911225" algn="l" defTabSz="180975" rtl="0" eaLnBrk="1" fontAlgn="base" hangingPunct="1">
              <a:lnSpc>
                <a:spcPts val="2000"/>
              </a:lnSpc>
              <a:spcBef>
                <a:spcPct val="20000"/>
              </a:spcBef>
              <a:spcAft>
                <a:spcPct val="0"/>
              </a:spcAft>
              <a:buClr>
                <a:schemeClr val="tx1"/>
              </a:buClr>
              <a:tabLst>
                <a:tab pos="8334375" algn="r"/>
              </a:tabLst>
              <a:defRPr sz="1600">
                <a:solidFill>
                  <a:schemeClr val="tx1"/>
                </a:solidFill>
                <a:latin typeface="+mn-lt"/>
              </a:defRPr>
            </a:lvl3pPr>
            <a:lvl4pPr marL="161925" indent="-157163" algn="l" defTabSz="180975" rtl="0" eaLnBrk="1" fontAlgn="base" hangingPunct="1">
              <a:lnSpc>
                <a:spcPts val="2000"/>
              </a:lnSpc>
              <a:spcBef>
                <a:spcPct val="20000"/>
              </a:spcBef>
              <a:spcAft>
                <a:spcPct val="0"/>
              </a:spcAft>
              <a:buClr>
                <a:schemeClr val="tx2"/>
              </a:buClr>
              <a:buChar char="-"/>
              <a:tabLst>
                <a:tab pos="8334375" algn="r"/>
              </a:tabLst>
              <a:defRPr sz="1600">
                <a:solidFill>
                  <a:schemeClr val="tx1"/>
                </a:solidFill>
                <a:latin typeface="+mn-lt"/>
              </a:defRPr>
            </a:lvl4pPr>
            <a:lvl5pPr marL="333375" indent="-152400" algn="l" defTabSz="180975" rtl="0" eaLnBrk="1" fontAlgn="base" hangingPunct="1">
              <a:lnSpc>
                <a:spcPts val="2000"/>
              </a:lnSpc>
              <a:spcBef>
                <a:spcPct val="20000"/>
              </a:spcBef>
              <a:spcAft>
                <a:spcPct val="0"/>
              </a:spcAft>
              <a:buClr>
                <a:schemeClr val="tx2"/>
              </a:buClr>
              <a:buChar char="-"/>
              <a:tabLst>
                <a:tab pos="8334375" algn="r"/>
              </a:tabLst>
              <a:defRPr sz="1600">
                <a:solidFill>
                  <a:schemeClr val="tx1"/>
                </a:solidFill>
                <a:latin typeface="+mn-lt"/>
              </a:defRPr>
            </a:lvl5pPr>
            <a:lvl6pPr marL="790575" indent="-152400" algn="l" defTabSz="180975" rtl="0" eaLnBrk="1" fontAlgn="base" hangingPunct="1">
              <a:lnSpc>
                <a:spcPts val="2000"/>
              </a:lnSpc>
              <a:spcBef>
                <a:spcPct val="20000"/>
              </a:spcBef>
              <a:spcAft>
                <a:spcPct val="0"/>
              </a:spcAft>
              <a:buClr>
                <a:schemeClr val="tx2"/>
              </a:buClr>
              <a:buChar char="-"/>
              <a:tabLst>
                <a:tab pos="8334375" algn="r"/>
              </a:tabLst>
              <a:defRPr sz="1600">
                <a:solidFill>
                  <a:schemeClr val="tx1"/>
                </a:solidFill>
                <a:latin typeface="+mn-lt"/>
              </a:defRPr>
            </a:lvl6pPr>
            <a:lvl7pPr marL="1247775" indent="-152400" algn="l" defTabSz="180975" rtl="0" eaLnBrk="1" fontAlgn="base" hangingPunct="1">
              <a:lnSpc>
                <a:spcPts val="2000"/>
              </a:lnSpc>
              <a:spcBef>
                <a:spcPct val="20000"/>
              </a:spcBef>
              <a:spcAft>
                <a:spcPct val="0"/>
              </a:spcAft>
              <a:buClr>
                <a:schemeClr val="tx2"/>
              </a:buClr>
              <a:buChar char="-"/>
              <a:tabLst>
                <a:tab pos="8334375" algn="r"/>
              </a:tabLst>
              <a:defRPr sz="1600">
                <a:solidFill>
                  <a:schemeClr val="tx1"/>
                </a:solidFill>
                <a:latin typeface="+mn-lt"/>
              </a:defRPr>
            </a:lvl7pPr>
            <a:lvl8pPr marL="1704975" indent="-152400" algn="l" defTabSz="180975" rtl="0" eaLnBrk="1" fontAlgn="base" hangingPunct="1">
              <a:lnSpc>
                <a:spcPts val="2000"/>
              </a:lnSpc>
              <a:spcBef>
                <a:spcPct val="20000"/>
              </a:spcBef>
              <a:spcAft>
                <a:spcPct val="0"/>
              </a:spcAft>
              <a:buClr>
                <a:schemeClr val="tx2"/>
              </a:buClr>
              <a:buChar char="-"/>
              <a:tabLst>
                <a:tab pos="8334375" algn="r"/>
              </a:tabLst>
              <a:defRPr sz="1600">
                <a:solidFill>
                  <a:schemeClr val="tx1"/>
                </a:solidFill>
                <a:latin typeface="+mn-lt"/>
              </a:defRPr>
            </a:lvl8pPr>
            <a:lvl9pPr marL="2162175" indent="-152400" algn="l" defTabSz="180975" rtl="0" eaLnBrk="1" fontAlgn="base" hangingPunct="1">
              <a:lnSpc>
                <a:spcPts val="2000"/>
              </a:lnSpc>
              <a:spcBef>
                <a:spcPct val="20000"/>
              </a:spcBef>
              <a:spcAft>
                <a:spcPct val="0"/>
              </a:spcAft>
              <a:buClr>
                <a:schemeClr val="tx2"/>
              </a:buClr>
              <a:buChar char="-"/>
              <a:tabLst>
                <a:tab pos="8334375" algn="r"/>
              </a:tabLst>
              <a:defRPr sz="1600">
                <a:solidFill>
                  <a:schemeClr val="tx1"/>
                </a:solidFill>
                <a:latin typeface="+mn-lt"/>
              </a:defRPr>
            </a:lvl9pPr>
          </a:lstStyle>
          <a:p>
            <a:pPr marL="0" indent="0" defTabSz="914400" eaLnBrk="0" hangingPunct="0">
              <a:lnSpc>
                <a:spcPct val="100000"/>
              </a:lnSpc>
              <a:buClr>
                <a:srgbClr val="E75420"/>
              </a:buClr>
              <a:buSzPts val="1600"/>
              <a:tabLst/>
            </a:pPr>
            <a:r>
              <a:rPr lang="fr-BE" dirty="0" smtClean="0">
                <a:solidFill>
                  <a:srgbClr val="000000"/>
                </a:solidFill>
              </a:rPr>
              <a:t>Raccordement </a:t>
            </a:r>
          </a:p>
          <a:p>
            <a:pPr marL="0" indent="0" defTabSz="914400" eaLnBrk="0" hangingPunct="0">
              <a:lnSpc>
                <a:spcPct val="100000"/>
              </a:lnSpc>
              <a:spcBef>
                <a:spcPts val="24"/>
              </a:spcBef>
              <a:buClr>
                <a:srgbClr val="E75420"/>
              </a:buClr>
              <a:buSzPts val="1600"/>
              <a:tabLst/>
            </a:pPr>
            <a:r>
              <a:rPr lang="fr-BE" dirty="0" smtClean="0">
                <a:solidFill>
                  <a:srgbClr val="000000"/>
                </a:solidFill>
              </a:rPr>
              <a:t>avec accès flexible en N-1</a:t>
            </a:r>
          </a:p>
          <a:p>
            <a:pPr marL="0" indent="0" defTabSz="914400" eaLnBrk="0" hangingPunct="0">
              <a:lnSpc>
                <a:spcPct val="100000"/>
              </a:lnSpc>
              <a:tabLst/>
            </a:pPr>
            <a:endParaRPr lang="fr-BE" sz="800" b="0" dirty="0" smtClean="0">
              <a:solidFill>
                <a:srgbClr val="000000"/>
              </a:solidFill>
            </a:endParaRPr>
          </a:p>
          <a:p>
            <a:pPr marL="0" indent="0" defTabSz="914400" eaLnBrk="0" hangingPunct="0">
              <a:lnSpc>
                <a:spcPct val="100000"/>
              </a:lnSpc>
              <a:tabLst/>
            </a:pPr>
            <a:r>
              <a:rPr lang="fr-BE" sz="1600" b="0" dirty="0" smtClean="0">
                <a:solidFill>
                  <a:srgbClr val="000000"/>
                </a:solidFill>
              </a:rPr>
              <a:t>L’unité de production a un accès au réseau à l’état N,</a:t>
            </a:r>
            <a:r>
              <a:rPr lang="fr-BE" sz="1600" dirty="0" smtClean="0">
                <a:solidFill>
                  <a:srgbClr val="000000"/>
                </a:solidFill>
              </a:rPr>
              <a:t> </a:t>
            </a:r>
            <a:r>
              <a:rPr lang="fr-BE" sz="1600" b="0" dirty="0" smtClean="0">
                <a:solidFill>
                  <a:srgbClr val="000000"/>
                </a:solidFill>
              </a:rPr>
              <a:t>indépendamment des conditions de production/charge du réseau.</a:t>
            </a:r>
          </a:p>
          <a:p>
            <a:pPr marL="0" indent="0" defTabSz="914400" eaLnBrk="0" hangingPunct="0">
              <a:lnSpc>
                <a:spcPct val="100000"/>
              </a:lnSpc>
              <a:tabLst/>
            </a:pPr>
            <a:r>
              <a:rPr lang="fr-BE" sz="1600" b="0" dirty="0" smtClean="0">
                <a:solidFill>
                  <a:srgbClr val="000000"/>
                </a:solidFill>
              </a:rPr>
              <a:t>A l’état N-1 et surcharge avérée d’un élément de réseau, la production sera modulée ou déclenchée pour éliminer la congestion.</a:t>
            </a:r>
          </a:p>
          <a:p>
            <a:pPr marL="0" indent="0" defTabSz="914400" eaLnBrk="0" hangingPunct="0">
              <a:lnSpc>
                <a:spcPct val="100000"/>
              </a:lnSpc>
              <a:tabLst/>
            </a:pPr>
            <a:endParaRPr lang="fr-BE" sz="800" b="0" dirty="0" smtClean="0">
              <a:solidFill>
                <a:srgbClr val="000000"/>
              </a:solidFill>
            </a:endParaRPr>
          </a:p>
          <a:p>
            <a:pPr marL="0" indent="0" defTabSz="914400" eaLnBrk="0" hangingPunct="0">
              <a:lnSpc>
                <a:spcPct val="100000"/>
              </a:lnSpc>
              <a:tabLst/>
            </a:pPr>
            <a:r>
              <a:rPr lang="fr-BE" sz="1600" b="0" dirty="0" smtClean="0">
                <a:solidFill>
                  <a:srgbClr val="000000"/>
                </a:solidFill>
              </a:rPr>
              <a:t>La valeur de surcharge maximale admise est fonction de l’élément de réseau concerné et du délai de réaction.</a:t>
            </a:r>
          </a:p>
          <a:p>
            <a:pPr marL="0" indent="0" defTabSz="914400" eaLnBrk="0" hangingPunct="0">
              <a:lnSpc>
                <a:spcPct val="100000"/>
              </a:lnSpc>
              <a:tabLst/>
            </a:pPr>
            <a:endParaRPr lang="fr-BE" sz="1800" b="0" dirty="0" smtClean="0">
              <a:solidFill>
                <a:srgbClr val="000000"/>
              </a:solidFill>
            </a:endParaRPr>
          </a:p>
        </p:txBody>
      </p:sp>
      <p:pic>
        <p:nvPicPr>
          <p:cNvPr id="11" name="Picture 5"/>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69443" y="607222"/>
            <a:ext cx="4129821" cy="59324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8151240" y="6572200"/>
            <a:ext cx="957264" cy="457200"/>
          </a:xfrm>
        </p:spPr>
        <p:txBody>
          <a:bodyPr/>
          <a:lstStyle/>
          <a:p>
            <a:r>
              <a:rPr lang="fr-FR" sz="1000" smtClean="0"/>
              <a:t>12/03/2014</a:t>
            </a:r>
            <a:endParaRPr lang="fr-BE" sz="1000" dirty="0"/>
          </a:p>
        </p:txBody>
      </p:sp>
      <p:sp>
        <p:nvSpPr>
          <p:cNvPr id="5" name="Espace réservé du pied de page 4"/>
          <p:cNvSpPr>
            <a:spLocks noGrp="1"/>
          </p:cNvSpPr>
          <p:nvPr>
            <p:ph type="ftr" sz="quarter" idx="11"/>
          </p:nvPr>
        </p:nvSpPr>
        <p:spPr>
          <a:xfrm>
            <a:off x="6822504" y="6572200"/>
            <a:ext cx="1325880" cy="457200"/>
          </a:xfrm>
        </p:spPr>
        <p:txBody>
          <a:bodyPr/>
          <a:lstStyle/>
          <a:p>
            <a:r>
              <a:rPr lang="fr-BE" sz="1000" dirty="0" smtClean="0"/>
              <a:t>REFLEX GT GAD</a:t>
            </a:r>
            <a:endParaRPr lang="fr-BE" sz="1000" dirty="0"/>
          </a:p>
        </p:txBody>
      </p:sp>
      <p:sp>
        <p:nvSpPr>
          <p:cNvPr id="6" name="Espace réservé du numéro de diapositive 5"/>
          <p:cNvSpPr>
            <a:spLocks noGrp="1"/>
          </p:cNvSpPr>
          <p:nvPr>
            <p:ph type="sldNum" sz="quarter" idx="12"/>
          </p:nvPr>
        </p:nvSpPr>
        <p:spPr/>
        <p:txBody>
          <a:bodyPr/>
          <a:lstStyle/>
          <a:p>
            <a:fld id="{F1657470-8DFA-4EC0-8FB2-CBC12D94EFA4}" type="slidenum">
              <a:rPr lang="fr-BE" smtClean="0"/>
              <a:pPr/>
              <a:t>24</a:t>
            </a:fld>
            <a:endParaRPr lang="fr-BE"/>
          </a:p>
        </p:txBody>
      </p:sp>
      <p:pic>
        <p:nvPicPr>
          <p:cNvPr id="7" name="Picture 2"/>
          <p:cNvPicPr>
            <a:picLocks noChangeAspect="1" noChangeArrowheads="1"/>
          </p:cNvPicPr>
          <p:nvPr/>
        </p:nvPicPr>
        <p:blipFill>
          <a:blip r:embed="rId3" cstate="print"/>
          <a:srcRect/>
          <a:stretch>
            <a:fillRect/>
          </a:stretch>
        </p:blipFill>
        <p:spPr bwMode="auto">
          <a:xfrm>
            <a:off x="107504" y="6379892"/>
            <a:ext cx="1057225" cy="478108"/>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1403648" y="6309320"/>
            <a:ext cx="1028382" cy="508414"/>
          </a:xfrm>
          <a:prstGeom prst="rect">
            <a:avLst/>
          </a:prstGeom>
          <a:noFill/>
          <a:ln w="9525">
            <a:noFill/>
            <a:miter lim="800000"/>
            <a:headEnd/>
            <a:tailEnd/>
          </a:ln>
        </p:spPr>
      </p:pic>
      <p:sp>
        <p:nvSpPr>
          <p:cNvPr id="9" name="ZoneTexte 8"/>
          <p:cNvSpPr txBox="1"/>
          <p:nvPr/>
        </p:nvSpPr>
        <p:spPr>
          <a:xfrm>
            <a:off x="251520" y="836712"/>
            <a:ext cx="8712968" cy="461665"/>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BE" sz="2400" dirty="0" smtClean="0">
                <a:solidFill>
                  <a:schemeClr val="tx1">
                    <a:lumMod val="85000"/>
                    <a:lumOff val="15000"/>
                  </a:schemeClr>
                </a:solidFill>
              </a:rPr>
              <a:t>Boucle de l’Est – Mise en pratique (MT)</a:t>
            </a:r>
            <a:endParaRPr lang="fr-BE" sz="2400" dirty="0">
              <a:solidFill>
                <a:schemeClr val="tx1">
                  <a:lumMod val="85000"/>
                  <a:lumOff val="15000"/>
                </a:schemeClr>
              </a:solidFill>
            </a:endParaRPr>
          </a:p>
        </p:txBody>
      </p:sp>
      <p:sp>
        <p:nvSpPr>
          <p:cNvPr id="58" name="Content Placeholder 1"/>
          <p:cNvSpPr>
            <a:spLocks noGrp="1"/>
          </p:cNvSpPr>
          <p:nvPr>
            <p:ph idx="1"/>
          </p:nvPr>
        </p:nvSpPr>
        <p:spPr>
          <a:xfrm>
            <a:off x="107504" y="1484784"/>
            <a:ext cx="9324473" cy="5184576"/>
          </a:xfrm>
        </p:spPr>
        <p:txBody>
          <a:bodyPr>
            <a:normAutofit/>
          </a:bodyPr>
          <a:lstStyle/>
          <a:p>
            <a:pPr>
              <a:lnSpc>
                <a:spcPct val="80000"/>
              </a:lnSpc>
              <a:buNone/>
            </a:pPr>
            <a:r>
              <a:rPr lang="fr-FR" sz="1800" dirty="0">
                <a:solidFill>
                  <a:schemeClr val="accent2"/>
                </a:solidFill>
              </a:rPr>
              <a:t>Active Network </a:t>
            </a:r>
            <a:r>
              <a:rPr lang="fr-FR" sz="1800" dirty="0" smtClean="0">
                <a:solidFill>
                  <a:schemeClr val="accent2"/>
                </a:solidFill>
              </a:rPr>
              <a:t>Management</a:t>
            </a:r>
          </a:p>
          <a:p>
            <a:pPr>
              <a:lnSpc>
                <a:spcPct val="80000"/>
              </a:lnSpc>
              <a:buNone/>
            </a:pPr>
            <a:endParaRPr lang="fr-FR" sz="1800" dirty="0"/>
          </a:p>
          <a:p>
            <a:pPr>
              <a:lnSpc>
                <a:spcPct val="80000"/>
              </a:lnSpc>
              <a:buNone/>
            </a:pPr>
            <a:r>
              <a:rPr lang="fr-FR" sz="1800" dirty="0" smtClean="0">
                <a:solidFill>
                  <a:schemeClr val="tx1"/>
                </a:solidFill>
              </a:rPr>
              <a:t>Le </a:t>
            </a:r>
            <a:r>
              <a:rPr lang="fr-FR" sz="1800" dirty="0">
                <a:solidFill>
                  <a:schemeClr val="tx1"/>
                </a:solidFill>
              </a:rPr>
              <a:t>système ANM permet de raccorder plus de producteurs sur le réseau en </a:t>
            </a:r>
            <a:r>
              <a:rPr lang="fr-FR" sz="1800" dirty="0" smtClean="0">
                <a:solidFill>
                  <a:schemeClr val="tx1"/>
                </a:solidFill>
              </a:rPr>
              <a:t>modulant</a:t>
            </a:r>
          </a:p>
          <a:p>
            <a:pPr>
              <a:lnSpc>
                <a:spcPct val="80000"/>
              </a:lnSpc>
              <a:buNone/>
            </a:pPr>
            <a:r>
              <a:rPr lang="fr-FR" sz="1800" dirty="0" smtClean="0">
                <a:solidFill>
                  <a:schemeClr val="tx1"/>
                </a:solidFill>
              </a:rPr>
              <a:t>(en temps </a:t>
            </a:r>
            <a:r>
              <a:rPr lang="fr-FR" sz="1800" dirty="0">
                <a:solidFill>
                  <a:schemeClr val="tx1"/>
                </a:solidFill>
              </a:rPr>
              <a:t>réel) la puissance produite de manière à maintenir le réseau dans </a:t>
            </a:r>
            <a:r>
              <a:rPr lang="fr-FR" sz="1800" dirty="0" smtClean="0">
                <a:solidFill>
                  <a:schemeClr val="tx1"/>
                </a:solidFill>
              </a:rPr>
              <a:t>des</a:t>
            </a:r>
          </a:p>
          <a:p>
            <a:pPr>
              <a:lnSpc>
                <a:spcPct val="80000"/>
              </a:lnSpc>
              <a:buNone/>
            </a:pPr>
            <a:r>
              <a:rPr lang="fr-FR" sz="1800" dirty="0" smtClean="0">
                <a:solidFill>
                  <a:schemeClr val="tx1"/>
                </a:solidFill>
              </a:rPr>
              <a:t>conditions</a:t>
            </a:r>
            <a:r>
              <a:rPr lang="fr-FR" sz="1800" dirty="0" smtClean="0"/>
              <a:t> </a:t>
            </a:r>
            <a:r>
              <a:rPr lang="fr-FR" sz="1800" dirty="0" smtClean="0">
                <a:solidFill>
                  <a:schemeClr val="tx1"/>
                </a:solidFill>
              </a:rPr>
              <a:t>d’exploitation </a:t>
            </a:r>
            <a:r>
              <a:rPr lang="fr-FR" sz="1800" dirty="0">
                <a:solidFill>
                  <a:schemeClr val="tx1"/>
                </a:solidFill>
              </a:rPr>
              <a:t>normales</a:t>
            </a:r>
            <a:r>
              <a:rPr lang="fr-FR" sz="1800" dirty="0"/>
              <a:t>.  </a:t>
            </a:r>
          </a:p>
          <a:p>
            <a:pPr>
              <a:lnSpc>
                <a:spcPct val="80000"/>
              </a:lnSpc>
              <a:buFont typeface="Wingdings" panose="05000000000000000000" pitchFamily="2" charset="2"/>
              <a:buChar char="§"/>
            </a:pPr>
            <a:endParaRPr lang="fr-FR" sz="1800" dirty="0" smtClean="0"/>
          </a:p>
          <a:p>
            <a:pPr>
              <a:lnSpc>
                <a:spcPct val="80000"/>
              </a:lnSpc>
              <a:buNone/>
            </a:pPr>
            <a:r>
              <a:rPr lang="fr-FR" sz="1800" i="1" dirty="0" smtClean="0">
                <a:solidFill>
                  <a:schemeClr val="accent6">
                    <a:lumMod val="75000"/>
                  </a:schemeClr>
                </a:solidFill>
              </a:rPr>
              <a:t>Exemple</a:t>
            </a:r>
            <a:endParaRPr lang="fr-FR" sz="1800" i="1" dirty="0">
              <a:solidFill>
                <a:schemeClr val="accent6">
                  <a:lumMod val="75000"/>
                </a:schemeClr>
              </a:solidFill>
            </a:endParaRPr>
          </a:p>
        </p:txBody>
      </p:sp>
      <p:sp>
        <p:nvSpPr>
          <p:cNvPr id="59" name="Rectangle 4"/>
          <p:cNvSpPr>
            <a:spLocks noChangeArrowheads="1"/>
          </p:cNvSpPr>
          <p:nvPr/>
        </p:nvSpPr>
        <p:spPr bwMode="auto">
          <a:xfrm>
            <a:off x="3667937" y="3466638"/>
            <a:ext cx="39555" cy="2030413"/>
          </a:xfrm>
          <a:prstGeom prst="rect">
            <a:avLst/>
          </a:prstGeom>
          <a:solidFill>
            <a:srgbClr val="000000"/>
          </a:solidFill>
          <a:ln w="0">
            <a:solidFill>
              <a:srgbClr val="000000"/>
            </a:solidFill>
            <a:round/>
            <a:headEnd/>
            <a:tailEnd/>
          </a:ln>
        </p:spPr>
        <p:txBody>
          <a:bodyPr/>
          <a:lstStyle>
            <a:lvl1pPr>
              <a:defRPr sz="2800">
                <a:solidFill>
                  <a:schemeClr val="tx1"/>
                </a:solidFill>
                <a:latin typeface="Times" pitchFamily="18" charset="0"/>
              </a:defRPr>
            </a:lvl1pPr>
            <a:lvl2pPr marL="742950" indent="-285750">
              <a:defRPr sz="2800">
                <a:solidFill>
                  <a:schemeClr val="tx1"/>
                </a:solidFill>
                <a:latin typeface="Times" pitchFamily="18" charset="0"/>
              </a:defRPr>
            </a:lvl2pPr>
            <a:lvl3pPr marL="1143000" indent="-228600">
              <a:defRPr sz="2800">
                <a:solidFill>
                  <a:schemeClr val="tx1"/>
                </a:solidFill>
                <a:latin typeface="Times" pitchFamily="18" charset="0"/>
              </a:defRPr>
            </a:lvl3pPr>
            <a:lvl4pPr marL="1600200" indent="-228600">
              <a:defRPr sz="2800">
                <a:solidFill>
                  <a:schemeClr val="tx1"/>
                </a:solidFill>
                <a:latin typeface="Times" pitchFamily="18" charset="0"/>
              </a:defRPr>
            </a:lvl4pPr>
            <a:lvl5pPr marL="2057400" indent="-228600">
              <a:defRPr sz="2800">
                <a:solidFill>
                  <a:schemeClr val="tx1"/>
                </a:solidFill>
                <a:latin typeface="Times" pitchFamily="18" charset="0"/>
              </a:defRPr>
            </a:lvl5pPr>
            <a:lvl6pPr marL="2514600" indent="-228600" algn="ctr" eaLnBrk="0" fontAlgn="base" hangingPunct="0">
              <a:spcBef>
                <a:spcPct val="0"/>
              </a:spcBef>
              <a:spcAft>
                <a:spcPct val="0"/>
              </a:spcAft>
              <a:defRPr sz="2800">
                <a:solidFill>
                  <a:schemeClr val="tx1"/>
                </a:solidFill>
                <a:latin typeface="Times" pitchFamily="18" charset="0"/>
              </a:defRPr>
            </a:lvl6pPr>
            <a:lvl7pPr marL="2971800" indent="-228600" algn="ctr" eaLnBrk="0" fontAlgn="base" hangingPunct="0">
              <a:spcBef>
                <a:spcPct val="0"/>
              </a:spcBef>
              <a:spcAft>
                <a:spcPct val="0"/>
              </a:spcAft>
              <a:defRPr sz="2800">
                <a:solidFill>
                  <a:schemeClr val="tx1"/>
                </a:solidFill>
                <a:latin typeface="Times" pitchFamily="18" charset="0"/>
              </a:defRPr>
            </a:lvl7pPr>
            <a:lvl8pPr marL="3429000" indent="-228600" algn="ctr" eaLnBrk="0" fontAlgn="base" hangingPunct="0">
              <a:spcBef>
                <a:spcPct val="0"/>
              </a:spcBef>
              <a:spcAft>
                <a:spcPct val="0"/>
              </a:spcAft>
              <a:defRPr sz="2800">
                <a:solidFill>
                  <a:schemeClr val="tx1"/>
                </a:solidFill>
                <a:latin typeface="Times" pitchFamily="18" charset="0"/>
              </a:defRPr>
            </a:lvl8pPr>
            <a:lvl9pPr marL="3886200" indent="-228600" algn="ctr" eaLnBrk="0" fontAlgn="base" hangingPunct="0">
              <a:spcBef>
                <a:spcPct val="0"/>
              </a:spcBef>
              <a:spcAft>
                <a:spcPct val="0"/>
              </a:spcAft>
              <a:defRPr sz="2800">
                <a:solidFill>
                  <a:schemeClr val="tx1"/>
                </a:solidFill>
                <a:latin typeface="Times" pitchFamily="18" charset="0"/>
              </a:defRPr>
            </a:lvl9pPr>
          </a:lstStyle>
          <a:p>
            <a:endParaRPr lang="en-GB" altLang="fr-FR" sz="2400">
              <a:solidFill>
                <a:srgbClr val="000000"/>
              </a:solidFill>
              <a:latin typeface="Calibri" pitchFamily="34" charset="0"/>
              <a:ea typeface="ＭＳ Ｐゴシック"/>
            </a:endParaRPr>
          </a:p>
        </p:txBody>
      </p:sp>
      <p:sp>
        <p:nvSpPr>
          <p:cNvPr id="60" name="Rectangle 5"/>
          <p:cNvSpPr>
            <a:spLocks noChangeArrowheads="1"/>
          </p:cNvSpPr>
          <p:nvPr/>
        </p:nvSpPr>
        <p:spPr bwMode="auto">
          <a:xfrm>
            <a:off x="6964795" y="3466638"/>
            <a:ext cx="37835" cy="2030413"/>
          </a:xfrm>
          <a:prstGeom prst="rect">
            <a:avLst/>
          </a:prstGeom>
          <a:solidFill>
            <a:srgbClr val="000000"/>
          </a:solidFill>
          <a:ln w="0">
            <a:solidFill>
              <a:srgbClr val="000000"/>
            </a:solidFill>
            <a:round/>
            <a:headEnd/>
            <a:tailEnd/>
          </a:ln>
        </p:spPr>
        <p:txBody>
          <a:bodyPr/>
          <a:lstStyle>
            <a:lvl1pPr>
              <a:defRPr sz="2800">
                <a:solidFill>
                  <a:schemeClr val="tx1"/>
                </a:solidFill>
                <a:latin typeface="Times" pitchFamily="18" charset="0"/>
              </a:defRPr>
            </a:lvl1pPr>
            <a:lvl2pPr marL="742950" indent="-285750">
              <a:defRPr sz="2800">
                <a:solidFill>
                  <a:schemeClr val="tx1"/>
                </a:solidFill>
                <a:latin typeface="Times" pitchFamily="18" charset="0"/>
              </a:defRPr>
            </a:lvl2pPr>
            <a:lvl3pPr marL="1143000" indent="-228600">
              <a:defRPr sz="2800">
                <a:solidFill>
                  <a:schemeClr val="tx1"/>
                </a:solidFill>
                <a:latin typeface="Times" pitchFamily="18" charset="0"/>
              </a:defRPr>
            </a:lvl3pPr>
            <a:lvl4pPr marL="1600200" indent="-228600">
              <a:defRPr sz="2800">
                <a:solidFill>
                  <a:schemeClr val="tx1"/>
                </a:solidFill>
                <a:latin typeface="Times" pitchFamily="18" charset="0"/>
              </a:defRPr>
            </a:lvl4pPr>
            <a:lvl5pPr marL="2057400" indent="-228600">
              <a:defRPr sz="2800">
                <a:solidFill>
                  <a:schemeClr val="tx1"/>
                </a:solidFill>
                <a:latin typeface="Times" pitchFamily="18" charset="0"/>
              </a:defRPr>
            </a:lvl5pPr>
            <a:lvl6pPr marL="2514600" indent="-228600" algn="ctr" eaLnBrk="0" fontAlgn="base" hangingPunct="0">
              <a:spcBef>
                <a:spcPct val="0"/>
              </a:spcBef>
              <a:spcAft>
                <a:spcPct val="0"/>
              </a:spcAft>
              <a:defRPr sz="2800">
                <a:solidFill>
                  <a:schemeClr val="tx1"/>
                </a:solidFill>
                <a:latin typeface="Times" pitchFamily="18" charset="0"/>
              </a:defRPr>
            </a:lvl6pPr>
            <a:lvl7pPr marL="2971800" indent="-228600" algn="ctr" eaLnBrk="0" fontAlgn="base" hangingPunct="0">
              <a:spcBef>
                <a:spcPct val="0"/>
              </a:spcBef>
              <a:spcAft>
                <a:spcPct val="0"/>
              </a:spcAft>
              <a:defRPr sz="2800">
                <a:solidFill>
                  <a:schemeClr val="tx1"/>
                </a:solidFill>
                <a:latin typeface="Times" pitchFamily="18" charset="0"/>
              </a:defRPr>
            </a:lvl7pPr>
            <a:lvl8pPr marL="3429000" indent="-228600" algn="ctr" eaLnBrk="0" fontAlgn="base" hangingPunct="0">
              <a:spcBef>
                <a:spcPct val="0"/>
              </a:spcBef>
              <a:spcAft>
                <a:spcPct val="0"/>
              </a:spcAft>
              <a:defRPr sz="2800">
                <a:solidFill>
                  <a:schemeClr val="tx1"/>
                </a:solidFill>
                <a:latin typeface="Times" pitchFamily="18" charset="0"/>
              </a:defRPr>
            </a:lvl8pPr>
            <a:lvl9pPr marL="3886200" indent="-228600" algn="ctr" eaLnBrk="0" fontAlgn="base" hangingPunct="0">
              <a:spcBef>
                <a:spcPct val="0"/>
              </a:spcBef>
              <a:spcAft>
                <a:spcPct val="0"/>
              </a:spcAft>
              <a:defRPr sz="2800">
                <a:solidFill>
                  <a:schemeClr val="tx1"/>
                </a:solidFill>
                <a:latin typeface="Times" pitchFamily="18" charset="0"/>
              </a:defRPr>
            </a:lvl9pPr>
          </a:lstStyle>
          <a:p>
            <a:endParaRPr lang="en-GB" altLang="fr-FR" sz="1800">
              <a:solidFill>
                <a:srgbClr val="000000"/>
              </a:solidFill>
              <a:latin typeface="Calibri" pitchFamily="34" charset="0"/>
              <a:ea typeface="ＭＳ Ｐゴシック"/>
            </a:endParaRPr>
          </a:p>
        </p:txBody>
      </p:sp>
      <p:sp>
        <p:nvSpPr>
          <p:cNvPr id="61" name="Rectangle 6"/>
          <p:cNvSpPr>
            <a:spLocks noChangeArrowheads="1"/>
          </p:cNvSpPr>
          <p:nvPr/>
        </p:nvSpPr>
        <p:spPr bwMode="auto">
          <a:xfrm>
            <a:off x="3686850" y="4209593"/>
            <a:ext cx="3296841" cy="17463"/>
          </a:xfrm>
          <a:prstGeom prst="rect">
            <a:avLst/>
          </a:prstGeom>
          <a:solidFill>
            <a:srgbClr val="000000"/>
          </a:solidFill>
          <a:ln w="0">
            <a:solidFill>
              <a:srgbClr val="000000"/>
            </a:solidFill>
            <a:round/>
            <a:headEnd/>
            <a:tailEnd/>
          </a:ln>
        </p:spPr>
        <p:txBody>
          <a:bodyPr/>
          <a:lstStyle>
            <a:lvl1pPr>
              <a:defRPr sz="2800">
                <a:solidFill>
                  <a:schemeClr val="tx1"/>
                </a:solidFill>
                <a:latin typeface="Times" pitchFamily="18" charset="0"/>
              </a:defRPr>
            </a:lvl1pPr>
            <a:lvl2pPr marL="742950" indent="-285750">
              <a:defRPr sz="2800">
                <a:solidFill>
                  <a:schemeClr val="tx1"/>
                </a:solidFill>
                <a:latin typeface="Times" pitchFamily="18" charset="0"/>
              </a:defRPr>
            </a:lvl2pPr>
            <a:lvl3pPr marL="1143000" indent="-228600">
              <a:defRPr sz="2800">
                <a:solidFill>
                  <a:schemeClr val="tx1"/>
                </a:solidFill>
                <a:latin typeface="Times" pitchFamily="18" charset="0"/>
              </a:defRPr>
            </a:lvl3pPr>
            <a:lvl4pPr marL="1600200" indent="-228600">
              <a:defRPr sz="2800">
                <a:solidFill>
                  <a:schemeClr val="tx1"/>
                </a:solidFill>
                <a:latin typeface="Times" pitchFamily="18" charset="0"/>
              </a:defRPr>
            </a:lvl4pPr>
            <a:lvl5pPr marL="2057400" indent="-228600">
              <a:defRPr sz="2800">
                <a:solidFill>
                  <a:schemeClr val="tx1"/>
                </a:solidFill>
                <a:latin typeface="Times" pitchFamily="18" charset="0"/>
              </a:defRPr>
            </a:lvl5pPr>
            <a:lvl6pPr marL="2514600" indent="-228600" algn="ctr" eaLnBrk="0" fontAlgn="base" hangingPunct="0">
              <a:spcBef>
                <a:spcPct val="0"/>
              </a:spcBef>
              <a:spcAft>
                <a:spcPct val="0"/>
              </a:spcAft>
              <a:defRPr sz="2800">
                <a:solidFill>
                  <a:schemeClr val="tx1"/>
                </a:solidFill>
                <a:latin typeface="Times" pitchFamily="18" charset="0"/>
              </a:defRPr>
            </a:lvl6pPr>
            <a:lvl7pPr marL="2971800" indent="-228600" algn="ctr" eaLnBrk="0" fontAlgn="base" hangingPunct="0">
              <a:spcBef>
                <a:spcPct val="0"/>
              </a:spcBef>
              <a:spcAft>
                <a:spcPct val="0"/>
              </a:spcAft>
              <a:defRPr sz="2800">
                <a:solidFill>
                  <a:schemeClr val="tx1"/>
                </a:solidFill>
                <a:latin typeface="Times" pitchFamily="18" charset="0"/>
              </a:defRPr>
            </a:lvl7pPr>
            <a:lvl8pPr marL="3429000" indent="-228600" algn="ctr" eaLnBrk="0" fontAlgn="base" hangingPunct="0">
              <a:spcBef>
                <a:spcPct val="0"/>
              </a:spcBef>
              <a:spcAft>
                <a:spcPct val="0"/>
              </a:spcAft>
              <a:defRPr sz="2800">
                <a:solidFill>
                  <a:schemeClr val="tx1"/>
                </a:solidFill>
                <a:latin typeface="Times" pitchFamily="18" charset="0"/>
              </a:defRPr>
            </a:lvl8pPr>
            <a:lvl9pPr marL="3886200" indent="-228600" algn="ctr" eaLnBrk="0" fontAlgn="base" hangingPunct="0">
              <a:spcBef>
                <a:spcPct val="0"/>
              </a:spcBef>
              <a:spcAft>
                <a:spcPct val="0"/>
              </a:spcAft>
              <a:defRPr sz="2800">
                <a:solidFill>
                  <a:schemeClr val="tx1"/>
                </a:solidFill>
                <a:latin typeface="Times" pitchFamily="18" charset="0"/>
              </a:defRPr>
            </a:lvl9pPr>
          </a:lstStyle>
          <a:p>
            <a:endParaRPr lang="en-GB" altLang="fr-FR" sz="1800">
              <a:solidFill>
                <a:srgbClr val="000000"/>
              </a:solidFill>
              <a:latin typeface="Calibri" pitchFamily="34" charset="0"/>
              <a:ea typeface="ＭＳ Ｐゴシック"/>
            </a:endParaRPr>
          </a:p>
        </p:txBody>
      </p:sp>
      <p:sp>
        <p:nvSpPr>
          <p:cNvPr id="62" name="Freeform 7"/>
          <p:cNvSpPr>
            <a:spLocks/>
          </p:cNvSpPr>
          <p:nvPr/>
        </p:nvSpPr>
        <p:spPr bwMode="auto">
          <a:xfrm>
            <a:off x="3826154" y="4149262"/>
            <a:ext cx="159940" cy="147638"/>
          </a:xfrm>
          <a:custGeom>
            <a:avLst/>
            <a:gdLst>
              <a:gd name="T0" fmla="*/ 8 w 93"/>
              <a:gd name="T1" fmla="*/ 0 h 93"/>
              <a:gd name="T2" fmla="*/ 93 w 93"/>
              <a:gd name="T3" fmla="*/ 85 h 93"/>
              <a:gd name="T4" fmla="*/ 85 w 93"/>
              <a:gd name="T5" fmla="*/ 93 h 93"/>
              <a:gd name="T6" fmla="*/ 0 w 93"/>
              <a:gd name="T7" fmla="*/ 8 h 93"/>
              <a:gd name="T8" fmla="*/ 8 w 93"/>
              <a:gd name="T9" fmla="*/ 0 h 93"/>
              <a:gd name="T10" fmla="*/ 0 60000 65536"/>
              <a:gd name="T11" fmla="*/ 0 60000 65536"/>
              <a:gd name="T12" fmla="*/ 0 60000 65536"/>
              <a:gd name="T13" fmla="*/ 0 60000 65536"/>
              <a:gd name="T14" fmla="*/ 0 60000 65536"/>
              <a:gd name="T15" fmla="*/ 0 w 93"/>
              <a:gd name="T16" fmla="*/ 0 h 93"/>
              <a:gd name="T17" fmla="*/ 93 w 93"/>
              <a:gd name="T18" fmla="*/ 93 h 93"/>
            </a:gdLst>
            <a:ahLst/>
            <a:cxnLst>
              <a:cxn ang="T10">
                <a:pos x="T0" y="T1"/>
              </a:cxn>
              <a:cxn ang="T11">
                <a:pos x="T2" y="T3"/>
              </a:cxn>
              <a:cxn ang="T12">
                <a:pos x="T4" y="T5"/>
              </a:cxn>
              <a:cxn ang="T13">
                <a:pos x="T6" y="T7"/>
              </a:cxn>
              <a:cxn ang="T14">
                <a:pos x="T8" y="T9"/>
              </a:cxn>
            </a:cxnLst>
            <a:rect l="T15" t="T16" r="T17" b="T18"/>
            <a:pathLst>
              <a:path w="93" h="93">
                <a:moveTo>
                  <a:pt x="8" y="0"/>
                </a:moveTo>
                <a:lnTo>
                  <a:pt x="93" y="85"/>
                </a:lnTo>
                <a:lnTo>
                  <a:pt x="85" y="93"/>
                </a:lnTo>
                <a:lnTo>
                  <a:pt x="0" y="8"/>
                </a:lnTo>
                <a:lnTo>
                  <a:pt x="8" y="0"/>
                </a:lnTo>
                <a:close/>
              </a:path>
            </a:pathLst>
          </a:custGeom>
          <a:solidFill>
            <a:srgbClr val="000000"/>
          </a:solidFill>
          <a:ln w="0" cap="flat">
            <a:solidFill>
              <a:srgbClr val="000000"/>
            </a:solidFill>
            <a:prstDash val="solid"/>
            <a:round/>
            <a:headEnd/>
            <a:tailEnd/>
          </a:ln>
        </p:spPr>
        <p:txBody>
          <a:bodyPr/>
          <a:lstStyle/>
          <a:p>
            <a:endParaRPr lang="fr-BE" sz="2400">
              <a:latin typeface="Arial" charset="0"/>
              <a:ea typeface="ＭＳ Ｐゴシック"/>
            </a:endParaRPr>
          </a:p>
        </p:txBody>
      </p:sp>
      <p:sp>
        <p:nvSpPr>
          <p:cNvPr id="63" name="Freeform 8"/>
          <p:cNvSpPr>
            <a:spLocks/>
          </p:cNvSpPr>
          <p:nvPr/>
        </p:nvSpPr>
        <p:spPr bwMode="auto">
          <a:xfrm>
            <a:off x="3826154" y="4149262"/>
            <a:ext cx="159940" cy="147638"/>
          </a:xfrm>
          <a:custGeom>
            <a:avLst/>
            <a:gdLst>
              <a:gd name="T0" fmla="*/ 0 w 93"/>
              <a:gd name="T1" fmla="*/ 85 h 93"/>
              <a:gd name="T2" fmla="*/ 85 w 93"/>
              <a:gd name="T3" fmla="*/ 0 h 93"/>
              <a:gd name="T4" fmla="*/ 93 w 93"/>
              <a:gd name="T5" fmla="*/ 8 h 93"/>
              <a:gd name="T6" fmla="*/ 8 w 93"/>
              <a:gd name="T7" fmla="*/ 93 h 93"/>
              <a:gd name="T8" fmla="*/ 0 w 93"/>
              <a:gd name="T9" fmla="*/ 85 h 93"/>
              <a:gd name="T10" fmla="*/ 0 60000 65536"/>
              <a:gd name="T11" fmla="*/ 0 60000 65536"/>
              <a:gd name="T12" fmla="*/ 0 60000 65536"/>
              <a:gd name="T13" fmla="*/ 0 60000 65536"/>
              <a:gd name="T14" fmla="*/ 0 60000 65536"/>
              <a:gd name="T15" fmla="*/ 0 w 93"/>
              <a:gd name="T16" fmla="*/ 0 h 93"/>
              <a:gd name="T17" fmla="*/ 93 w 93"/>
              <a:gd name="T18" fmla="*/ 93 h 93"/>
            </a:gdLst>
            <a:ahLst/>
            <a:cxnLst>
              <a:cxn ang="T10">
                <a:pos x="T0" y="T1"/>
              </a:cxn>
              <a:cxn ang="T11">
                <a:pos x="T2" y="T3"/>
              </a:cxn>
              <a:cxn ang="T12">
                <a:pos x="T4" y="T5"/>
              </a:cxn>
              <a:cxn ang="T13">
                <a:pos x="T6" y="T7"/>
              </a:cxn>
              <a:cxn ang="T14">
                <a:pos x="T8" y="T9"/>
              </a:cxn>
            </a:cxnLst>
            <a:rect l="T15" t="T16" r="T17" b="T18"/>
            <a:pathLst>
              <a:path w="93" h="93">
                <a:moveTo>
                  <a:pt x="0" y="85"/>
                </a:moveTo>
                <a:lnTo>
                  <a:pt x="85" y="0"/>
                </a:lnTo>
                <a:lnTo>
                  <a:pt x="93" y="8"/>
                </a:lnTo>
                <a:lnTo>
                  <a:pt x="8" y="93"/>
                </a:lnTo>
                <a:lnTo>
                  <a:pt x="0" y="85"/>
                </a:lnTo>
                <a:close/>
              </a:path>
            </a:pathLst>
          </a:custGeom>
          <a:solidFill>
            <a:srgbClr val="000000"/>
          </a:solidFill>
          <a:ln w="0" cap="flat">
            <a:solidFill>
              <a:srgbClr val="000000"/>
            </a:solidFill>
            <a:prstDash val="solid"/>
            <a:round/>
            <a:headEnd/>
            <a:tailEnd/>
          </a:ln>
        </p:spPr>
        <p:txBody>
          <a:bodyPr/>
          <a:lstStyle/>
          <a:p>
            <a:endParaRPr lang="fr-BE" sz="2400">
              <a:latin typeface="Arial" charset="0"/>
              <a:ea typeface="ＭＳ Ｐゴシック"/>
            </a:endParaRPr>
          </a:p>
        </p:txBody>
      </p:sp>
      <p:sp>
        <p:nvSpPr>
          <p:cNvPr id="64" name="Freeform 9"/>
          <p:cNvSpPr>
            <a:spLocks/>
          </p:cNvSpPr>
          <p:nvPr/>
        </p:nvSpPr>
        <p:spPr bwMode="auto">
          <a:xfrm>
            <a:off x="6686170" y="4149262"/>
            <a:ext cx="159941" cy="147638"/>
          </a:xfrm>
          <a:custGeom>
            <a:avLst/>
            <a:gdLst>
              <a:gd name="T0" fmla="*/ 8 w 93"/>
              <a:gd name="T1" fmla="*/ 0 h 93"/>
              <a:gd name="T2" fmla="*/ 93 w 93"/>
              <a:gd name="T3" fmla="*/ 85 h 93"/>
              <a:gd name="T4" fmla="*/ 85 w 93"/>
              <a:gd name="T5" fmla="*/ 93 h 93"/>
              <a:gd name="T6" fmla="*/ 0 w 93"/>
              <a:gd name="T7" fmla="*/ 8 h 93"/>
              <a:gd name="T8" fmla="*/ 8 w 93"/>
              <a:gd name="T9" fmla="*/ 0 h 93"/>
              <a:gd name="T10" fmla="*/ 0 60000 65536"/>
              <a:gd name="T11" fmla="*/ 0 60000 65536"/>
              <a:gd name="T12" fmla="*/ 0 60000 65536"/>
              <a:gd name="T13" fmla="*/ 0 60000 65536"/>
              <a:gd name="T14" fmla="*/ 0 60000 65536"/>
              <a:gd name="T15" fmla="*/ 0 w 93"/>
              <a:gd name="T16" fmla="*/ 0 h 93"/>
              <a:gd name="T17" fmla="*/ 93 w 93"/>
              <a:gd name="T18" fmla="*/ 93 h 93"/>
            </a:gdLst>
            <a:ahLst/>
            <a:cxnLst>
              <a:cxn ang="T10">
                <a:pos x="T0" y="T1"/>
              </a:cxn>
              <a:cxn ang="T11">
                <a:pos x="T2" y="T3"/>
              </a:cxn>
              <a:cxn ang="T12">
                <a:pos x="T4" y="T5"/>
              </a:cxn>
              <a:cxn ang="T13">
                <a:pos x="T6" y="T7"/>
              </a:cxn>
              <a:cxn ang="T14">
                <a:pos x="T8" y="T9"/>
              </a:cxn>
            </a:cxnLst>
            <a:rect l="T15" t="T16" r="T17" b="T18"/>
            <a:pathLst>
              <a:path w="93" h="93">
                <a:moveTo>
                  <a:pt x="8" y="0"/>
                </a:moveTo>
                <a:lnTo>
                  <a:pt x="93" y="85"/>
                </a:lnTo>
                <a:lnTo>
                  <a:pt x="85" y="93"/>
                </a:lnTo>
                <a:lnTo>
                  <a:pt x="0" y="8"/>
                </a:lnTo>
                <a:lnTo>
                  <a:pt x="8" y="0"/>
                </a:lnTo>
                <a:close/>
              </a:path>
            </a:pathLst>
          </a:custGeom>
          <a:solidFill>
            <a:srgbClr val="000000"/>
          </a:solidFill>
          <a:ln w="0" cap="flat">
            <a:solidFill>
              <a:srgbClr val="000000"/>
            </a:solidFill>
            <a:prstDash val="solid"/>
            <a:round/>
            <a:headEnd/>
            <a:tailEnd/>
          </a:ln>
        </p:spPr>
        <p:txBody>
          <a:bodyPr/>
          <a:lstStyle/>
          <a:p>
            <a:endParaRPr lang="fr-BE" sz="2400">
              <a:latin typeface="Arial" charset="0"/>
              <a:ea typeface="ＭＳ Ｐゴシック"/>
            </a:endParaRPr>
          </a:p>
        </p:txBody>
      </p:sp>
      <p:sp>
        <p:nvSpPr>
          <p:cNvPr id="65" name="Freeform 10"/>
          <p:cNvSpPr>
            <a:spLocks/>
          </p:cNvSpPr>
          <p:nvPr/>
        </p:nvSpPr>
        <p:spPr bwMode="auto">
          <a:xfrm>
            <a:off x="6686170" y="4149262"/>
            <a:ext cx="159941" cy="147638"/>
          </a:xfrm>
          <a:custGeom>
            <a:avLst/>
            <a:gdLst>
              <a:gd name="T0" fmla="*/ 0 w 93"/>
              <a:gd name="T1" fmla="*/ 85 h 93"/>
              <a:gd name="T2" fmla="*/ 85 w 93"/>
              <a:gd name="T3" fmla="*/ 0 h 93"/>
              <a:gd name="T4" fmla="*/ 93 w 93"/>
              <a:gd name="T5" fmla="*/ 8 h 93"/>
              <a:gd name="T6" fmla="*/ 8 w 93"/>
              <a:gd name="T7" fmla="*/ 93 h 93"/>
              <a:gd name="T8" fmla="*/ 0 w 93"/>
              <a:gd name="T9" fmla="*/ 85 h 93"/>
              <a:gd name="T10" fmla="*/ 0 60000 65536"/>
              <a:gd name="T11" fmla="*/ 0 60000 65536"/>
              <a:gd name="T12" fmla="*/ 0 60000 65536"/>
              <a:gd name="T13" fmla="*/ 0 60000 65536"/>
              <a:gd name="T14" fmla="*/ 0 60000 65536"/>
              <a:gd name="T15" fmla="*/ 0 w 93"/>
              <a:gd name="T16" fmla="*/ 0 h 93"/>
              <a:gd name="T17" fmla="*/ 93 w 93"/>
              <a:gd name="T18" fmla="*/ 93 h 93"/>
            </a:gdLst>
            <a:ahLst/>
            <a:cxnLst>
              <a:cxn ang="T10">
                <a:pos x="T0" y="T1"/>
              </a:cxn>
              <a:cxn ang="T11">
                <a:pos x="T2" y="T3"/>
              </a:cxn>
              <a:cxn ang="T12">
                <a:pos x="T4" y="T5"/>
              </a:cxn>
              <a:cxn ang="T13">
                <a:pos x="T6" y="T7"/>
              </a:cxn>
              <a:cxn ang="T14">
                <a:pos x="T8" y="T9"/>
              </a:cxn>
            </a:cxnLst>
            <a:rect l="T15" t="T16" r="T17" b="T18"/>
            <a:pathLst>
              <a:path w="93" h="93">
                <a:moveTo>
                  <a:pt x="0" y="85"/>
                </a:moveTo>
                <a:lnTo>
                  <a:pt x="85" y="0"/>
                </a:lnTo>
                <a:lnTo>
                  <a:pt x="93" y="8"/>
                </a:lnTo>
                <a:lnTo>
                  <a:pt x="8" y="93"/>
                </a:lnTo>
                <a:lnTo>
                  <a:pt x="0" y="85"/>
                </a:lnTo>
                <a:close/>
              </a:path>
            </a:pathLst>
          </a:custGeom>
          <a:solidFill>
            <a:srgbClr val="000000"/>
          </a:solidFill>
          <a:ln w="0" cap="flat">
            <a:solidFill>
              <a:srgbClr val="000000"/>
            </a:solidFill>
            <a:prstDash val="solid"/>
            <a:round/>
            <a:headEnd/>
            <a:tailEnd/>
          </a:ln>
        </p:spPr>
        <p:txBody>
          <a:bodyPr/>
          <a:lstStyle/>
          <a:p>
            <a:endParaRPr lang="fr-BE" sz="2400">
              <a:latin typeface="Arial" charset="0"/>
              <a:ea typeface="ＭＳ Ｐゴシック"/>
            </a:endParaRPr>
          </a:p>
        </p:txBody>
      </p:sp>
      <p:sp>
        <p:nvSpPr>
          <p:cNvPr id="66" name="Rectangle 11"/>
          <p:cNvSpPr>
            <a:spLocks noChangeArrowheads="1"/>
          </p:cNvSpPr>
          <p:nvPr/>
        </p:nvSpPr>
        <p:spPr bwMode="auto">
          <a:xfrm>
            <a:off x="6983692" y="4539795"/>
            <a:ext cx="804863" cy="17463"/>
          </a:xfrm>
          <a:prstGeom prst="rect">
            <a:avLst/>
          </a:prstGeom>
          <a:solidFill>
            <a:srgbClr val="000000"/>
          </a:solidFill>
          <a:ln w="0">
            <a:solidFill>
              <a:srgbClr val="000000"/>
            </a:solidFill>
            <a:round/>
            <a:headEnd/>
            <a:tailEnd/>
          </a:ln>
        </p:spPr>
        <p:txBody>
          <a:bodyPr/>
          <a:lstStyle>
            <a:lvl1pPr>
              <a:defRPr sz="2800">
                <a:solidFill>
                  <a:schemeClr val="tx1"/>
                </a:solidFill>
                <a:latin typeface="Times" pitchFamily="18" charset="0"/>
              </a:defRPr>
            </a:lvl1pPr>
            <a:lvl2pPr marL="742950" indent="-285750">
              <a:defRPr sz="2800">
                <a:solidFill>
                  <a:schemeClr val="tx1"/>
                </a:solidFill>
                <a:latin typeface="Times" pitchFamily="18" charset="0"/>
              </a:defRPr>
            </a:lvl2pPr>
            <a:lvl3pPr marL="1143000" indent="-228600">
              <a:defRPr sz="2800">
                <a:solidFill>
                  <a:schemeClr val="tx1"/>
                </a:solidFill>
                <a:latin typeface="Times" pitchFamily="18" charset="0"/>
              </a:defRPr>
            </a:lvl3pPr>
            <a:lvl4pPr marL="1600200" indent="-228600">
              <a:defRPr sz="2800">
                <a:solidFill>
                  <a:schemeClr val="tx1"/>
                </a:solidFill>
                <a:latin typeface="Times" pitchFamily="18" charset="0"/>
              </a:defRPr>
            </a:lvl4pPr>
            <a:lvl5pPr marL="2057400" indent="-228600">
              <a:defRPr sz="2800">
                <a:solidFill>
                  <a:schemeClr val="tx1"/>
                </a:solidFill>
                <a:latin typeface="Times" pitchFamily="18" charset="0"/>
              </a:defRPr>
            </a:lvl5pPr>
            <a:lvl6pPr marL="2514600" indent="-228600" algn="ctr" eaLnBrk="0" fontAlgn="base" hangingPunct="0">
              <a:spcBef>
                <a:spcPct val="0"/>
              </a:spcBef>
              <a:spcAft>
                <a:spcPct val="0"/>
              </a:spcAft>
              <a:defRPr sz="2800">
                <a:solidFill>
                  <a:schemeClr val="tx1"/>
                </a:solidFill>
                <a:latin typeface="Times" pitchFamily="18" charset="0"/>
              </a:defRPr>
            </a:lvl6pPr>
            <a:lvl7pPr marL="2971800" indent="-228600" algn="ctr" eaLnBrk="0" fontAlgn="base" hangingPunct="0">
              <a:spcBef>
                <a:spcPct val="0"/>
              </a:spcBef>
              <a:spcAft>
                <a:spcPct val="0"/>
              </a:spcAft>
              <a:defRPr sz="2800">
                <a:solidFill>
                  <a:schemeClr val="tx1"/>
                </a:solidFill>
                <a:latin typeface="Times" pitchFamily="18" charset="0"/>
              </a:defRPr>
            </a:lvl7pPr>
            <a:lvl8pPr marL="3429000" indent="-228600" algn="ctr" eaLnBrk="0" fontAlgn="base" hangingPunct="0">
              <a:spcBef>
                <a:spcPct val="0"/>
              </a:spcBef>
              <a:spcAft>
                <a:spcPct val="0"/>
              </a:spcAft>
              <a:defRPr sz="2800">
                <a:solidFill>
                  <a:schemeClr val="tx1"/>
                </a:solidFill>
                <a:latin typeface="Times" pitchFamily="18" charset="0"/>
              </a:defRPr>
            </a:lvl8pPr>
            <a:lvl9pPr marL="3886200" indent="-228600" algn="ctr" eaLnBrk="0" fontAlgn="base" hangingPunct="0">
              <a:spcBef>
                <a:spcPct val="0"/>
              </a:spcBef>
              <a:spcAft>
                <a:spcPct val="0"/>
              </a:spcAft>
              <a:defRPr sz="2800">
                <a:solidFill>
                  <a:schemeClr val="tx1"/>
                </a:solidFill>
                <a:latin typeface="Times" pitchFamily="18" charset="0"/>
              </a:defRPr>
            </a:lvl9pPr>
          </a:lstStyle>
          <a:p>
            <a:endParaRPr lang="en-GB" altLang="fr-FR" sz="1800">
              <a:solidFill>
                <a:srgbClr val="000000"/>
              </a:solidFill>
              <a:latin typeface="Calibri" pitchFamily="34" charset="0"/>
              <a:ea typeface="ＭＳ Ｐゴシック"/>
            </a:endParaRPr>
          </a:p>
        </p:txBody>
      </p:sp>
      <p:sp>
        <p:nvSpPr>
          <p:cNvPr id="67" name="Rectangle 12"/>
          <p:cNvSpPr>
            <a:spLocks noChangeArrowheads="1"/>
          </p:cNvSpPr>
          <p:nvPr/>
        </p:nvSpPr>
        <p:spPr bwMode="auto">
          <a:xfrm>
            <a:off x="7274336" y="4298487"/>
            <a:ext cx="1114088"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pitchFamily="18" charset="0"/>
              </a:defRPr>
            </a:lvl1pPr>
            <a:lvl2pPr marL="742950" indent="-285750">
              <a:defRPr sz="2800">
                <a:solidFill>
                  <a:schemeClr val="tx1"/>
                </a:solidFill>
                <a:latin typeface="Times" pitchFamily="18" charset="0"/>
              </a:defRPr>
            </a:lvl2pPr>
            <a:lvl3pPr marL="1143000" indent="-228600">
              <a:defRPr sz="2800">
                <a:solidFill>
                  <a:schemeClr val="tx1"/>
                </a:solidFill>
                <a:latin typeface="Times" pitchFamily="18" charset="0"/>
              </a:defRPr>
            </a:lvl3pPr>
            <a:lvl4pPr marL="1600200" indent="-228600">
              <a:defRPr sz="2800">
                <a:solidFill>
                  <a:schemeClr val="tx1"/>
                </a:solidFill>
                <a:latin typeface="Times" pitchFamily="18" charset="0"/>
              </a:defRPr>
            </a:lvl4pPr>
            <a:lvl5pPr marL="2057400" indent="-228600">
              <a:defRPr sz="2800">
                <a:solidFill>
                  <a:schemeClr val="tx1"/>
                </a:solidFill>
                <a:latin typeface="Times" pitchFamily="18" charset="0"/>
              </a:defRPr>
            </a:lvl5pPr>
            <a:lvl6pPr marL="2514600" indent="-228600" algn="ctr" eaLnBrk="0" fontAlgn="base" hangingPunct="0">
              <a:spcBef>
                <a:spcPct val="0"/>
              </a:spcBef>
              <a:spcAft>
                <a:spcPct val="0"/>
              </a:spcAft>
              <a:defRPr sz="2800">
                <a:solidFill>
                  <a:schemeClr val="tx1"/>
                </a:solidFill>
                <a:latin typeface="Times" pitchFamily="18" charset="0"/>
              </a:defRPr>
            </a:lvl6pPr>
            <a:lvl7pPr marL="2971800" indent="-228600" algn="ctr" eaLnBrk="0" fontAlgn="base" hangingPunct="0">
              <a:spcBef>
                <a:spcPct val="0"/>
              </a:spcBef>
              <a:spcAft>
                <a:spcPct val="0"/>
              </a:spcAft>
              <a:defRPr sz="2800">
                <a:solidFill>
                  <a:schemeClr val="tx1"/>
                </a:solidFill>
                <a:latin typeface="Times" pitchFamily="18" charset="0"/>
              </a:defRPr>
            </a:lvl7pPr>
            <a:lvl8pPr marL="3429000" indent="-228600" algn="ctr" eaLnBrk="0" fontAlgn="base" hangingPunct="0">
              <a:spcBef>
                <a:spcPct val="0"/>
              </a:spcBef>
              <a:spcAft>
                <a:spcPct val="0"/>
              </a:spcAft>
              <a:defRPr sz="2800">
                <a:solidFill>
                  <a:schemeClr val="tx1"/>
                </a:solidFill>
                <a:latin typeface="Times" pitchFamily="18" charset="0"/>
              </a:defRPr>
            </a:lvl8pPr>
            <a:lvl9pPr marL="3886200" indent="-228600" algn="ctr" eaLnBrk="0" fontAlgn="base" hangingPunct="0">
              <a:spcBef>
                <a:spcPct val="0"/>
              </a:spcBef>
              <a:spcAft>
                <a:spcPct val="0"/>
              </a:spcAft>
              <a:defRPr sz="2800">
                <a:solidFill>
                  <a:schemeClr val="tx1"/>
                </a:solidFill>
                <a:latin typeface="Times" pitchFamily="18" charset="0"/>
              </a:defRPr>
            </a:lvl9pPr>
          </a:lstStyle>
          <a:p>
            <a:r>
              <a:rPr lang="en-US" altLang="fr-FR" sz="1300" b="1">
                <a:solidFill>
                  <a:srgbClr val="000000"/>
                </a:solidFill>
                <a:latin typeface="Arial" charset="0"/>
                <a:ea typeface="ＭＳ Ｐゴシック"/>
                <a:cs typeface="Arial" charset="0"/>
              </a:rPr>
              <a:t>Réseau maillé</a:t>
            </a:r>
            <a:endParaRPr lang="en-US" altLang="fr-FR" sz="1800" b="1">
              <a:solidFill>
                <a:srgbClr val="000000"/>
              </a:solidFill>
              <a:latin typeface="Arial" charset="0"/>
              <a:ea typeface="ＭＳ Ｐゴシック"/>
              <a:cs typeface="Arial" charset="0"/>
            </a:endParaRPr>
          </a:p>
        </p:txBody>
      </p:sp>
      <p:sp>
        <p:nvSpPr>
          <p:cNvPr id="68" name="Freeform 13"/>
          <p:cNvSpPr>
            <a:spLocks/>
          </p:cNvSpPr>
          <p:nvPr/>
        </p:nvSpPr>
        <p:spPr bwMode="auto">
          <a:xfrm>
            <a:off x="2665294" y="4454066"/>
            <a:ext cx="1026716" cy="206375"/>
          </a:xfrm>
          <a:custGeom>
            <a:avLst/>
            <a:gdLst>
              <a:gd name="T0" fmla="*/ 0 w 597"/>
              <a:gd name="T1" fmla="*/ 65 h 130"/>
              <a:gd name="T2" fmla="*/ 151 w 597"/>
              <a:gd name="T3" fmla="*/ 0 h 130"/>
              <a:gd name="T4" fmla="*/ 151 w 597"/>
              <a:gd name="T5" fmla="*/ 59 h 130"/>
              <a:gd name="T6" fmla="*/ 597 w 597"/>
              <a:gd name="T7" fmla="*/ 59 h 130"/>
              <a:gd name="T8" fmla="*/ 597 w 597"/>
              <a:gd name="T9" fmla="*/ 71 h 130"/>
              <a:gd name="T10" fmla="*/ 151 w 597"/>
              <a:gd name="T11" fmla="*/ 71 h 130"/>
              <a:gd name="T12" fmla="*/ 151 w 597"/>
              <a:gd name="T13" fmla="*/ 130 h 130"/>
              <a:gd name="T14" fmla="*/ 0 w 597"/>
              <a:gd name="T15" fmla="*/ 65 h 130"/>
              <a:gd name="T16" fmla="*/ 0 60000 65536"/>
              <a:gd name="T17" fmla="*/ 0 60000 65536"/>
              <a:gd name="T18" fmla="*/ 0 60000 65536"/>
              <a:gd name="T19" fmla="*/ 0 60000 65536"/>
              <a:gd name="T20" fmla="*/ 0 60000 65536"/>
              <a:gd name="T21" fmla="*/ 0 60000 65536"/>
              <a:gd name="T22" fmla="*/ 0 60000 65536"/>
              <a:gd name="T23" fmla="*/ 0 60000 65536"/>
              <a:gd name="T24" fmla="*/ 0 w 597"/>
              <a:gd name="T25" fmla="*/ 0 h 130"/>
              <a:gd name="T26" fmla="*/ 597 w 597"/>
              <a:gd name="T27" fmla="*/ 130 h 1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7" h="130">
                <a:moveTo>
                  <a:pt x="0" y="65"/>
                </a:moveTo>
                <a:lnTo>
                  <a:pt x="151" y="0"/>
                </a:lnTo>
                <a:lnTo>
                  <a:pt x="151" y="59"/>
                </a:lnTo>
                <a:lnTo>
                  <a:pt x="597" y="59"/>
                </a:lnTo>
                <a:lnTo>
                  <a:pt x="597" y="71"/>
                </a:lnTo>
                <a:lnTo>
                  <a:pt x="151" y="71"/>
                </a:lnTo>
                <a:lnTo>
                  <a:pt x="151" y="130"/>
                </a:lnTo>
                <a:lnTo>
                  <a:pt x="0" y="6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BE" sz="2400">
              <a:latin typeface="Arial" charset="0"/>
              <a:ea typeface="ＭＳ Ｐゴシック"/>
            </a:endParaRPr>
          </a:p>
        </p:txBody>
      </p:sp>
      <p:sp>
        <p:nvSpPr>
          <p:cNvPr id="69" name="Freeform 14"/>
          <p:cNvSpPr>
            <a:spLocks noEditPoints="1"/>
          </p:cNvSpPr>
          <p:nvPr/>
        </p:nvSpPr>
        <p:spPr bwMode="auto">
          <a:xfrm>
            <a:off x="2653259" y="4447716"/>
            <a:ext cx="1043913" cy="219075"/>
          </a:xfrm>
          <a:custGeom>
            <a:avLst/>
            <a:gdLst>
              <a:gd name="T0" fmla="*/ 0 w 607"/>
              <a:gd name="T1" fmla="*/ 69 h 138"/>
              <a:gd name="T2" fmla="*/ 161 w 607"/>
              <a:gd name="T3" fmla="*/ 0 h 138"/>
              <a:gd name="T4" fmla="*/ 161 w 607"/>
              <a:gd name="T5" fmla="*/ 63 h 138"/>
              <a:gd name="T6" fmla="*/ 158 w 607"/>
              <a:gd name="T7" fmla="*/ 61 h 138"/>
              <a:gd name="T8" fmla="*/ 607 w 607"/>
              <a:gd name="T9" fmla="*/ 61 h 138"/>
              <a:gd name="T10" fmla="*/ 607 w 607"/>
              <a:gd name="T11" fmla="*/ 78 h 138"/>
              <a:gd name="T12" fmla="*/ 158 w 607"/>
              <a:gd name="T13" fmla="*/ 78 h 138"/>
              <a:gd name="T14" fmla="*/ 161 w 607"/>
              <a:gd name="T15" fmla="*/ 75 h 138"/>
              <a:gd name="T16" fmla="*/ 161 w 607"/>
              <a:gd name="T17" fmla="*/ 138 h 138"/>
              <a:gd name="T18" fmla="*/ 0 w 607"/>
              <a:gd name="T19" fmla="*/ 69 h 138"/>
              <a:gd name="T20" fmla="*/ 160 w 607"/>
              <a:gd name="T21" fmla="*/ 131 h 138"/>
              <a:gd name="T22" fmla="*/ 156 w 607"/>
              <a:gd name="T23" fmla="*/ 134 h 138"/>
              <a:gd name="T24" fmla="*/ 156 w 607"/>
              <a:gd name="T25" fmla="*/ 72 h 138"/>
              <a:gd name="T26" fmla="*/ 604 w 607"/>
              <a:gd name="T27" fmla="*/ 72 h 138"/>
              <a:gd name="T28" fmla="*/ 601 w 607"/>
              <a:gd name="T29" fmla="*/ 75 h 138"/>
              <a:gd name="T30" fmla="*/ 601 w 607"/>
              <a:gd name="T31" fmla="*/ 63 h 138"/>
              <a:gd name="T32" fmla="*/ 604 w 607"/>
              <a:gd name="T33" fmla="*/ 66 h 138"/>
              <a:gd name="T34" fmla="*/ 156 w 607"/>
              <a:gd name="T35" fmla="*/ 66 h 138"/>
              <a:gd name="T36" fmla="*/ 156 w 607"/>
              <a:gd name="T37" fmla="*/ 4 h 138"/>
              <a:gd name="T38" fmla="*/ 160 w 607"/>
              <a:gd name="T39" fmla="*/ 7 h 138"/>
              <a:gd name="T40" fmla="*/ 8 w 607"/>
              <a:gd name="T41" fmla="*/ 72 h 138"/>
              <a:gd name="T42" fmla="*/ 8 w 607"/>
              <a:gd name="T43" fmla="*/ 67 h 138"/>
              <a:gd name="T44" fmla="*/ 160 w 607"/>
              <a:gd name="T45" fmla="*/ 131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07"/>
              <a:gd name="T70" fmla="*/ 0 h 138"/>
              <a:gd name="T71" fmla="*/ 607 w 607"/>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07" h="138">
                <a:moveTo>
                  <a:pt x="0" y="69"/>
                </a:moveTo>
                <a:lnTo>
                  <a:pt x="161" y="0"/>
                </a:lnTo>
                <a:lnTo>
                  <a:pt x="161" y="63"/>
                </a:lnTo>
                <a:lnTo>
                  <a:pt x="158" y="61"/>
                </a:lnTo>
                <a:lnTo>
                  <a:pt x="607" y="61"/>
                </a:lnTo>
                <a:lnTo>
                  <a:pt x="607" y="78"/>
                </a:lnTo>
                <a:lnTo>
                  <a:pt x="158" y="78"/>
                </a:lnTo>
                <a:lnTo>
                  <a:pt x="161" y="75"/>
                </a:lnTo>
                <a:lnTo>
                  <a:pt x="161" y="138"/>
                </a:lnTo>
                <a:lnTo>
                  <a:pt x="0" y="69"/>
                </a:lnTo>
                <a:close/>
                <a:moveTo>
                  <a:pt x="160" y="131"/>
                </a:moveTo>
                <a:lnTo>
                  <a:pt x="156" y="134"/>
                </a:lnTo>
                <a:lnTo>
                  <a:pt x="156" y="72"/>
                </a:lnTo>
                <a:lnTo>
                  <a:pt x="604" y="72"/>
                </a:lnTo>
                <a:lnTo>
                  <a:pt x="601" y="75"/>
                </a:lnTo>
                <a:lnTo>
                  <a:pt x="601" y="63"/>
                </a:lnTo>
                <a:lnTo>
                  <a:pt x="604" y="66"/>
                </a:lnTo>
                <a:lnTo>
                  <a:pt x="156" y="66"/>
                </a:lnTo>
                <a:lnTo>
                  <a:pt x="156" y="4"/>
                </a:lnTo>
                <a:lnTo>
                  <a:pt x="160" y="7"/>
                </a:lnTo>
                <a:lnTo>
                  <a:pt x="8" y="72"/>
                </a:lnTo>
                <a:lnTo>
                  <a:pt x="8" y="67"/>
                </a:lnTo>
                <a:lnTo>
                  <a:pt x="160" y="131"/>
                </a:lnTo>
                <a:close/>
              </a:path>
            </a:pathLst>
          </a:custGeom>
          <a:solidFill>
            <a:srgbClr val="000000"/>
          </a:solidFill>
          <a:ln w="0" cap="flat">
            <a:solidFill>
              <a:srgbClr val="000000"/>
            </a:solidFill>
            <a:prstDash val="solid"/>
            <a:round/>
            <a:headEnd/>
            <a:tailEnd/>
          </a:ln>
        </p:spPr>
        <p:txBody>
          <a:bodyPr/>
          <a:lstStyle/>
          <a:p>
            <a:endParaRPr lang="fr-BE" sz="2400">
              <a:latin typeface="Arial" charset="0"/>
              <a:ea typeface="ＭＳ Ｐゴシック"/>
            </a:endParaRPr>
          </a:p>
        </p:txBody>
      </p:sp>
      <p:sp>
        <p:nvSpPr>
          <p:cNvPr id="70" name="Rectangle 15"/>
          <p:cNvSpPr>
            <a:spLocks noChangeArrowheads="1"/>
          </p:cNvSpPr>
          <p:nvPr/>
        </p:nvSpPr>
        <p:spPr bwMode="auto">
          <a:xfrm>
            <a:off x="5016249" y="4581063"/>
            <a:ext cx="575094"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pitchFamily="18" charset="0"/>
              </a:defRPr>
            </a:lvl1pPr>
            <a:lvl2pPr marL="742950" indent="-285750">
              <a:defRPr sz="2800">
                <a:solidFill>
                  <a:schemeClr val="tx1"/>
                </a:solidFill>
                <a:latin typeface="Times" pitchFamily="18" charset="0"/>
              </a:defRPr>
            </a:lvl2pPr>
            <a:lvl3pPr marL="1143000" indent="-228600">
              <a:defRPr sz="2800">
                <a:solidFill>
                  <a:schemeClr val="tx1"/>
                </a:solidFill>
                <a:latin typeface="Times" pitchFamily="18" charset="0"/>
              </a:defRPr>
            </a:lvl3pPr>
            <a:lvl4pPr marL="1600200" indent="-228600">
              <a:defRPr sz="2800">
                <a:solidFill>
                  <a:schemeClr val="tx1"/>
                </a:solidFill>
                <a:latin typeface="Times" pitchFamily="18" charset="0"/>
              </a:defRPr>
            </a:lvl4pPr>
            <a:lvl5pPr marL="2057400" indent="-228600">
              <a:defRPr sz="2800">
                <a:solidFill>
                  <a:schemeClr val="tx1"/>
                </a:solidFill>
                <a:latin typeface="Times" pitchFamily="18" charset="0"/>
              </a:defRPr>
            </a:lvl5pPr>
            <a:lvl6pPr marL="2514600" indent="-228600" algn="ctr" eaLnBrk="0" fontAlgn="base" hangingPunct="0">
              <a:spcBef>
                <a:spcPct val="0"/>
              </a:spcBef>
              <a:spcAft>
                <a:spcPct val="0"/>
              </a:spcAft>
              <a:defRPr sz="2800">
                <a:solidFill>
                  <a:schemeClr val="tx1"/>
                </a:solidFill>
                <a:latin typeface="Times" pitchFamily="18" charset="0"/>
              </a:defRPr>
            </a:lvl6pPr>
            <a:lvl7pPr marL="2971800" indent="-228600" algn="ctr" eaLnBrk="0" fontAlgn="base" hangingPunct="0">
              <a:spcBef>
                <a:spcPct val="0"/>
              </a:spcBef>
              <a:spcAft>
                <a:spcPct val="0"/>
              </a:spcAft>
              <a:defRPr sz="2800">
                <a:solidFill>
                  <a:schemeClr val="tx1"/>
                </a:solidFill>
                <a:latin typeface="Times" pitchFamily="18" charset="0"/>
              </a:defRPr>
            </a:lvl7pPr>
            <a:lvl8pPr marL="3429000" indent="-228600" algn="ctr" eaLnBrk="0" fontAlgn="base" hangingPunct="0">
              <a:spcBef>
                <a:spcPct val="0"/>
              </a:spcBef>
              <a:spcAft>
                <a:spcPct val="0"/>
              </a:spcAft>
              <a:defRPr sz="2800">
                <a:solidFill>
                  <a:schemeClr val="tx1"/>
                </a:solidFill>
                <a:latin typeface="Times" pitchFamily="18" charset="0"/>
              </a:defRPr>
            </a:lvl8pPr>
            <a:lvl9pPr marL="3886200" indent="-228600" algn="ctr" eaLnBrk="0" fontAlgn="base" hangingPunct="0">
              <a:spcBef>
                <a:spcPct val="0"/>
              </a:spcBef>
              <a:spcAft>
                <a:spcPct val="0"/>
              </a:spcAft>
              <a:defRPr sz="2800">
                <a:solidFill>
                  <a:schemeClr val="tx1"/>
                </a:solidFill>
                <a:latin typeface="Times" pitchFamily="18" charset="0"/>
              </a:defRPr>
            </a:lvl9pPr>
          </a:lstStyle>
          <a:p>
            <a:r>
              <a:rPr lang="en-US" altLang="fr-FR" sz="1400">
                <a:solidFill>
                  <a:srgbClr val="000000"/>
                </a:solidFill>
                <a:latin typeface="Calibri" pitchFamily="34" charset="0"/>
                <a:ea typeface="ＭＳ Ｐゴシック"/>
                <a:cs typeface="Arial" charset="0"/>
              </a:rPr>
              <a:t>12 MVA</a:t>
            </a:r>
            <a:endParaRPr lang="en-US" altLang="fr-FR" sz="2400">
              <a:solidFill>
                <a:srgbClr val="000000"/>
              </a:solidFill>
              <a:latin typeface="Arial" charset="0"/>
              <a:ea typeface="ＭＳ Ｐゴシック"/>
              <a:cs typeface="Arial" charset="0"/>
            </a:endParaRPr>
          </a:p>
        </p:txBody>
      </p:sp>
      <p:sp>
        <p:nvSpPr>
          <p:cNvPr id="71" name="Rectangle 16"/>
          <p:cNvSpPr>
            <a:spLocks noChangeArrowheads="1"/>
          </p:cNvSpPr>
          <p:nvPr/>
        </p:nvSpPr>
        <p:spPr bwMode="auto">
          <a:xfrm>
            <a:off x="3566487" y="5519276"/>
            <a:ext cx="39433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pitchFamily="18" charset="0"/>
              </a:defRPr>
            </a:lvl1pPr>
            <a:lvl2pPr marL="742950" indent="-285750">
              <a:defRPr sz="2800">
                <a:solidFill>
                  <a:schemeClr val="tx1"/>
                </a:solidFill>
                <a:latin typeface="Times" pitchFamily="18" charset="0"/>
              </a:defRPr>
            </a:lvl2pPr>
            <a:lvl3pPr marL="1143000" indent="-228600">
              <a:defRPr sz="2800">
                <a:solidFill>
                  <a:schemeClr val="tx1"/>
                </a:solidFill>
                <a:latin typeface="Times" pitchFamily="18" charset="0"/>
              </a:defRPr>
            </a:lvl3pPr>
            <a:lvl4pPr marL="1600200" indent="-228600">
              <a:defRPr sz="2800">
                <a:solidFill>
                  <a:schemeClr val="tx1"/>
                </a:solidFill>
                <a:latin typeface="Times" pitchFamily="18" charset="0"/>
              </a:defRPr>
            </a:lvl4pPr>
            <a:lvl5pPr marL="2057400" indent="-228600">
              <a:defRPr sz="2800">
                <a:solidFill>
                  <a:schemeClr val="tx1"/>
                </a:solidFill>
                <a:latin typeface="Times" pitchFamily="18" charset="0"/>
              </a:defRPr>
            </a:lvl5pPr>
            <a:lvl6pPr marL="2514600" indent="-228600" algn="ctr" eaLnBrk="0" fontAlgn="base" hangingPunct="0">
              <a:spcBef>
                <a:spcPct val="0"/>
              </a:spcBef>
              <a:spcAft>
                <a:spcPct val="0"/>
              </a:spcAft>
              <a:defRPr sz="2800">
                <a:solidFill>
                  <a:schemeClr val="tx1"/>
                </a:solidFill>
                <a:latin typeface="Times" pitchFamily="18" charset="0"/>
              </a:defRPr>
            </a:lvl6pPr>
            <a:lvl7pPr marL="2971800" indent="-228600" algn="ctr" eaLnBrk="0" fontAlgn="base" hangingPunct="0">
              <a:spcBef>
                <a:spcPct val="0"/>
              </a:spcBef>
              <a:spcAft>
                <a:spcPct val="0"/>
              </a:spcAft>
              <a:defRPr sz="2800">
                <a:solidFill>
                  <a:schemeClr val="tx1"/>
                </a:solidFill>
                <a:latin typeface="Times" pitchFamily="18" charset="0"/>
              </a:defRPr>
            </a:lvl7pPr>
            <a:lvl8pPr marL="3429000" indent="-228600" algn="ctr" eaLnBrk="0" fontAlgn="base" hangingPunct="0">
              <a:spcBef>
                <a:spcPct val="0"/>
              </a:spcBef>
              <a:spcAft>
                <a:spcPct val="0"/>
              </a:spcAft>
              <a:defRPr sz="2800">
                <a:solidFill>
                  <a:schemeClr val="tx1"/>
                </a:solidFill>
                <a:latin typeface="Times" pitchFamily="18" charset="0"/>
              </a:defRPr>
            </a:lvl8pPr>
            <a:lvl9pPr marL="3886200" indent="-228600" algn="ctr" eaLnBrk="0" fontAlgn="base" hangingPunct="0">
              <a:spcBef>
                <a:spcPct val="0"/>
              </a:spcBef>
              <a:spcAft>
                <a:spcPct val="0"/>
              </a:spcAft>
              <a:defRPr sz="2800">
                <a:solidFill>
                  <a:schemeClr val="tx1"/>
                </a:solidFill>
                <a:latin typeface="Times" pitchFamily="18" charset="0"/>
              </a:defRPr>
            </a:lvl9pPr>
          </a:lstStyle>
          <a:p>
            <a:r>
              <a:rPr lang="en-US" altLang="fr-FR" sz="1400">
                <a:solidFill>
                  <a:srgbClr val="000000"/>
                </a:solidFill>
                <a:latin typeface="Calibri" pitchFamily="34" charset="0"/>
                <a:ea typeface="ＭＳ Ｐゴシック"/>
                <a:cs typeface="Arial" charset="0"/>
              </a:rPr>
              <a:t>Bus 1</a:t>
            </a:r>
            <a:endParaRPr lang="en-US" altLang="fr-FR" sz="3600">
              <a:solidFill>
                <a:srgbClr val="000000"/>
              </a:solidFill>
              <a:latin typeface="Arial" charset="0"/>
              <a:ea typeface="ＭＳ Ｐゴシック"/>
              <a:cs typeface="Arial" charset="0"/>
            </a:endParaRPr>
          </a:p>
        </p:txBody>
      </p:sp>
      <p:sp>
        <p:nvSpPr>
          <p:cNvPr id="72" name="Rectangle 17"/>
          <p:cNvSpPr>
            <a:spLocks noChangeArrowheads="1"/>
          </p:cNvSpPr>
          <p:nvPr/>
        </p:nvSpPr>
        <p:spPr bwMode="auto">
          <a:xfrm>
            <a:off x="6863311" y="5519276"/>
            <a:ext cx="39433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pitchFamily="18" charset="0"/>
              </a:defRPr>
            </a:lvl1pPr>
            <a:lvl2pPr marL="742950" indent="-285750">
              <a:defRPr sz="2800">
                <a:solidFill>
                  <a:schemeClr val="tx1"/>
                </a:solidFill>
                <a:latin typeface="Times" pitchFamily="18" charset="0"/>
              </a:defRPr>
            </a:lvl2pPr>
            <a:lvl3pPr marL="1143000" indent="-228600">
              <a:defRPr sz="2800">
                <a:solidFill>
                  <a:schemeClr val="tx1"/>
                </a:solidFill>
                <a:latin typeface="Times" pitchFamily="18" charset="0"/>
              </a:defRPr>
            </a:lvl3pPr>
            <a:lvl4pPr marL="1600200" indent="-228600">
              <a:defRPr sz="2800">
                <a:solidFill>
                  <a:schemeClr val="tx1"/>
                </a:solidFill>
                <a:latin typeface="Times" pitchFamily="18" charset="0"/>
              </a:defRPr>
            </a:lvl4pPr>
            <a:lvl5pPr marL="2057400" indent="-228600">
              <a:defRPr sz="2800">
                <a:solidFill>
                  <a:schemeClr val="tx1"/>
                </a:solidFill>
                <a:latin typeface="Times" pitchFamily="18" charset="0"/>
              </a:defRPr>
            </a:lvl5pPr>
            <a:lvl6pPr marL="2514600" indent="-228600" algn="ctr" eaLnBrk="0" fontAlgn="base" hangingPunct="0">
              <a:spcBef>
                <a:spcPct val="0"/>
              </a:spcBef>
              <a:spcAft>
                <a:spcPct val="0"/>
              </a:spcAft>
              <a:defRPr sz="2800">
                <a:solidFill>
                  <a:schemeClr val="tx1"/>
                </a:solidFill>
                <a:latin typeface="Times" pitchFamily="18" charset="0"/>
              </a:defRPr>
            </a:lvl6pPr>
            <a:lvl7pPr marL="2971800" indent="-228600" algn="ctr" eaLnBrk="0" fontAlgn="base" hangingPunct="0">
              <a:spcBef>
                <a:spcPct val="0"/>
              </a:spcBef>
              <a:spcAft>
                <a:spcPct val="0"/>
              </a:spcAft>
              <a:defRPr sz="2800">
                <a:solidFill>
                  <a:schemeClr val="tx1"/>
                </a:solidFill>
                <a:latin typeface="Times" pitchFamily="18" charset="0"/>
              </a:defRPr>
            </a:lvl7pPr>
            <a:lvl8pPr marL="3429000" indent="-228600" algn="ctr" eaLnBrk="0" fontAlgn="base" hangingPunct="0">
              <a:spcBef>
                <a:spcPct val="0"/>
              </a:spcBef>
              <a:spcAft>
                <a:spcPct val="0"/>
              </a:spcAft>
              <a:defRPr sz="2800">
                <a:solidFill>
                  <a:schemeClr val="tx1"/>
                </a:solidFill>
                <a:latin typeface="Times" pitchFamily="18" charset="0"/>
              </a:defRPr>
            </a:lvl8pPr>
            <a:lvl9pPr marL="3886200" indent="-228600" algn="ctr" eaLnBrk="0" fontAlgn="base" hangingPunct="0">
              <a:spcBef>
                <a:spcPct val="0"/>
              </a:spcBef>
              <a:spcAft>
                <a:spcPct val="0"/>
              </a:spcAft>
              <a:defRPr sz="2800">
                <a:solidFill>
                  <a:schemeClr val="tx1"/>
                </a:solidFill>
                <a:latin typeface="Times" pitchFamily="18" charset="0"/>
              </a:defRPr>
            </a:lvl9pPr>
          </a:lstStyle>
          <a:p>
            <a:r>
              <a:rPr lang="en-US" altLang="fr-FR" sz="1400">
                <a:solidFill>
                  <a:srgbClr val="000000"/>
                </a:solidFill>
                <a:latin typeface="Calibri" pitchFamily="34" charset="0"/>
                <a:ea typeface="ＭＳ Ｐゴシック"/>
                <a:cs typeface="Arial" charset="0"/>
              </a:rPr>
              <a:t>Bus 2</a:t>
            </a:r>
            <a:endParaRPr lang="en-US" altLang="fr-FR" sz="3600">
              <a:solidFill>
                <a:srgbClr val="000000"/>
              </a:solidFill>
              <a:latin typeface="Arial" charset="0"/>
              <a:ea typeface="ＭＳ Ｐゴシック"/>
              <a:cs typeface="Arial" charset="0"/>
            </a:endParaRPr>
          </a:p>
        </p:txBody>
      </p:sp>
      <p:sp>
        <p:nvSpPr>
          <p:cNvPr id="73" name="Freeform 18"/>
          <p:cNvSpPr>
            <a:spLocks noEditPoints="1"/>
          </p:cNvSpPr>
          <p:nvPr/>
        </p:nvSpPr>
        <p:spPr bwMode="auto">
          <a:xfrm>
            <a:off x="2436568" y="3663487"/>
            <a:ext cx="455744" cy="419100"/>
          </a:xfrm>
          <a:custGeom>
            <a:avLst/>
            <a:gdLst>
              <a:gd name="T0" fmla="*/ 8 w 752"/>
              <a:gd name="T1" fmla="*/ 303 h 752"/>
              <a:gd name="T2" fmla="*/ 30 w 752"/>
              <a:gd name="T3" fmla="*/ 229 h 752"/>
              <a:gd name="T4" fmla="*/ 110 w 752"/>
              <a:gd name="T5" fmla="*/ 112 h 752"/>
              <a:gd name="T6" fmla="*/ 168 w 752"/>
              <a:gd name="T7" fmla="*/ 64 h 752"/>
              <a:gd name="T8" fmla="*/ 300 w 752"/>
              <a:gd name="T9" fmla="*/ 8 h 752"/>
              <a:gd name="T10" fmla="*/ 378 w 752"/>
              <a:gd name="T11" fmla="*/ 1 h 752"/>
              <a:gd name="T12" fmla="*/ 521 w 752"/>
              <a:gd name="T13" fmla="*/ 29 h 752"/>
              <a:gd name="T14" fmla="*/ 588 w 752"/>
              <a:gd name="T15" fmla="*/ 66 h 752"/>
              <a:gd name="T16" fmla="*/ 688 w 752"/>
              <a:gd name="T17" fmla="*/ 165 h 752"/>
              <a:gd name="T18" fmla="*/ 724 w 752"/>
              <a:gd name="T19" fmla="*/ 232 h 752"/>
              <a:gd name="T20" fmla="*/ 752 w 752"/>
              <a:gd name="T21" fmla="*/ 375 h 752"/>
              <a:gd name="T22" fmla="*/ 745 w 752"/>
              <a:gd name="T23" fmla="*/ 454 h 752"/>
              <a:gd name="T24" fmla="*/ 690 w 752"/>
              <a:gd name="T25" fmla="*/ 585 h 752"/>
              <a:gd name="T26" fmla="*/ 642 w 752"/>
              <a:gd name="T27" fmla="*/ 644 h 752"/>
              <a:gd name="T28" fmla="*/ 524 w 752"/>
              <a:gd name="T29" fmla="*/ 723 h 752"/>
              <a:gd name="T30" fmla="*/ 451 w 752"/>
              <a:gd name="T31" fmla="*/ 745 h 752"/>
              <a:gd name="T32" fmla="*/ 303 w 752"/>
              <a:gd name="T33" fmla="*/ 745 h 752"/>
              <a:gd name="T34" fmla="*/ 229 w 752"/>
              <a:gd name="T35" fmla="*/ 723 h 752"/>
              <a:gd name="T36" fmla="*/ 112 w 752"/>
              <a:gd name="T37" fmla="*/ 644 h 752"/>
              <a:gd name="T38" fmla="*/ 64 w 752"/>
              <a:gd name="T39" fmla="*/ 585 h 752"/>
              <a:gd name="T40" fmla="*/ 8 w 752"/>
              <a:gd name="T41" fmla="*/ 454 h 752"/>
              <a:gd name="T42" fmla="*/ 39 w 752"/>
              <a:gd name="T43" fmla="*/ 448 h 752"/>
              <a:gd name="T44" fmla="*/ 58 w 752"/>
              <a:gd name="T45" fmla="*/ 509 h 752"/>
              <a:gd name="T46" fmla="*/ 135 w 752"/>
              <a:gd name="T47" fmla="*/ 621 h 752"/>
              <a:gd name="T48" fmla="*/ 183 w 752"/>
              <a:gd name="T49" fmla="*/ 661 h 752"/>
              <a:gd name="T50" fmla="*/ 309 w 752"/>
              <a:gd name="T51" fmla="*/ 714 h 752"/>
              <a:gd name="T52" fmla="*/ 375 w 752"/>
              <a:gd name="T53" fmla="*/ 721 h 752"/>
              <a:gd name="T54" fmla="*/ 512 w 752"/>
              <a:gd name="T55" fmla="*/ 693 h 752"/>
              <a:gd name="T56" fmla="*/ 567 w 752"/>
              <a:gd name="T57" fmla="*/ 663 h 752"/>
              <a:gd name="T58" fmla="*/ 663 w 752"/>
              <a:gd name="T59" fmla="*/ 567 h 752"/>
              <a:gd name="T60" fmla="*/ 693 w 752"/>
              <a:gd name="T61" fmla="*/ 512 h 752"/>
              <a:gd name="T62" fmla="*/ 721 w 752"/>
              <a:gd name="T63" fmla="*/ 375 h 752"/>
              <a:gd name="T64" fmla="*/ 714 w 752"/>
              <a:gd name="T65" fmla="*/ 309 h 752"/>
              <a:gd name="T66" fmla="*/ 661 w 752"/>
              <a:gd name="T67" fmla="*/ 183 h 752"/>
              <a:gd name="T68" fmla="*/ 621 w 752"/>
              <a:gd name="T69" fmla="*/ 135 h 752"/>
              <a:gd name="T70" fmla="*/ 509 w 752"/>
              <a:gd name="T71" fmla="*/ 58 h 752"/>
              <a:gd name="T72" fmla="*/ 448 w 752"/>
              <a:gd name="T73" fmla="*/ 39 h 752"/>
              <a:gd name="T74" fmla="*/ 306 w 752"/>
              <a:gd name="T75" fmla="*/ 39 h 752"/>
              <a:gd name="T76" fmla="*/ 244 w 752"/>
              <a:gd name="T77" fmla="*/ 58 h 752"/>
              <a:gd name="T78" fmla="*/ 133 w 752"/>
              <a:gd name="T79" fmla="*/ 135 h 752"/>
              <a:gd name="T80" fmla="*/ 92 w 752"/>
              <a:gd name="T81" fmla="*/ 183 h 752"/>
              <a:gd name="T82" fmla="*/ 39 w 752"/>
              <a:gd name="T83" fmla="*/ 309 h 752"/>
              <a:gd name="T84" fmla="*/ 32 w 752"/>
              <a:gd name="T85" fmla="*/ 375 h 7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52"/>
              <a:gd name="T130" fmla="*/ 0 h 752"/>
              <a:gd name="T131" fmla="*/ 752 w 752"/>
              <a:gd name="T132" fmla="*/ 752 h 75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52" h="752">
                <a:moveTo>
                  <a:pt x="1" y="378"/>
                </a:moveTo>
                <a:cubicBezTo>
                  <a:pt x="0" y="377"/>
                  <a:pt x="0" y="376"/>
                  <a:pt x="1" y="375"/>
                </a:cubicBezTo>
                <a:lnTo>
                  <a:pt x="8" y="303"/>
                </a:lnTo>
                <a:cubicBezTo>
                  <a:pt x="8" y="302"/>
                  <a:pt x="8" y="301"/>
                  <a:pt x="8" y="300"/>
                </a:cubicBezTo>
                <a:lnTo>
                  <a:pt x="29" y="232"/>
                </a:lnTo>
                <a:cubicBezTo>
                  <a:pt x="30" y="231"/>
                  <a:pt x="30" y="230"/>
                  <a:pt x="30" y="229"/>
                </a:cubicBezTo>
                <a:lnTo>
                  <a:pt x="64" y="168"/>
                </a:lnTo>
                <a:cubicBezTo>
                  <a:pt x="65" y="167"/>
                  <a:pt x="66" y="166"/>
                  <a:pt x="66" y="165"/>
                </a:cubicBezTo>
                <a:lnTo>
                  <a:pt x="110" y="112"/>
                </a:lnTo>
                <a:cubicBezTo>
                  <a:pt x="111" y="111"/>
                  <a:pt x="111" y="111"/>
                  <a:pt x="112" y="110"/>
                </a:cubicBezTo>
                <a:lnTo>
                  <a:pt x="165" y="66"/>
                </a:lnTo>
                <a:cubicBezTo>
                  <a:pt x="166" y="66"/>
                  <a:pt x="167" y="65"/>
                  <a:pt x="168" y="64"/>
                </a:cubicBezTo>
                <a:lnTo>
                  <a:pt x="229" y="30"/>
                </a:lnTo>
                <a:cubicBezTo>
                  <a:pt x="230" y="30"/>
                  <a:pt x="231" y="30"/>
                  <a:pt x="232" y="29"/>
                </a:cubicBezTo>
                <a:lnTo>
                  <a:pt x="300" y="8"/>
                </a:lnTo>
                <a:cubicBezTo>
                  <a:pt x="301" y="8"/>
                  <a:pt x="302" y="8"/>
                  <a:pt x="303" y="8"/>
                </a:cubicBezTo>
                <a:lnTo>
                  <a:pt x="375" y="1"/>
                </a:lnTo>
                <a:cubicBezTo>
                  <a:pt x="376" y="0"/>
                  <a:pt x="377" y="0"/>
                  <a:pt x="378" y="1"/>
                </a:cubicBezTo>
                <a:lnTo>
                  <a:pt x="451" y="8"/>
                </a:lnTo>
                <a:cubicBezTo>
                  <a:pt x="452" y="8"/>
                  <a:pt x="453" y="8"/>
                  <a:pt x="454" y="8"/>
                </a:cubicBezTo>
                <a:lnTo>
                  <a:pt x="521" y="29"/>
                </a:lnTo>
                <a:cubicBezTo>
                  <a:pt x="522" y="30"/>
                  <a:pt x="523" y="30"/>
                  <a:pt x="524" y="30"/>
                </a:cubicBezTo>
                <a:lnTo>
                  <a:pt x="585" y="64"/>
                </a:lnTo>
                <a:cubicBezTo>
                  <a:pt x="586" y="65"/>
                  <a:pt x="587" y="65"/>
                  <a:pt x="588" y="66"/>
                </a:cubicBezTo>
                <a:lnTo>
                  <a:pt x="642" y="110"/>
                </a:lnTo>
                <a:cubicBezTo>
                  <a:pt x="642" y="111"/>
                  <a:pt x="643" y="111"/>
                  <a:pt x="644" y="112"/>
                </a:cubicBezTo>
                <a:lnTo>
                  <a:pt x="688" y="165"/>
                </a:lnTo>
                <a:cubicBezTo>
                  <a:pt x="688" y="166"/>
                  <a:pt x="689" y="167"/>
                  <a:pt x="690" y="168"/>
                </a:cubicBezTo>
                <a:lnTo>
                  <a:pt x="723" y="229"/>
                </a:lnTo>
                <a:cubicBezTo>
                  <a:pt x="723" y="230"/>
                  <a:pt x="723" y="231"/>
                  <a:pt x="724" y="232"/>
                </a:cubicBezTo>
                <a:lnTo>
                  <a:pt x="745" y="300"/>
                </a:lnTo>
                <a:cubicBezTo>
                  <a:pt x="745" y="301"/>
                  <a:pt x="745" y="302"/>
                  <a:pt x="745" y="303"/>
                </a:cubicBezTo>
                <a:lnTo>
                  <a:pt x="752" y="375"/>
                </a:lnTo>
                <a:cubicBezTo>
                  <a:pt x="752" y="376"/>
                  <a:pt x="752" y="377"/>
                  <a:pt x="752" y="378"/>
                </a:cubicBezTo>
                <a:lnTo>
                  <a:pt x="745" y="451"/>
                </a:lnTo>
                <a:cubicBezTo>
                  <a:pt x="745" y="452"/>
                  <a:pt x="745" y="453"/>
                  <a:pt x="745" y="454"/>
                </a:cubicBezTo>
                <a:lnTo>
                  <a:pt x="724" y="521"/>
                </a:lnTo>
                <a:cubicBezTo>
                  <a:pt x="723" y="522"/>
                  <a:pt x="723" y="523"/>
                  <a:pt x="723" y="524"/>
                </a:cubicBezTo>
                <a:lnTo>
                  <a:pt x="690" y="585"/>
                </a:lnTo>
                <a:cubicBezTo>
                  <a:pt x="689" y="586"/>
                  <a:pt x="689" y="587"/>
                  <a:pt x="688" y="588"/>
                </a:cubicBezTo>
                <a:lnTo>
                  <a:pt x="644" y="642"/>
                </a:lnTo>
                <a:cubicBezTo>
                  <a:pt x="643" y="642"/>
                  <a:pt x="642" y="643"/>
                  <a:pt x="642" y="644"/>
                </a:cubicBezTo>
                <a:lnTo>
                  <a:pt x="588" y="688"/>
                </a:lnTo>
                <a:cubicBezTo>
                  <a:pt x="587" y="689"/>
                  <a:pt x="586" y="689"/>
                  <a:pt x="585" y="690"/>
                </a:cubicBezTo>
                <a:lnTo>
                  <a:pt x="524" y="723"/>
                </a:lnTo>
                <a:cubicBezTo>
                  <a:pt x="523" y="723"/>
                  <a:pt x="522" y="723"/>
                  <a:pt x="521" y="724"/>
                </a:cubicBezTo>
                <a:lnTo>
                  <a:pt x="454" y="745"/>
                </a:lnTo>
                <a:cubicBezTo>
                  <a:pt x="453" y="745"/>
                  <a:pt x="452" y="745"/>
                  <a:pt x="451" y="745"/>
                </a:cubicBezTo>
                <a:lnTo>
                  <a:pt x="378" y="752"/>
                </a:lnTo>
                <a:cubicBezTo>
                  <a:pt x="377" y="752"/>
                  <a:pt x="376" y="752"/>
                  <a:pt x="375" y="752"/>
                </a:cubicBezTo>
                <a:lnTo>
                  <a:pt x="303" y="745"/>
                </a:lnTo>
                <a:cubicBezTo>
                  <a:pt x="302" y="745"/>
                  <a:pt x="301" y="745"/>
                  <a:pt x="300" y="745"/>
                </a:cubicBezTo>
                <a:lnTo>
                  <a:pt x="232" y="724"/>
                </a:lnTo>
                <a:cubicBezTo>
                  <a:pt x="231" y="723"/>
                  <a:pt x="230" y="723"/>
                  <a:pt x="229" y="723"/>
                </a:cubicBezTo>
                <a:lnTo>
                  <a:pt x="168" y="690"/>
                </a:lnTo>
                <a:cubicBezTo>
                  <a:pt x="167" y="689"/>
                  <a:pt x="166" y="688"/>
                  <a:pt x="165" y="688"/>
                </a:cubicBezTo>
                <a:lnTo>
                  <a:pt x="112" y="644"/>
                </a:lnTo>
                <a:cubicBezTo>
                  <a:pt x="111" y="643"/>
                  <a:pt x="111" y="642"/>
                  <a:pt x="110" y="642"/>
                </a:cubicBezTo>
                <a:lnTo>
                  <a:pt x="66" y="588"/>
                </a:lnTo>
                <a:cubicBezTo>
                  <a:pt x="65" y="587"/>
                  <a:pt x="65" y="586"/>
                  <a:pt x="64" y="585"/>
                </a:cubicBezTo>
                <a:lnTo>
                  <a:pt x="30" y="524"/>
                </a:lnTo>
                <a:cubicBezTo>
                  <a:pt x="30" y="523"/>
                  <a:pt x="30" y="522"/>
                  <a:pt x="29" y="521"/>
                </a:cubicBezTo>
                <a:lnTo>
                  <a:pt x="8" y="454"/>
                </a:lnTo>
                <a:cubicBezTo>
                  <a:pt x="8" y="453"/>
                  <a:pt x="8" y="452"/>
                  <a:pt x="8" y="451"/>
                </a:cubicBezTo>
                <a:lnTo>
                  <a:pt x="1" y="378"/>
                </a:lnTo>
                <a:close/>
                <a:moveTo>
                  <a:pt x="39" y="448"/>
                </a:moveTo>
                <a:lnTo>
                  <a:pt x="39" y="445"/>
                </a:lnTo>
                <a:lnTo>
                  <a:pt x="60" y="512"/>
                </a:lnTo>
                <a:lnTo>
                  <a:pt x="58" y="509"/>
                </a:lnTo>
                <a:lnTo>
                  <a:pt x="92" y="570"/>
                </a:lnTo>
                <a:lnTo>
                  <a:pt x="91" y="567"/>
                </a:lnTo>
                <a:lnTo>
                  <a:pt x="135" y="621"/>
                </a:lnTo>
                <a:lnTo>
                  <a:pt x="133" y="619"/>
                </a:lnTo>
                <a:lnTo>
                  <a:pt x="186" y="663"/>
                </a:lnTo>
                <a:lnTo>
                  <a:pt x="183" y="661"/>
                </a:lnTo>
                <a:lnTo>
                  <a:pt x="244" y="694"/>
                </a:lnTo>
                <a:lnTo>
                  <a:pt x="241" y="693"/>
                </a:lnTo>
                <a:lnTo>
                  <a:pt x="309" y="714"/>
                </a:lnTo>
                <a:lnTo>
                  <a:pt x="306" y="714"/>
                </a:lnTo>
                <a:lnTo>
                  <a:pt x="378" y="721"/>
                </a:lnTo>
                <a:lnTo>
                  <a:pt x="375" y="721"/>
                </a:lnTo>
                <a:lnTo>
                  <a:pt x="448" y="714"/>
                </a:lnTo>
                <a:lnTo>
                  <a:pt x="445" y="714"/>
                </a:lnTo>
                <a:lnTo>
                  <a:pt x="512" y="693"/>
                </a:lnTo>
                <a:lnTo>
                  <a:pt x="509" y="694"/>
                </a:lnTo>
                <a:lnTo>
                  <a:pt x="570" y="661"/>
                </a:lnTo>
                <a:lnTo>
                  <a:pt x="567" y="663"/>
                </a:lnTo>
                <a:lnTo>
                  <a:pt x="621" y="619"/>
                </a:lnTo>
                <a:lnTo>
                  <a:pt x="619" y="621"/>
                </a:lnTo>
                <a:lnTo>
                  <a:pt x="663" y="567"/>
                </a:lnTo>
                <a:lnTo>
                  <a:pt x="661" y="570"/>
                </a:lnTo>
                <a:lnTo>
                  <a:pt x="694" y="509"/>
                </a:lnTo>
                <a:lnTo>
                  <a:pt x="693" y="512"/>
                </a:lnTo>
                <a:lnTo>
                  <a:pt x="714" y="445"/>
                </a:lnTo>
                <a:lnTo>
                  <a:pt x="714" y="448"/>
                </a:lnTo>
                <a:lnTo>
                  <a:pt x="721" y="375"/>
                </a:lnTo>
                <a:lnTo>
                  <a:pt x="721" y="378"/>
                </a:lnTo>
                <a:lnTo>
                  <a:pt x="714" y="306"/>
                </a:lnTo>
                <a:lnTo>
                  <a:pt x="714" y="309"/>
                </a:lnTo>
                <a:lnTo>
                  <a:pt x="693" y="241"/>
                </a:lnTo>
                <a:lnTo>
                  <a:pt x="694" y="244"/>
                </a:lnTo>
                <a:lnTo>
                  <a:pt x="661" y="183"/>
                </a:lnTo>
                <a:lnTo>
                  <a:pt x="663" y="186"/>
                </a:lnTo>
                <a:lnTo>
                  <a:pt x="619" y="133"/>
                </a:lnTo>
                <a:lnTo>
                  <a:pt x="621" y="135"/>
                </a:lnTo>
                <a:lnTo>
                  <a:pt x="567" y="91"/>
                </a:lnTo>
                <a:lnTo>
                  <a:pt x="570" y="92"/>
                </a:lnTo>
                <a:lnTo>
                  <a:pt x="509" y="58"/>
                </a:lnTo>
                <a:lnTo>
                  <a:pt x="512" y="60"/>
                </a:lnTo>
                <a:lnTo>
                  <a:pt x="445" y="39"/>
                </a:lnTo>
                <a:lnTo>
                  <a:pt x="448" y="39"/>
                </a:lnTo>
                <a:lnTo>
                  <a:pt x="375" y="32"/>
                </a:lnTo>
                <a:lnTo>
                  <a:pt x="378" y="32"/>
                </a:lnTo>
                <a:lnTo>
                  <a:pt x="306" y="39"/>
                </a:lnTo>
                <a:lnTo>
                  <a:pt x="309" y="39"/>
                </a:lnTo>
                <a:lnTo>
                  <a:pt x="241" y="60"/>
                </a:lnTo>
                <a:lnTo>
                  <a:pt x="244" y="58"/>
                </a:lnTo>
                <a:lnTo>
                  <a:pt x="183" y="92"/>
                </a:lnTo>
                <a:lnTo>
                  <a:pt x="186" y="91"/>
                </a:lnTo>
                <a:lnTo>
                  <a:pt x="133" y="135"/>
                </a:lnTo>
                <a:lnTo>
                  <a:pt x="135" y="133"/>
                </a:lnTo>
                <a:lnTo>
                  <a:pt x="91" y="186"/>
                </a:lnTo>
                <a:lnTo>
                  <a:pt x="92" y="183"/>
                </a:lnTo>
                <a:lnTo>
                  <a:pt x="58" y="244"/>
                </a:lnTo>
                <a:lnTo>
                  <a:pt x="60" y="241"/>
                </a:lnTo>
                <a:lnTo>
                  <a:pt x="39" y="309"/>
                </a:lnTo>
                <a:lnTo>
                  <a:pt x="39" y="306"/>
                </a:lnTo>
                <a:lnTo>
                  <a:pt x="32" y="378"/>
                </a:lnTo>
                <a:lnTo>
                  <a:pt x="32" y="375"/>
                </a:lnTo>
                <a:lnTo>
                  <a:pt x="39" y="448"/>
                </a:lnTo>
                <a:close/>
              </a:path>
            </a:pathLst>
          </a:custGeom>
          <a:solidFill>
            <a:srgbClr val="000000"/>
          </a:solidFill>
          <a:ln w="0" cap="flat">
            <a:solidFill>
              <a:srgbClr val="000000"/>
            </a:solidFill>
            <a:prstDash val="solid"/>
            <a:round/>
            <a:headEnd/>
            <a:tailEnd/>
          </a:ln>
        </p:spPr>
        <p:txBody>
          <a:bodyPr/>
          <a:lstStyle/>
          <a:p>
            <a:endParaRPr lang="fr-BE" sz="2400">
              <a:latin typeface="Arial" charset="0"/>
              <a:ea typeface="ＭＳ Ｐゴシック"/>
            </a:endParaRPr>
          </a:p>
        </p:txBody>
      </p:sp>
      <p:sp>
        <p:nvSpPr>
          <p:cNvPr id="74" name="Rectangle 19"/>
          <p:cNvSpPr>
            <a:spLocks noChangeArrowheads="1"/>
          </p:cNvSpPr>
          <p:nvPr/>
        </p:nvSpPr>
        <p:spPr bwMode="auto">
          <a:xfrm>
            <a:off x="2881987" y="3868275"/>
            <a:ext cx="804863" cy="19050"/>
          </a:xfrm>
          <a:prstGeom prst="rect">
            <a:avLst/>
          </a:prstGeom>
          <a:solidFill>
            <a:srgbClr val="000000"/>
          </a:solidFill>
          <a:ln w="0">
            <a:solidFill>
              <a:srgbClr val="000000"/>
            </a:solidFill>
            <a:round/>
            <a:headEnd/>
            <a:tailEnd/>
          </a:ln>
        </p:spPr>
        <p:txBody>
          <a:bodyPr/>
          <a:lstStyle>
            <a:lvl1pPr>
              <a:defRPr sz="2800">
                <a:solidFill>
                  <a:schemeClr val="tx1"/>
                </a:solidFill>
                <a:latin typeface="Times" pitchFamily="18" charset="0"/>
              </a:defRPr>
            </a:lvl1pPr>
            <a:lvl2pPr marL="742950" indent="-285750">
              <a:defRPr sz="2800">
                <a:solidFill>
                  <a:schemeClr val="tx1"/>
                </a:solidFill>
                <a:latin typeface="Times" pitchFamily="18" charset="0"/>
              </a:defRPr>
            </a:lvl2pPr>
            <a:lvl3pPr marL="1143000" indent="-228600">
              <a:defRPr sz="2800">
                <a:solidFill>
                  <a:schemeClr val="tx1"/>
                </a:solidFill>
                <a:latin typeface="Times" pitchFamily="18" charset="0"/>
              </a:defRPr>
            </a:lvl3pPr>
            <a:lvl4pPr marL="1600200" indent="-228600">
              <a:defRPr sz="2800">
                <a:solidFill>
                  <a:schemeClr val="tx1"/>
                </a:solidFill>
                <a:latin typeface="Times" pitchFamily="18" charset="0"/>
              </a:defRPr>
            </a:lvl4pPr>
            <a:lvl5pPr marL="2057400" indent="-228600">
              <a:defRPr sz="2800">
                <a:solidFill>
                  <a:schemeClr val="tx1"/>
                </a:solidFill>
                <a:latin typeface="Times" pitchFamily="18" charset="0"/>
              </a:defRPr>
            </a:lvl5pPr>
            <a:lvl6pPr marL="2514600" indent="-228600" algn="ctr" eaLnBrk="0" fontAlgn="base" hangingPunct="0">
              <a:spcBef>
                <a:spcPct val="0"/>
              </a:spcBef>
              <a:spcAft>
                <a:spcPct val="0"/>
              </a:spcAft>
              <a:defRPr sz="2800">
                <a:solidFill>
                  <a:schemeClr val="tx1"/>
                </a:solidFill>
                <a:latin typeface="Times" pitchFamily="18" charset="0"/>
              </a:defRPr>
            </a:lvl6pPr>
            <a:lvl7pPr marL="2971800" indent="-228600" algn="ctr" eaLnBrk="0" fontAlgn="base" hangingPunct="0">
              <a:spcBef>
                <a:spcPct val="0"/>
              </a:spcBef>
              <a:spcAft>
                <a:spcPct val="0"/>
              </a:spcAft>
              <a:defRPr sz="2800">
                <a:solidFill>
                  <a:schemeClr val="tx1"/>
                </a:solidFill>
                <a:latin typeface="Times" pitchFamily="18" charset="0"/>
              </a:defRPr>
            </a:lvl7pPr>
            <a:lvl8pPr marL="3429000" indent="-228600" algn="ctr" eaLnBrk="0" fontAlgn="base" hangingPunct="0">
              <a:spcBef>
                <a:spcPct val="0"/>
              </a:spcBef>
              <a:spcAft>
                <a:spcPct val="0"/>
              </a:spcAft>
              <a:defRPr sz="2800">
                <a:solidFill>
                  <a:schemeClr val="tx1"/>
                </a:solidFill>
                <a:latin typeface="Times" pitchFamily="18" charset="0"/>
              </a:defRPr>
            </a:lvl8pPr>
            <a:lvl9pPr marL="3886200" indent="-228600" algn="ctr" eaLnBrk="0" fontAlgn="base" hangingPunct="0">
              <a:spcBef>
                <a:spcPct val="0"/>
              </a:spcBef>
              <a:spcAft>
                <a:spcPct val="0"/>
              </a:spcAft>
              <a:defRPr sz="2800">
                <a:solidFill>
                  <a:schemeClr val="tx1"/>
                </a:solidFill>
                <a:latin typeface="Times" pitchFamily="18" charset="0"/>
              </a:defRPr>
            </a:lvl9pPr>
          </a:lstStyle>
          <a:p>
            <a:endParaRPr lang="en-GB" altLang="fr-FR" sz="2400">
              <a:solidFill>
                <a:srgbClr val="000000"/>
              </a:solidFill>
              <a:latin typeface="Calibri" pitchFamily="34" charset="0"/>
              <a:ea typeface="ＭＳ Ｐゴシック"/>
            </a:endParaRPr>
          </a:p>
        </p:txBody>
      </p:sp>
      <p:sp>
        <p:nvSpPr>
          <p:cNvPr id="75" name="Freeform 20"/>
          <p:cNvSpPr>
            <a:spLocks/>
          </p:cNvSpPr>
          <p:nvPr/>
        </p:nvSpPr>
        <p:spPr bwMode="auto">
          <a:xfrm>
            <a:off x="3389327" y="3800012"/>
            <a:ext cx="159940" cy="147638"/>
          </a:xfrm>
          <a:custGeom>
            <a:avLst/>
            <a:gdLst>
              <a:gd name="T0" fmla="*/ 8 w 93"/>
              <a:gd name="T1" fmla="*/ 0 h 93"/>
              <a:gd name="T2" fmla="*/ 93 w 93"/>
              <a:gd name="T3" fmla="*/ 84 h 93"/>
              <a:gd name="T4" fmla="*/ 85 w 93"/>
              <a:gd name="T5" fmla="*/ 93 h 93"/>
              <a:gd name="T6" fmla="*/ 0 w 93"/>
              <a:gd name="T7" fmla="*/ 8 h 93"/>
              <a:gd name="T8" fmla="*/ 8 w 93"/>
              <a:gd name="T9" fmla="*/ 0 h 93"/>
              <a:gd name="T10" fmla="*/ 0 60000 65536"/>
              <a:gd name="T11" fmla="*/ 0 60000 65536"/>
              <a:gd name="T12" fmla="*/ 0 60000 65536"/>
              <a:gd name="T13" fmla="*/ 0 60000 65536"/>
              <a:gd name="T14" fmla="*/ 0 60000 65536"/>
              <a:gd name="T15" fmla="*/ 0 w 93"/>
              <a:gd name="T16" fmla="*/ 0 h 93"/>
              <a:gd name="T17" fmla="*/ 93 w 93"/>
              <a:gd name="T18" fmla="*/ 93 h 93"/>
            </a:gdLst>
            <a:ahLst/>
            <a:cxnLst>
              <a:cxn ang="T10">
                <a:pos x="T0" y="T1"/>
              </a:cxn>
              <a:cxn ang="T11">
                <a:pos x="T2" y="T3"/>
              </a:cxn>
              <a:cxn ang="T12">
                <a:pos x="T4" y="T5"/>
              </a:cxn>
              <a:cxn ang="T13">
                <a:pos x="T6" y="T7"/>
              </a:cxn>
              <a:cxn ang="T14">
                <a:pos x="T8" y="T9"/>
              </a:cxn>
            </a:cxnLst>
            <a:rect l="T15" t="T16" r="T17" b="T18"/>
            <a:pathLst>
              <a:path w="93" h="93">
                <a:moveTo>
                  <a:pt x="8" y="0"/>
                </a:moveTo>
                <a:lnTo>
                  <a:pt x="93" y="84"/>
                </a:lnTo>
                <a:lnTo>
                  <a:pt x="85" y="93"/>
                </a:lnTo>
                <a:lnTo>
                  <a:pt x="0" y="8"/>
                </a:lnTo>
                <a:lnTo>
                  <a:pt x="8" y="0"/>
                </a:lnTo>
                <a:close/>
              </a:path>
            </a:pathLst>
          </a:custGeom>
          <a:solidFill>
            <a:srgbClr val="000000"/>
          </a:solidFill>
          <a:ln w="0" cap="flat">
            <a:solidFill>
              <a:srgbClr val="000000"/>
            </a:solidFill>
            <a:prstDash val="solid"/>
            <a:round/>
            <a:headEnd/>
            <a:tailEnd/>
          </a:ln>
        </p:spPr>
        <p:txBody>
          <a:bodyPr/>
          <a:lstStyle/>
          <a:p>
            <a:endParaRPr lang="fr-BE" sz="2400">
              <a:latin typeface="Arial" charset="0"/>
              <a:ea typeface="ＭＳ Ｐゴシック"/>
            </a:endParaRPr>
          </a:p>
        </p:txBody>
      </p:sp>
      <p:sp>
        <p:nvSpPr>
          <p:cNvPr id="76" name="Freeform 21"/>
          <p:cNvSpPr>
            <a:spLocks/>
          </p:cNvSpPr>
          <p:nvPr/>
        </p:nvSpPr>
        <p:spPr bwMode="auto">
          <a:xfrm>
            <a:off x="3389327" y="3800012"/>
            <a:ext cx="159940" cy="147638"/>
          </a:xfrm>
          <a:custGeom>
            <a:avLst/>
            <a:gdLst>
              <a:gd name="T0" fmla="*/ 0 w 93"/>
              <a:gd name="T1" fmla="*/ 84 h 93"/>
              <a:gd name="T2" fmla="*/ 85 w 93"/>
              <a:gd name="T3" fmla="*/ 0 h 93"/>
              <a:gd name="T4" fmla="*/ 93 w 93"/>
              <a:gd name="T5" fmla="*/ 8 h 93"/>
              <a:gd name="T6" fmla="*/ 8 w 93"/>
              <a:gd name="T7" fmla="*/ 93 h 93"/>
              <a:gd name="T8" fmla="*/ 0 w 93"/>
              <a:gd name="T9" fmla="*/ 84 h 93"/>
              <a:gd name="T10" fmla="*/ 0 60000 65536"/>
              <a:gd name="T11" fmla="*/ 0 60000 65536"/>
              <a:gd name="T12" fmla="*/ 0 60000 65536"/>
              <a:gd name="T13" fmla="*/ 0 60000 65536"/>
              <a:gd name="T14" fmla="*/ 0 60000 65536"/>
              <a:gd name="T15" fmla="*/ 0 w 93"/>
              <a:gd name="T16" fmla="*/ 0 h 93"/>
              <a:gd name="T17" fmla="*/ 93 w 93"/>
              <a:gd name="T18" fmla="*/ 93 h 93"/>
            </a:gdLst>
            <a:ahLst/>
            <a:cxnLst>
              <a:cxn ang="T10">
                <a:pos x="T0" y="T1"/>
              </a:cxn>
              <a:cxn ang="T11">
                <a:pos x="T2" y="T3"/>
              </a:cxn>
              <a:cxn ang="T12">
                <a:pos x="T4" y="T5"/>
              </a:cxn>
              <a:cxn ang="T13">
                <a:pos x="T6" y="T7"/>
              </a:cxn>
              <a:cxn ang="T14">
                <a:pos x="T8" y="T9"/>
              </a:cxn>
            </a:cxnLst>
            <a:rect l="T15" t="T16" r="T17" b="T18"/>
            <a:pathLst>
              <a:path w="93" h="93">
                <a:moveTo>
                  <a:pt x="0" y="84"/>
                </a:moveTo>
                <a:lnTo>
                  <a:pt x="85" y="0"/>
                </a:lnTo>
                <a:lnTo>
                  <a:pt x="93" y="8"/>
                </a:lnTo>
                <a:lnTo>
                  <a:pt x="8" y="93"/>
                </a:lnTo>
                <a:lnTo>
                  <a:pt x="0" y="84"/>
                </a:lnTo>
                <a:close/>
              </a:path>
            </a:pathLst>
          </a:custGeom>
          <a:solidFill>
            <a:srgbClr val="000000"/>
          </a:solidFill>
          <a:ln w="0" cap="flat">
            <a:solidFill>
              <a:srgbClr val="000000"/>
            </a:solidFill>
            <a:prstDash val="solid"/>
            <a:round/>
            <a:headEnd/>
            <a:tailEnd/>
          </a:ln>
        </p:spPr>
        <p:txBody>
          <a:bodyPr/>
          <a:lstStyle/>
          <a:p>
            <a:endParaRPr lang="fr-BE" sz="2400">
              <a:latin typeface="Arial" charset="0"/>
              <a:ea typeface="ＭＳ Ｐゴシック"/>
            </a:endParaRPr>
          </a:p>
        </p:txBody>
      </p:sp>
      <p:sp>
        <p:nvSpPr>
          <p:cNvPr id="77" name="Rectangle 22"/>
          <p:cNvSpPr>
            <a:spLocks noChangeArrowheads="1"/>
          </p:cNvSpPr>
          <p:nvPr/>
        </p:nvSpPr>
        <p:spPr bwMode="auto">
          <a:xfrm>
            <a:off x="2594783" y="3788900"/>
            <a:ext cx="97784"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pitchFamily="18" charset="0"/>
              </a:defRPr>
            </a:lvl1pPr>
            <a:lvl2pPr marL="742950" indent="-285750">
              <a:defRPr sz="2800">
                <a:solidFill>
                  <a:schemeClr val="tx1"/>
                </a:solidFill>
                <a:latin typeface="Times" pitchFamily="18" charset="0"/>
              </a:defRPr>
            </a:lvl2pPr>
            <a:lvl3pPr marL="1143000" indent="-228600">
              <a:defRPr sz="2800">
                <a:solidFill>
                  <a:schemeClr val="tx1"/>
                </a:solidFill>
                <a:latin typeface="Times" pitchFamily="18" charset="0"/>
              </a:defRPr>
            </a:lvl3pPr>
            <a:lvl4pPr marL="1600200" indent="-228600">
              <a:defRPr sz="2800">
                <a:solidFill>
                  <a:schemeClr val="tx1"/>
                </a:solidFill>
                <a:latin typeface="Times" pitchFamily="18" charset="0"/>
              </a:defRPr>
            </a:lvl4pPr>
            <a:lvl5pPr marL="2057400" indent="-228600">
              <a:defRPr sz="2800">
                <a:solidFill>
                  <a:schemeClr val="tx1"/>
                </a:solidFill>
                <a:latin typeface="Times" pitchFamily="18" charset="0"/>
              </a:defRPr>
            </a:lvl5pPr>
            <a:lvl6pPr marL="2514600" indent="-228600" algn="ctr" eaLnBrk="0" fontAlgn="base" hangingPunct="0">
              <a:spcBef>
                <a:spcPct val="0"/>
              </a:spcBef>
              <a:spcAft>
                <a:spcPct val="0"/>
              </a:spcAft>
              <a:defRPr sz="2800">
                <a:solidFill>
                  <a:schemeClr val="tx1"/>
                </a:solidFill>
                <a:latin typeface="Times" pitchFamily="18" charset="0"/>
              </a:defRPr>
            </a:lvl6pPr>
            <a:lvl7pPr marL="2971800" indent="-228600" algn="ctr" eaLnBrk="0" fontAlgn="base" hangingPunct="0">
              <a:spcBef>
                <a:spcPct val="0"/>
              </a:spcBef>
              <a:spcAft>
                <a:spcPct val="0"/>
              </a:spcAft>
              <a:defRPr sz="2800">
                <a:solidFill>
                  <a:schemeClr val="tx1"/>
                </a:solidFill>
                <a:latin typeface="Times" pitchFamily="18" charset="0"/>
              </a:defRPr>
            </a:lvl7pPr>
            <a:lvl8pPr marL="3429000" indent="-228600" algn="ctr" eaLnBrk="0" fontAlgn="base" hangingPunct="0">
              <a:spcBef>
                <a:spcPct val="0"/>
              </a:spcBef>
              <a:spcAft>
                <a:spcPct val="0"/>
              </a:spcAft>
              <a:defRPr sz="2800">
                <a:solidFill>
                  <a:schemeClr val="tx1"/>
                </a:solidFill>
                <a:latin typeface="Times" pitchFamily="18" charset="0"/>
              </a:defRPr>
            </a:lvl8pPr>
            <a:lvl9pPr marL="3886200" indent="-228600" algn="ctr" eaLnBrk="0" fontAlgn="base" hangingPunct="0">
              <a:spcBef>
                <a:spcPct val="0"/>
              </a:spcBef>
              <a:spcAft>
                <a:spcPct val="0"/>
              </a:spcAft>
              <a:defRPr sz="2800">
                <a:solidFill>
                  <a:schemeClr val="tx1"/>
                </a:solidFill>
                <a:latin typeface="Times" pitchFamily="18" charset="0"/>
              </a:defRPr>
            </a:lvl9pPr>
          </a:lstStyle>
          <a:p>
            <a:r>
              <a:rPr lang="nl-BE" altLang="fr-FR" sz="1200" b="1">
                <a:solidFill>
                  <a:srgbClr val="000000"/>
                </a:solidFill>
                <a:latin typeface="Calibri" pitchFamily="34" charset="0"/>
                <a:ea typeface="ＭＳ Ｐゴシック"/>
                <a:cs typeface="Arial" charset="0"/>
              </a:rPr>
              <a:t>G</a:t>
            </a:r>
            <a:endParaRPr lang="en-US" altLang="fr-FR" sz="1200" b="1">
              <a:solidFill>
                <a:srgbClr val="000000"/>
              </a:solidFill>
              <a:latin typeface="Calibri" pitchFamily="34" charset="0"/>
              <a:ea typeface="ＭＳ Ｐゴシック"/>
              <a:cs typeface="Arial" charset="0"/>
            </a:endParaRPr>
          </a:p>
        </p:txBody>
      </p:sp>
      <p:sp>
        <p:nvSpPr>
          <p:cNvPr id="78" name="Rectangle 23"/>
          <p:cNvSpPr>
            <a:spLocks noChangeArrowheads="1"/>
          </p:cNvSpPr>
          <p:nvPr/>
        </p:nvSpPr>
        <p:spPr bwMode="auto">
          <a:xfrm>
            <a:off x="1427045" y="3787313"/>
            <a:ext cx="801117"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pitchFamily="18" charset="0"/>
              </a:defRPr>
            </a:lvl1pPr>
            <a:lvl2pPr marL="742950" indent="-285750">
              <a:defRPr sz="2800">
                <a:solidFill>
                  <a:schemeClr val="tx1"/>
                </a:solidFill>
                <a:latin typeface="Times" pitchFamily="18" charset="0"/>
              </a:defRPr>
            </a:lvl2pPr>
            <a:lvl3pPr marL="1143000" indent="-228600">
              <a:defRPr sz="2800">
                <a:solidFill>
                  <a:schemeClr val="tx1"/>
                </a:solidFill>
                <a:latin typeface="Times" pitchFamily="18" charset="0"/>
              </a:defRPr>
            </a:lvl3pPr>
            <a:lvl4pPr marL="1600200" indent="-228600">
              <a:defRPr sz="2800">
                <a:solidFill>
                  <a:schemeClr val="tx1"/>
                </a:solidFill>
                <a:latin typeface="Times" pitchFamily="18" charset="0"/>
              </a:defRPr>
            </a:lvl4pPr>
            <a:lvl5pPr marL="2057400" indent="-228600">
              <a:defRPr sz="2800">
                <a:solidFill>
                  <a:schemeClr val="tx1"/>
                </a:solidFill>
                <a:latin typeface="Times" pitchFamily="18" charset="0"/>
              </a:defRPr>
            </a:lvl5pPr>
            <a:lvl6pPr marL="2514600" indent="-228600" algn="ctr" eaLnBrk="0" fontAlgn="base" hangingPunct="0">
              <a:spcBef>
                <a:spcPct val="0"/>
              </a:spcBef>
              <a:spcAft>
                <a:spcPct val="0"/>
              </a:spcAft>
              <a:defRPr sz="2800">
                <a:solidFill>
                  <a:schemeClr val="tx1"/>
                </a:solidFill>
                <a:latin typeface="Times" pitchFamily="18" charset="0"/>
              </a:defRPr>
            </a:lvl6pPr>
            <a:lvl7pPr marL="2971800" indent="-228600" algn="ctr" eaLnBrk="0" fontAlgn="base" hangingPunct="0">
              <a:spcBef>
                <a:spcPct val="0"/>
              </a:spcBef>
              <a:spcAft>
                <a:spcPct val="0"/>
              </a:spcAft>
              <a:defRPr sz="2800">
                <a:solidFill>
                  <a:schemeClr val="tx1"/>
                </a:solidFill>
                <a:latin typeface="Times" pitchFamily="18" charset="0"/>
              </a:defRPr>
            </a:lvl7pPr>
            <a:lvl8pPr marL="3429000" indent="-228600" algn="ctr" eaLnBrk="0" fontAlgn="base" hangingPunct="0">
              <a:spcBef>
                <a:spcPct val="0"/>
              </a:spcBef>
              <a:spcAft>
                <a:spcPct val="0"/>
              </a:spcAft>
              <a:defRPr sz="2800">
                <a:solidFill>
                  <a:schemeClr val="tx1"/>
                </a:solidFill>
                <a:latin typeface="Times" pitchFamily="18" charset="0"/>
              </a:defRPr>
            </a:lvl8pPr>
            <a:lvl9pPr marL="3886200" indent="-228600" algn="ctr" eaLnBrk="0" fontAlgn="base" hangingPunct="0">
              <a:spcBef>
                <a:spcPct val="0"/>
              </a:spcBef>
              <a:spcAft>
                <a:spcPct val="0"/>
              </a:spcAft>
              <a:defRPr sz="2800">
                <a:solidFill>
                  <a:schemeClr val="tx1"/>
                </a:solidFill>
                <a:latin typeface="Times" pitchFamily="18" charset="0"/>
              </a:defRPr>
            </a:lvl9pPr>
          </a:lstStyle>
          <a:p>
            <a:r>
              <a:rPr lang="en-US" altLang="fr-FR" sz="1400">
                <a:solidFill>
                  <a:srgbClr val="000000"/>
                </a:solidFill>
                <a:latin typeface="Calibri" pitchFamily="34" charset="0"/>
                <a:ea typeface="ＭＳ Ｐゴシック"/>
                <a:cs typeface="Arial" charset="0"/>
              </a:rPr>
              <a:t>0 - 15 MVA</a:t>
            </a:r>
            <a:endParaRPr lang="en-US" altLang="fr-FR" sz="2400">
              <a:solidFill>
                <a:srgbClr val="000000"/>
              </a:solidFill>
              <a:latin typeface="Arial" charset="0"/>
              <a:ea typeface="ＭＳ Ｐゴシック"/>
              <a:cs typeface="Arial" charset="0"/>
            </a:endParaRPr>
          </a:p>
        </p:txBody>
      </p:sp>
      <p:sp>
        <p:nvSpPr>
          <p:cNvPr id="79" name="Freeform 24"/>
          <p:cNvSpPr>
            <a:spLocks noEditPoints="1"/>
          </p:cNvSpPr>
          <p:nvPr/>
        </p:nvSpPr>
        <p:spPr bwMode="auto">
          <a:xfrm>
            <a:off x="2436568" y="4950991"/>
            <a:ext cx="455744" cy="420687"/>
          </a:xfrm>
          <a:custGeom>
            <a:avLst/>
            <a:gdLst>
              <a:gd name="T0" fmla="*/ 8 w 752"/>
              <a:gd name="T1" fmla="*/ 303 h 752"/>
              <a:gd name="T2" fmla="*/ 30 w 752"/>
              <a:gd name="T3" fmla="*/ 229 h 752"/>
              <a:gd name="T4" fmla="*/ 110 w 752"/>
              <a:gd name="T5" fmla="*/ 112 h 752"/>
              <a:gd name="T6" fmla="*/ 168 w 752"/>
              <a:gd name="T7" fmla="*/ 64 h 752"/>
              <a:gd name="T8" fmla="*/ 300 w 752"/>
              <a:gd name="T9" fmla="*/ 8 h 752"/>
              <a:gd name="T10" fmla="*/ 378 w 752"/>
              <a:gd name="T11" fmla="*/ 1 h 752"/>
              <a:gd name="T12" fmla="*/ 521 w 752"/>
              <a:gd name="T13" fmla="*/ 29 h 752"/>
              <a:gd name="T14" fmla="*/ 588 w 752"/>
              <a:gd name="T15" fmla="*/ 66 h 752"/>
              <a:gd name="T16" fmla="*/ 688 w 752"/>
              <a:gd name="T17" fmla="*/ 165 h 752"/>
              <a:gd name="T18" fmla="*/ 724 w 752"/>
              <a:gd name="T19" fmla="*/ 232 h 752"/>
              <a:gd name="T20" fmla="*/ 752 w 752"/>
              <a:gd name="T21" fmla="*/ 375 h 752"/>
              <a:gd name="T22" fmla="*/ 745 w 752"/>
              <a:gd name="T23" fmla="*/ 454 h 752"/>
              <a:gd name="T24" fmla="*/ 690 w 752"/>
              <a:gd name="T25" fmla="*/ 585 h 752"/>
              <a:gd name="T26" fmla="*/ 642 w 752"/>
              <a:gd name="T27" fmla="*/ 644 h 752"/>
              <a:gd name="T28" fmla="*/ 524 w 752"/>
              <a:gd name="T29" fmla="*/ 723 h 752"/>
              <a:gd name="T30" fmla="*/ 451 w 752"/>
              <a:gd name="T31" fmla="*/ 745 h 752"/>
              <a:gd name="T32" fmla="*/ 303 w 752"/>
              <a:gd name="T33" fmla="*/ 745 h 752"/>
              <a:gd name="T34" fmla="*/ 229 w 752"/>
              <a:gd name="T35" fmla="*/ 723 h 752"/>
              <a:gd name="T36" fmla="*/ 112 w 752"/>
              <a:gd name="T37" fmla="*/ 644 h 752"/>
              <a:gd name="T38" fmla="*/ 64 w 752"/>
              <a:gd name="T39" fmla="*/ 585 h 752"/>
              <a:gd name="T40" fmla="*/ 8 w 752"/>
              <a:gd name="T41" fmla="*/ 454 h 752"/>
              <a:gd name="T42" fmla="*/ 39 w 752"/>
              <a:gd name="T43" fmla="*/ 448 h 752"/>
              <a:gd name="T44" fmla="*/ 58 w 752"/>
              <a:gd name="T45" fmla="*/ 509 h 752"/>
              <a:gd name="T46" fmla="*/ 135 w 752"/>
              <a:gd name="T47" fmla="*/ 621 h 752"/>
              <a:gd name="T48" fmla="*/ 183 w 752"/>
              <a:gd name="T49" fmla="*/ 661 h 752"/>
              <a:gd name="T50" fmla="*/ 309 w 752"/>
              <a:gd name="T51" fmla="*/ 714 h 752"/>
              <a:gd name="T52" fmla="*/ 375 w 752"/>
              <a:gd name="T53" fmla="*/ 721 h 752"/>
              <a:gd name="T54" fmla="*/ 512 w 752"/>
              <a:gd name="T55" fmla="*/ 693 h 752"/>
              <a:gd name="T56" fmla="*/ 567 w 752"/>
              <a:gd name="T57" fmla="*/ 663 h 752"/>
              <a:gd name="T58" fmla="*/ 663 w 752"/>
              <a:gd name="T59" fmla="*/ 567 h 752"/>
              <a:gd name="T60" fmla="*/ 693 w 752"/>
              <a:gd name="T61" fmla="*/ 512 h 752"/>
              <a:gd name="T62" fmla="*/ 721 w 752"/>
              <a:gd name="T63" fmla="*/ 375 h 752"/>
              <a:gd name="T64" fmla="*/ 714 w 752"/>
              <a:gd name="T65" fmla="*/ 309 h 752"/>
              <a:gd name="T66" fmla="*/ 661 w 752"/>
              <a:gd name="T67" fmla="*/ 183 h 752"/>
              <a:gd name="T68" fmla="*/ 621 w 752"/>
              <a:gd name="T69" fmla="*/ 135 h 752"/>
              <a:gd name="T70" fmla="*/ 509 w 752"/>
              <a:gd name="T71" fmla="*/ 58 h 752"/>
              <a:gd name="T72" fmla="*/ 448 w 752"/>
              <a:gd name="T73" fmla="*/ 39 h 752"/>
              <a:gd name="T74" fmla="*/ 306 w 752"/>
              <a:gd name="T75" fmla="*/ 39 h 752"/>
              <a:gd name="T76" fmla="*/ 244 w 752"/>
              <a:gd name="T77" fmla="*/ 58 h 752"/>
              <a:gd name="T78" fmla="*/ 133 w 752"/>
              <a:gd name="T79" fmla="*/ 135 h 752"/>
              <a:gd name="T80" fmla="*/ 92 w 752"/>
              <a:gd name="T81" fmla="*/ 183 h 752"/>
              <a:gd name="T82" fmla="*/ 39 w 752"/>
              <a:gd name="T83" fmla="*/ 309 h 752"/>
              <a:gd name="T84" fmla="*/ 32 w 752"/>
              <a:gd name="T85" fmla="*/ 375 h 7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52"/>
              <a:gd name="T130" fmla="*/ 0 h 752"/>
              <a:gd name="T131" fmla="*/ 752 w 752"/>
              <a:gd name="T132" fmla="*/ 752 h 75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52" h="752">
                <a:moveTo>
                  <a:pt x="1" y="378"/>
                </a:moveTo>
                <a:cubicBezTo>
                  <a:pt x="0" y="377"/>
                  <a:pt x="0" y="376"/>
                  <a:pt x="1" y="375"/>
                </a:cubicBezTo>
                <a:lnTo>
                  <a:pt x="8" y="303"/>
                </a:lnTo>
                <a:cubicBezTo>
                  <a:pt x="8" y="302"/>
                  <a:pt x="8" y="301"/>
                  <a:pt x="8" y="300"/>
                </a:cubicBezTo>
                <a:lnTo>
                  <a:pt x="29" y="232"/>
                </a:lnTo>
                <a:cubicBezTo>
                  <a:pt x="30" y="231"/>
                  <a:pt x="30" y="230"/>
                  <a:pt x="30" y="229"/>
                </a:cubicBezTo>
                <a:lnTo>
                  <a:pt x="64" y="168"/>
                </a:lnTo>
                <a:cubicBezTo>
                  <a:pt x="65" y="167"/>
                  <a:pt x="66" y="166"/>
                  <a:pt x="66" y="165"/>
                </a:cubicBezTo>
                <a:lnTo>
                  <a:pt x="110" y="112"/>
                </a:lnTo>
                <a:cubicBezTo>
                  <a:pt x="111" y="111"/>
                  <a:pt x="111" y="111"/>
                  <a:pt x="112" y="110"/>
                </a:cubicBezTo>
                <a:lnTo>
                  <a:pt x="165" y="66"/>
                </a:lnTo>
                <a:cubicBezTo>
                  <a:pt x="166" y="66"/>
                  <a:pt x="167" y="65"/>
                  <a:pt x="168" y="64"/>
                </a:cubicBezTo>
                <a:lnTo>
                  <a:pt x="229" y="30"/>
                </a:lnTo>
                <a:cubicBezTo>
                  <a:pt x="230" y="30"/>
                  <a:pt x="231" y="30"/>
                  <a:pt x="232" y="29"/>
                </a:cubicBezTo>
                <a:lnTo>
                  <a:pt x="300" y="8"/>
                </a:lnTo>
                <a:cubicBezTo>
                  <a:pt x="301" y="8"/>
                  <a:pt x="302" y="8"/>
                  <a:pt x="303" y="8"/>
                </a:cubicBezTo>
                <a:lnTo>
                  <a:pt x="375" y="1"/>
                </a:lnTo>
                <a:cubicBezTo>
                  <a:pt x="376" y="0"/>
                  <a:pt x="377" y="0"/>
                  <a:pt x="378" y="1"/>
                </a:cubicBezTo>
                <a:lnTo>
                  <a:pt x="451" y="8"/>
                </a:lnTo>
                <a:cubicBezTo>
                  <a:pt x="452" y="8"/>
                  <a:pt x="453" y="8"/>
                  <a:pt x="454" y="8"/>
                </a:cubicBezTo>
                <a:lnTo>
                  <a:pt x="521" y="29"/>
                </a:lnTo>
                <a:cubicBezTo>
                  <a:pt x="522" y="30"/>
                  <a:pt x="523" y="30"/>
                  <a:pt x="524" y="30"/>
                </a:cubicBezTo>
                <a:lnTo>
                  <a:pt x="585" y="64"/>
                </a:lnTo>
                <a:cubicBezTo>
                  <a:pt x="586" y="65"/>
                  <a:pt x="587" y="65"/>
                  <a:pt x="588" y="66"/>
                </a:cubicBezTo>
                <a:lnTo>
                  <a:pt x="642" y="110"/>
                </a:lnTo>
                <a:cubicBezTo>
                  <a:pt x="642" y="111"/>
                  <a:pt x="643" y="111"/>
                  <a:pt x="644" y="112"/>
                </a:cubicBezTo>
                <a:lnTo>
                  <a:pt x="688" y="165"/>
                </a:lnTo>
                <a:cubicBezTo>
                  <a:pt x="688" y="166"/>
                  <a:pt x="689" y="167"/>
                  <a:pt x="690" y="168"/>
                </a:cubicBezTo>
                <a:lnTo>
                  <a:pt x="723" y="229"/>
                </a:lnTo>
                <a:cubicBezTo>
                  <a:pt x="723" y="230"/>
                  <a:pt x="723" y="231"/>
                  <a:pt x="724" y="232"/>
                </a:cubicBezTo>
                <a:lnTo>
                  <a:pt x="745" y="300"/>
                </a:lnTo>
                <a:cubicBezTo>
                  <a:pt x="745" y="301"/>
                  <a:pt x="745" y="302"/>
                  <a:pt x="745" y="303"/>
                </a:cubicBezTo>
                <a:lnTo>
                  <a:pt x="752" y="375"/>
                </a:lnTo>
                <a:cubicBezTo>
                  <a:pt x="752" y="376"/>
                  <a:pt x="752" y="377"/>
                  <a:pt x="752" y="378"/>
                </a:cubicBezTo>
                <a:lnTo>
                  <a:pt x="745" y="451"/>
                </a:lnTo>
                <a:cubicBezTo>
                  <a:pt x="745" y="452"/>
                  <a:pt x="745" y="453"/>
                  <a:pt x="745" y="454"/>
                </a:cubicBezTo>
                <a:lnTo>
                  <a:pt x="724" y="521"/>
                </a:lnTo>
                <a:cubicBezTo>
                  <a:pt x="723" y="522"/>
                  <a:pt x="723" y="523"/>
                  <a:pt x="723" y="524"/>
                </a:cubicBezTo>
                <a:lnTo>
                  <a:pt x="690" y="585"/>
                </a:lnTo>
                <a:cubicBezTo>
                  <a:pt x="689" y="586"/>
                  <a:pt x="689" y="587"/>
                  <a:pt x="688" y="588"/>
                </a:cubicBezTo>
                <a:lnTo>
                  <a:pt x="644" y="642"/>
                </a:lnTo>
                <a:cubicBezTo>
                  <a:pt x="643" y="642"/>
                  <a:pt x="642" y="643"/>
                  <a:pt x="642" y="644"/>
                </a:cubicBezTo>
                <a:lnTo>
                  <a:pt x="588" y="688"/>
                </a:lnTo>
                <a:cubicBezTo>
                  <a:pt x="587" y="689"/>
                  <a:pt x="586" y="689"/>
                  <a:pt x="585" y="690"/>
                </a:cubicBezTo>
                <a:lnTo>
                  <a:pt x="524" y="723"/>
                </a:lnTo>
                <a:cubicBezTo>
                  <a:pt x="523" y="723"/>
                  <a:pt x="522" y="723"/>
                  <a:pt x="521" y="724"/>
                </a:cubicBezTo>
                <a:lnTo>
                  <a:pt x="454" y="745"/>
                </a:lnTo>
                <a:cubicBezTo>
                  <a:pt x="453" y="745"/>
                  <a:pt x="452" y="745"/>
                  <a:pt x="451" y="745"/>
                </a:cubicBezTo>
                <a:lnTo>
                  <a:pt x="378" y="752"/>
                </a:lnTo>
                <a:cubicBezTo>
                  <a:pt x="377" y="752"/>
                  <a:pt x="376" y="752"/>
                  <a:pt x="375" y="752"/>
                </a:cubicBezTo>
                <a:lnTo>
                  <a:pt x="303" y="745"/>
                </a:lnTo>
                <a:cubicBezTo>
                  <a:pt x="302" y="745"/>
                  <a:pt x="301" y="745"/>
                  <a:pt x="300" y="745"/>
                </a:cubicBezTo>
                <a:lnTo>
                  <a:pt x="232" y="724"/>
                </a:lnTo>
                <a:cubicBezTo>
                  <a:pt x="231" y="723"/>
                  <a:pt x="230" y="723"/>
                  <a:pt x="229" y="723"/>
                </a:cubicBezTo>
                <a:lnTo>
                  <a:pt x="168" y="690"/>
                </a:lnTo>
                <a:cubicBezTo>
                  <a:pt x="167" y="689"/>
                  <a:pt x="166" y="688"/>
                  <a:pt x="165" y="688"/>
                </a:cubicBezTo>
                <a:lnTo>
                  <a:pt x="112" y="644"/>
                </a:lnTo>
                <a:cubicBezTo>
                  <a:pt x="111" y="643"/>
                  <a:pt x="111" y="642"/>
                  <a:pt x="110" y="642"/>
                </a:cubicBezTo>
                <a:lnTo>
                  <a:pt x="66" y="588"/>
                </a:lnTo>
                <a:cubicBezTo>
                  <a:pt x="65" y="587"/>
                  <a:pt x="65" y="586"/>
                  <a:pt x="64" y="585"/>
                </a:cubicBezTo>
                <a:lnTo>
                  <a:pt x="30" y="524"/>
                </a:lnTo>
                <a:cubicBezTo>
                  <a:pt x="30" y="523"/>
                  <a:pt x="30" y="522"/>
                  <a:pt x="29" y="521"/>
                </a:cubicBezTo>
                <a:lnTo>
                  <a:pt x="8" y="454"/>
                </a:lnTo>
                <a:cubicBezTo>
                  <a:pt x="8" y="453"/>
                  <a:pt x="8" y="452"/>
                  <a:pt x="8" y="451"/>
                </a:cubicBezTo>
                <a:lnTo>
                  <a:pt x="1" y="378"/>
                </a:lnTo>
                <a:close/>
                <a:moveTo>
                  <a:pt x="39" y="448"/>
                </a:moveTo>
                <a:lnTo>
                  <a:pt x="39" y="445"/>
                </a:lnTo>
                <a:lnTo>
                  <a:pt x="60" y="512"/>
                </a:lnTo>
                <a:lnTo>
                  <a:pt x="58" y="509"/>
                </a:lnTo>
                <a:lnTo>
                  <a:pt x="92" y="570"/>
                </a:lnTo>
                <a:lnTo>
                  <a:pt x="91" y="567"/>
                </a:lnTo>
                <a:lnTo>
                  <a:pt x="135" y="621"/>
                </a:lnTo>
                <a:lnTo>
                  <a:pt x="133" y="619"/>
                </a:lnTo>
                <a:lnTo>
                  <a:pt x="186" y="663"/>
                </a:lnTo>
                <a:lnTo>
                  <a:pt x="183" y="661"/>
                </a:lnTo>
                <a:lnTo>
                  <a:pt x="244" y="694"/>
                </a:lnTo>
                <a:lnTo>
                  <a:pt x="241" y="693"/>
                </a:lnTo>
                <a:lnTo>
                  <a:pt x="309" y="714"/>
                </a:lnTo>
                <a:lnTo>
                  <a:pt x="306" y="714"/>
                </a:lnTo>
                <a:lnTo>
                  <a:pt x="378" y="721"/>
                </a:lnTo>
                <a:lnTo>
                  <a:pt x="375" y="721"/>
                </a:lnTo>
                <a:lnTo>
                  <a:pt x="448" y="714"/>
                </a:lnTo>
                <a:lnTo>
                  <a:pt x="445" y="714"/>
                </a:lnTo>
                <a:lnTo>
                  <a:pt x="512" y="693"/>
                </a:lnTo>
                <a:lnTo>
                  <a:pt x="509" y="694"/>
                </a:lnTo>
                <a:lnTo>
                  <a:pt x="570" y="661"/>
                </a:lnTo>
                <a:lnTo>
                  <a:pt x="567" y="663"/>
                </a:lnTo>
                <a:lnTo>
                  <a:pt x="621" y="619"/>
                </a:lnTo>
                <a:lnTo>
                  <a:pt x="619" y="621"/>
                </a:lnTo>
                <a:lnTo>
                  <a:pt x="663" y="567"/>
                </a:lnTo>
                <a:lnTo>
                  <a:pt x="661" y="570"/>
                </a:lnTo>
                <a:lnTo>
                  <a:pt x="694" y="509"/>
                </a:lnTo>
                <a:lnTo>
                  <a:pt x="693" y="512"/>
                </a:lnTo>
                <a:lnTo>
                  <a:pt x="714" y="445"/>
                </a:lnTo>
                <a:lnTo>
                  <a:pt x="714" y="448"/>
                </a:lnTo>
                <a:lnTo>
                  <a:pt x="721" y="375"/>
                </a:lnTo>
                <a:lnTo>
                  <a:pt x="721" y="378"/>
                </a:lnTo>
                <a:lnTo>
                  <a:pt x="714" y="306"/>
                </a:lnTo>
                <a:lnTo>
                  <a:pt x="714" y="309"/>
                </a:lnTo>
                <a:lnTo>
                  <a:pt x="693" y="241"/>
                </a:lnTo>
                <a:lnTo>
                  <a:pt x="694" y="244"/>
                </a:lnTo>
                <a:lnTo>
                  <a:pt x="661" y="183"/>
                </a:lnTo>
                <a:lnTo>
                  <a:pt x="663" y="186"/>
                </a:lnTo>
                <a:lnTo>
                  <a:pt x="619" y="133"/>
                </a:lnTo>
                <a:lnTo>
                  <a:pt x="621" y="135"/>
                </a:lnTo>
                <a:lnTo>
                  <a:pt x="567" y="91"/>
                </a:lnTo>
                <a:lnTo>
                  <a:pt x="570" y="92"/>
                </a:lnTo>
                <a:lnTo>
                  <a:pt x="509" y="58"/>
                </a:lnTo>
                <a:lnTo>
                  <a:pt x="512" y="60"/>
                </a:lnTo>
                <a:lnTo>
                  <a:pt x="445" y="39"/>
                </a:lnTo>
                <a:lnTo>
                  <a:pt x="448" y="39"/>
                </a:lnTo>
                <a:lnTo>
                  <a:pt x="375" y="32"/>
                </a:lnTo>
                <a:lnTo>
                  <a:pt x="378" y="32"/>
                </a:lnTo>
                <a:lnTo>
                  <a:pt x="306" y="39"/>
                </a:lnTo>
                <a:lnTo>
                  <a:pt x="309" y="39"/>
                </a:lnTo>
                <a:lnTo>
                  <a:pt x="241" y="60"/>
                </a:lnTo>
                <a:lnTo>
                  <a:pt x="244" y="58"/>
                </a:lnTo>
                <a:lnTo>
                  <a:pt x="183" y="92"/>
                </a:lnTo>
                <a:lnTo>
                  <a:pt x="186" y="91"/>
                </a:lnTo>
                <a:lnTo>
                  <a:pt x="133" y="135"/>
                </a:lnTo>
                <a:lnTo>
                  <a:pt x="135" y="133"/>
                </a:lnTo>
                <a:lnTo>
                  <a:pt x="91" y="186"/>
                </a:lnTo>
                <a:lnTo>
                  <a:pt x="92" y="183"/>
                </a:lnTo>
                <a:lnTo>
                  <a:pt x="58" y="244"/>
                </a:lnTo>
                <a:lnTo>
                  <a:pt x="60" y="241"/>
                </a:lnTo>
                <a:lnTo>
                  <a:pt x="39" y="309"/>
                </a:lnTo>
                <a:lnTo>
                  <a:pt x="39" y="306"/>
                </a:lnTo>
                <a:lnTo>
                  <a:pt x="32" y="378"/>
                </a:lnTo>
                <a:lnTo>
                  <a:pt x="32" y="375"/>
                </a:lnTo>
                <a:lnTo>
                  <a:pt x="39" y="448"/>
                </a:lnTo>
                <a:close/>
              </a:path>
            </a:pathLst>
          </a:custGeom>
          <a:solidFill>
            <a:srgbClr val="28599B"/>
          </a:solidFill>
          <a:ln w="0" cap="flat">
            <a:solidFill>
              <a:srgbClr val="28599B"/>
            </a:solidFill>
            <a:prstDash val="solid"/>
            <a:round/>
            <a:headEnd/>
            <a:tailEnd/>
          </a:ln>
        </p:spPr>
        <p:txBody>
          <a:bodyPr/>
          <a:lstStyle/>
          <a:p>
            <a:endParaRPr lang="fr-BE" sz="2400">
              <a:latin typeface="Arial" charset="0"/>
              <a:ea typeface="ＭＳ Ｐゴシック"/>
            </a:endParaRPr>
          </a:p>
        </p:txBody>
      </p:sp>
      <p:sp>
        <p:nvSpPr>
          <p:cNvPr id="80" name="Rectangle 25"/>
          <p:cNvSpPr>
            <a:spLocks noChangeArrowheads="1"/>
          </p:cNvSpPr>
          <p:nvPr/>
        </p:nvSpPr>
        <p:spPr bwMode="auto">
          <a:xfrm>
            <a:off x="2881987" y="5147800"/>
            <a:ext cx="804863" cy="17462"/>
          </a:xfrm>
          <a:prstGeom prst="rect">
            <a:avLst/>
          </a:prstGeom>
          <a:solidFill>
            <a:srgbClr val="28599B"/>
          </a:solidFill>
          <a:ln w="0">
            <a:solidFill>
              <a:srgbClr val="28599B"/>
            </a:solidFill>
            <a:round/>
            <a:headEnd/>
            <a:tailEnd/>
          </a:ln>
        </p:spPr>
        <p:txBody>
          <a:bodyPr/>
          <a:lstStyle>
            <a:lvl1pPr>
              <a:defRPr sz="2800">
                <a:solidFill>
                  <a:schemeClr val="tx1"/>
                </a:solidFill>
                <a:latin typeface="Times" pitchFamily="18" charset="0"/>
              </a:defRPr>
            </a:lvl1pPr>
            <a:lvl2pPr marL="742950" indent="-285750">
              <a:defRPr sz="2800">
                <a:solidFill>
                  <a:schemeClr val="tx1"/>
                </a:solidFill>
                <a:latin typeface="Times" pitchFamily="18" charset="0"/>
              </a:defRPr>
            </a:lvl2pPr>
            <a:lvl3pPr marL="1143000" indent="-228600">
              <a:defRPr sz="2800">
                <a:solidFill>
                  <a:schemeClr val="tx1"/>
                </a:solidFill>
                <a:latin typeface="Times" pitchFamily="18" charset="0"/>
              </a:defRPr>
            </a:lvl3pPr>
            <a:lvl4pPr marL="1600200" indent="-228600">
              <a:defRPr sz="2800">
                <a:solidFill>
                  <a:schemeClr val="tx1"/>
                </a:solidFill>
                <a:latin typeface="Times" pitchFamily="18" charset="0"/>
              </a:defRPr>
            </a:lvl4pPr>
            <a:lvl5pPr marL="2057400" indent="-228600">
              <a:defRPr sz="2800">
                <a:solidFill>
                  <a:schemeClr val="tx1"/>
                </a:solidFill>
                <a:latin typeface="Times" pitchFamily="18" charset="0"/>
              </a:defRPr>
            </a:lvl5pPr>
            <a:lvl6pPr marL="2514600" indent="-228600" algn="ctr" eaLnBrk="0" fontAlgn="base" hangingPunct="0">
              <a:spcBef>
                <a:spcPct val="0"/>
              </a:spcBef>
              <a:spcAft>
                <a:spcPct val="0"/>
              </a:spcAft>
              <a:defRPr sz="2800">
                <a:solidFill>
                  <a:schemeClr val="tx1"/>
                </a:solidFill>
                <a:latin typeface="Times" pitchFamily="18" charset="0"/>
              </a:defRPr>
            </a:lvl6pPr>
            <a:lvl7pPr marL="2971800" indent="-228600" algn="ctr" eaLnBrk="0" fontAlgn="base" hangingPunct="0">
              <a:spcBef>
                <a:spcPct val="0"/>
              </a:spcBef>
              <a:spcAft>
                <a:spcPct val="0"/>
              </a:spcAft>
              <a:defRPr sz="2800">
                <a:solidFill>
                  <a:schemeClr val="tx1"/>
                </a:solidFill>
                <a:latin typeface="Times" pitchFamily="18" charset="0"/>
              </a:defRPr>
            </a:lvl7pPr>
            <a:lvl8pPr marL="3429000" indent="-228600" algn="ctr" eaLnBrk="0" fontAlgn="base" hangingPunct="0">
              <a:spcBef>
                <a:spcPct val="0"/>
              </a:spcBef>
              <a:spcAft>
                <a:spcPct val="0"/>
              </a:spcAft>
              <a:defRPr sz="2800">
                <a:solidFill>
                  <a:schemeClr val="tx1"/>
                </a:solidFill>
                <a:latin typeface="Times" pitchFamily="18" charset="0"/>
              </a:defRPr>
            </a:lvl8pPr>
            <a:lvl9pPr marL="3886200" indent="-228600" algn="ctr" eaLnBrk="0" fontAlgn="base" hangingPunct="0">
              <a:spcBef>
                <a:spcPct val="0"/>
              </a:spcBef>
              <a:spcAft>
                <a:spcPct val="0"/>
              </a:spcAft>
              <a:defRPr sz="2800">
                <a:solidFill>
                  <a:schemeClr val="tx1"/>
                </a:solidFill>
                <a:latin typeface="Times" pitchFamily="18" charset="0"/>
              </a:defRPr>
            </a:lvl9pPr>
          </a:lstStyle>
          <a:p>
            <a:endParaRPr lang="en-GB" altLang="fr-FR" sz="2400">
              <a:solidFill>
                <a:srgbClr val="000000"/>
              </a:solidFill>
              <a:latin typeface="Calibri" pitchFamily="34" charset="0"/>
              <a:ea typeface="ＭＳ Ｐゴシック"/>
            </a:endParaRPr>
          </a:p>
        </p:txBody>
      </p:sp>
      <p:sp>
        <p:nvSpPr>
          <p:cNvPr id="81" name="Freeform 26"/>
          <p:cNvSpPr>
            <a:spLocks/>
          </p:cNvSpPr>
          <p:nvPr/>
        </p:nvSpPr>
        <p:spPr bwMode="auto">
          <a:xfrm>
            <a:off x="3389327" y="5087516"/>
            <a:ext cx="159940" cy="147637"/>
          </a:xfrm>
          <a:custGeom>
            <a:avLst/>
            <a:gdLst>
              <a:gd name="T0" fmla="*/ 8 w 93"/>
              <a:gd name="T1" fmla="*/ 0 h 93"/>
              <a:gd name="T2" fmla="*/ 93 w 93"/>
              <a:gd name="T3" fmla="*/ 85 h 93"/>
              <a:gd name="T4" fmla="*/ 85 w 93"/>
              <a:gd name="T5" fmla="*/ 93 h 93"/>
              <a:gd name="T6" fmla="*/ 0 w 93"/>
              <a:gd name="T7" fmla="*/ 8 h 93"/>
              <a:gd name="T8" fmla="*/ 8 w 93"/>
              <a:gd name="T9" fmla="*/ 0 h 93"/>
              <a:gd name="T10" fmla="*/ 0 60000 65536"/>
              <a:gd name="T11" fmla="*/ 0 60000 65536"/>
              <a:gd name="T12" fmla="*/ 0 60000 65536"/>
              <a:gd name="T13" fmla="*/ 0 60000 65536"/>
              <a:gd name="T14" fmla="*/ 0 60000 65536"/>
              <a:gd name="T15" fmla="*/ 0 w 93"/>
              <a:gd name="T16" fmla="*/ 0 h 93"/>
              <a:gd name="T17" fmla="*/ 93 w 93"/>
              <a:gd name="T18" fmla="*/ 93 h 93"/>
            </a:gdLst>
            <a:ahLst/>
            <a:cxnLst>
              <a:cxn ang="T10">
                <a:pos x="T0" y="T1"/>
              </a:cxn>
              <a:cxn ang="T11">
                <a:pos x="T2" y="T3"/>
              </a:cxn>
              <a:cxn ang="T12">
                <a:pos x="T4" y="T5"/>
              </a:cxn>
              <a:cxn ang="T13">
                <a:pos x="T6" y="T7"/>
              </a:cxn>
              <a:cxn ang="T14">
                <a:pos x="T8" y="T9"/>
              </a:cxn>
            </a:cxnLst>
            <a:rect l="T15" t="T16" r="T17" b="T18"/>
            <a:pathLst>
              <a:path w="93" h="93">
                <a:moveTo>
                  <a:pt x="8" y="0"/>
                </a:moveTo>
                <a:lnTo>
                  <a:pt x="93" y="85"/>
                </a:lnTo>
                <a:lnTo>
                  <a:pt x="85" y="93"/>
                </a:lnTo>
                <a:lnTo>
                  <a:pt x="0" y="8"/>
                </a:lnTo>
                <a:lnTo>
                  <a:pt x="8" y="0"/>
                </a:lnTo>
                <a:close/>
              </a:path>
            </a:pathLst>
          </a:custGeom>
          <a:solidFill>
            <a:srgbClr val="28599B"/>
          </a:solidFill>
          <a:ln w="0" cap="flat">
            <a:solidFill>
              <a:srgbClr val="28599B"/>
            </a:solidFill>
            <a:prstDash val="solid"/>
            <a:round/>
            <a:headEnd/>
            <a:tailEnd/>
          </a:ln>
        </p:spPr>
        <p:txBody>
          <a:bodyPr/>
          <a:lstStyle/>
          <a:p>
            <a:endParaRPr lang="fr-BE" sz="2400">
              <a:latin typeface="Arial" charset="0"/>
              <a:ea typeface="ＭＳ Ｐゴシック"/>
            </a:endParaRPr>
          </a:p>
        </p:txBody>
      </p:sp>
      <p:sp>
        <p:nvSpPr>
          <p:cNvPr id="82" name="Freeform 27"/>
          <p:cNvSpPr>
            <a:spLocks/>
          </p:cNvSpPr>
          <p:nvPr/>
        </p:nvSpPr>
        <p:spPr bwMode="auto">
          <a:xfrm>
            <a:off x="3389327" y="5087516"/>
            <a:ext cx="159940" cy="147637"/>
          </a:xfrm>
          <a:custGeom>
            <a:avLst/>
            <a:gdLst>
              <a:gd name="T0" fmla="*/ 0 w 93"/>
              <a:gd name="T1" fmla="*/ 85 h 93"/>
              <a:gd name="T2" fmla="*/ 85 w 93"/>
              <a:gd name="T3" fmla="*/ 0 h 93"/>
              <a:gd name="T4" fmla="*/ 93 w 93"/>
              <a:gd name="T5" fmla="*/ 8 h 93"/>
              <a:gd name="T6" fmla="*/ 8 w 93"/>
              <a:gd name="T7" fmla="*/ 93 h 93"/>
              <a:gd name="T8" fmla="*/ 0 w 93"/>
              <a:gd name="T9" fmla="*/ 85 h 93"/>
              <a:gd name="T10" fmla="*/ 0 60000 65536"/>
              <a:gd name="T11" fmla="*/ 0 60000 65536"/>
              <a:gd name="T12" fmla="*/ 0 60000 65536"/>
              <a:gd name="T13" fmla="*/ 0 60000 65536"/>
              <a:gd name="T14" fmla="*/ 0 60000 65536"/>
              <a:gd name="T15" fmla="*/ 0 w 93"/>
              <a:gd name="T16" fmla="*/ 0 h 93"/>
              <a:gd name="T17" fmla="*/ 93 w 93"/>
              <a:gd name="T18" fmla="*/ 93 h 93"/>
            </a:gdLst>
            <a:ahLst/>
            <a:cxnLst>
              <a:cxn ang="T10">
                <a:pos x="T0" y="T1"/>
              </a:cxn>
              <a:cxn ang="T11">
                <a:pos x="T2" y="T3"/>
              </a:cxn>
              <a:cxn ang="T12">
                <a:pos x="T4" y="T5"/>
              </a:cxn>
              <a:cxn ang="T13">
                <a:pos x="T6" y="T7"/>
              </a:cxn>
              <a:cxn ang="T14">
                <a:pos x="T8" y="T9"/>
              </a:cxn>
            </a:cxnLst>
            <a:rect l="T15" t="T16" r="T17" b="T18"/>
            <a:pathLst>
              <a:path w="93" h="93">
                <a:moveTo>
                  <a:pt x="0" y="85"/>
                </a:moveTo>
                <a:lnTo>
                  <a:pt x="85" y="0"/>
                </a:lnTo>
                <a:lnTo>
                  <a:pt x="93" y="8"/>
                </a:lnTo>
                <a:lnTo>
                  <a:pt x="8" y="93"/>
                </a:lnTo>
                <a:lnTo>
                  <a:pt x="0" y="85"/>
                </a:lnTo>
                <a:close/>
              </a:path>
            </a:pathLst>
          </a:custGeom>
          <a:solidFill>
            <a:srgbClr val="28599B"/>
          </a:solidFill>
          <a:ln w="0" cap="flat">
            <a:solidFill>
              <a:srgbClr val="28599B"/>
            </a:solidFill>
            <a:prstDash val="solid"/>
            <a:round/>
            <a:headEnd/>
            <a:tailEnd/>
          </a:ln>
        </p:spPr>
        <p:txBody>
          <a:bodyPr/>
          <a:lstStyle/>
          <a:p>
            <a:endParaRPr lang="fr-BE" sz="2400">
              <a:latin typeface="Arial" charset="0"/>
              <a:ea typeface="ＭＳ Ｐゴシック"/>
            </a:endParaRPr>
          </a:p>
        </p:txBody>
      </p:sp>
      <p:sp>
        <p:nvSpPr>
          <p:cNvPr id="83" name="Rectangle 28"/>
          <p:cNvSpPr>
            <a:spLocks noChangeArrowheads="1"/>
          </p:cNvSpPr>
          <p:nvPr/>
        </p:nvSpPr>
        <p:spPr bwMode="auto">
          <a:xfrm>
            <a:off x="2594783" y="5085888"/>
            <a:ext cx="97784"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pitchFamily="18" charset="0"/>
              </a:defRPr>
            </a:lvl1pPr>
            <a:lvl2pPr marL="742950" indent="-285750">
              <a:defRPr sz="2800">
                <a:solidFill>
                  <a:schemeClr val="tx1"/>
                </a:solidFill>
                <a:latin typeface="Times" pitchFamily="18" charset="0"/>
              </a:defRPr>
            </a:lvl2pPr>
            <a:lvl3pPr marL="1143000" indent="-228600">
              <a:defRPr sz="2800">
                <a:solidFill>
                  <a:schemeClr val="tx1"/>
                </a:solidFill>
                <a:latin typeface="Times" pitchFamily="18" charset="0"/>
              </a:defRPr>
            </a:lvl3pPr>
            <a:lvl4pPr marL="1600200" indent="-228600">
              <a:defRPr sz="2800">
                <a:solidFill>
                  <a:schemeClr val="tx1"/>
                </a:solidFill>
                <a:latin typeface="Times" pitchFamily="18" charset="0"/>
              </a:defRPr>
            </a:lvl4pPr>
            <a:lvl5pPr marL="2057400" indent="-228600">
              <a:defRPr sz="2800">
                <a:solidFill>
                  <a:schemeClr val="tx1"/>
                </a:solidFill>
                <a:latin typeface="Times" pitchFamily="18" charset="0"/>
              </a:defRPr>
            </a:lvl5pPr>
            <a:lvl6pPr marL="2514600" indent="-228600" algn="ctr" eaLnBrk="0" fontAlgn="base" hangingPunct="0">
              <a:spcBef>
                <a:spcPct val="0"/>
              </a:spcBef>
              <a:spcAft>
                <a:spcPct val="0"/>
              </a:spcAft>
              <a:defRPr sz="2800">
                <a:solidFill>
                  <a:schemeClr val="tx1"/>
                </a:solidFill>
                <a:latin typeface="Times" pitchFamily="18" charset="0"/>
              </a:defRPr>
            </a:lvl6pPr>
            <a:lvl7pPr marL="2971800" indent="-228600" algn="ctr" eaLnBrk="0" fontAlgn="base" hangingPunct="0">
              <a:spcBef>
                <a:spcPct val="0"/>
              </a:spcBef>
              <a:spcAft>
                <a:spcPct val="0"/>
              </a:spcAft>
              <a:defRPr sz="2800">
                <a:solidFill>
                  <a:schemeClr val="tx1"/>
                </a:solidFill>
                <a:latin typeface="Times" pitchFamily="18" charset="0"/>
              </a:defRPr>
            </a:lvl7pPr>
            <a:lvl8pPr marL="3429000" indent="-228600" algn="ctr" eaLnBrk="0" fontAlgn="base" hangingPunct="0">
              <a:spcBef>
                <a:spcPct val="0"/>
              </a:spcBef>
              <a:spcAft>
                <a:spcPct val="0"/>
              </a:spcAft>
              <a:defRPr sz="2800">
                <a:solidFill>
                  <a:schemeClr val="tx1"/>
                </a:solidFill>
                <a:latin typeface="Times" pitchFamily="18" charset="0"/>
              </a:defRPr>
            </a:lvl8pPr>
            <a:lvl9pPr marL="3886200" indent="-228600" algn="ctr" eaLnBrk="0" fontAlgn="base" hangingPunct="0">
              <a:spcBef>
                <a:spcPct val="0"/>
              </a:spcBef>
              <a:spcAft>
                <a:spcPct val="0"/>
              </a:spcAft>
              <a:defRPr sz="2800">
                <a:solidFill>
                  <a:schemeClr val="tx1"/>
                </a:solidFill>
                <a:latin typeface="Times" pitchFamily="18" charset="0"/>
              </a:defRPr>
            </a:lvl9pPr>
          </a:lstStyle>
          <a:p>
            <a:r>
              <a:rPr lang="en-US" altLang="fr-FR" sz="1200" b="1">
                <a:solidFill>
                  <a:srgbClr val="28599B"/>
                </a:solidFill>
                <a:latin typeface="Calibri" pitchFamily="34" charset="0"/>
                <a:ea typeface="ＭＳ Ｐゴシック"/>
                <a:cs typeface="Arial" charset="0"/>
              </a:rPr>
              <a:t>G</a:t>
            </a:r>
            <a:endParaRPr lang="en-US" altLang="fr-FR" sz="3200">
              <a:solidFill>
                <a:srgbClr val="000000"/>
              </a:solidFill>
              <a:latin typeface="Arial" charset="0"/>
              <a:ea typeface="ＭＳ Ｐゴシック"/>
              <a:cs typeface="Arial" charset="0"/>
            </a:endParaRPr>
          </a:p>
        </p:txBody>
      </p:sp>
      <p:sp>
        <p:nvSpPr>
          <p:cNvPr id="84" name="Rectangle 31"/>
          <p:cNvSpPr>
            <a:spLocks noChangeArrowheads="1"/>
          </p:cNvSpPr>
          <p:nvPr/>
        </p:nvSpPr>
        <p:spPr bwMode="auto">
          <a:xfrm>
            <a:off x="1427045" y="4476287"/>
            <a:ext cx="801117"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pitchFamily="18" charset="0"/>
              </a:defRPr>
            </a:lvl1pPr>
            <a:lvl2pPr marL="742950" indent="-285750">
              <a:defRPr sz="2800">
                <a:solidFill>
                  <a:schemeClr val="tx1"/>
                </a:solidFill>
                <a:latin typeface="Times" pitchFamily="18" charset="0"/>
              </a:defRPr>
            </a:lvl2pPr>
            <a:lvl3pPr marL="1143000" indent="-228600">
              <a:defRPr sz="2800">
                <a:solidFill>
                  <a:schemeClr val="tx1"/>
                </a:solidFill>
                <a:latin typeface="Times" pitchFamily="18" charset="0"/>
              </a:defRPr>
            </a:lvl3pPr>
            <a:lvl4pPr marL="1600200" indent="-228600">
              <a:defRPr sz="2800">
                <a:solidFill>
                  <a:schemeClr val="tx1"/>
                </a:solidFill>
                <a:latin typeface="Times" pitchFamily="18" charset="0"/>
              </a:defRPr>
            </a:lvl4pPr>
            <a:lvl5pPr marL="2057400" indent="-228600">
              <a:defRPr sz="2800">
                <a:solidFill>
                  <a:schemeClr val="tx1"/>
                </a:solidFill>
                <a:latin typeface="Times" pitchFamily="18" charset="0"/>
              </a:defRPr>
            </a:lvl5pPr>
            <a:lvl6pPr marL="2514600" indent="-228600" algn="ctr" eaLnBrk="0" fontAlgn="base" hangingPunct="0">
              <a:spcBef>
                <a:spcPct val="0"/>
              </a:spcBef>
              <a:spcAft>
                <a:spcPct val="0"/>
              </a:spcAft>
              <a:defRPr sz="2800">
                <a:solidFill>
                  <a:schemeClr val="tx1"/>
                </a:solidFill>
                <a:latin typeface="Times" pitchFamily="18" charset="0"/>
              </a:defRPr>
            </a:lvl6pPr>
            <a:lvl7pPr marL="2971800" indent="-228600" algn="ctr" eaLnBrk="0" fontAlgn="base" hangingPunct="0">
              <a:spcBef>
                <a:spcPct val="0"/>
              </a:spcBef>
              <a:spcAft>
                <a:spcPct val="0"/>
              </a:spcAft>
              <a:defRPr sz="2800">
                <a:solidFill>
                  <a:schemeClr val="tx1"/>
                </a:solidFill>
                <a:latin typeface="Times" pitchFamily="18" charset="0"/>
              </a:defRPr>
            </a:lvl7pPr>
            <a:lvl8pPr marL="3429000" indent="-228600" algn="ctr" eaLnBrk="0" fontAlgn="base" hangingPunct="0">
              <a:spcBef>
                <a:spcPct val="0"/>
              </a:spcBef>
              <a:spcAft>
                <a:spcPct val="0"/>
              </a:spcAft>
              <a:defRPr sz="2800">
                <a:solidFill>
                  <a:schemeClr val="tx1"/>
                </a:solidFill>
                <a:latin typeface="Times" pitchFamily="18" charset="0"/>
              </a:defRPr>
            </a:lvl8pPr>
            <a:lvl9pPr marL="3886200" indent="-228600" algn="ctr" eaLnBrk="0" fontAlgn="base" hangingPunct="0">
              <a:spcBef>
                <a:spcPct val="0"/>
              </a:spcBef>
              <a:spcAft>
                <a:spcPct val="0"/>
              </a:spcAft>
              <a:defRPr sz="2800">
                <a:solidFill>
                  <a:schemeClr val="tx1"/>
                </a:solidFill>
                <a:latin typeface="Times" pitchFamily="18" charset="0"/>
              </a:defRPr>
            </a:lvl9pPr>
          </a:lstStyle>
          <a:p>
            <a:r>
              <a:rPr lang="en-US" altLang="fr-FR" sz="1400">
                <a:solidFill>
                  <a:srgbClr val="000000"/>
                </a:solidFill>
                <a:latin typeface="Calibri" pitchFamily="34" charset="0"/>
                <a:ea typeface="ＭＳ Ｐゴシック"/>
                <a:cs typeface="Arial" charset="0"/>
              </a:rPr>
              <a:t>3 - 12 MVA</a:t>
            </a:r>
            <a:endParaRPr lang="en-US" altLang="fr-FR" sz="2400">
              <a:solidFill>
                <a:srgbClr val="000000"/>
              </a:solidFill>
              <a:latin typeface="Arial" charset="0"/>
              <a:ea typeface="ＭＳ Ｐゴシック"/>
              <a:cs typeface="Arial" charset="0"/>
            </a:endParaRPr>
          </a:p>
        </p:txBody>
      </p:sp>
      <p:sp>
        <p:nvSpPr>
          <p:cNvPr id="85" name="Freeform 7"/>
          <p:cNvSpPr>
            <a:spLocks/>
          </p:cNvSpPr>
          <p:nvPr/>
        </p:nvSpPr>
        <p:spPr bwMode="auto">
          <a:xfrm>
            <a:off x="3829597" y="4793787"/>
            <a:ext cx="159940" cy="147638"/>
          </a:xfrm>
          <a:custGeom>
            <a:avLst/>
            <a:gdLst>
              <a:gd name="T0" fmla="*/ 8 w 93"/>
              <a:gd name="T1" fmla="*/ 0 h 93"/>
              <a:gd name="T2" fmla="*/ 93 w 93"/>
              <a:gd name="T3" fmla="*/ 85 h 93"/>
              <a:gd name="T4" fmla="*/ 85 w 93"/>
              <a:gd name="T5" fmla="*/ 93 h 93"/>
              <a:gd name="T6" fmla="*/ 0 w 93"/>
              <a:gd name="T7" fmla="*/ 8 h 93"/>
              <a:gd name="T8" fmla="*/ 8 w 93"/>
              <a:gd name="T9" fmla="*/ 0 h 93"/>
              <a:gd name="T10" fmla="*/ 0 60000 65536"/>
              <a:gd name="T11" fmla="*/ 0 60000 65536"/>
              <a:gd name="T12" fmla="*/ 0 60000 65536"/>
              <a:gd name="T13" fmla="*/ 0 60000 65536"/>
              <a:gd name="T14" fmla="*/ 0 60000 65536"/>
              <a:gd name="T15" fmla="*/ 0 w 93"/>
              <a:gd name="T16" fmla="*/ 0 h 93"/>
              <a:gd name="T17" fmla="*/ 93 w 93"/>
              <a:gd name="T18" fmla="*/ 93 h 93"/>
            </a:gdLst>
            <a:ahLst/>
            <a:cxnLst>
              <a:cxn ang="T10">
                <a:pos x="T0" y="T1"/>
              </a:cxn>
              <a:cxn ang="T11">
                <a:pos x="T2" y="T3"/>
              </a:cxn>
              <a:cxn ang="T12">
                <a:pos x="T4" y="T5"/>
              </a:cxn>
              <a:cxn ang="T13">
                <a:pos x="T6" y="T7"/>
              </a:cxn>
              <a:cxn ang="T14">
                <a:pos x="T8" y="T9"/>
              </a:cxn>
            </a:cxnLst>
            <a:rect l="T15" t="T16" r="T17" b="T18"/>
            <a:pathLst>
              <a:path w="93" h="93">
                <a:moveTo>
                  <a:pt x="8" y="0"/>
                </a:moveTo>
                <a:lnTo>
                  <a:pt x="93" y="85"/>
                </a:lnTo>
                <a:lnTo>
                  <a:pt x="85" y="93"/>
                </a:lnTo>
                <a:lnTo>
                  <a:pt x="0" y="8"/>
                </a:lnTo>
                <a:lnTo>
                  <a:pt x="8" y="0"/>
                </a:lnTo>
                <a:close/>
              </a:path>
            </a:pathLst>
          </a:custGeom>
          <a:solidFill>
            <a:srgbClr val="000000"/>
          </a:solidFill>
          <a:ln w="0" cap="flat">
            <a:solidFill>
              <a:srgbClr val="000000"/>
            </a:solidFill>
            <a:prstDash val="solid"/>
            <a:round/>
            <a:headEnd/>
            <a:tailEnd/>
          </a:ln>
        </p:spPr>
        <p:txBody>
          <a:bodyPr/>
          <a:lstStyle/>
          <a:p>
            <a:endParaRPr lang="fr-BE" sz="2400">
              <a:latin typeface="Arial" charset="0"/>
              <a:ea typeface="ＭＳ Ｐゴシック"/>
            </a:endParaRPr>
          </a:p>
        </p:txBody>
      </p:sp>
      <p:sp>
        <p:nvSpPr>
          <p:cNvPr id="86" name="Freeform 8"/>
          <p:cNvSpPr>
            <a:spLocks/>
          </p:cNvSpPr>
          <p:nvPr/>
        </p:nvSpPr>
        <p:spPr bwMode="auto">
          <a:xfrm>
            <a:off x="3829597" y="4793787"/>
            <a:ext cx="159940" cy="147638"/>
          </a:xfrm>
          <a:custGeom>
            <a:avLst/>
            <a:gdLst>
              <a:gd name="T0" fmla="*/ 0 w 93"/>
              <a:gd name="T1" fmla="*/ 85 h 93"/>
              <a:gd name="T2" fmla="*/ 85 w 93"/>
              <a:gd name="T3" fmla="*/ 0 h 93"/>
              <a:gd name="T4" fmla="*/ 93 w 93"/>
              <a:gd name="T5" fmla="*/ 8 h 93"/>
              <a:gd name="T6" fmla="*/ 8 w 93"/>
              <a:gd name="T7" fmla="*/ 93 h 93"/>
              <a:gd name="T8" fmla="*/ 0 w 93"/>
              <a:gd name="T9" fmla="*/ 85 h 93"/>
              <a:gd name="T10" fmla="*/ 0 60000 65536"/>
              <a:gd name="T11" fmla="*/ 0 60000 65536"/>
              <a:gd name="T12" fmla="*/ 0 60000 65536"/>
              <a:gd name="T13" fmla="*/ 0 60000 65536"/>
              <a:gd name="T14" fmla="*/ 0 60000 65536"/>
              <a:gd name="T15" fmla="*/ 0 w 93"/>
              <a:gd name="T16" fmla="*/ 0 h 93"/>
              <a:gd name="T17" fmla="*/ 93 w 93"/>
              <a:gd name="T18" fmla="*/ 93 h 93"/>
            </a:gdLst>
            <a:ahLst/>
            <a:cxnLst>
              <a:cxn ang="T10">
                <a:pos x="T0" y="T1"/>
              </a:cxn>
              <a:cxn ang="T11">
                <a:pos x="T2" y="T3"/>
              </a:cxn>
              <a:cxn ang="T12">
                <a:pos x="T4" y="T5"/>
              </a:cxn>
              <a:cxn ang="T13">
                <a:pos x="T6" y="T7"/>
              </a:cxn>
              <a:cxn ang="T14">
                <a:pos x="T8" y="T9"/>
              </a:cxn>
            </a:cxnLst>
            <a:rect l="T15" t="T16" r="T17" b="T18"/>
            <a:pathLst>
              <a:path w="93" h="93">
                <a:moveTo>
                  <a:pt x="0" y="85"/>
                </a:moveTo>
                <a:lnTo>
                  <a:pt x="85" y="0"/>
                </a:lnTo>
                <a:lnTo>
                  <a:pt x="93" y="8"/>
                </a:lnTo>
                <a:lnTo>
                  <a:pt x="8" y="93"/>
                </a:lnTo>
                <a:lnTo>
                  <a:pt x="0" y="85"/>
                </a:lnTo>
                <a:close/>
              </a:path>
            </a:pathLst>
          </a:custGeom>
          <a:solidFill>
            <a:srgbClr val="000000"/>
          </a:solidFill>
          <a:ln w="0" cap="flat">
            <a:solidFill>
              <a:srgbClr val="000000"/>
            </a:solidFill>
            <a:prstDash val="solid"/>
            <a:round/>
            <a:headEnd/>
            <a:tailEnd/>
          </a:ln>
        </p:spPr>
        <p:txBody>
          <a:bodyPr/>
          <a:lstStyle/>
          <a:p>
            <a:endParaRPr lang="fr-BE" sz="2400">
              <a:latin typeface="Arial" charset="0"/>
              <a:ea typeface="ＭＳ Ｐゴシック"/>
            </a:endParaRPr>
          </a:p>
        </p:txBody>
      </p:sp>
      <p:sp>
        <p:nvSpPr>
          <p:cNvPr id="87" name="Freeform 9"/>
          <p:cNvSpPr>
            <a:spLocks/>
          </p:cNvSpPr>
          <p:nvPr/>
        </p:nvSpPr>
        <p:spPr bwMode="auto">
          <a:xfrm>
            <a:off x="6689606" y="4793787"/>
            <a:ext cx="159941" cy="147638"/>
          </a:xfrm>
          <a:custGeom>
            <a:avLst/>
            <a:gdLst>
              <a:gd name="T0" fmla="*/ 8 w 93"/>
              <a:gd name="T1" fmla="*/ 0 h 93"/>
              <a:gd name="T2" fmla="*/ 93 w 93"/>
              <a:gd name="T3" fmla="*/ 85 h 93"/>
              <a:gd name="T4" fmla="*/ 85 w 93"/>
              <a:gd name="T5" fmla="*/ 93 h 93"/>
              <a:gd name="T6" fmla="*/ 0 w 93"/>
              <a:gd name="T7" fmla="*/ 8 h 93"/>
              <a:gd name="T8" fmla="*/ 8 w 93"/>
              <a:gd name="T9" fmla="*/ 0 h 93"/>
              <a:gd name="T10" fmla="*/ 0 60000 65536"/>
              <a:gd name="T11" fmla="*/ 0 60000 65536"/>
              <a:gd name="T12" fmla="*/ 0 60000 65536"/>
              <a:gd name="T13" fmla="*/ 0 60000 65536"/>
              <a:gd name="T14" fmla="*/ 0 60000 65536"/>
              <a:gd name="T15" fmla="*/ 0 w 93"/>
              <a:gd name="T16" fmla="*/ 0 h 93"/>
              <a:gd name="T17" fmla="*/ 93 w 93"/>
              <a:gd name="T18" fmla="*/ 93 h 93"/>
            </a:gdLst>
            <a:ahLst/>
            <a:cxnLst>
              <a:cxn ang="T10">
                <a:pos x="T0" y="T1"/>
              </a:cxn>
              <a:cxn ang="T11">
                <a:pos x="T2" y="T3"/>
              </a:cxn>
              <a:cxn ang="T12">
                <a:pos x="T4" y="T5"/>
              </a:cxn>
              <a:cxn ang="T13">
                <a:pos x="T6" y="T7"/>
              </a:cxn>
              <a:cxn ang="T14">
                <a:pos x="T8" y="T9"/>
              </a:cxn>
            </a:cxnLst>
            <a:rect l="T15" t="T16" r="T17" b="T18"/>
            <a:pathLst>
              <a:path w="93" h="93">
                <a:moveTo>
                  <a:pt x="8" y="0"/>
                </a:moveTo>
                <a:lnTo>
                  <a:pt x="93" y="85"/>
                </a:lnTo>
                <a:lnTo>
                  <a:pt x="85" y="93"/>
                </a:lnTo>
                <a:lnTo>
                  <a:pt x="0" y="8"/>
                </a:lnTo>
                <a:lnTo>
                  <a:pt x="8" y="0"/>
                </a:lnTo>
                <a:close/>
              </a:path>
            </a:pathLst>
          </a:custGeom>
          <a:solidFill>
            <a:srgbClr val="000000"/>
          </a:solidFill>
          <a:ln w="0" cap="flat">
            <a:solidFill>
              <a:srgbClr val="000000"/>
            </a:solidFill>
            <a:prstDash val="solid"/>
            <a:round/>
            <a:headEnd/>
            <a:tailEnd/>
          </a:ln>
        </p:spPr>
        <p:txBody>
          <a:bodyPr/>
          <a:lstStyle/>
          <a:p>
            <a:endParaRPr lang="fr-BE" sz="2400">
              <a:latin typeface="Arial" charset="0"/>
              <a:ea typeface="ＭＳ Ｐゴシック"/>
            </a:endParaRPr>
          </a:p>
        </p:txBody>
      </p:sp>
      <p:sp>
        <p:nvSpPr>
          <p:cNvPr id="88" name="Freeform 10"/>
          <p:cNvSpPr>
            <a:spLocks/>
          </p:cNvSpPr>
          <p:nvPr/>
        </p:nvSpPr>
        <p:spPr bwMode="auto">
          <a:xfrm>
            <a:off x="6689606" y="4793787"/>
            <a:ext cx="159941" cy="147638"/>
          </a:xfrm>
          <a:custGeom>
            <a:avLst/>
            <a:gdLst>
              <a:gd name="T0" fmla="*/ 0 w 93"/>
              <a:gd name="T1" fmla="*/ 85 h 93"/>
              <a:gd name="T2" fmla="*/ 85 w 93"/>
              <a:gd name="T3" fmla="*/ 0 h 93"/>
              <a:gd name="T4" fmla="*/ 93 w 93"/>
              <a:gd name="T5" fmla="*/ 8 h 93"/>
              <a:gd name="T6" fmla="*/ 8 w 93"/>
              <a:gd name="T7" fmla="*/ 93 h 93"/>
              <a:gd name="T8" fmla="*/ 0 w 93"/>
              <a:gd name="T9" fmla="*/ 85 h 93"/>
              <a:gd name="T10" fmla="*/ 0 60000 65536"/>
              <a:gd name="T11" fmla="*/ 0 60000 65536"/>
              <a:gd name="T12" fmla="*/ 0 60000 65536"/>
              <a:gd name="T13" fmla="*/ 0 60000 65536"/>
              <a:gd name="T14" fmla="*/ 0 60000 65536"/>
              <a:gd name="T15" fmla="*/ 0 w 93"/>
              <a:gd name="T16" fmla="*/ 0 h 93"/>
              <a:gd name="T17" fmla="*/ 93 w 93"/>
              <a:gd name="T18" fmla="*/ 93 h 93"/>
            </a:gdLst>
            <a:ahLst/>
            <a:cxnLst>
              <a:cxn ang="T10">
                <a:pos x="T0" y="T1"/>
              </a:cxn>
              <a:cxn ang="T11">
                <a:pos x="T2" y="T3"/>
              </a:cxn>
              <a:cxn ang="T12">
                <a:pos x="T4" y="T5"/>
              </a:cxn>
              <a:cxn ang="T13">
                <a:pos x="T6" y="T7"/>
              </a:cxn>
              <a:cxn ang="T14">
                <a:pos x="T8" y="T9"/>
              </a:cxn>
            </a:cxnLst>
            <a:rect l="T15" t="T16" r="T17" b="T18"/>
            <a:pathLst>
              <a:path w="93" h="93">
                <a:moveTo>
                  <a:pt x="0" y="85"/>
                </a:moveTo>
                <a:lnTo>
                  <a:pt x="85" y="0"/>
                </a:lnTo>
                <a:lnTo>
                  <a:pt x="93" y="8"/>
                </a:lnTo>
                <a:lnTo>
                  <a:pt x="8" y="93"/>
                </a:lnTo>
                <a:lnTo>
                  <a:pt x="0" y="85"/>
                </a:lnTo>
                <a:close/>
              </a:path>
            </a:pathLst>
          </a:custGeom>
          <a:solidFill>
            <a:srgbClr val="000000"/>
          </a:solidFill>
          <a:ln w="0" cap="flat">
            <a:solidFill>
              <a:srgbClr val="000000"/>
            </a:solidFill>
            <a:prstDash val="solid"/>
            <a:round/>
            <a:headEnd/>
            <a:tailEnd/>
          </a:ln>
        </p:spPr>
        <p:txBody>
          <a:bodyPr/>
          <a:lstStyle/>
          <a:p>
            <a:endParaRPr lang="fr-BE" sz="2400">
              <a:latin typeface="Arial" charset="0"/>
              <a:ea typeface="ＭＳ Ｐゴシック"/>
            </a:endParaRPr>
          </a:p>
        </p:txBody>
      </p:sp>
      <p:cxnSp>
        <p:nvCxnSpPr>
          <p:cNvPr id="89" name="Straight Connector 39"/>
          <p:cNvCxnSpPr/>
          <p:nvPr/>
        </p:nvCxnSpPr>
        <p:spPr>
          <a:xfrm>
            <a:off x="3690289" y="4868400"/>
            <a:ext cx="3276204" cy="0"/>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sp>
        <p:nvSpPr>
          <p:cNvPr id="90" name="Rectangle 15"/>
          <p:cNvSpPr>
            <a:spLocks noChangeArrowheads="1"/>
          </p:cNvSpPr>
          <p:nvPr/>
        </p:nvSpPr>
        <p:spPr bwMode="auto">
          <a:xfrm>
            <a:off x="5016249" y="3933363"/>
            <a:ext cx="575094"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pitchFamily="18" charset="0"/>
              </a:defRPr>
            </a:lvl1pPr>
            <a:lvl2pPr marL="742950" indent="-285750">
              <a:defRPr sz="2800">
                <a:solidFill>
                  <a:schemeClr val="tx1"/>
                </a:solidFill>
                <a:latin typeface="Times" pitchFamily="18" charset="0"/>
              </a:defRPr>
            </a:lvl2pPr>
            <a:lvl3pPr marL="1143000" indent="-228600">
              <a:defRPr sz="2800">
                <a:solidFill>
                  <a:schemeClr val="tx1"/>
                </a:solidFill>
                <a:latin typeface="Times" pitchFamily="18" charset="0"/>
              </a:defRPr>
            </a:lvl3pPr>
            <a:lvl4pPr marL="1600200" indent="-228600">
              <a:defRPr sz="2800">
                <a:solidFill>
                  <a:schemeClr val="tx1"/>
                </a:solidFill>
                <a:latin typeface="Times" pitchFamily="18" charset="0"/>
              </a:defRPr>
            </a:lvl4pPr>
            <a:lvl5pPr marL="2057400" indent="-228600">
              <a:defRPr sz="2800">
                <a:solidFill>
                  <a:schemeClr val="tx1"/>
                </a:solidFill>
                <a:latin typeface="Times" pitchFamily="18" charset="0"/>
              </a:defRPr>
            </a:lvl5pPr>
            <a:lvl6pPr marL="2514600" indent="-228600" algn="ctr" eaLnBrk="0" fontAlgn="base" hangingPunct="0">
              <a:spcBef>
                <a:spcPct val="0"/>
              </a:spcBef>
              <a:spcAft>
                <a:spcPct val="0"/>
              </a:spcAft>
              <a:defRPr sz="2800">
                <a:solidFill>
                  <a:schemeClr val="tx1"/>
                </a:solidFill>
                <a:latin typeface="Times" pitchFamily="18" charset="0"/>
              </a:defRPr>
            </a:lvl6pPr>
            <a:lvl7pPr marL="2971800" indent="-228600" algn="ctr" eaLnBrk="0" fontAlgn="base" hangingPunct="0">
              <a:spcBef>
                <a:spcPct val="0"/>
              </a:spcBef>
              <a:spcAft>
                <a:spcPct val="0"/>
              </a:spcAft>
              <a:defRPr sz="2800">
                <a:solidFill>
                  <a:schemeClr val="tx1"/>
                </a:solidFill>
                <a:latin typeface="Times" pitchFamily="18" charset="0"/>
              </a:defRPr>
            </a:lvl7pPr>
            <a:lvl8pPr marL="3429000" indent="-228600" algn="ctr" eaLnBrk="0" fontAlgn="base" hangingPunct="0">
              <a:spcBef>
                <a:spcPct val="0"/>
              </a:spcBef>
              <a:spcAft>
                <a:spcPct val="0"/>
              </a:spcAft>
              <a:defRPr sz="2800">
                <a:solidFill>
                  <a:schemeClr val="tx1"/>
                </a:solidFill>
                <a:latin typeface="Times" pitchFamily="18" charset="0"/>
              </a:defRPr>
            </a:lvl8pPr>
            <a:lvl9pPr marL="3886200" indent="-228600" algn="ctr" eaLnBrk="0" fontAlgn="base" hangingPunct="0">
              <a:spcBef>
                <a:spcPct val="0"/>
              </a:spcBef>
              <a:spcAft>
                <a:spcPct val="0"/>
              </a:spcAft>
              <a:defRPr sz="2800">
                <a:solidFill>
                  <a:schemeClr val="tx1"/>
                </a:solidFill>
                <a:latin typeface="Times" pitchFamily="18" charset="0"/>
              </a:defRPr>
            </a:lvl9pPr>
          </a:lstStyle>
          <a:p>
            <a:r>
              <a:rPr lang="en-US" altLang="fr-FR" sz="1400">
                <a:solidFill>
                  <a:srgbClr val="000000"/>
                </a:solidFill>
                <a:latin typeface="Calibri" pitchFamily="34" charset="0"/>
                <a:ea typeface="ＭＳ Ｐゴシック"/>
                <a:cs typeface="Arial" charset="0"/>
              </a:rPr>
              <a:t>12 MVA</a:t>
            </a:r>
            <a:endParaRPr lang="en-US" altLang="fr-FR" sz="2400">
              <a:solidFill>
                <a:srgbClr val="000000"/>
              </a:solidFill>
              <a:latin typeface="Arial" charset="0"/>
              <a:ea typeface="ＭＳ Ｐゴシック"/>
              <a:cs typeface="Arial" charset="0"/>
            </a:endParaRPr>
          </a:p>
        </p:txBody>
      </p:sp>
      <p:sp>
        <p:nvSpPr>
          <p:cNvPr id="91" name="Oval 41"/>
          <p:cNvSpPr/>
          <p:nvPr/>
        </p:nvSpPr>
        <p:spPr>
          <a:xfrm>
            <a:off x="3066028" y="5084300"/>
            <a:ext cx="154781" cy="144462"/>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400">
              <a:solidFill>
                <a:srgbClr val="FFFFFF"/>
              </a:solidFill>
            </a:endParaRPr>
          </a:p>
        </p:txBody>
      </p:sp>
      <p:sp>
        <p:nvSpPr>
          <p:cNvPr id="92" name="Oval 42"/>
          <p:cNvSpPr/>
          <p:nvPr/>
        </p:nvSpPr>
        <p:spPr>
          <a:xfrm>
            <a:off x="4235466" y="4149269"/>
            <a:ext cx="156501" cy="14287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400">
              <a:solidFill>
                <a:srgbClr val="FFFFFF"/>
              </a:solidFill>
            </a:endParaRPr>
          </a:p>
        </p:txBody>
      </p:sp>
      <p:sp>
        <p:nvSpPr>
          <p:cNvPr id="93" name="Rectangle 28"/>
          <p:cNvSpPr>
            <a:spLocks noChangeArrowheads="1"/>
          </p:cNvSpPr>
          <p:nvPr/>
        </p:nvSpPr>
        <p:spPr bwMode="auto">
          <a:xfrm>
            <a:off x="3220788" y="5306591"/>
            <a:ext cx="26603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pitchFamily="18" charset="0"/>
              </a:defRPr>
            </a:lvl1pPr>
            <a:lvl2pPr marL="742950" indent="-285750">
              <a:defRPr sz="2800">
                <a:solidFill>
                  <a:schemeClr val="tx1"/>
                </a:solidFill>
                <a:latin typeface="Times" pitchFamily="18" charset="0"/>
              </a:defRPr>
            </a:lvl2pPr>
            <a:lvl3pPr marL="1143000" indent="-228600">
              <a:defRPr sz="2800">
                <a:solidFill>
                  <a:schemeClr val="tx1"/>
                </a:solidFill>
                <a:latin typeface="Times" pitchFamily="18" charset="0"/>
              </a:defRPr>
            </a:lvl3pPr>
            <a:lvl4pPr marL="1600200" indent="-228600">
              <a:defRPr sz="2800">
                <a:solidFill>
                  <a:schemeClr val="tx1"/>
                </a:solidFill>
                <a:latin typeface="Times" pitchFamily="18" charset="0"/>
              </a:defRPr>
            </a:lvl4pPr>
            <a:lvl5pPr marL="2057400" indent="-228600">
              <a:defRPr sz="2800">
                <a:solidFill>
                  <a:schemeClr val="tx1"/>
                </a:solidFill>
                <a:latin typeface="Times" pitchFamily="18" charset="0"/>
              </a:defRPr>
            </a:lvl5pPr>
            <a:lvl6pPr marL="2514600" indent="-228600" algn="ctr" eaLnBrk="0" fontAlgn="base" hangingPunct="0">
              <a:spcBef>
                <a:spcPct val="0"/>
              </a:spcBef>
              <a:spcAft>
                <a:spcPct val="0"/>
              </a:spcAft>
              <a:defRPr sz="2800">
                <a:solidFill>
                  <a:schemeClr val="tx1"/>
                </a:solidFill>
                <a:latin typeface="Times" pitchFamily="18" charset="0"/>
              </a:defRPr>
            </a:lvl6pPr>
            <a:lvl7pPr marL="2971800" indent="-228600" algn="ctr" eaLnBrk="0" fontAlgn="base" hangingPunct="0">
              <a:spcBef>
                <a:spcPct val="0"/>
              </a:spcBef>
              <a:spcAft>
                <a:spcPct val="0"/>
              </a:spcAft>
              <a:defRPr sz="2800">
                <a:solidFill>
                  <a:schemeClr val="tx1"/>
                </a:solidFill>
                <a:latin typeface="Times" pitchFamily="18" charset="0"/>
              </a:defRPr>
            </a:lvl7pPr>
            <a:lvl8pPr marL="3429000" indent="-228600" algn="ctr" eaLnBrk="0" fontAlgn="base" hangingPunct="0">
              <a:spcBef>
                <a:spcPct val="0"/>
              </a:spcBef>
              <a:spcAft>
                <a:spcPct val="0"/>
              </a:spcAft>
              <a:defRPr sz="2800">
                <a:solidFill>
                  <a:schemeClr val="tx1"/>
                </a:solidFill>
                <a:latin typeface="Times" pitchFamily="18" charset="0"/>
              </a:defRPr>
            </a:lvl8pPr>
            <a:lvl9pPr marL="3886200" indent="-228600" algn="ctr" eaLnBrk="0" fontAlgn="base" hangingPunct="0">
              <a:spcBef>
                <a:spcPct val="0"/>
              </a:spcBef>
              <a:spcAft>
                <a:spcPct val="0"/>
              </a:spcAft>
              <a:defRPr sz="2800">
                <a:solidFill>
                  <a:schemeClr val="tx1"/>
                </a:solidFill>
                <a:latin typeface="Times" pitchFamily="18" charset="0"/>
              </a:defRPr>
            </a:lvl9pPr>
          </a:lstStyle>
          <a:p>
            <a:r>
              <a:rPr lang="en-US" altLang="fr-FR" sz="1800" b="1" i="1">
                <a:solidFill>
                  <a:srgbClr val="28599B"/>
                </a:solidFill>
                <a:latin typeface="Calibri" pitchFamily="34" charset="0"/>
                <a:ea typeface="ＭＳ Ｐゴシック"/>
                <a:cs typeface="Arial" charset="0"/>
              </a:rPr>
              <a:t>v, i</a:t>
            </a:r>
            <a:endParaRPr lang="en-US" altLang="fr-FR" sz="4400" i="1">
              <a:solidFill>
                <a:srgbClr val="000000"/>
              </a:solidFill>
              <a:latin typeface="Arial" charset="0"/>
              <a:ea typeface="ＭＳ Ｐゴシック"/>
              <a:cs typeface="Arial" charset="0"/>
            </a:endParaRPr>
          </a:p>
        </p:txBody>
      </p:sp>
      <p:sp>
        <p:nvSpPr>
          <p:cNvPr id="94" name="Rectangle 28"/>
          <p:cNvSpPr>
            <a:spLocks noChangeArrowheads="1"/>
          </p:cNvSpPr>
          <p:nvPr/>
        </p:nvSpPr>
        <p:spPr bwMode="auto">
          <a:xfrm>
            <a:off x="4391968" y="4292140"/>
            <a:ext cx="26603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pitchFamily="18" charset="0"/>
              </a:defRPr>
            </a:lvl1pPr>
            <a:lvl2pPr marL="742950" indent="-285750">
              <a:defRPr sz="2800">
                <a:solidFill>
                  <a:schemeClr val="tx1"/>
                </a:solidFill>
                <a:latin typeface="Times" pitchFamily="18" charset="0"/>
              </a:defRPr>
            </a:lvl2pPr>
            <a:lvl3pPr marL="1143000" indent="-228600">
              <a:defRPr sz="2800">
                <a:solidFill>
                  <a:schemeClr val="tx1"/>
                </a:solidFill>
                <a:latin typeface="Times" pitchFamily="18" charset="0"/>
              </a:defRPr>
            </a:lvl3pPr>
            <a:lvl4pPr marL="1600200" indent="-228600">
              <a:defRPr sz="2800">
                <a:solidFill>
                  <a:schemeClr val="tx1"/>
                </a:solidFill>
                <a:latin typeface="Times" pitchFamily="18" charset="0"/>
              </a:defRPr>
            </a:lvl4pPr>
            <a:lvl5pPr marL="2057400" indent="-228600">
              <a:defRPr sz="2800">
                <a:solidFill>
                  <a:schemeClr val="tx1"/>
                </a:solidFill>
                <a:latin typeface="Times" pitchFamily="18" charset="0"/>
              </a:defRPr>
            </a:lvl5pPr>
            <a:lvl6pPr marL="2514600" indent="-228600" algn="ctr" eaLnBrk="0" fontAlgn="base" hangingPunct="0">
              <a:spcBef>
                <a:spcPct val="0"/>
              </a:spcBef>
              <a:spcAft>
                <a:spcPct val="0"/>
              </a:spcAft>
              <a:defRPr sz="2800">
                <a:solidFill>
                  <a:schemeClr val="tx1"/>
                </a:solidFill>
                <a:latin typeface="Times" pitchFamily="18" charset="0"/>
              </a:defRPr>
            </a:lvl6pPr>
            <a:lvl7pPr marL="2971800" indent="-228600" algn="ctr" eaLnBrk="0" fontAlgn="base" hangingPunct="0">
              <a:spcBef>
                <a:spcPct val="0"/>
              </a:spcBef>
              <a:spcAft>
                <a:spcPct val="0"/>
              </a:spcAft>
              <a:defRPr sz="2800">
                <a:solidFill>
                  <a:schemeClr val="tx1"/>
                </a:solidFill>
                <a:latin typeface="Times" pitchFamily="18" charset="0"/>
              </a:defRPr>
            </a:lvl7pPr>
            <a:lvl8pPr marL="3429000" indent="-228600" algn="ctr" eaLnBrk="0" fontAlgn="base" hangingPunct="0">
              <a:spcBef>
                <a:spcPct val="0"/>
              </a:spcBef>
              <a:spcAft>
                <a:spcPct val="0"/>
              </a:spcAft>
              <a:defRPr sz="2800">
                <a:solidFill>
                  <a:schemeClr val="tx1"/>
                </a:solidFill>
                <a:latin typeface="Times" pitchFamily="18" charset="0"/>
              </a:defRPr>
            </a:lvl8pPr>
            <a:lvl9pPr marL="3886200" indent="-228600" algn="ctr" eaLnBrk="0" fontAlgn="base" hangingPunct="0">
              <a:spcBef>
                <a:spcPct val="0"/>
              </a:spcBef>
              <a:spcAft>
                <a:spcPct val="0"/>
              </a:spcAft>
              <a:defRPr sz="2800">
                <a:solidFill>
                  <a:schemeClr val="tx1"/>
                </a:solidFill>
                <a:latin typeface="Times" pitchFamily="18" charset="0"/>
              </a:defRPr>
            </a:lvl9pPr>
          </a:lstStyle>
          <a:p>
            <a:r>
              <a:rPr lang="en-US" altLang="fr-FR" sz="1800" b="1" i="1">
                <a:solidFill>
                  <a:srgbClr val="28599B"/>
                </a:solidFill>
                <a:latin typeface="Calibri" pitchFamily="34" charset="0"/>
                <a:ea typeface="ＭＳ Ｐゴシック"/>
                <a:cs typeface="Arial" charset="0"/>
              </a:rPr>
              <a:t>v, i</a:t>
            </a:r>
            <a:endParaRPr lang="en-US" altLang="fr-FR" sz="4400" i="1">
              <a:solidFill>
                <a:srgbClr val="000000"/>
              </a:solidFill>
              <a:latin typeface="Arial" charset="0"/>
              <a:ea typeface="ＭＳ Ｐゴシック"/>
              <a:cs typeface="Arial" charset="0"/>
            </a:endParaRPr>
          </a:p>
        </p:txBody>
      </p:sp>
      <p:sp>
        <p:nvSpPr>
          <p:cNvPr id="95" name="Rectangle 94"/>
          <p:cNvSpPr/>
          <p:nvPr/>
        </p:nvSpPr>
        <p:spPr>
          <a:xfrm>
            <a:off x="4937146" y="5876503"/>
            <a:ext cx="937286" cy="504825"/>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sz="2000" dirty="0">
                <a:solidFill>
                  <a:srgbClr val="0070C0"/>
                </a:solidFill>
              </a:rPr>
              <a:t>ANM</a:t>
            </a:r>
            <a:endParaRPr lang="en-GB" sz="1800" dirty="0">
              <a:solidFill>
                <a:srgbClr val="0070C0"/>
              </a:solidFill>
            </a:endParaRPr>
          </a:p>
        </p:txBody>
      </p:sp>
      <p:sp>
        <p:nvSpPr>
          <p:cNvPr id="96" name="Oval 46"/>
          <p:cNvSpPr/>
          <p:nvPr/>
        </p:nvSpPr>
        <p:spPr>
          <a:xfrm>
            <a:off x="4474517" y="4797003"/>
            <a:ext cx="156502" cy="14446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400">
              <a:solidFill>
                <a:srgbClr val="FFFFFF"/>
              </a:solidFill>
            </a:endParaRPr>
          </a:p>
        </p:txBody>
      </p:sp>
      <p:sp>
        <p:nvSpPr>
          <p:cNvPr id="97" name="Rectangle 28"/>
          <p:cNvSpPr>
            <a:spLocks noChangeArrowheads="1"/>
          </p:cNvSpPr>
          <p:nvPr/>
        </p:nvSpPr>
        <p:spPr bwMode="auto">
          <a:xfrm>
            <a:off x="4631026" y="4941466"/>
            <a:ext cx="26603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pitchFamily="18" charset="0"/>
              </a:defRPr>
            </a:lvl1pPr>
            <a:lvl2pPr marL="742950" indent="-285750">
              <a:defRPr sz="2800">
                <a:solidFill>
                  <a:schemeClr val="tx1"/>
                </a:solidFill>
                <a:latin typeface="Times" pitchFamily="18" charset="0"/>
              </a:defRPr>
            </a:lvl2pPr>
            <a:lvl3pPr marL="1143000" indent="-228600">
              <a:defRPr sz="2800">
                <a:solidFill>
                  <a:schemeClr val="tx1"/>
                </a:solidFill>
                <a:latin typeface="Times" pitchFamily="18" charset="0"/>
              </a:defRPr>
            </a:lvl3pPr>
            <a:lvl4pPr marL="1600200" indent="-228600">
              <a:defRPr sz="2800">
                <a:solidFill>
                  <a:schemeClr val="tx1"/>
                </a:solidFill>
                <a:latin typeface="Times" pitchFamily="18" charset="0"/>
              </a:defRPr>
            </a:lvl4pPr>
            <a:lvl5pPr marL="2057400" indent="-228600">
              <a:defRPr sz="2800">
                <a:solidFill>
                  <a:schemeClr val="tx1"/>
                </a:solidFill>
                <a:latin typeface="Times" pitchFamily="18" charset="0"/>
              </a:defRPr>
            </a:lvl5pPr>
            <a:lvl6pPr marL="2514600" indent="-228600" algn="ctr" eaLnBrk="0" fontAlgn="base" hangingPunct="0">
              <a:spcBef>
                <a:spcPct val="0"/>
              </a:spcBef>
              <a:spcAft>
                <a:spcPct val="0"/>
              </a:spcAft>
              <a:defRPr sz="2800">
                <a:solidFill>
                  <a:schemeClr val="tx1"/>
                </a:solidFill>
                <a:latin typeface="Times" pitchFamily="18" charset="0"/>
              </a:defRPr>
            </a:lvl6pPr>
            <a:lvl7pPr marL="2971800" indent="-228600" algn="ctr" eaLnBrk="0" fontAlgn="base" hangingPunct="0">
              <a:spcBef>
                <a:spcPct val="0"/>
              </a:spcBef>
              <a:spcAft>
                <a:spcPct val="0"/>
              </a:spcAft>
              <a:defRPr sz="2800">
                <a:solidFill>
                  <a:schemeClr val="tx1"/>
                </a:solidFill>
                <a:latin typeface="Times" pitchFamily="18" charset="0"/>
              </a:defRPr>
            </a:lvl7pPr>
            <a:lvl8pPr marL="3429000" indent="-228600" algn="ctr" eaLnBrk="0" fontAlgn="base" hangingPunct="0">
              <a:spcBef>
                <a:spcPct val="0"/>
              </a:spcBef>
              <a:spcAft>
                <a:spcPct val="0"/>
              </a:spcAft>
              <a:defRPr sz="2800">
                <a:solidFill>
                  <a:schemeClr val="tx1"/>
                </a:solidFill>
                <a:latin typeface="Times" pitchFamily="18" charset="0"/>
              </a:defRPr>
            </a:lvl8pPr>
            <a:lvl9pPr marL="3886200" indent="-228600" algn="ctr" eaLnBrk="0" fontAlgn="base" hangingPunct="0">
              <a:spcBef>
                <a:spcPct val="0"/>
              </a:spcBef>
              <a:spcAft>
                <a:spcPct val="0"/>
              </a:spcAft>
              <a:defRPr sz="2800">
                <a:solidFill>
                  <a:schemeClr val="tx1"/>
                </a:solidFill>
                <a:latin typeface="Times" pitchFamily="18" charset="0"/>
              </a:defRPr>
            </a:lvl9pPr>
          </a:lstStyle>
          <a:p>
            <a:r>
              <a:rPr lang="en-US" altLang="fr-FR" sz="1800" b="1" i="1">
                <a:solidFill>
                  <a:srgbClr val="28599B"/>
                </a:solidFill>
                <a:latin typeface="Calibri" pitchFamily="34" charset="0"/>
                <a:ea typeface="ＭＳ Ｐゴシック"/>
                <a:cs typeface="Arial" charset="0"/>
              </a:rPr>
              <a:t>v, i</a:t>
            </a:r>
            <a:endParaRPr lang="en-US" altLang="fr-FR" sz="4400" i="1">
              <a:solidFill>
                <a:srgbClr val="000000"/>
              </a:solidFill>
              <a:latin typeface="Arial" charset="0"/>
              <a:ea typeface="ＭＳ Ｐゴシック"/>
              <a:cs typeface="Arial" charset="0"/>
            </a:endParaRPr>
          </a:p>
        </p:txBody>
      </p:sp>
      <p:cxnSp>
        <p:nvCxnSpPr>
          <p:cNvPr id="98" name="Shape 50"/>
          <p:cNvCxnSpPr>
            <a:stCxn id="92" idx="4"/>
            <a:endCxn id="95" idx="1"/>
          </p:cNvCxnSpPr>
          <p:nvPr/>
        </p:nvCxnSpPr>
        <p:spPr>
          <a:xfrm rot="16200000" flipH="1">
            <a:off x="3707048" y="4898818"/>
            <a:ext cx="1836766" cy="623429"/>
          </a:xfrm>
          <a:prstGeom prst="bentConnector2">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9" name="Shape 52"/>
          <p:cNvCxnSpPr>
            <a:stCxn id="96" idx="4"/>
            <a:endCxn id="95" idx="1"/>
          </p:cNvCxnSpPr>
          <p:nvPr/>
        </p:nvCxnSpPr>
        <p:spPr>
          <a:xfrm rot="16200000" flipH="1">
            <a:off x="4151232" y="5342996"/>
            <a:ext cx="1187450" cy="384378"/>
          </a:xfrm>
          <a:prstGeom prst="bentConnector2">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0" name="Shape 54"/>
          <p:cNvCxnSpPr>
            <a:stCxn id="91" idx="4"/>
            <a:endCxn id="95" idx="1"/>
          </p:cNvCxnSpPr>
          <p:nvPr/>
        </p:nvCxnSpPr>
        <p:spPr>
          <a:xfrm rot="16200000" flipH="1">
            <a:off x="3590207" y="4781974"/>
            <a:ext cx="900148" cy="1793730"/>
          </a:xfrm>
          <a:prstGeom prst="bentConnector2">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6419617" y="5876503"/>
            <a:ext cx="1188307" cy="504825"/>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sz="1800" dirty="0">
                <a:solidFill>
                  <a:srgbClr val="0070C0"/>
                </a:solidFill>
              </a:rPr>
              <a:t>SCADA</a:t>
            </a:r>
            <a:endParaRPr lang="en-GB" sz="1600" dirty="0">
              <a:solidFill>
                <a:srgbClr val="0070C0"/>
              </a:solidFill>
            </a:endParaRPr>
          </a:p>
        </p:txBody>
      </p:sp>
      <p:cxnSp>
        <p:nvCxnSpPr>
          <p:cNvPr id="102" name="Elbow Connector 52"/>
          <p:cNvCxnSpPr>
            <a:stCxn id="95" idx="3"/>
            <a:endCxn id="101" idx="1"/>
          </p:cNvCxnSpPr>
          <p:nvPr/>
        </p:nvCxnSpPr>
        <p:spPr>
          <a:xfrm>
            <a:off x="5874432" y="6128916"/>
            <a:ext cx="545185" cy="0"/>
          </a:xfrm>
          <a:prstGeom prst="straightConnector1">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03" name="Rectangle 23"/>
          <p:cNvSpPr>
            <a:spLocks noChangeArrowheads="1"/>
          </p:cNvSpPr>
          <p:nvPr/>
        </p:nvSpPr>
        <p:spPr bwMode="auto">
          <a:xfrm>
            <a:off x="1427045" y="5084301"/>
            <a:ext cx="701731"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pitchFamily="18" charset="0"/>
              </a:defRPr>
            </a:lvl1pPr>
            <a:lvl2pPr marL="742950" indent="-285750">
              <a:defRPr sz="2800">
                <a:solidFill>
                  <a:schemeClr val="tx1"/>
                </a:solidFill>
                <a:latin typeface="Times" pitchFamily="18" charset="0"/>
              </a:defRPr>
            </a:lvl2pPr>
            <a:lvl3pPr marL="1143000" indent="-228600">
              <a:defRPr sz="2800">
                <a:solidFill>
                  <a:schemeClr val="tx1"/>
                </a:solidFill>
                <a:latin typeface="Times" pitchFamily="18" charset="0"/>
              </a:defRPr>
            </a:lvl3pPr>
            <a:lvl4pPr marL="1600200" indent="-228600">
              <a:defRPr sz="2800">
                <a:solidFill>
                  <a:schemeClr val="tx1"/>
                </a:solidFill>
                <a:latin typeface="Times" pitchFamily="18" charset="0"/>
              </a:defRPr>
            </a:lvl4pPr>
            <a:lvl5pPr marL="2057400" indent="-228600">
              <a:defRPr sz="2800">
                <a:solidFill>
                  <a:schemeClr val="tx1"/>
                </a:solidFill>
                <a:latin typeface="Times" pitchFamily="18" charset="0"/>
              </a:defRPr>
            </a:lvl5pPr>
            <a:lvl6pPr marL="2514600" indent="-228600" algn="ctr" eaLnBrk="0" fontAlgn="base" hangingPunct="0">
              <a:spcBef>
                <a:spcPct val="0"/>
              </a:spcBef>
              <a:spcAft>
                <a:spcPct val="0"/>
              </a:spcAft>
              <a:defRPr sz="2800">
                <a:solidFill>
                  <a:schemeClr val="tx1"/>
                </a:solidFill>
                <a:latin typeface="Times" pitchFamily="18" charset="0"/>
              </a:defRPr>
            </a:lvl6pPr>
            <a:lvl7pPr marL="2971800" indent="-228600" algn="ctr" eaLnBrk="0" fontAlgn="base" hangingPunct="0">
              <a:spcBef>
                <a:spcPct val="0"/>
              </a:spcBef>
              <a:spcAft>
                <a:spcPct val="0"/>
              </a:spcAft>
              <a:defRPr sz="2800">
                <a:solidFill>
                  <a:schemeClr val="tx1"/>
                </a:solidFill>
                <a:latin typeface="Times" pitchFamily="18" charset="0"/>
              </a:defRPr>
            </a:lvl7pPr>
            <a:lvl8pPr marL="3429000" indent="-228600" algn="ctr" eaLnBrk="0" fontAlgn="base" hangingPunct="0">
              <a:spcBef>
                <a:spcPct val="0"/>
              </a:spcBef>
              <a:spcAft>
                <a:spcPct val="0"/>
              </a:spcAft>
              <a:defRPr sz="2800">
                <a:solidFill>
                  <a:schemeClr val="tx1"/>
                </a:solidFill>
                <a:latin typeface="Times" pitchFamily="18" charset="0"/>
              </a:defRPr>
            </a:lvl8pPr>
            <a:lvl9pPr marL="3886200" indent="-228600" algn="ctr" eaLnBrk="0" fontAlgn="base" hangingPunct="0">
              <a:spcBef>
                <a:spcPct val="0"/>
              </a:spcBef>
              <a:spcAft>
                <a:spcPct val="0"/>
              </a:spcAft>
              <a:defRPr sz="2800">
                <a:solidFill>
                  <a:schemeClr val="tx1"/>
                </a:solidFill>
                <a:latin typeface="Times" pitchFamily="18" charset="0"/>
              </a:defRPr>
            </a:lvl9pPr>
          </a:lstStyle>
          <a:p>
            <a:r>
              <a:rPr lang="en-US" altLang="fr-FR" sz="1400">
                <a:solidFill>
                  <a:srgbClr val="000000"/>
                </a:solidFill>
                <a:latin typeface="Calibri" pitchFamily="34" charset="0"/>
                <a:ea typeface="ＭＳ Ｐゴシック"/>
                <a:cs typeface="Arial" charset="0"/>
              </a:rPr>
              <a:t>0 - ? MVA</a:t>
            </a:r>
            <a:endParaRPr lang="en-US" altLang="fr-FR" sz="2400">
              <a:solidFill>
                <a:srgbClr val="000000"/>
              </a:solidFill>
              <a:latin typeface="Arial" charset="0"/>
              <a:ea typeface="ＭＳ Ｐゴシック"/>
              <a:cs typeface="Arial" charset="0"/>
            </a:endParaRPr>
          </a:p>
        </p:txBody>
      </p:sp>
      <p:sp>
        <p:nvSpPr>
          <p:cNvPr id="104" name="Rectangle 52"/>
          <p:cNvSpPr>
            <a:spLocks noChangeArrowheads="1"/>
          </p:cNvSpPr>
          <p:nvPr/>
        </p:nvSpPr>
        <p:spPr bwMode="auto">
          <a:xfrm>
            <a:off x="1112345" y="3434893"/>
            <a:ext cx="3042311" cy="2303463"/>
          </a:xfrm>
          <a:prstGeom prst="rect">
            <a:avLst/>
          </a:prstGeom>
          <a:noFill/>
          <a:ln w="127" algn="ctr">
            <a:solidFill>
              <a:srgbClr val="A6A6A6"/>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fr-BE" sz="2400">
              <a:latin typeface="Arial" charset="0"/>
              <a:ea typeface="ＭＳ Ｐゴシック"/>
            </a:endParaRPr>
          </a:p>
        </p:txBody>
      </p:sp>
      <p:sp>
        <p:nvSpPr>
          <p:cNvPr id="105" name="Text Box 53"/>
          <p:cNvSpPr txBox="1">
            <a:spLocks noChangeArrowheads="1"/>
          </p:cNvSpPr>
          <p:nvPr/>
        </p:nvSpPr>
        <p:spPr bwMode="auto">
          <a:xfrm>
            <a:off x="878436" y="5666912"/>
            <a:ext cx="93556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 algn="ctr">
                <a:solidFill>
                  <a:srgbClr val="A6A6A6"/>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nl-BE" altLang="fr-FR" sz="1600">
                <a:solidFill>
                  <a:srgbClr val="C0C3C5"/>
                </a:solidFill>
                <a:latin typeface="Calibri" pitchFamily="34" charset="0"/>
                <a:ea typeface="ＭＳ Ｐゴシック"/>
              </a:rPr>
              <a:t>Zone</a:t>
            </a:r>
            <a:endParaRPr lang="en-US" altLang="fr-FR" sz="1600">
              <a:solidFill>
                <a:srgbClr val="C0C3C5"/>
              </a:solidFill>
              <a:latin typeface="Calibri" pitchFamily="34" charset="0"/>
              <a:ea typeface="ＭＳ Ｐゴシック"/>
            </a:endParaRPr>
          </a:p>
        </p:txBody>
      </p:sp>
      <p:pic>
        <p:nvPicPr>
          <p:cNvPr id="56" name="Picture 1"/>
          <p:cNvPicPr>
            <a:picLocks noChangeAspect="1" noChangeArrowheads="1"/>
          </p:cNvPicPr>
          <p:nvPr/>
        </p:nvPicPr>
        <p:blipFill>
          <a:blip r:embed="rId5" cstate="print"/>
          <a:srcRect/>
          <a:stretch>
            <a:fillRect/>
          </a:stretch>
        </p:blipFill>
        <p:spPr bwMode="auto">
          <a:xfrm>
            <a:off x="2591832" y="6237376"/>
            <a:ext cx="432000" cy="576000"/>
          </a:xfrm>
          <a:prstGeom prst="rect">
            <a:avLst/>
          </a:prstGeom>
          <a:noFill/>
          <a:ln w="9525">
            <a:noFill/>
            <a:miter lim="800000"/>
            <a:headEnd/>
            <a:tailEnd/>
          </a:ln>
        </p:spPr>
      </p:pic>
      <p:pic>
        <p:nvPicPr>
          <p:cNvPr id="57" name="Picture 4" descr="http://www.intermixt.be/SiteCollectionImages/logo_interregies.gif"/>
          <p:cNvPicPr>
            <a:picLocks noChangeAspect="1" noChangeArrowheads="1"/>
          </p:cNvPicPr>
          <p:nvPr/>
        </p:nvPicPr>
        <p:blipFill>
          <a:blip r:embed="rId6" cstate="print"/>
          <a:srcRect/>
          <a:stretch>
            <a:fillRect/>
          </a:stretch>
        </p:blipFill>
        <p:spPr bwMode="auto">
          <a:xfrm>
            <a:off x="3095936" y="6240289"/>
            <a:ext cx="720000" cy="58645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p:cNvPicPr>
            <a:picLocks noChangeAspect="1" noChangeArrowheads="1"/>
          </p:cNvPicPr>
          <p:nvPr/>
        </p:nvPicPr>
        <p:blipFill>
          <a:blip r:embed="rId3" cstate="print"/>
          <a:srcRect/>
          <a:stretch>
            <a:fillRect/>
          </a:stretch>
        </p:blipFill>
        <p:spPr bwMode="auto">
          <a:xfrm>
            <a:off x="2591832" y="6237376"/>
            <a:ext cx="432000" cy="576000"/>
          </a:xfrm>
          <a:prstGeom prst="rect">
            <a:avLst/>
          </a:prstGeom>
          <a:noFill/>
          <a:ln w="9525">
            <a:noFill/>
            <a:miter lim="800000"/>
            <a:headEnd/>
            <a:tailEnd/>
          </a:ln>
        </p:spPr>
      </p:pic>
      <p:pic>
        <p:nvPicPr>
          <p:cNvPr id="15" name="Picture 4" descr="http://www.intermixt.be/SiteCollectionImages/logo_interregies.gif"/>
          <p:cNvPicPr>
            <a:picLocks noChangeAspect="1" noChangeArrowheads="1"/>
          </p:cNvPicPr>
          <p:nvPr/>
        </p:nvPicPr>
        <p:blipFill>
          <a:blip r:embed="rId4" cstate="print"/>
          <a:srcRect/>
          <a:stretch>
            <a:fillRect/>
          </a:stretch>
        </p:blipFill>
        <p:spPr bwMode="auto">
          <a:xfrm>
            <a:off x="3095936" y="6240289"/>
            <a:ext cx="720000" cy="586450"/>
          </a:xfrm>
          <a:prstGeom prst="rect">
            <a:avLst/>
          </a:prstGeom>
          <a:noFill/>
        </p:spPr>
      </p:pic>
      <p:sp>
        <p:nvSpPr>
          <p:cNvPr id="4" name="Espace réservé de la date 3"/>
          <p:cNvSpPr>
            <a:spLocks noGrp="1"/>
          </p:cNvSpPr>
          <p:nvPr>
            <p:ph type="dt" sz="half" idx="10"/>
          </p:nvPr>
        </p:nvSpPr>
        <p:spPr>
          <a:xfrm>
            <a:off x="8151240" y="6572200"/>
            <a:ext cx="957264" cy="457200"/>
          </a:xfrm>
        </p:spPr>
        <p:txBody>
          <a:bodyPr/>
          <a:lstStyle/>
          <a:p>
            <a:r>
              <a:rPr lang="fr-FR" sz="1000" smtClean="0"/>
              <a:t>12/03/2014</a:t>
            </a:r>
            <a:endParaRPr lang="fr-BE" sz="1000" dirty="0"/>
          </a:p>
        </p:txBody>
      </p:sp>
      <p:sp>
        <p:nvSpPr>
          <p:cNvPr id="5" name="Espace réservé du pied de page 4"/>
          <p:cNvSpPr>
            <a:spLocks noGrp="1"/>
          </p:cNvSpPr>
          <p:nvPr>
            <p:ph type="ftr" sz="quarter" idx="11"/>
          </p:nvPr>
        </p:nvSpPr>
        <p:spPr>
          <a:xfrm>
            <a:off x="6822504" y="6572200"/>
            <a:ext cx="1325880" cy="457200"/>
          </a:xfrm>
        </p:spPr>
        <p:txBody>
          <a:bodyPr/>
          <a:lstStyle/>
          <a:p>
            <a:r>
              <a:rPr lang="fr-BE" sz="1000" dirty="0" smtClean="0"/>
              <a:t>REFLEX GT GAD</a:t>
            </a:r>
            <a:endParaRPr lang="fr-BE" sz="1000" dirty="0"/>
          </a:p>
        </p:txBody>
      </p:sp>
      <p:sp>
        <p:nvSpPr>
          <p:cNvPr id="6" name="Espace réservé du numéro de diapositive 5"/>
          <p:cNvSpPr>
            <a:spLocks noGrp="1"/>
          </p:cNvSpPr>
          <p:nvPr>
            <p:ph type="sldNum" sz="quarter" idx="12"/>
          </p:nvPr>
        </p:nvSpPr>
        <p:spPr/>
        <p:txBody>
          <a:bodyPr/>
          <a:lstStyle/>
          <a:p>
            <a:fld id="{F1657470-8DFA-4EC0-8FB2-CBC12D94EFA4}" type="slidenum">
              <a:rPr lang="fr-BE" smtClean="0"/>
              <a:pPr/>
              <a:t>25</a:t>
            </a:fld>
            <a:endParaRPr lang="fr-BE"/>
          </a:p>
        </p:txBody>
      </p:sp>
      <p:pic>
        <p:nvPicPr>
          <p:cNvPr id="7" name="Picture 2"/>
          <p:cNvPicPr>
            <a:picLocks noChangeAspect="1" noChangeArrowheads="1"/>
          </p:cNvPicPr>
          <p:nvPr/>
        </p:nvPicPr>
        <p:blipFill>
          <a:blip r:embed="rId5" cstate="print"/>
          <a:srcRect/>
          <a:stretch>
            <a:fillRect/>
          </a:stretch>
        </p:blipFill>
        <p:spPr bwMode="auto">
          <a:xfrm>
            <a:off x="107504" y="6379892"/>
            <a:ext cx="1057225" cy="478108"/>
          </a:xfrm>
          <a:prstGeom prst="rect">
            <a:avLst/>
          </a:prstGeom>
          <a:noFill/>
          <a:ln w="9525">
            <a:noFill/>
            <a:miter lim="800000"/>
            <a:headEnd/>
            <a:tailEnd/>
          </a:ln>
        </p:spPr>
      </p:pic>
      <p:pic>
        <p:nvPicPr>
          <p:cNvPr id="8" name="Picture 3"/>
          <p:cNvPicPr>
            <a:picLocks noChangeAspect="1" noChangeArrowheads="1"/>
          </p:cNvPicPr>
          <p:nvPr/>
        </p:nvPicPr>
        <p:blipFill>
          <a:blip r:embed="rId6" cstate="print"/>
          <a:srcRect/>
          <a:stretch>
            <a:fillRect/>
          </a:stretch>
        </p:blipFill>
        <p:spPr bwMode="auto">
          <a:xfrm>
            <a:off x="1403648" y="6309320"/>
            <a:ext cx="1028382" cy="508414"/>
          </a:xfrm>
          <a:prstGeom prst="rect">
            <a:avLst/>
          </a:prstGeom>
          <a:noFill/>
          <a:ln w="9525">
            <a:noFill/>
            <a:miter lim="800000"/>
            <a:headEnd/>
            <a:tailEnd/>
          </a:ln>
        </p:spPr>
      </p:pic>
      <p:sp>
        <p:nvSpPr>
          <p:cNvPr id="9" name="ZoneTexte 8"/>
          <p:cNvSpPr txBox="1"/>
          <p:nvPr/>
        </p:nvSpPr>
        <p:spPr>
          <a:xfrm>
            <a:off x="251520" y="836712"/>
            <a:ext cx="8712968" cy="461665"/>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BE" sz="2400" dirty="0" smtClean="0">
                <a:solidFill>
                  <a:schemeClr val="tx1">
                    <a:lumMod val="85000"/>
                    <a:lumOff val="15000"/>
                  </a:schemeClr>
                </a:solidFill>
              </a:rPr>
              <a:t>Déplacement de charge via la TCC (BT)</a:t>
            </a:r>
            <a:endParaRPr lang="fr-BE" sz="2400" dirty="0">
              <a:solidFill>
                <a:schemeClr val="tx1">
                  <a:lumMod val="85000"/>
                  <a:lumOff val="15000"/>
                </a:schemeClr>
              </a:solidFill>
            </a:endParaRPr>
          </a:p>
        </p:txBody>
      </p:sp>
      <p:sp>
        <p:nvSpPr>
          <p:cNvPr id="10" name="Content Placeholder 1"/>
          <p:cNvSpPr>
            <a:spLocks noGrp="1"/>
          </p:cNvSpPr>
          <p:nvPr>
            <p:ph idx="1"/>
          </p:nvPr>
        </p:nvSpPr>
        <p:spPr>
          <a:xfrm>
            <a:off x="290771" y="1412776"/>
            <a:ext cx="8364810" cy="4803102"/>
          </a:xfrm>
        </p:spPr>
        <p:txBody>
          <a:bodyPr>
            <a:normAutofit/>
          </a:bodyPr>
          <a:lstStyle/>
          <a:p>
            <a:pPr>
              <a:lnSpc>
                <a:spcPct val="80000"/>
              </a:lnSpc>
              <a:buNone/>
            </a:pPr>
            <a:r>
              <a:rPr lang="fr-FR" sz="1800" dirty="0"/>
              <a:t>Les impulsions TCC transmises au consommateur sont légèrement foisonnées </a:t>
            </a:r>
            <a:endParaRPr lang="fr-FR" sz="1800" dirty="0" smtClean="0"/>
          </a:p>
          <a:p>
            <a:pPr>
              <a:lnSpc>
                <a:spcPct val="80000"/>
              </a:lnSpc>
              <a:buNone/>
            </a:pPr>
            <a:r>
              <a:rPr lang="fr-FR" sz="1800" dirty="0" smtClean="0"/>
              <a:t>autour </a:t>
            </a:r>
            <a:r>
              <a:rPr lang="fr-FR" sz="1800" dirty="0"/>
              <a:t>des heures officielles (par exemple 22h), ce afin d’éviter une </a:t>
            </a:r>
            <a:r>
              <a:rPr lang="fr-FR" sz="1800" dirty="0" smtClean="0"/>
              <a:t>surcharge</a:t>
            </a:r>
          </a:p>
          <a:p>
            <a:pPr>
              <a:lnSpc>
                <a:spcPct val="80000"/>
              </a:lnSpc>
              <a:buNone/>
            </a:pPr>
            <a:r>
              <a:rPr lang="fr-FR" sz="1800" dirty="0" smtClean="0"/>
              <a:t>locale </a:t>
            </a:r>
            <a:r>
              <a:rPr lang="fr-FR" sz="1800" dirty="0"/>
              <a:t>momentanée</a:t>
            </a:r>
            <a:r>
              <a:rPr lang="fr-FR" sz="1800" dirty="0" smtClean="0"/>
              <a:t>.</a:t>
            </a:r>
          </a:p>
          <a:p>
            <a:pPr lvl="1">
              <a:lnSpc>
                <a:spcPct val="80000"/>
              </a:lnSpc>
            </a:pPr>
            <a:r>
              <a:rPr lang="fr-FR" sz="1600" dirty="0" smtClean="0">
                <a:solidFill>
                  <a:schemeClr val="tx1"/>
                </a:solidFill>
              </a:rPr>
              <a:t>Exemple </a:t>
            </a:r>
            <a:r>
              <a:rPr lang="fr-FR" sz="1600" dirty="0">
                <a:solidFill>
                  <a:schemeClr val="tx1"/>
                </a:solidFill>
              </a:rPr>
              <a:t>illustratif d’une courbe  « </a:t>
            </a:r>
            <a:r>
              <a:rPr lang="fr-FR" sz="1600" dirty="0" err="1">
                <a:solidFill>
                  <a:schemeClr val="tx1"/>
                </a:solidFill>
              </a:rPr>
              <a:t>infeed</a:t>
            </a:r>
            <a:r>
              <a:rPr lang="fr-FR" sz="1600" dirty="0">
                <a:solidFill>
                  <a:schemeClr val="tx1"/>
                </a:solidFill>
              </a:rPr>
              <a:t> moins AMR » sur 3 postes </a:t>
            </a:r>
            <a:r>
              <a:rPr lang="fr-FR" sz="1600" dirty="0" smtClean="0">
                <a:solidFill>
                  <a:schemeClr val="tx1"/>
                </a:solidFill>
              </a:rPr>
              <a:t>semblables où une bosse est clairement visible à 22h.</a:t>
            </a:r>
          </a:p>
          <a:p>
            <a:pPr lvl="1">
              <a:lnSpc>
                <a:spcPct val="80000"/>
              </a:lnSpc>
            </a:pPr>
            <a:r>
              <a:rPr lang="fr-FR" sz="1600" dirty="0" smtClean="0">
                <a:solidFill>
                  <a:schemeClr val="tx1"/>
                </a:solidFill>
              </a:rPr>
              <a:t>Le </a:t>
            </a:r>
            <a:r>
              <a:rPr lang="fr-FR" sz="1600" dirty="0">
                <a:solidFill>
                  <a:schemeClr val="tx1"/>
                </a:solidFill>
              </a:rPr>
              <a:t>risque est que cette </a:t>
            </a:r>
            <a:r>
              <a:rPr lang="fr-FR" sz="1600" dirty="0" smtClean="0">
                <a:solidFill>
                  <a:schemeClr val="tx1"/>
                </a:solidFill>
              </a:rPr>
              <a:t>« bosse » </a:t>
            </a:r>
            <a:r>
              <a:rPr lang="fr-FR" sz="1600" dirty="0">
                <a:solidFill>
                  <a:schemeClr val="tx1"/>
                </a:solidFill>
              </a:rPr>
              <a:t>se concentre encore </a:t>
            </a:r>
            <a:r>
              <a:rPr lang="fr-FR" sz="1600" dirty="0" smtClean="0">
                <a:solidFill>
                  <a:schemeClr val="tx1"/>
                </a:solidFill>
              </a:rPr>
              <a:t>plus </a:t>
            </a:r>
            <a:r>
              <a:rPr lang="fr-FR" sz="1600" dirty="0">
                <a:solidFill>
                  <a:schemeClr val="tx1"/>
                </a:solidFill>
              </a:rPr>
              <a:t>à </a:t>
            </a:r>
            <a:r>
              <a:rPr lang="fr-FR" sz="1600" dirty="0" smtClean="0">
                <a:solidFill>
                  <a:schemeClr val="tx1"/>
                </a:solidFill>
              </a:rPr>
              <a:t>cette heure-là si </a:t>
            </a:r>
            <a:r>
              <a:rPr lang="fr-FR" sz="1600" dirty="0">
                <a:solidFill>
                  <a:schemeClr val="tx1"/>
                </a:solidFill>
              </a:rPr>
              <a:t>on ne fait plus le foisonnement autour de 22h.</a:t>
            </a:r>
            <a:endParaRPr lang="en-GB" sz="1600" dirty="0" smtClean="0">
              <a:solidFill>
                <a:schemeClr val="tx1"/>
              </a:solidFill>
            </a:endParaRPr>
          </a:p>
        </p:txBody>
      </p:sp>
      <p:grpSp>
        <p:nvGrpSpPr>
          <p:cNvPr id="11" name="Group 3"/>
          <p:cNvGrpSpPr/>
          <p:nvPr/>
        </p:nvGrpSpPr>
        <p:grpSpPr>
          <a:xfrm>
            <a:off x="1973877" y="3047526"/>
            <a:ext cx="5478444" cy="3230232"/>
            <a:chOff x="1973877" y="2956417"/>
            <a:chExt cx="6106964" cy="3486785"/>
          </a:xfrm>
        </p:grpSpPr>
        <p:pic>
          <p:nvPicPr>
            <p:cNvPr id="12" name="Picture 7"/>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973877" y="2956417"/>
              <a:ext cx="6106964" cy="3486785"/>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Rectangle 12"/>
            <p:cNvSpPr/>
            <p:nvPr/>
          </p:nvSpPr>
          <p:spPr>
            <a:xfrm>
              <a:off x="7350370" y="4492869"/>
              <a:ext cx="625230" cy="1151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
          <p:cNvPicPr>
            <a:picLocks noChangeAspect="1" noChangeArrowheads="1"/>
          </p:cNvPicPr>
          <p:nvPr/>
        </p:nvPicPr>
        <p:blipFill>
          <a:blip r:embed="rId3" cstate="print"/>
          <a:srcRect/>
          <a:stretch>
            <a:fillRect/>
          </a:stretch>
        </p:blipFill>
        <p:spPr bwMode="auto">
          <a:xfrm>
            <a:off x="2591832" y="6237376"/>
            <a:ext cx="432000" cy="576000"/>
          </a:xfrm>
          <a:prstGeom prst="rect">
            <a:avLst/>
          </a:prstGeom>
          <a:noFill/>
          <a:ln w="9525">
            <a:noFill/>
            <a:miter lim="800000"/>
            <a:headEnd/>
            <a:tailEnd/>
          </a:ln>
        </p:spPr>
      </p:pic>
      <p:pic>
        <p:nvPicPr>
          <p:cNvPr id="18" name="Picture 4" descr="http://www.intermixt.be/SiteCollectionImages/logo_interregies.gif"/>
          <p:cNvPicPr>
            <a:picLocks noChangeAspect="1" noChangeArrowheads="1"/>
          </p:cNvPicPr>
          <p:nvPr/>
        </p:nvPicPr>
        <p:blipFill>
          <a:blip r:embed="rId4" cstate="print"/>
          <a:srcRect/>
          <a:stretch>
            <a:fillRect/>
          </a:stretch>
        </p:blipFill>
        <p:spPr bwMode="auto">
          <a:xfrm>
            <a:off x="3095936" y="6240289"/>
            <a:ext cx="720000" cy="586450"/>
          </a:xfrm>
          <a:prstGeom prst="rect">
            <a:avLst/>
          </a:prstGeom>
          <a:noFill/>
        </p:spPr>
      </p:pic>
      <p:sp>
        <p:nvSpPr>
          <p:cNvPr id="4" name="Espace réservé de la date 3"/>
          <p:cNvSpPr>
            <a:spLocks noGrp="1"/>
          </p:cNvSpPr>
          <p:nvPr>
            <p:ph type="dt" sz="half" idx="10"/>
          </p:nvPr>
        </p:nvSpPr>
        <p:spPr>
          <a:xfrm>
            <a:off x="8151240" y="6572200"/>
            <a:ext cx="957264" cy="457200"/>
          </a:xfrm>
        </p:spPr>
        <p:txBody>
          <a:bodyPr/>
          <a:lstStyle/>
          <a:p>
            <a:r>
              <a:rPr lang="fr-FR" sz="1000" smtClean="0"/>
              <a:t>12/03/2014</a:t>
            </a:r>
            <a:endParaRPr lang="fr-BE" sz="1000" dirty="0"/>
          </a:p>
        </p:txBody>
      </p:sp>
      <p:sp>
        <p:nvSpPr>
          <p:cNvPr id="5" name="Espace réservé du pied de page 4"/>
          <p:cNvSpPr>
            <a:spLocks noGrp="1"/>
          </p:cNvSpPr>
          <p:nvPr>
            <p:ph type="ftr" sz="quarter" idx="11"/>
          </p:nvPr>
        </p:nvSpPr>
        <p:spPr>
          <a:xfrm>
            <a:off x="6822504" y="6572200"/>
            <a:ext cx="1325880" cy="457200"/>
          </a:xfrm>
        </p:spPr>
        <p:txBody>
          <a:bodyPr/>
          <a:lstStyle/>
          <a:p>
            <a:r>
              <a:rPr lang="fr-BE" sz="1000" dirty="0" smtClean="0"/>
              <a:t>REFLEX GT GAD</a:t>
            </a:r>
            <a:endParaRPr lang="fr-BE" sz="1000" dirty="0"/>
          </a:p>
        </p:txBody>
      </p:sp>
      <p:sp>
        <p:nvSpPr>
          <p:cNvPr id="6" name="Espace réservé du numéro de diapositive 5"/>
          <p:cNvSpPr>
            <a:spLocks noGrp="1"/>
          </p:cNvSpPr>
          <p:nvPr>
            <p:ph type="sldNum" sz="quarter" idx="12"/>
          </p:nvPr>
        </p:nvSpPr>
        <p:spPr/>
        <p:txBody>
          <a:bodyPr/>
          <a:lstStyle/>
          <a:p>
            <a:fld id="{F1657470-8DFA-4EC0-8FB2-CBC12D94EFA4}" type="slidenum">
              <a:rPr lang="fr-BE" smtClean="0"/>
              <a:pPr/>
              <a:t>26</a:t>
            </a:fld>
            <a:endParaRPr lang="fr-BE"/>
          </a:p>
        </p:txBody>
      </p:sp>
      <p:pic>
        <p:nvPicPr>
          <p:cNvPr id="7" name="Picture 2"/>
          <p:cNvPicPr>
            <a:picLocks noChangeAspect="1" noChangeArrowheads="1"/>
          </p:cNvPicPr>
          <p:nvPr/>
        </p:nvPicPr>
        <p:blipFill>
          <a:blip r:embed="rId5" cstate="print"/>
          <a:srcRect/>
          <a:stretch>
            <a:fillRect/>
          </a:stretch>
        </p:blipFill>
        <p:spPr bwMode="auto">
          <a:xfrm>
            <a:off x="107504" y="6379892"/>
            <a:ext cx="1057225" cy="478108"/>
          </a:xfrm>
          <a:prstGeom prst="rect">
            <a:avLst/>
          </a:prstGeom>
          <a:noFill/>
          <a:ln w="9525">
            <a:noFill/>
            <a:miter lim="800000"/>
            <a:headEnd/>
            <a:tailEnd/>
          </a:ln>
        </p:spPr>
      </p:pic>
      <p:pic>
        <p:nvPicPr>
          <p:cNvPr id="8" name="Picture 3"/>
          <p:cNvPicPr>
            <a:picLocks noChangeAspect="1" noChangeArrowheads="1"/>
          </p:cNvPicPr>
          <p:nvPr/>
        </p:nvPicPr>
        <p:blipFill>
          <a:blip r:embed="rId6" cstate="print"/>
          <a:srcRect/>
          <a:stretch>
            <a:fillRect/>
          </a:stretch>
        </p:blipFill>
        <p:spPr bwMode="auto">
          <a:xfrm>
            <a:off x="1403648" y="6309320"/>
            <a:ext cx="1028382" cy="508414"/>
          </a:xfrm>
          <a:prstGeom prst="rect">
            <a:avLst/>
          </a:prstGeom>
          <a:noFill/>
          <a:ln w="9525">
            <a:noFill/>
            <a:miter lim="800000"/>
            <a:headEnd/>
            <a:tailEnd/>
          </a:ln>
        </p:spPr>
      </p:pic>
      <p:sp>
        <p:nvSpPr>
          <p:cNvPr id="9" name="ZoneTexte 8"/>
          <p:cNvSpPr txBox="1"/>
          <p:nvPr/>
        </p:nvSpPr>
        <p:spPr>
          <a:xfrm>
            <a:off x="251520" y="836712"/>
            <a:ext cx="8712968" cy="461665"/>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BE" sz="2400" dirty="0" smtClean="0">
                <a:solidFill>
                  <a:schemeClr val="tx1">
                    <a:lumMod val="85000"/>
                    <a:lumOff val="15000"/>
                  </a:schemeClr>
                </a:solidFill>
              </a:rPr>
              <a:t>Transformateur MT/BT </a:t>
            </a:r>
            <a:r>
              <a:rPr lang="fr-BE" sz="2400" dirty="0" err="1" smtClean="0">
                <a:solidFill>
                  <a:schemeClr val="tx1">
                    <a:lumMod val="85000"/>
                    <a:lumOff val="15000"/>
                  </a:schemeClr>
                </a:solidFill>
              </a:rPr>
              <a:t>auto-régulant</a:t>
            </a:r>
            <a:r>
              <a:rPr lang="fr-BE" sz="2400" dirty="0" smtClean="0">
                <a:solidFill>
                  <a:schemeClr val="tx1">
                    <a:lumMod val="85000"/>
                    <a:lumOff val="15000"/>
                  </a:schemeClr>
                </a:solidFill>
              </a:rPr>
              <a:t> </a:t>
            </a:r>
            <a:endParaRPr lang="fr-BE" sz="2400" dirty="0">
              <a:solidFill>
                <a:schemeClr val="tx1">
                  <a:lumMod val="85000"/>
                  <a:lumOff val="15000"/>
                </a:schemeClr>
              </a:solidFill>
            </a:endParaRPr>
          </a:p>
        </p:txBody>
      </p:sp>
      <p:sp>
        <p:nvSpPr>
          <p:cNvPr id="19" name="Rectangle 3"/>
          <p:cNvSpPr txBox="1">
            <a:spLocks noChangeArrowheads="1"/>
          </p:cNvSpPr>
          <p:nvPr/>
        </p:nvSpPr>
        <p:spPr bwMode="auto">
          <a:xfrm>
            <a:off x="270819" y="1484784"/>
            <a:ext cx="5021261" cy="9179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1600" i="0" u="none" strike="noStrike" kern="0" cap="none" spc="0" normalizeH="0" baseline="0" noProof="0" dirty="0" smtClean="0">
                <a:ln>
                  <a:noFill/>
                </a:ln>
                <a:effectLst/>
                <a:uLnTx/>
                <a:uFillTx/>
                <a:latin typeface="Arial"/>
                <a:ea typeface="ＭＳ Ｐゴシック"/>
                <a:cs typeface="+mn-cs"/>
              </a:rPr>
              <a:t>Un </a:t>
            </a:r>
            <a:r>
              <a:rPr kumimoji="0" lang="en-US" sz="1600" i="0" u="none" strike="noStrike" kern="0" cap="none" spc="0" normalizeH="0" baseline="0" noProof="0" dirty="0" err="1" smtClean="0">
                <a:ln>
                  <a:noFill/>
                </a:ln>
                <a:effectLst/>
                <a:uLnTx/>
                <a:uFillTx/>
                <a:latin typeface="Arial"/>
                <a:ea typeface="ＭＳ Ｐゴシック"/>
                <a:cs typeface="+mn-cs"/>
              </a:rPr>
              <a:t>transformateur</a:t>
            </a:r>
            <a:r>
              <a:rPr kumimoji="0" lang="en-US" sz="1600" i="0" u="none" strike="noStrike" kern="0" cap="none" spc="0" normalizeH="0" baseline="0" noProof="0" dirty="0" smtClean="0">
                <a:ln>
                  <a:noFill/>
                </a:ln>
                <a:effectLst/>
                <a:uLnTx/>
                <a:uFillTx/>
                <a:latin typeface="Arial"/>
                <a:ea typeface="ＭＳ Ｐゴシック"/>
                <a:cs typeface="+mn-cs"/>
              </a:rPr>
              <a:t> auto-</a:t>
            </a:r>
            <a:r>
              <a:rPr kumimoji="0" lang="en-US" sz="1600" i="0" u="none" strike="noStrike" kern="0" cap="none" spc="0" normalizeH="0" baseline="0" noProof="0" dirty="0" err="1" smtClean="0">
                <a:ln>
                  <a:noFill/>
                </a:ln>
                <a:effectLst/>
                <a:uLnTx/>
                <a:uFillTx/>
                <a:latin typeface="Arial"/>
                <a:ea typeface="ＭＳ Ｐゴシック"/>
                <a:cs typeface="+mn-cs"/>
              </a:rPr>
              <a:t>régulant</a:t>
            </a:r>
            <a:r>
              <a:rPr kumimoji="0" lang="en-US" sz="1600" i="0" u="none" strike="noStrike" kern="0" cap="none" spc="0" normalizeH="0" baseline="0" noProof="0" dirty="0" smtClean="0">
                <a:ln>
                  <a:noFill/>
                </a:ln>
                <a:effectLst/>
                <a:uLnTx/>
                <a:uFillTx/>
                <a:latin typeface="Arial"/>
                <a:ea typeface="ＭＳ Ｐゴシック"/>
                <a:cs typeface="+mn-cs"/>
              </a:rPr>
              <a:t> </a:t>
            </a:r>
            <a:r>
              <a:rPr kumimoji="0" lang="en-US" sz="1600" i="0" u="none" strike="noStrike" kern="0" cap="none" spc="0" normalizeH="0" baseline="0" noProof="0" dirty="0" err="1" smtClean="0">
                <a:ln>
                  <a:noFill/>
                </a:ln>
                <a:effectLst/>
                <a:uLnTx/>
                <a:uFillTx/>
                <a:latin typeface="Arial"/>
                <a:ea typeface="ＭＳ Ｐゴシック"/>
                <a:cs typeface="+mn-cs"/>
              </a:rPr>
              <a:t>utilisant</a:t>
            </a:r>
            <a:r>
              <a:rPr kumimoji="0" lang="en-US" sz="1600" i="0" u="none" strike="noStrike" kern="0" cap="none" spc="0" normalizeH="0" baseline="0" noProof="0" dirty="0" smtClean="0">
                <a:ln>
                  <a:noFill/>
                </a:ln>
                <a:effectLst/>
                <a:uLnTx/>
                <a:uFillTx/>
                <a:latin typeface="Arial"/>
                <a:ea typeface="ＭＳ Ｐゴシック"/>
                <a:cs typeface="+mn-cs"/>
              </a:rPr>
              <a:t> la </a:t>
            </a:r>
            <a:r>
              <a:rPr kumimoji="0" lang="en-US" sz="1600" i="0" u="none" strike="noStrike" kern="0" cap="none" spc="0" normalizeH="0" baseline="0" noProof="0" dirty="0" err="1" smtClean="0">
                <a:ln>
                  <a:noFill/>
                </a:ln>
                <a:effectLst/>
                <a:uLnTx/>
                <a:uFillTx/>
                <a:latin typeface="Arial"/>
                <a:ea typeface="ＭＳ Ｐゴシック"/>
                <a:cs typeface="+mn-cs"/>
              </a:rPr>
              <a:t>technologie</a:t>
            </a:r>
            <a:r>
              <a:rPr kumimoji="0" lang="en-US" sz="1600" i="0" u="none" strike="noStrike" kern="0" cap="none" spc="0" normalizeH="0" baseline="0" noProof="0" dirty="0" smtClean="0">
                <a:ln>
                  <a:noFill/>
                </a:ln>
                <a:effectLst/>
                <a:uLnTx/>
                <a:uFillTx/>
                <a:latin typeface="Arial"/>
                <a:ea typeface="ＭＳ Ｐゴシック"/>
                <a:cs typeface="+mn-cs"/>
              </a:rPr>
              <a:t> “OLTC” (On Load Tap Changer) a </a:t>
            </a:r>
            <a:r>
              <a:rPr kumimoji="0" lang="en-US" sz="1600" i="0" u="none" strike="noStrike" kern="0" cap="none" spc="0" normalizeH="0" baseline="0" noProof="0" dirty="0" err="1" smtClean="0">
                <a:ln>
                  <a:noFill/>
                </a:ln>
                <a:effectLst/>
                <a:uLnTx/>
                <a:uFillTx/>
                <a:latin typeface="Arial"/>
                <a:ea typeface="ＭＳ Ｐゴシック"/>
                <a:cs typeface="+mn-cs"/>
              </a:rPr>
              <a:t>été</a:t>
            </a:r>
            <a:r>
              <a:rPr kumimoji="0" lang="en-US" sz="1600" i="0" u="none" strike="noStrike" kern="0" cap="none" spc="0" normalizeH="0" baseline="0" noProof="0" dirty="0" smtClean="0">
                <a:ln>
                  <a:noFill/>
                </a:ln>
                <a:effectLst/>
                <a:uLnTx/>
                <a:uFillTx/>
                <a:latin typeface="Arial"/>
                <a:ea typeface="ＭＳ Ｐゴシック"/>
                <a:cs typeface="+mn-cs"/>
              </a:rPr>
              <a:t> </a:t>
            </a:r>
            <a:r>
              <a:rPr kumimoji="0" lang="en-US" sz="1600" i="0" u="none" strike="noStrike" kern="0" cap="none" spc="0" normalizeH="0" baseline="0" noProof="0" dirty="0" err="1" smtClean="0">
                <a:ln>
                  <a:noFill/>
                </a:ln>
                <a:effectLst/>
                <a:uLnTx/>
                <a:uFillTx/>
                <a:latin typeface="Arial"/>
                <a:ea typeface="ＭＳ Ｐゴシック"/>
                <a:cs typeface="+mn-cs"/>
              </a:rPr>
              <a:t>placé</a:t>
            </a:r>
            <a:r>
              <a:rPr kumimoji="0" lang="en-US" sz="1600" i="0" u="none" strike="noStrike" kern="0" cap="none" spc="0" normalizeH="0" baseline="0" noProof="0" dirty="0" smtClean="0">
                <a:ln>
                  <a:noFill/>
                </a:ln>
                <a:effectLst/>
                <a:uLnTx/>
                <a:uFillTx/>
                <a:latin typeface="Arial"/>
                <a:ea typeface="ＭＳ Ｐゴシック"/>
                <a:cs typeface="+mn-cs"/>
              </a:rPr>
              <a:t> le 25 </a:t>
            </a:r>
            <a:r>
              <a:rPr kumimoji="0" lang="en-US" sz="1600" i="0" u="none" strike="noStrike" kern="0" cap="none" spc="0" normalizeH="0" baseline="0" noProof="0" dirty="0" err="1" smtClean="0">
                <a:ln>
                  <a:noFill/>
                </a:ln>
                <a:effectLst/>
                <a:uLnTx/>
                <a:uFillTx/>
                <a:latin typeface="Arial"/>
                <a:ea typeface="ＭＳ Ｐゴシック"/>
                <a:cs typeface="+mn-cs"/>
              </a:rPr>
              <a:t>juin</a:t>
            </a:r>
            <a:r>
              <a:rPr kumimoji="0" lang="en-US" sz="1600" i="0" u="none" strike="noStrike" kern="0" cap="none" spc="0" normalizeH="0" baseline="0" noProof="0" dirty="0" smtClean="0">
                <a:ln>
                  <a:noFill/>
                </a:ln>
                <a:effectLst/>
                <a:uLnTx/>
                <a:uFillTx/>
                <a:latin typeface="Arial"/>
                <a:ea typeface="ＭＳ Ｐゴシック"/>
                <a:cs typeface="+mn-cs"/>
              </a:rPr>
              <a:t> 2013 </a:t>
            </a:r>
            <a:r>
              <a:rPr kumimoji="0" lang="en-US" sz="1600" i="0" u="none" strike="noStrike" kern="0" cap="none" spc="0" normalizeH="0" baseline="0" noProof="0" dirty="0" err="1" smtClean="0">
                <a:ln>
                  <a:noFill/>
                </a:ln>
                <a:effectLst/>
                <a:uLnTx/>
                <a:uFillTx/>
                <a:latin typeface="Arial"/>
                <a:ea typeface="ＭＳ Ｐゴシック"/>
                <a:cs typeface="+mn-cs"/>
              </a:rPr>
              <a:t>dans</a:t>
            </a:r>
            <a:r>
              <a:rPr kumimoji="0" lang="en-US" sz="1600" i="0" u="none" strike="noStrike" kern="0" cap="none" spc="0" normalizeH="0" baseline="0" noProof="0" dirty="0" smtClean="0">
                <a:ln>
                  <a:noFill/>
                </a:ln>
                <a:effectLst/>
                <a:uLnTx/>
                <a:uFillTx/>
                <a:latin typeface="Arial"/>
                <a:ea typeface="ＭＳ Ｐゴシック"/>
                <a:cs typeface="+mn-cs"/>
              </a:rPr>
              <a:t> la CR Champs de </a:t>
            </a:r>
            <a:r>
              <a:rPr kumimoji="0" lang="en-US" sz="1600" i="0" u="none" strike="noStrike" kern="0" cap="none" spc="0" normalizeH="0" baseline="0" noProof="0" dirty="0" err="1" smtClean="0">
                <a:ln>
                  <a:noFill/>
                </a:ln>
                <a:effectLst/>
                <a:uLnTx/>
                <a:uFillTx/>
                <a:latin typeface="Arial"/>
                <a:ea typeface="ＭＳ Ｐゴシック"/>
                <a:cs typeface="+mn-cs"/>
              </a:rPr>
              <a:t>Beyne</a:t>
            </a:r>
            <a:r>
              <a:rPr kumimoji="0" lang="en-US" sz="1600" i="0" u="none" strike="noStrike" kern="0" cap="none" spc="0" normalizeH="0" baseline="0" noProof="0" dirty="0" smtClean="0">
                <a:ln>
                  <a:noFill/>
                </a:ln>
                <a:effectLst/>
                <a:uLnTx/>
                <a:uFillTx/>
                <a:latin typeface="Arial"/>
                <a:ea typeface="ＭＳ Ｐゴシック"/>
                <a:cs typeface="+mn-cs"/>
              </a:rPr>
              <a:t>.</a:t>
            </a:r>
            <a:r>
              <a:rPr kumimoji="0" lang="en-US" sz="1100" i="0" u="none" strike="noStrike" kern="0" cap="none" spc="0" normalizeH="0" baseline="0" noProof="0" dirty="0" smtClean="0">
                <a:ln>
                  <a:noFill/>
                </a:ln>
                <a:effectLst/>
                <a:uLnTx/>
                <a:uFillTx/>
                <a:latin typeface="Calibri" pitchFamily="34" charset="0"/>
                <a:ea typeface="ＭＳ Ｐゴシック"/>
                <a:cs typeface="Calibri" pitchFamily="34" charset="0"/>
              </a:rPr>
              <a:t>			</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n-US" i="0" u="none" strike="noStrike" kern="0" cap="none" spc="0" normalizeH="0" baseline="0" noProof="0" dirty="0" smtClean="0">
              <a:ln>
                <a:noFill/>
              </a:ln>
              <a:effectLst/>
              <a:uLnTx/>
              <a:uFillTx/>
              <a:latin typeface="Calibri" pitchFamily="34" charset="0"/>
              <a:ea typeface="ＭＳ Ｐゴシック"/>
              <a:cs typeface="Calibri"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n-US" i="0" u="none" strike="noStrike" kern="0" cap="none" spc="0" normalizeH="0" baseline="0" noProof="0" dirty="0" smtClean="0">
              <a:ln>
                <a:noFill/>
              </a:ln>
              <a:effectLst/>
              <a:uLnTx/>
              <a:uFillTx/>
              <a:latin typeface="Calibri" pitchFamily="34" charset="0"/>
              <a:ea typeface="ＭＳ Ｐゴシック"/>
              <a:cs typeface="Calibri"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n-US" sz="2400" i="0" u="none" strike="noStrike" kern="0" cap="none" spc="0" normalizeH="0" baseline="0" noProof="0" dirty="0" smtClean="0">
              <a:ln>
                <a:noFill/>
              </a:ln>
              <a:effectLst/>
              <a:uLnTx/>
              <a:uFillTx/>
              <a:latin typeface="Calibri" pitchFamily="34" charset="0"/>
              <a:ea typeface="ＭＳ Ｐゴシック"/>
              <a:cs typeface="Calibri"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n-US" sz="2400" i="0" u="none" strike="noStrike" kern="0" cap="none" spc="0" normalizeH="0" baseline="0" noProof="0" dirty="0" smtClean="0">
              <a:ln>
                <a:noFill/>
              </a:ln>
              <a:effectLst/>
              <a:uLnTx/>
              <a:uFillTx/>
              <a:latin typeface="Calibri" pitchFamily="34" charset="0"/>
              <a:ea typeface="ＭＳ Ｐゴシック"/>
              <a:cs typeface="Calibri"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n-US" sz="2400" i="0" u="none" strike="noStrike" kern="0" cap="none" spc="0" normalizeH="0" baseline="0" noProof="0" dirty="0" smtClean="0">
              <a:ln>
                <a:noFill/>
              </a:ln>
              <a:effectLst/>
              <a:uLnTx/>
              <a:uFillTx/>
              <a:latin typeface="Calibri" pitchFamily="34" charset="0"/>
              <a:ea typeface="ＭＳ Ｐゴシック"/>
              <a:cs typeface="Calibri" pitchFamily="34" charset="0"/>
            </a:endParaRPr>
          </a:p>
          <a:p>
            <a:pPr marL="0" marR="0" lvl="0" indent="0" algn="just" defTabSz="914400" rtl="0" eaLnBrk="1" fontAlgn="base" latinLnBrk="0" hangingPunct="1">
              <a:lnSpc>
                <a:spcPct val="100000"/>
              </a:lnSpc>
              <a:spcBef>
                <a:spcPct val="20000"/>
              </a:spcBef>
              <a:spcAft>
                <a:spcPct val="0"/>
              </a:spcAft>
              <a:buClrTx/>
              <a:buSzTx/>
              <a:buFontTx/>
              <a:buChar char="-"/>
              <a:tabLst/>
              <a:defRPr/>
            </a:pPr>
            <a:endParaRPr kumimoji="0" lang="en-US" sz="2400" i="0" u="none" strike="noStrike" kern="0" cap="none" spc="0" normalizeH="0" baseline="0" noProof="0" dirty="0" smtClean="0">
              <a:ln>
                <a:noFill/>
              </a:ln>
              <a:effectLst/>
              <a:uLnTx/>
              <a:uFillTx/>
              <a:latin typeface="Calibri" pitchFamily="34" charset="0"/>
              <a:ea typeface="ＭＳ Ｐゴシック"/>
              <a:cs typeface="Calibri"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1400" i="0" u="none" strike="noStrike" kern="0" cap="none" spc="0" normalizeH="0" baseline="0" noProof="0" dirty="0" smtClean="0">
                <a:ln>
                  <a:noFill/>
                </a:ln>
                <a:effectLst/>
                <a:uLnTx/>
                <a:uFillTx/>
                <a:latin typeface="Calibri" pitchFamily="34" charset="0"/>
                <a:ea typeface="ＭＳ Ｐゴシック"/>
                <a:cs typeface="Calibri" pitchFamily="34" charset="0"/>
              </a:rPr>
              <a:t>        </a:t>
            </a:r>
          </a:p>
          <a:p>
            <a:pPr marL="195263" marR="0" lvl="1" indent="-4763" algn="just" defTabSz="914400" rtl="0" eaLnBrk="1" fontAlgn="base" latinLnBrk="0" hangingPunct="1">
              <a:lnSpc>
                <a:spcPct val="100000"/>
              </a:lnSpc>
              <a:spcBef>
                <a:spcPct val="20000"/>
              </a:spcBef>
              <a:spcAft>
                <a:spcPct val="0"/>
              </a:spcAft>
              <a:buClr>
                <a:srgbClr val="D95121"/>
              </a:buClr>
              <a:buSzTx/>
              <a:buFontTx/>
              <a:buNone/>
              <a:tabLst/>
              <a:defRPr/>
            </a:pPr>
            <a:r>
              <a:rPr kumimoji="0" lang="en-US" sz="2000" i="0" u="none" strike="noStrike" kern="0" cap="none" spc="0" normalizeH="0" baseline="0" noProof="0" dirty="0" smtClean="0">
                <a:ln>
                  <a:noFill/>
                </a:ln>
                <a:effectLst/>
                <a:uLnTx/>
                <a:uFillTx/>
                <a:latin typeface="Calibri" pitchFamily="34" charset="0"/>
                <a:ea typeface="ＭＳ Ｐゴシック"/>
                <a:cs typeface="Calibri" pitchFamily="34" charset="0"/>
              </a:rPr>
              <a:t> </a:t>
            </a:r>
          </a:p>
          <a:p>
            <a:pPr marL="195263" marR="0" lvl="1" indent="-4763" algn="just" defTabSz="914400" rtl="0" eaLnBrk="1" fontAlgn="base" latinLnBrk="0" hangingPunct="1">
              <a:lnSpc>
                <a:spcPct val="100000"/>
              </a:lnSpc>
              <a:spcBef>
                <a:spcPct val="20000"/>
              </a:spcBef>
              <a:spcAft>
                <a:spcPct val="0"/>
              </a:spcAft>
              <a:buClr>
                <a:srgbClr val="D95121"/>
              </a:buClr>
              <a:buSzTx/>
              <a:buFontTx/>
              <a:buNone/>
              <a:tabLst/>
              <a:defRPr/>
            </a:pPr>
            <a:endParaRPr kumimoji="0" lang="en-US" sz="2000" i="0" u="none" strike="noStrike" kern="0" cap="none" spc="0" normalizeH="0" baseline="0" noProof="0" dirty="0" smtClean="0">
              <a:ln>
                <a:noFill/>
              </a:ln>
              <a:effectLst/>
              <a:uLnTx/>
              <a:uFillTx/>
              <a:latin typeface="Calibri" pitchFamily="34" charset="0"/>
              <a:ea typeface="ＭＳ Ｐゴシック"/>
              <a:cs typeface="Calibri" pitchFamily="34" charset="0"/>
            </a:endParaRPr>
          </a:p>
          <a:p>
            <a:pPr marL="387350" marR="0" lvl="2" indent="-1588" algn="just" defTabSz="914400" rtl="0" eaLnBrk="1" fontAlgn="base" latinLnBrk="0" hangingPunct="1">
              <a:lnSpc>
                <a:spcPct val="100000"/>
              </a:lnSpc>
              <a:spcBef>
                <a:spcPct val="20000"/>
              </a:spcBef>
              <a:spcAft>
                <a:spcPct val="0"/>
              </a:spcAft>
              <a:buClr>
                <a:srgbClr val="D95121"/>
              </a:buClr>
              <a:buSzTx/>
              <a:buFontTx/>
              <a:buNone/>
              <a:tabLst/>
              <a:defRPr/>
            </a:pPr>
            <a:endParaRPr kumimoji="0" lang="en-US" sz="2000" i="0" u="none" strike="noStrike" kern="0" cap="none" spc="0" normalizeH="0" baseline="0" noProof="0" dirty="0" smtClean="0">
              <a:ln>
                <a:noFill/>
              </a:ln>
              <a:effectLst/>
              <a:uLnTx/>
              <a:uFillTx/>
              <a:latin typeface="Calibri" pitchFamily="34" charset="0"/>
              <a:ea typeface="ＭＳ Ｐゴシック"/>
              <a:cs typeface="Calibri" pitchFamily="34" charset="0"/>
            </a:endParaRPr>
          </a:p>
          <a:p>
            <a:pPr marL="577850" marR="0" lvl="3" indent="0" algn="just" defTabSz="914400" rtl="0" eaLnBrk="1" fontAlgn="base" latinLnBrk="0" hangingPunct="1">
              <a:lnSpc>
                <a:spcPct val="100000"/>
              </a:lnSpc>
              <a:spcBef>
                <a:spcPct val="20000"/>
              </a:spcBef>
              <a:spcAft>
                <a:spcPct val="0"/>
              </a:spcAft>
              <a:buClrTx/>
              <a:buSzTx/>
              <a:buFont typeface="Times" pitchFamily="28" charset="0"/>
              <a:buChar char="–"/>
              <a:tabLst/>
              <a:defRPr/>
            </a:pPr>
            <a:endParaRPr kumimoji="0" lang="en-US" sz="1600" i="0" u="none" strike="noStrike" kern="0" cap="none" spc="0" normalizeH="0" baseline="0" noProof="0" dirty="0" smtClean="0">
              <a:ln>
                <a:noFill/>
              </a:ln>
              <a:effectLst/>
              <a:uLnTx/>
              <a:uFillTx/>
              <a:latin typeface="Calibri" pitchFamily="34" charset="0"/>
              <a:ea typeface="ＭＳ Ｐゴシック"/>
              <a:cs typeface="Calibri" pitchFamily="34" charset="0"/>
            </a:endParaRPr>
          </a:p>
          <a:p>
            <a:pPr marL="768350" marR="0" lvl="4" indent="0" algn="just" defTabSz="914400" rtl="0" eaLnBrk="1" fontAlgn="base" latinLnBrk="0" hangingPunct="1">
              <a:lnSpc>
                <a:spcPct val="100000"/>
              </a:lnSpc>
              <a:spcBef>
                <a:spcPct val="20000"/>
              </a:spcBef>
              <a:spcAft>
                <a:spcPct val="0"/>
              </a:spcAft>
              <a:buClr>
                <a:srgbClr val="D95121"/>
              </a:buClr>
              <a:buSzTx/>
              <a:buFontTx/>
              <a:buNone/>
              <a:tabLst/>
              <a:defRPr/>
            </a:pPr>
            <a:endParaRPr kumimoji="0" lang="en-US" sz="1400" i="0" u="none" strike="noStrike" kern="0" cap="none" spc="0" normalizeH="0" baseline="0" noProof="0" dirty="0" smtClean="0">
              <a:ln>
                <a:noFill/>
              </a:ln>
              <a:effectLst/>
              <a:uLnTx/>
              <a:uFillTx/>
              <a:latin typeface="Calibri" pitchFamily="34" charset="0"/>
              <a:ea typeface="ＭＳ Ｐゴシック"/>
              <a:cs typeface="Calibri" pitchFamily="34" charset="0"/>
            </a:endParaRPr>
          </a:p>
        </p:txBody>
      </p:sp>
      <p:sp>
        <p:nvSpPr>
          <p:cNvPr id="20" name="Rectangle 19"/>
          <p:cNvSpPr/>
          <p:nvPr/>
        </p:nvSpPr>
        <p:spPr>
          <a:xfrm>
            <a:off x="-196706" y="3432950"/>
            <a:ext cx="184731" cy="276999"/>
          </a:xfrm>
          <a:prstGeom prst="rect">
            <a:avLst/>
          </a:prstGeom>
        </p:spPr>
        <p:txBody>
          <a:bodyPr wrap="none">
            <a:spAutoFit/>
          </a:bodyPr>
          <a:lstStyle/>
          <a:p>
            <a:pPr eaLnBrk="0" hangingPunct="0"/>
            <a:endParaRPr lang="fr-BE" sz="1200" b="1" dirty="0">
              <a:latin typeface="Arial" charset="0"/>
              <a:ea typeface="ＭＳ Ｐゴシック" pitchFamily="28" charset="-128"/>
            </a:endParaRPr>
          </a:p>
        </p:txBody>
      </p:sp>
      <p:pic>
        <p:nvPicPr>
          <p:cNvPr id="21" name="Image 20" descr="Captureprésentation ST21.JPG"/>
          <p:cNvPicPr>
            <a:picLocks noChangeAspect="1"/>
          </p:cNvPicPr>
          <p:nvPr/>
        </p:nvPicPr>
        <p:blipFill>
          <a:blip r:embed="rId7" cstate="print"/>
          <a:stretch>
            <a:fillRect/>
          </a:stretch>
        </p:blipFill>
        <p:spPr>
          <a:xfrm>
            <a:off x="1458609" y="2420888"/>
            <a:ext cx="5046056" cy="3805134"/>
          </a:xfrm>
          <a:prstGeom prst="rect">
            <a:avLst/>
          </a:prstGeom>
          <a:ln w="12700">
            <a:solidFill>
              <a:srgbClr val="000000"/>
            </a:solidFill>
          </a:ln>
        </p:spPr>
      </p:pic>
      <p:sp>
        <p:nvSpPr>
          <p:cNvPr id="22" name="Rectangle 21"/>
          <p:cNvSpPr/>
          <p:nvPr/>
        </p:nvSpPr>
        <p:spPr>
          <a:xfrm>
            <a:off x="2082679" y="2714441"/>
            <a:ext cx="645048" cy="276999"/>
          </a:xfrm>
          <a:prstGeom prst="rect">
            <a:avLst/>
          </a:prstGeom>
          <a:solidFill>
            <a:srgbClr val="FFFFFF"/>
          </a:solidFill>
          <a:ln w="25400">
            <a:solidFill>
              <a:srgbClr val="FF0000"/>
            </a:solidFill>
          </a:ln>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fr-BE" sz="1200" b="1" i="0" u="none" strike="noStrike" kern="0" cap="none" spc="0" normalizeH="0" baseline="0" noProof="0" dirty="0">
                <a:ln>
                  <a:noFill/>
                </a:ln>
                <a:solidFill>
                  <a:sysClr val="windowText" lastClr="000000"/>
                </a:solidFill>
                <a:effectLst/>
                <a:uLnTx/>
                <a:uFillTx/>
                <a:latin typeface="Times New Roman" pitchFamily="18" charset="0"/>
                <a:ea typeface="ＭＳ Ｐゴシック" pitchFamily="28" charset="-128"/>
                <a:cs typeface="Times New Roman" pitchFamily="18" charset="0"/>
              </a:rPr>
              <a:t>OLTC.</a:t>
            </a:r>
          </a:p>
        </p:txBody>
      </p:sp>
      <p:sp>
        <p:nvSpPr>
          <p:cNvPr id="23" name="Rectangle 22"/>
          <p:cNvSpPr/>
          <p:nvPr/>
        </p:nvSpPr>
        <p:spPr>
          <a:xfrm>
            <a:off x="2238696" y="4042515"/>
            <a:ext cx="1266822" cy="276999"/>
          </a:xfrm>
          <a:prstGeom prst="rect">
            <a:avLst/>
          </a:prstGeom>
          <a:solidFill>
            <a:srgbClr val="FFFFFF"/>
          </a:solidFill>
          <a:ln w="25400">
            <a:solidFill>
              <a:srgbClr val="FF0000"/>
            </a:solidFill>
          </a:ln>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fr-BE" sz="1200" b="1" i="0" u="none" strike="noStrike" kern="0" cap="none" spc="0" normalizeH="0" baseline="0" noProof="0" dirty="0">
                <a:ln>
                  <a:noFill/>
                </a:ln>
                <a:solidFill>
                  <a:sysClr val="windowText" lastClr="000000"/>
                </a:solidFill>
                <a:effectLst/>
                <a:uLnTx/>
                <a:uFillTx/>
                <a:latin typeface="Times New Roman" pitchFamily="18" charset="0"/>
                <a:ea typeface="ＭＳ Ｐゴシック" pitchFamily="28" charset="-128"/>
                <a:cs typeface="Times New Roman" pitchFamily="18" charset="0"/>
              </a:rPr>
              <a:t>Transformateur.</a:t>
            </a:r>
          </a:p>
        </p:txBody>
      </p:sp>
      <p:sp>
        <p:nvSpPr>
          <p:cNvPr id="24" name="Rectangle 23"/>
          <p:cNvSpPr/>
          <p:nvPr/>
        </p:nvSpPr>
        <p:spPr>
          <a:xfrm>
            <a:off x="5359042" y="3429004"/>
            <a:ext cx="1301190" cy="276999"/>
          </a:xfrm>
          <a:prstGeom prst="rect">
            <a:avLst/>
          </a:prstGeom>
          <a:solidFill>
            <a:srgbClr val="FFFFFF"/>
          </a:solidFill>
          <a:ln w="25400">
            <a:solidFill>
              <a:srgbClr val="FF0000"/>
            </a:solidFill>
          </a:ln>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fr-BE" sz="1200" b="1" i="0" u="none" strike="noStrike" kern="0" cap="none" spc="0" normalizeH="0" baseline="0" noProof="0" dirty="0" smtClean="0">
                <a:ln>
                  <a:noFill/>
                </a:ln>
                <a:solidFill>
                  <a:sysClr val="windowText" lastClr="000000"/>
                </a:solidFill>
                <a:effectLst/>
                <a:uLnTx/>
                <a:uFillTx/>
                <a:latin typeface="Times New Roman" pitchFamily="18" charset="0"/>
                <a:ea typeface="ＭＳ Ｐゴシック" pitchFamily="28" charset="-128"/>
                <a:cs typeface="Times New Roman" pitchFamily="18" charset="0"/>
              </a:rPr>
              <a:t>Boitier IP CATV.</a:t>
            </a:r>
            <a:endParaRPr kumimoji="0" lang="fr-BE" sz="1200" b="1" i="0" u="none" strike="noStrike" kern="0" cap="none" spc="0" normalizeH="0" baseline="0" noProof="0" dirty="0">
              <a:ln>
                <a:noFill/>
              </a:ln>
              <a:solidFill>
                <a:sysClr val="windowText" lastClr="000000"/>
              </a:solidFill>
              <a:effectLst/>
              <a:uLnTx/>
              <a:uFillTx/>
              <a:latin typeface="Times New Roman" pitchFamily="18" charset="0"/>
              <a:ea typeface="ＭＳ Ｐゴシック" pitchFamily="28" charset="-128"/>
              <a:cs typeface="Times New Roman" pitchFamily="18" charset="0"/>
            </a:endParaRPr>
          </a:p>
        </p:txBody>
      </p:sp>
      <p:sp>
        <p:nvSpPr>
          <p:cNvPr id="25" name="Rectangle 24"/>
          <p:cNvSpPr/>
          <p:nvPr/>
        </p:nvSpPr>
        <p:spPr>
          <a:xfrm>
            <a:off x="5274367" y="5234721"/>
            <a:ext cx="1379352" cy="276999"/>
          </a:xfrm>
          <a:prstGeom prst="rect">
            <a:avLst/>
          </a:prstGeom>
          <a:solidFill>
            <a:srgbClr val="FFFFFF"/>
          </a:solidFill>
          <a:ln w="25400">
            <a:solidFill>
              <a:srgbClr val="FF0000"/>
            </a:solidFill>
          </a:ln>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fr-BE" sz="1200" b="1" i="0" u="none" strike="noStrike" kern="0" cap="none" spc="0" normalizeH="0" baseline="0" noProof="0" dirty="0">
                <a:ln>
                  <a:noFill/>
                </a:ln>
                <a:solidFill>
                  <a:sysClr val="windowText" lastClr="000000"/>
                </a:solidFill>
                <a:effectLst/>
                <a:uLnTx/>
                <a:uFillTx/>
                <a:latin typeface="Times New Roman" pitchFamily="18" charset="0"/>
                <a:ea typeface="ＭＳ Ｐゴシック" pitchFamily="28" charset="-128"/>
                <a:cs typeface="Times New Roman" pitchFamily="18" charset="0"/>
              </a:rPr>
              <a:t>Calculateur C264.</a:t>
            </a:r>
          </a:p>
        </p:txBody>
      </p:sp>
      <p:sp>
        <p:nvSpPr>
          <p:cNvPr id="26" name="Rectangle 25"/>
          <p:cNvSpPr/>
          <p:nvPr/>
        </p:nvSpPr>
        <p:spPr>
          <a:xfrm>
            <a:off x="127661" y="4781688"/>
            <a:ext cx="1624612" cy="461665"/>
          </a:xfrm>
          <a:prstGeom prst="rect">
            <a:avLst/>
          </a:prstGeom>
          <a:solidFill>
            <a:srgbClr val="FFFFFF"/>
          </a:solidFill>
          <a:ln w="25400">
            <a:solidFill>
              <a:srgbClr val="FF0000"/>
            </a:solidFill>
          </a:ln>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fr-BE" sz="1200" b="1" i="0" u="none" strike="noStrike" kern="0" cap="none" spc="0" normalizeH="0" baseline="0" noProof="0" dirty="0">
                <a:ln>
                  <a:noFill/>
                </a:ln>
                <a:solidFill>
                  <a:sysClr val="windowText" lastClr="000000"/>
                </a:solidFill>
                <a:effectLst/>
                <a:uLnTx/>
                <a:uFillTx/>
                <a:latin typeface="Times New Roman" pitchFamily="18" charset="0"/>
                <a:ea typeface="ＭＳ Ｐゴシック" pitchFamily="28" charset="-128"/>
                <a:cs typeface="Times New Roman" pitchFamily="18" charset="0"/>
              </a:rPr>
              <a:t>Boitier de commande </a:t>
            </a:r>
          </a:p>
          <a:p>
            <a:pPr marL="0" marR="0" lvl="0" indent="0" defTabSz="914400" eaLnBrk="0" fontAlgn="auto" latinLnBrk="0" hangingPunct="0">
              <a:lnSpc>
                <a:spcPct val="100000"/>
              </a:lnSpc>
              <a:spcBef>
                <a:spcPts val="0"/>
              </a:spcBef>
              <a:spcAft>
                <a:spcPts val="0"/>
              </a:spcAft>
              <a:buClrTx/>
              <a:buSzTx/>
              <a:buFontTx/>
              <a:buNone/>
              <a:tabLst/>
              <a:defRPr/>
            </a:pPr>
            <a:r>
              <a:rPr kumimoji="0" lang="fr-BE" sz="1200" b="1" i="0" u="none" strike="noStrike" kern="0" cap="none" spc="0" normalizeH="0" baseline="0" noProof="0" dirty="0">
                <a:ln>
                  <a:noFill/>
                </a:ln>
                <a:solidFill>
                  <a:sysClr val="windowText" lastClr="000000"/>
                </a:solidFill>
                <a:effectLst/>
                <a:uLnTx/>
                <a:uFillTx/>
                <a:latin typeface="Times New Roman" pitchFamily="18" charset="0"/>
                <a:ea typeface="ＭＳ Ｐゴシック" pitchFamily="28" charset="-128"/>
                <a:cs typeface="Times New Roman" pitchFamily="18" charset="0"/>
              </a:rPr>
              <a:t>de l’OLTC.</a:t>
            </a:r>
          </a:p>
        </p:txBody>
      </p:sp>
      <p:pic>
        <p:nvPicPr>
          <p:cNvPr id="27" name="Picture 2" descr="C:\Users\valmacco\Downloads\2013-04-09 08.41.12.jpg"/>
          <p:cNvPicPr>
            <a:picLocks noChangeAspect="1" noChangeArrowheads="1"/>
          </p:cNvPicPr>
          <p:nvPr/>
        </p:nvPicPr>
        <p:blipFill>
          <a:blip r:embed="rId8" cstate="print"/>
          <a:srcRect/>
          <a:stretch>
            <a:fillRect/>
          </a:stretch>
        </p:blipFill>
        <p:spPr bwMode="auto">
          <a:xfrm>
            <a:off x="5940152" y="1412776"/>
            <a:ext cx="2877423" cy="1992062"/>
          </a:xfrm>
          <a:prstGeom prst="rect">
            <a:avLst/>
          </a:prstGeom>
          <a:noFill/>
          <a:ln w="12700">
            <a:solidFill>
              <a:srgbClr val="000000"/>
            </a:solid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8151240" y="6572200"/>
            <a:ext cx="957264" cy="457200"/>
          </a:xfrm>
        </p:spPr>
        <p:txBody>
          <a:bodyPr/>
          <a:lstStyle/>
          <a:p>
            <a:r>
              <a:rPr lang="fr-FR" sz="1000" smtClean="0"/>
              <a:t>12/03/2014</a:t>
            </a:r>
            <a:endParaRPr lang="fr-BE" sz="1000" dirty="0"/>
          </a:p>
        </p:txBody>
      </p:sp>
      <p:sp>
        <p:nvSpPr>
          <p:cNvPr id="5" name="Espace réservé du pied de page 4"/>
          <p:cNvSpPr>
            <a:spLocks noGrp="1"/>
          </p:cNvSpPr>
          <p:nvPr>
            <p:ph type="ftr" sz="quarter" idx="11"/>
          </p:nvPr>
        </p:nvSpPr>
        <p:spPr>
          <a:xfrm>
            <a:off x="6822504" y="6572200"/>
            <a:ext cx="1325880" cy="457200"/>
          </a:xfrm>
        </p:spPr>
        <p:txBody>
          <a:bodyPr/>
          <a:lstStyle/>
          <a:p>
            <a:r>
              <a:rPr lang="fr-BE" sz="1000" dirty="0" smtClean="0"/>
              <a:t>REFLEX GT GAD</a:t>
            </a:r>
            <a:endParaRPr lang="fr-BE" sz="1000" dirty="0"/>
          </a:p>
        </p:txBody>
      </p:sp>
      <p:sp>
        <p:nvSpPr>
          <p:cNvPr id="6" name="Espace réservé du numéro de diapositive 5"/>
          <p:cNvSpPr>
            <a:spLocks noGrp="1"/>
          </p:cNvSpPr>
          <p:nvPr>
            <p:ph type="sldNum" sz="quarter" idx="12"/>
          </p:nvPr>
        </p:nvSpPr>
        <p:spPr/>
        <p:txBody>
          <a:bodyPr/>
          <a:lstStyle/>
          <a:p>
            <a:fld id="{F1657470-8DFA-4EC0-8FB2-CBC12D94EFA4}" type="slidenum">
              <a:rPr lang="fr-BE" smtClean="0"/>
              <a:pPr/>
              <a:t>27</a:t>
            </a:fld>
            <a:endParaRPr lang="fr-BE"/>
          </a:p>
        </p:txBody>
      </p:sp>
      <p:pic>
        <p:nvPicPr>
          <p:cNvPr id="7" name="Picture 2"/>
          <p:cNvPicPr>
            <a:picLocks noChangeAspect="1" noChangeArrowheads="1"/>
          </p:cNvPicPr>
          <p:nvPr/>
        </p:nvPicPr>
        <p:blipFill>
          <a:blip r:embed="rId3" cstate="print"/>
          <a:srcRect/>
          <a:stretch>
            <a:fillRect/>
          </a:stretch>
        </p:blipFill>
        <p:spPr bwMode="auto">
          <a:xfrm>
            <a:off x="107504" y="6379892"/>
            <a:ext cx="1057225" cy="478108"/>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1403648" y="6309320"/>
            <a:ext cx="1028382" cy="508414"/>
          </a:xfrm>
          <a:prstGeom prst="rect">
            <a:avLst/>
          </a:prstGeom>
          <a:noFill/>
          <a:ln w="9525">
            <a:noFill/>
            <a:miter lim="800000"/>
            <a:headEnd/>
            <a:tailEnd/>
          </a:ln>
        </p:spPr>
      </p:pic>
      <p:sp>
        <p:nvSpPr>
          <p:cNvPr id="9" name="ZoneTexte 8"/>
          <p:cNvSpPr txBox="1"/>
          <p:nvPr/>
        </p:nvSpPr>
        <p:spPr>
          <a:xfrm>
            <a:off x="251520" y="836712"/>
            <a:ext cx="8712968" cy="461665"/>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BE" sz="2400" dirty="0" smtClean="0">
                <a:solidFill>
                  <a:schemeClr val="tx1">
                    <a:lumMod val="85000"/>
                    <a:lumOff val="15000"/>
                  </a:schemeClr>
                </a:solidFill>
              </a:rPr>
              <a:t>Contenu</a:t>
            </a:r>
            <a:endParaRPr lang="fr-BE" sz="2400" dirty="0">
              <a:solidFill>
                <a:schemeClr val="tx1">
                  <a:lumMod val="85000"/>
                  <a:lumOff val="15000"/>
                </a:schemeClr>
              </a:solidFill>
            </a:endParaRPr>
          </a:p>
        </p:txBody>
      </p:sp>
      <p:pic>
        <p:nvPicPr>
          <p:cNvPr id="10" name="Picture 1"/>
          <p:cNvPicPr>
            <a:picLocks noChangeAspect="1" noChangeArrowheads="1"/>
          </p:cNvPicPr>
          <p:nvPr/>
        </p:nvPicPr>
        <p:blipFill>
          <a:blip r:embed="rId5" cstate="print"/>
          <a:srcRect/>
          <a:stretch>
            <a:fillRect/>
          </a:stretch>
        </p:blipFill>
        <p:spPr bwMode="auto">
          <a:xfrm>
            <a:off x="2591832" y="6237376"/>
            <a:ext cx="432000" cy="576000"/>
          </a:xfrm>
          <a:prstGeom prst="rect">
            <a:avLst/>
          </a:prstGeom>
          <a:noFill/>
          <a:ln w="9525">
            <a:noFill/>
            <a:miter lim="800000"/>
            <a:headEnd/>
            <a:tailEnd/>
          </a:ln>
        </p:spPr>
      </p:pic>
      <p:pic>
        <p:nvPicPr>
          <p:cNvPr id="11" name="Picture 4" descr="http://www.intermixt.be/SiteCollectionImages/logo_interregies.gif"/>
          <p:cNvPicPr>
            <a:picLocks noChangeAspect="1" noChangeArrowheads="1"/>
          </p:cNvPicPr>
          <p:nvPr/>
        </p:nvPicPr>
        <p:blipFill>
          <a:blip r:embed="rId6" cstate="print"/>
          <a:srcRect/>
          <a:stretch>
            <a:fillRect/>
          </a:stretch>
        </p:blipFill>
        <p:spPr bwMode="auto">
          <a:xfrm>
            <a:off x="3095936" y="6240289"/>
            <a:ext cx="720000" cy="586450"/>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835696" y="4077072"/>
            <a:ext cx="4608512" cy="11521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BE"/>
          </a:p>
        </p:txBody>
      </p:sp>
      <p:sp>
        <p:nvSpPr>
          <p:cNvPr id="4" name="Espace réservé de la date 3"/>
          <p:cNvSpPr>
            <a:spLocks noGrp="1"/>
          </p:cNvSpPr>
          <p:nvPr>
            <p:ph type="dt" sz="half" idx="10"/>
          </p:nvPr>
        </p:nvSpPr>
        <p:spPr>
          <a:xfrm>
            <a:off x="8151240" y="6572200"/>
            <a:ext cx="957264" cy="457200"/>
          </a:xfrm>
        </p:spPr>
        <p:txBody>
          <a:bodyPr/>
          <a:lstStyle/>
          <a:p>
            <a:r>
              <a:rPr lang="fr-FR" sz="1000" smtClean="0"/>
              <a:t>12/03/2014</a:t>
            </a:r>
            <a:endParaRPr lang="fr-BE" sz="1000" dirty="0"/>
          </a:p>
        </p:txBody>
      </p:sp>
      <p:sp>
        <p:nvSpPr>
          <p:cNvPr id="5" name="Espace réservé du pied de page 4"/>
          <p:cNvSpPr>
            <a:spLocks noGrp="1"/>
          </p:cNvSpPr>
          <p:nvPr>
            <p:ph type="ftr" sz="quarter" idx="11"/>
          </p:nvPr>
        </p:nvSpPr>
        <p:spPr>
          <a:xfrm>
            <a:off x="6822504" y="6572200"/>
            <a:ext cx="1325880" cy="457200"/>
          </a:xfrm>
        </p:spPr>
        <p:txBody>
          <a:bodyPr/>
          <a:lstStyle/>
          <a:p>
            <a:r>
              <a:rPr lang="fr-BE" sz="1000" dirty="0" smtClean="0"/>
              <a:t>REFLEX GT GAD</a:t>
            </a:r>
            <a:endParaRPr lang="fr-BE" sz="1000" dirty="0"/>
          </a:p>
        </p:txBody>
      </p:sp>
      <p:sp>
        <p:nvSpPr>
          <p:cNvPr id="6" name="Espace réservé du numéro de diapositive 5"/>
          <p:cNvSpPr>
            <a:spLocks noGrp="1"/>
          </p:cNvSpPr>
          <p:nvPr>
            <p:ph type="sldNum" sz="quarter" idx="12"/>
          </p:nvPr>
        </p:nvSpPr>
        <p:spPr/>
        <p:txBody>
          <a:bodyPr/>
          <a:lstStyle/>
          <a:p>
            <a:fld id="{F1657470-8DFA-4EC0-8FB2-CBC12D94EFA4}" type="slidenum">
              <a:rPr lang="fr-BE" smtClean="0"/>
              <a:pPr/>
              <a:t>3</a:t>
            </a:fld>
            <a:endParaRPr lang="fr-BE"/>
          </a:p>
        </p:txBody>
      </p:sp>
      <p:pic>
        <p:nvPicPr>
          <p:cNvPr id="7" name="Picture 2"/>
          <p:cNvPicPr>
            <a:picLocks noChangeAspect="1" noChangeArrowheads="1"/>
          </p:cNvPicPr>
          <p:nvPr/>
        </p:nvPicPr>
        <p:blipFill>
          <a:blip r:embed="rId3" cstate="print"/>
          <a:srcRect/>
          <a:stretch>
            <a:fillRect/>
          </a:stretch>
        </p:blipFill>
        <p:spPr bwMode="auto">
          <a:xfrm>
            <a:off x="107504" y="6379892"/>
            <a:ext cx="1057225" cy="478108"/>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1403648" y="6309320"/>
            <a:ext cx="1028382" cy="508414"/>
          </a:xfrm>
          <a:prstGeom prst="rect">
            <a:avLst/>
          </a:prstGeom>
          <a:noFill/>
          <a:ln w="9525">
            <a:noFill/>
            <a:miter lim="800000"/>
            <a:headEnd/>
            <a:tailEnd/>
          </a:ln>
        </p:spPr>
      </p:pic>
      <p:sp>
        <p:nvSpPr>
          <p:cNvPr id="9" name="ZoneTexte 8"/>
          <p:cNvSpPr txBox="1"/>
          <p:nvPr/>
        </p:nvSpPr>
        <p:spPr>
          <a:xfrm>
            <a:off x="251520" y="836712"/>
            <a:ext cx="8712968" cy="461665"/>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BE" sz="2400" dirty="0" smtClean="0">
                <a:solidFill>
                  <a:schemeClr val="tx1">
                    <a:lumMod val="85000"/>
                    <a:lumOff val="15000"/>
                  </a:schemeClr>
                </a:solidFill>
              </a:rPr>
              <a:t>1. Dimensionnement des réseaux de distribution</a:t>
            </a:r>
            <a:endParaRPr lang="fr-BE" sz="2400" dirty="0">
              <a:solidFill>
                <a:schemeClr val="tx1">
                  <a:lumMod val="85000"/>
                  <a:lumOff val="15000"/>
                </a:schemeClr>
              </a:solidFill>
            </a:endParaRPr>
          </a:p>
        </p:txBody>
      </p:sp>
      <p:sp>
        <p:nvSpPr>
          <p:cNvPr id="10" name="ZoneTexte 9"/>
          <p:cNvSpPr txBox="1"/>
          <p:nvPr/>
        </p:nvSpPr>
        <p:spPr>
          <a:xfrm>
            <a:off x="539552" y="1556792"/>
            <a:ext cx="7920880" cy="1200329"/>
          </a:xfrm>
          <a:prstGeom prst="rect">
            <a:avLst/>
          </a:prstGeom>
          <a:noFill/>
        </p:spPr>
        <p:txBody>
          <a:bodyPr wrap="square" rtlCol="0">
            <a:spAutoFit/>
          </a:bodyPr>
          <a:lstStyle/>
          <a:p>
            <a:pPr algn="just"/>
            <a:r>
              <a:rPr lang="fr-BE" dirty="0" smtClean="0"/>
              <a:t>Les réseaux de distribution actuels ont été dimensionnés suivant </a:t>
            </a:r>
            <a:r>
              <a:rPr lang="fr-BE" i="1" dirty="0" smtClean="0">
                <a:solidFill>
                  <a:schemeClr val="accent1">
                    <a:lumMod val="75000"/>
                  </a:schemeClr>
                </a:solidFill>
              </a:rPr>
              <a:t>une logique de prélèvement</a:t>
            </a:r>
            <a:r>
              <a:rPr lang="fr-BE" dirty="0" smtClean="0"/>
              <a:t> basée sur un facteur de </a:t>
            </a:r>
            <a:r>
              <a:rPr lang="fr-BE" i="1" dirty="0" smtClean="0">
                <a:solidFill>
                  <a:schemeClr val="accent1">
                    <a:lumMod val="75000"/>
                  </a:schemeClr>
                </a:solidFill>
              </a:rPr>
              <a:t>simultanéité</a:t>
            </a:r>
            <a:r>
              <a:rPr lang="fr-BE" dirty="0" smtClean="0"/>
              <a:t> défini en fonction du niveau de tension ainsi que sur le comportement statistiquement indépendant des différents URD.  </a:t>
            </a:r>
          </a:p>
        </p:txBody>
      </p:sp>
      <p:sp>
        <p:nvSpPr>
          <p:cNvPr id="12" name="ZoneTexte 11"/>
          <p:cNvSpPr txBox="1"/>
          <p:nvPr/>
        </p:nvSpPr>
        <p:spPr>
          <a:xfrm>
            <a:off x="539552" y="2937718"/>
            <a:ext cx="7920880" cy="923330"/>
          </a:xfrm>
          <a:prstGeom prst="rect">
            <a:avLst/>
          </a:prstGeom>
          <a:noFill/>
        </p:spPr>
        <p:txBody>
          <a:bodyPr wrap="square" rtlCol="0">
            <a:spAutoFit/>
          </a:bodyPr>
          <a:lstStyle/>
          <a:p>
            <a:pPr algn="just"/>
            <a:r>
              <a:rPr lang="fr-BE" dirty="0" smtClean="0"/>
              <a:t>Le </a:t>
            </a:r>
            <a:r>
              <a:rPr lang="fr-BE" u="sng" dirty="0" smtClean="0">
                <a:solidFill>
                  <a:schemeClr val="accent1">
                    <a:lumMod val="75000"/>
                  </a:schemeClr>
                </a:solidFill>
              </a:rPr>
              <a:t>facteur de simultanéité</a:t>
            </a:r>
            <a:r>
              <a:rPr lang="fr-BE" dirty="0" smtClean="0"/>
              <a:t> est le rapport entre la puissance maximale attendue en pratique sur le réseau pour tous les URD de ce réseau et la somme des puissances maximales de raccordement de chacun des URD</a:t>
            </a:r>
          </a:p>
        </p:txBody>
      </p:sp>
      <p:grpSp>
        <p:nvGrpSpPr>
          <p:cNvPr id="19" name="Groupe 18"/>
          <p:cNvGrpSpPr/>
          <p:nvPr/>
        </p:nvGrpSpPr>
        <p:grpSpPr>
          <a:xfrm>
            <a:off x="1907704" y="4293096"/>
            <a:ext cx="4536504" cy="720080"/>
            <a:chOff x="1475656" y="3789040"/>
            <a:chExt cx="4536504" cy="720080"/>
          </a:xfrm>
        </p:grpSpPr>
        <p:sp>
          <p:nvSpPr>
            <p:cNvPr id="13" name="ZoneTexte 12"/>
            <p:cNvSpPr txBox="1"/>
            <p:nvPr/>
          </p:nvSpPr>
          <p:spPr>
            <a:xfrm>
              <a:off x="1691680" y="3789040"/>
              <a:ext cx="4032448" cy="369332"/>
            </a:xfrm>
            <a:prstGeom prst="rect">
              <a:avLst/>
            </a:prstGeom>
            <a:noFill/>
          </p:spPr>
          <p:txBody>
            <a:bodyPr wrap="square" rtlCol="0">
              <a:spAutoFit/>
            </a:bodyPr>
            <a:lstStyle/>
            <a:p>
              <a:pPr algn="ctr"/>
              <a:r>
                <a:rPr lang="fr-BE" dirty="0" err="1" smtClean="0"/>
                <a:t>Pmax</a:t>
              </a:r>
              <a:r>
                <a:rPr lang="fr-BE" dirty="0" smtClean="0"/>
                <a:t> observée pour tous les URD</a:t>
              </a:r>
              <a:endParaRPr lang="fr-BE" dirty="0"/>
            </a:p>
          </p:txBody>
        </p:sp>
        <p:sp>
          <p:nvSpPr>
            <p:cNvPr id="14" name="ZoneTexte 13"/>
            <p:cNvSpPr txBox="1"/>
            <p:nvPr/>
          </p:nvSpPr>
          <p:spPr>
            <a:xfrm>
              <a:off x="1475656" y="4139788"/>
              <a:ext cx="4536504" cy="369332"/>
            </a:xfrm>
            <a:prstGeom prst="rect">
              <a:avLst/>
            </a:prstGeom>
            <a:noFill/>
          </p:spPr>
          <p:txBody>
            <a:bodyPr wrap="square" rtlCol="0">
              <a:spAutoFit/>
            </a:bodyPr>
            <a:lstStyle/>
            <a:p>
              <a:pPr algn="ctr"/>
              <a:r>
                <a:rPr lang="fr-BE" dirty="0" smtClean="0"/>
                <a:t>∑ </a:t>
              </a:r>
              <a:r>
                <a:rPr lang="fr-BE" dirty="0" err="1" smtClean="0"/>
                <a:t>Pmax</a:t>
              </a:r>
              <a:r>
                <a:rPr lang="fr-BE" dirty="0" smtClean="0"/>
                <a:t> de raccordement de chaque URD</a:t>
              </a:r>
              <a:endParaRPr lang="fr-BE" dirty="0"/>
            </a:p>
          </p:txBody>
        </p:sp>
        <p:cxnSp>
          <p:nvCxnSpPr>
            <p:cNvPr id="16" name="Connecteur droit 15"/>
            <p:cNvCxnSpPr/>
            <p:nvPr/>
          </p:nvCxnSpPr>
          <p:spPr>
            <a:xfrm>
              <a:off x="1691680" y="4149080"/>
              <a:ext cx="4104456" cy="0"/>
            </a:xfrm>
            <a:prstGeom prst="line">
              <a:avLst/>
            </a:prstGeom>
          </p:spPr>
          <p:style>
            <a:lnRef idx="2">
              <a:schemeClr val="dk1"/>
            </a:lnRef>
            <a:fillRef idx="0">
              <a:schemeClr val="dk1"/>
            </a:fillRef>
            <a:effectRef idx="1">
              <a:schemeClr val="dk1"/>
            </a:effectRef>
            <a:fontRef idx="minor">
              <a:schemeClr val="tx1"/>
            </a:fontRef>
          </p:style>
        </p:cxnSp>
      </p:grpSp>
      <p:pic>
        <p:nvPicPr>
          <p:cNvPr id="15" name="Picture 1"/>
          <p:cNvPicPr>
            <a:picLocks noChangeAspect="1" noChangeArrowheads="1"/>
          </p:cNvPicPr>
          <p:nvPr/>
        </p:nvPicPr>
        <p:blipFill>
          <a:blip r:embed="rId5" cstate="print"/>
          <a:srcRect/>
          <a:stretch>
            <a:fillRect/>
          </a:stretch>
        </p:blipFill>
        <p:spPr bwMode="auto">
          <a:xfrm>
            <a:off x="2591832" y="6237376"/>
            <a:ext cx="432000" cy="576000"/>
          </a:xfrm>
          <a:prstGeom prst="rect">
            <a:avLst/>
          </a:prstGeom>
          <a:noFill/>
          <a:ln w="9525">
            <a:noFill/>
            <a:miter lim="800000"/>
            <a:headEnd/>
            <a:tailEnd/>
          </a:ln>
        </p:spPr>
      </p:pic>
      <p:pic>
        <p:nvPicPr>
          <p:cNvPr id="17" name="Picture 4" descr="http://www.intermixt.be/SiteCollectionImages/logo_interregies.gif"/>
          <p:cNvPicPr>
            <a:picLocks noChangeAspect="1" noChangeArrowheads="1"/>
          </p:cNvPicPr>
          <p:nvPr/>
        </p:nvPicPr>
        <p:blipFill>
          <a:blip r:embed="rId6" cstate="print"/>
          <a:srcRect/>
          <a:stretch>
            <a:fillRect/>
          </a:stretch>
        </p:blipFill>
        <p:spPr bwMode="auto">
          <a:xfrm>
            <a:off x="3095936" y="6240289"/>
            <a:ext cx="720000" cy="5864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36" name="Picture 12" descr="http://www.developpementdurable.com/gfx/newsArticles/zoomThumbs/090914173312.jpg"/>
          <p:cNvPicPr>
            <a:picLocks noChangeAspect="1" noChangeArrowheads="1"/>
          </p:cNvPicPr>
          <p:nvPr/>
        </p:nvPicPr>
        <p:blipFill>
          <a:blip r:embed="rId3" cstate="print"/>
          <a:srcRect/>
          <a:stretch>
            <a:fillRect/>
          </a:stretch>
        </p:blipFill>
        <p:spPr bwMode="auto">
          <a:xfrm>
            <a:off x="6804248" y="4056692"/>
            <a:ext cx="2484784" cy="1172508"/>
          </a:xfrm>
          <a:prstGeom prst="rect">
            <a:avLst/>
          </a:prstGeom>
          <a:noFill/>
        </p:spPr>
      </p:pic>
      <p:sp>
        <p:nvSpPr>
          <p:cNvPr id="4" name="Espace réservé de la date 3"/>
          <p:cNvSpPr>
            <a:spLocks noGrp="1"/>
          </p:cNvSpPr>
          <p:nvPr>
            <p:ph type="dt" sz="half" idx="10"/>
          </p:nvPr>
        </p:nvSpPr>
        <p:spPr>
          <a:xfrm>
            <a:off x="8151240" y="6572200"/>
            <a:ext cx="957264" cy="457200"/>
          </a:xfrm>
        </p:spPr>
        <p:txBody>
          <a:bodyPr/>
          <a:lstStyle/>
          <a:p>
            <a:r>
              <a:rPr lang="fr-FR" sz="1000" smtClean="0"/>
              <a:t>12/03/2014</a:t>
            </a:r>
            <a:endParaRPr lang="fr-BE" sz="1000" dirty="0"/>
          </a:p>
        </p:txBody>
      </p:sp>
      <p:sp>
        <p:nvSpPr>
          <p:cNvPr id="5" name="Espace réservé du pied de page 4"/>
          <p:cNvSpPr>
            <a:spLocks noGrp="1"/>
          </p:cNvSpPr>
          <p:nvPr>
            <p:ph type="ftr" sz="quarter" idx="11"/>
          </p:nvPr>
        </p:nvSpPr>
        <p:spPr>
          <a:xfrm>
            <a:off x="6822504" y="6572200"/>
            <a:ext cx="1325880" cy="457200"/>
          </a:xfrm>
        </p:spPr>
        <p:txBody>
          <a:bodyPr/>
          <a:lstStyle/>
          <a:p>
            <a:r>
              <a:rPr lang="fr-BE" sz="1000" dirty="0" smtClean="0"/>
              <a:t>REFLEX GT GAD</a:t>
            </a:r>
            <a:endParaRPr lang="fr-BE" sz="1000" dirty="0"/>
          </a:p>
        </p:txBody>
      </p:sp>
      <p:sp>
        <p:nvSpPr>
          <p:cNvPr id="6" name="Espace réservé du numéro de diapositive 5"/>
          <p:cNvSpPr>
            <a:spLocks noGrp="1"/>
          </p:cNvSpPr>
          <p:nvPr>
            <p:ph type="sldNum" sz="quarter" idx="12"/>
          </p:nvPr>
        </p:nvSpPr>
        <p:spPr/>
        <p:txBody>
          <a:bodyPr/>
          <a:lstStyle/>
          <a:p>
            <a:fld id="{F1657470-8DFA-4EC0-8FB2-CBC12D94EFA4}" type="slidenum">
              <a:rPr lang="fr-BE" smtClean="0"/>
              <a:pPr/>
              <a:t>4</a:t>
            </a:fld>
            <a:endParaRPr lang="fr-BE"/>
          </a:p>
        </p:txBody>
      </p:sp>
      <p:pic>
        <p:nvPicPr>
          <p:cNvPr id="7" name="Picture 2"/>
          <p:cNvPicPr>
            <a:picLocks noChangeAspect="1" noChangeArrowheads="1"/>
          </p:cNvPicPr>
          <p:nvPr/>
        </p:nvPicPr>
        <p:blipFill>
          <a:blip r:embed="rId4" cstate="print"/>
          <a:srcRect/>
          <a:stretch>
            <a:fillRect/>
          </a:stretch>
        </p:blipFill>
        <p:spPr bwMode="auto">
          <a:xfrm>
            <a:off x="107504" y="6379892"/>
            <a:ext cx="1057225" cy="478108"/>
          </a:xfrm>
          <a:prstGeom prst="rect">
            <a:avLst/>
          </a:prstGeom>
          <a:noFill/>
          <a:ln w="9525">
            <a:noFill/>
            <a:miter lim="800000"/>
            <a:headEnd/>
            <a:tailEnd/>
          </a:ln>
        </p:spPr>
      </p:pic>
      <p:pic>
        <p:nvPicPr>
          <p:cNvPr id="8" name="Picture 3"/>
          <p:cNvPicPr>
            <a:picLocks noChangeAspect="1" noChangeArrowheads="1"/>
          </p:cNvPicPr>
          <p:nvPr/>
        </p:nvPicPr>
        <p:blipFill>
          <a:blip r:embed="rId5" cstate="print"/>
          <a:srcRect/>
          <a:stretch>
            <a:fillRect/>
          </a:stretch>
        </p:blipFill>
        <p:spPr bwMode="auto">
          <a:xfrm>
            <a:off x="1403648" y="6309320"/>
            <a:ext cx="1028382" cy="508414"/>
          </a:xfrm>
          <a:prstGeom prst="rect">
            <a:avLst/>
          </a:prstGeom>
          <a:noFill/>
          <a:ln w="9525">
            <a:noFill/>
            <a:miter lim="800000"/>
            <a:headEnd/>
            <a:tailEnd/>
          </a:ln>
        </p:spPr>
      </p:pic>
      <p:sp>
        <p:nvSpPr>
          <p:cNvPr id="9" name="ZoneTexte 8"/>
          <p:cNvSpPr txBox="1"/>
          <p:nvPr/>
        </p:nvSpPr>
        <p:spPr>
          <a:xfrm>
            <a:off x="251520" y="836712"/>
            <a:ext cx="8712968" cy="461665"/>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BE" sz="2400" dirty="0" smtClean="0">
                <a:solidFill>
                  <a:schemeClr val="tx1">
                    <a:lumMod val="85000"/>
                    <a:lumOff val="15000"/>
                  </a:schemeClr>
                </a:solidFill>
              </a:rPr>
              <a:t>1. Dimensionnement des réseaux de distribution (2)</a:t>
            </a:r>
            <a:endParaRPr lang="fr-BE" sz="2400" dirty="0">
              <a:solidFill>
                <a:schemeClr val="tx1">
                  <a:lumMod val="85000"/>
                  <a:lumOff val="15000"/>
                </a:schemeClr>
              </a:solidFill>
            </a:endParaRPr>
          </a:p>
        </p:txBody>
      </p:sp>
      <p:sp>
        <p:nvSpPr>
          <p:cNvPr id="10" name="Rectangle 9"/>
          <p:cNvSpPr/>
          <p:nvPr/>
        </p:nvSpPr>
        <p:spPr>
          <a:xfrm>
            <a:off x="395536" y="1844824"/>
            <a:ext cx="3888432" cy="1224136"/>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smtClean="0"/>
              <a:t>HT</a:t>
            </a:r>
          </a:p>
          <a:p>
            <a:pPr algn="ctr"/>
            <a:endParaRPr lang="fr-BE" sz="1600" dirty="0"/>
          </a:p>
          <a:p>
            <a:pPr algn="ctr"/>
            <a:r>
              <a:rPr lang="fr-BE" sz="1600" dirty="0" smtClean="0"/>
              <a:t>Redondance en N-1</a:t>
            </a:r>
          </a:p>
          <a:p>
            <a:pPr algn="ctr"/>
            <a:r>
              <a:rPr lang="fr-BE" sz="1600" dirty="0" smtClean="0"/>
              <a:t>Facteur de simultanéité =</a:t>
            </a:r>
            <a:r>
              <a:rPr lang="fr-BE" sz="1600" b="1" dirty="0" smtClean="0"/>
              <a:t>1</a:t>
            </a:r>
            <a:endParaRPr lang="fr-BE" sz="1600" b="1" dirty="0"/>
          </a:p>
        </p:txBody>
      </p:sp>
      <p:sp>
        <p:nvSpPr>
          <p:cNvPr id="11" name="Rectangle 10"/>
          <p:cNvSpPr/>
          <p:nvPr/>
        </p:nvSpPr>
        <p:spPr>
          <a:xfrm>
            <a:off x="395536" y="3284984"/>
            <a:ext cx="3888432" cy="1224136"/>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smtClean="0"/>
              <a:t>MT</a:t>
            </a:r>
          </a:p>
          <a:p>
            <a:pPr algn="ctr"/>
            <a:r>
              <a:rPr lang="fr-BE" sz="1600" dirty="0" smtClean="0"/>
              <a:t>Redondance basée sur la reconfiguration du réseau</a:t>
            </a:r>
          </a:p>
          <a:p>
            <a:pPr algn="ctr"/>
            <a:r>
              <a:rPr lang="fr-BE" sz="1600" dirty="0" smtClean="0"/>
              <a:t>Facteur de simultanéité =</a:t>
            </a:r>
            <a:r>
              <a:rPr lang="fr-BE" sz="1600" b="1" dirty="0" smtClean="0"/>
              <a:t>0.8</a:t>
            </a:r>
          </a:p>
          <a:p>
            <a:pPr algn="ctr"/>
            <a:endParaRPr lang="fr-BE" sz="1600" dirty="0"/>
          </a:p>
        </p:txBody>
      </p:sp>
      <p:sp>
        <p:nvSpPr>
          <p:cNvPr id="12" name="Rectangle 11"/>
          <p:cNvSpPr/>
          <p:nvPr/>
        </p:nvSpPr>
        <p:spPr>
          <a:xfrm>
            <a:off x="395536" y="4725144"/>
            <a:ext cx="3888432" cy="1224136"/>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smtClean="0"/>
              <a:t>BT</a:t>
            </a:r>
          </a:p>
          <a:p>
            <a:pPr algn="ctr"/>
            <a:r>
              <a:rPr lang="fr-BE" sz="1600" dirty="0" smtClean="0"/>
              <a:t>Peu de redondance</a:t>
            </a:r>
          </a:p>
          <a:p>
            <a:pPr algn="ctr"/>
            <a:r>
              <a:rPr lang="fr-BE" sz="1600" dirty="0" smtClean="0"/>
              <a:t>Facteur de simultanéité =</a:t>
            </a:r>
            <a:r>
              <a:rPr lang="fr-BE" sz="1600" b="1" dirty="0" smtClean="0"/>
              <a:t>0.2-0.3</a:t>
            </a:r>
          </a:p>
          <a:p>
            <a:pPr algn="ctr"/>
            <a:endParaRPr lang="fr-BE" sz="1600" dirty="0"/>
          </a:p>
        </p:txBody>
      </p:sp>
      <p:sp>
        <p:nvSpPr>
          <p:cNvPr id="13" name="Flèche vers le bas 12"/>
          <p:cNvSpPr/>
          <p:nvPr/>
        </p:nvSpPr>
        <p:spPr>
          <a:xfrm>
            <a:off x="4355976" y="1700808"/>
            <a:ext cx="504056" cy="4392488"/>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BE" sz="1400" b="1" dirty="0"/>
          </a:p>
        </p:txBody>
      </p:sp>
      <p:sp>
        <p:nvSpPr>
          <p:cNvPr id="15" name="ZoneTexte 14"/>
          <p:cNvSpPr txBox="1"/>
          <p:nvPr/>
        </p:nvSpPr>
        <p:spPr>
          <a:xfrm rot="16200000">
            <a:off x="3010726" y="3622123"/>
            <a:ext cx="3203848" cy="369332"/>
          </a:xfrm>
          <a:prstGeom prst="rect">
            <a:avLst/>
          </a:prstGeom>
          <a:noFill/>
        </p:spPr>
        <p:txBody>
          <a:bodyPr wrap="square" rtlCol="0">
            <a:spAutoFit/>
          </a:bodyPr>
          <a:lstStyle/>
          <a:p>
            <a:r>
              <a:rPr lang="fr-BE" b="1" dirty="0" smtClean="0">
                <a:solidFill>
                  <a:schemeClr val="accent1">
                    <a:lumMod val="75000"/>
                  </a:schemeClr>
                </a:solidFill>
              </a:rPr>
              <a:t>Facteur de simultanéité</a:t>
            </a:r>
            <a:endParaRPr lang="fr-BE" b="1" dirty="0">
              <a:solidFill>
                <a:schemeClr val="accent1">
                  <a:lumMod val="75000"/>
                </a:schemeClr>
              </a:solidFill>
            </a:endParaRPr>
          </a:p>
        </p:txBody>
      </p:sp>
      <p:sp>
        <p:nvSpPr>
          <p:cNvPr id="17" name="ZoneTexte 16"/>
          <p:cNvSpPr txBox="1"/>
          <p:nvPr/>
        </p:nvSpPr>
        <p:spPr>
          <a:xfrm>
            <a:off x="5004048" y="1763524"/>
            <a:ext cx="3312368" cy="369332"/>
          </a:xfrm>
          <a:prstGeom prst="rect">
            <a:avLst/>
          </a:prstGeom>
          <a:noFill/>
        </p:spPr>
        <p:txBody>
          <a:bodyPr wrap="square" rtlCol="0">
            <a:spAutoFit/>
          </a:bodyPr>
          <a:lstStyle/>
          <a:p>
            <a:r>
              <a:rPr lang="fr-BE" u="sng" dirty="0" smtClean="0">
                <a:solidFill>
                  <a:schemeClr val="accent6">
                    <a:lumMod val="60000"/>
                    <a:lumOff val="40000"/>
                  </a:schemeClr>
                </a:solidFill>
              </a:rPr>
              <a:t>Mais aujourd’hui</a:t>
            </a:r>
            <a:r>
              <a:rPr lang="fr-BE" dirty="0" smtClean="0">
                <a:solidFill>
                  <a:schemeClr val="accent6">
                    <a:lumMod val="60000"/>
                    <a:lumOff val="40000"/>
                  </a:schemeClr>
                </a:solidFill>
              </a:rPr>
              <a:t> : </a:t>
            </a:r>
            <a:endParaRPr lang="fr-BE" dirty="0">
              <a:solidFill>
                <a:schemeClr val="accent6">
                  <a:lumMod val="60000"/>
                  <a:lumOff val="40000"/>
                </a:schemeClr>
              </a:solidFill>
            </a:endParaRPr>
          </a:p>
        </p:txBody>
      </p:sp>
      <p:sp>
        <p:nvSpPr>
          <p:cNvPr id="18" name="ZoneTexte 17"/>
          <p:cNvSpPr txBox="1"/>
          <p:nvPr/>
        </p:nvSpPr>
        <p:spPr>
          <a:xfrm>
            <a:off x="5076056" y="3995772"/>
            <a:ext cx="3312368" cy="369332"/>
          </a:xfrm>
          <a:prstGeom prst="rect">
            <a:avLst/>
          </a:prstGeom>
          <a:noFill/>
        </p:spPr>
        <p:txBody>
          <a:bodyPr wrap="square" rtlCol="0">
            <a:spAutoFit/>
          </a:bodyPr>
          <a:lstStyle/>
          <a:p>
            <a:r>
              <a:rPr lang="fr-BE" u="sng" dirty="0" smtClean="0">
                <a:solidFill>
                  <a:schemeClr val="accent6">
                    <a:lumMod val="60000"/>
                    <a:lumOff val="40000"/>
                  </a:schemeClr>
                </a:solidFill>
              </a:rPr>
              <a:t>Et demain </a:t>
            </a:r>
            <a:r>
              <a:rPr lang="fr-BE" dirty="0" smtClean="0">
                <a:solidFill>
                  <a:schemeClr val="accent6">
                    <a:lumMod val="60000"/>
                    <a:lumOff val="40000"/>
                  </a:schemeClr>
                </a:solidFill>
              </a:rPr>
              <a:t>: </a:t>
            </a:r>
            <a:endParaRPr lang="fr-BE" dirty="0">
              <a:solidFill>
                <a:schemeClr val="accent6">
                  <a:lumMod val="60000"/>
                  <a:lumOff val="40000"/>
                </a:schemeClr>
              </a:solidFill>
            </a:endParaRPr>
          </a:p>
        </p:txBody>
      </p:sp>
      <p:sp>
        <p:nvSpPr>
          <p:cNvPr id="19" name="ZoneTexte 18"/>
          <p:cNvSpPr txBox="1"/>
          <p:nvPr/>
        </p:nvSpPr>
        <p:spPr>
          <a:xfrm>
            <a:off x="5004048" y="2204864"/>
            <a:ext cx="3888432" cy="923330"/>
          </a:xfrm>
          <a:prstGeom prst="rect">
            <a:avLst/>
          </a:prstGeom>
          <a:noFill/>
        </p:spPr>
        <p:txBody>
          <a:bodyPr wrap="square" rtlCol="0">
            <a:spAutoFit/>
          </a:bodyPr>
          <a:lstStyle/>
          <a:p>
            <a:pPr algn="just">
              <a:buFont typeface="Wingdings" pitchFamily="2" charset="2"/>
              <a:buChar char="ü"/>
            </a:pPr>
            <a:r>
              <a:rPr lang="fr-BE" dirty="0" smtClean="0"/>
              <a:t> Sources d’énergie renouvelable au comportement </a:t>
            </a:r>
            <a:r>
              <a:rPr lang="fr-BE" i="1" dirty="0" smtClean="0"/>
              <a:t>fortement corrélé </a:t>
            </a:r>
            <a:r>
              <a:rPr lang="fr-BE" dirty="0" smtClean="0"/>
              <a:t>: éolien, solaire,… </a:t>
            </a:r>
            <a:endParaRPr lang="fr-BE" dirty="0"/>
          </a:p>
        </p:txBody>
      </p:sp>
      <p:sp>
        <p:nvSpPr>
          <p:cNvPr id="20" name="ZoneTexte 19"/>
          <p:cNvSpPr txBox="1"/>
          <p:nvPr/>
        </p:nvSpPr>
        <p:spPr>
          <a:xfrm>
            <a:off x="5076056" y="4427820"/>
            <a:ext cx="3312368" cy="646331"/>
          </a:xfrm>
          <a:prstGeom prst="rect">
            <a:avLst/>
          </a:prstGeom>
          <a:noFill/>
        </p:spPr>
        <p:txBody>
          <a:bodyPr wrap="square" rtlCol="0">
            <a:spAutoFit/>
          </a:bodyPr>
          <a:lstStyle/>
          <a:p>
            <a:pPr>
              <a:buFont typeface="Wingdings" pitchFamily="2" charset="2"/>
              <a:buChar char="ü"/>
            </a:pPr>
            <a:r>
              <a:rPr lang="fr-BE" dirty="0" smtClean="0"/>
              <a:t> Véhicules électriques </a:t>
            </a:r>
          </a:p>
          <a:p>
            <a:pPr>
              <a:buFont typeface="Wingdings" pitchFamily="2" charset="2"/>
              <a:buChar char="ü"/>
            </a:pPr>
            <a:r>
              <a:rPr lang="fr-BE" dirty="0" smtClean="0"/>
              <a:t> Agrégateurs</a:t>
            </a:r>
            <a:endParaRPr lang="fr-BE" dirty="0"/>
          </a:p>
        </p:txBody>
      </p:sp>
      <p:sp>
        <p:nvSpPr>
          <p:cNvPr id="21" name="ZoneTexte 20"/>
          <p:cNvSpPr txBox="1"/>
          <p:nvPr/>
        </p:nvSpPr>
        <p:spPr>
          <a:xfrm>
            <a:off x="5004048" y="3153742"/>
            <a:ext cx="3816424" cy="646331"/>
          </a:xfrm>
          <a:prstGeom prst="rect">
            <a:avLst/>
          </a:prstGeom>
          <a:noFill/>
        </p:spPr>
        <p:txBody>
          <a:bodyPr wrap="square" rtlCol="0">
            <a:spAutoFit/>
          </a:bodyPr>
          <a:lstStyle/>
          <a:p>
            <a:pPr algn="just">
              <a:buFont typeface="Wingdings" pitchFamily="2" charset="2"/>
              <a:buChar char="ü"/>
            </a:pPr>
            <a:r>
              <a:rPr lang="fr-BE" dirty="0" smtClean="0"/>
              <a:t> Services auxiliaires requérant un comportement </a:t>
            </a:r>
            <a:r>
              <a:rPr lang="fr-BE" i="1" dirty="0" smtClean="0"/>
              <a:t>simultané</a:t>
            </a:r>
            <a:r>
              <a:rPr lang="fr-BE" dirty="0" smtClean="0"/>
              <a:t> des URD </a:t>
            </a:r>
            <a:endParaRPr lang="fr-BE" dirty="0"/>
          </a:p>
        </p:txBody>
      </p:sp>
      <p:sp>
        <p:nvSpPr>
          <p:cNvPr id="22" name="ZoneTexte 21"/>
          <p:cNvSpPr txBox="1"/>
          <p:nvPr/>
        </p:nvSpPr>
        <p:spPr>
          <a:xfrm>
            <a:off x="5076056" y="5301208"/>
            <a:ext cx="3816424" cy="1200329"/>
          </a:xfrm>
          <a:prstGeom prst="rect">
            <a:avLst/>
          </a:prstGeom>
          <a:noFill/>
        </p:spPr>
        <p:txBody>
          <a:bodyPr wrap="square" rtlCol="0">
            <a:spAutoFit/>
          </a:bodyPr>
          <a:lstStyle/>
          <a:p>
            <a:pPr algn="just"/>
            <a:r>
              <a:rPr lang="fr-BE" dirty="0" smtClean="0">
                <a:solidFill>
                  <a:schemeClr val="accent1">
                    <a:lumMod val="75000"/>
                  </a:schemeClr>
                </a:solidFill>
              </a:rPr>
              <a:t>Changement de paradigme!</a:t>
            </a:r>
          </a:p>
          <a:p>
            <a:pPr algn="just"/>
            <a:r>
              <a:rPr lang="fr-BE" dirty="0" smtClean="0"/>
              <a:t>les comportements des URD présentent un taux de corrélation croissant</a:t>
            </a:r>
            <a:endParaRPr lang="fr-BE" dirty="0"/>
          </a:p>
        </p:txBody>
      </p:sp>
      <p:pic>
        <p:nvPicPr>
          <p:cNvPr id="52226" name="Picture 2" descr="https://encrypted-tbn3.gstatic.com/images?q=tbn:ANd9GcQ1WXYt7cEAzSSyK0N3pVAvGufAg3veKdqH9MaBoB2JhLv58PvAoA"/>
          <p:cNvPicPr>
            <a:picLocks noChangeAspect="1" noChangeArrowheads="1"/>
          </p:cNvPicPr>
          <p:nvPr/>
        </p:nvPicPr>
        <p:blipFill>
          <a:blip r:embed="rId6" cstate="print"/>
          <a:srcRect/>
          <a:stretch>
            <a:fillRect/>
          </a:stretch>
        </p:blipFill>
        <p:spPr bwMode="auto">
          <a:xfrm>
            <a:off x="8172400" y="1052736"/>
            <a:ext cx="792088" cy="1190296"/>
          </a:xfrm>
          <a:prstGeom prst="rect">
            <a:avLst/>
          </a:prstGeom>
          <a:noFill/>
        </p:spPr>
      </p:pic>
      <p:pic>
        <p:nvPicPr>
          <p:cNvPr id="52228" name="Picture 4" descr="https://encrypted-tbn1.gstatic.com/images?q=tbn:ANd9GcTAO5dH3mEmLDr3k1qJkgCke6ojWan_c4APaqz8gQeXOI1jwD_S"/>
          <p:cNvPicPr>
            <a:picLocks noChangeAspect="1" noChangeArrowheads="1"/>
          </p:cNvPicPr>
          <p:nvPr/>
        </p:nvPicPr>
        <p:blipFill>
          <a:blip r:embed="rId7" cstate="print"/>
          <a:srcRect/>
          <a:stretch>
            <a:fillRect/>
          </a:stretch>
        </p:blipFill>
        <p:spPr bwMode="auto">
          <a:xfrm>
            <a:off x="7092280" y="1628800"/>
            <a:ext cx="1224136" cy="596563"/>
          </a:xfrm>
          <a:prstGeom prst="rect">
            <a:avLst/>
          </a:prstGeom>
          <a:noFill/>
        </p:spPr>
      </p:pic>
      <p:sp>
        <p:nvSpPr>
          <p:cNvPr id="52230" name="AutoShape 6" descr="data:image/jpeg;base64,/9j/4AAQSkZJRgABAQAAAQABAAD/2wCEAAkGBhQQEBUSEBASFBUUDxQUFhIUFRQUFRASFBAVFRQQFRIXGyceFxkjGhQWIC8gIykpLCwtFh4xNTAqNSgrLCkBCQoKDgwOGg8PGiwkHyQtKSwpMio1LC0sNSwsLCwpLCk1LCksKSwqLCksLCwpLCksLCksLCksLCwsLCwpLCwsLP/AABEIAJoBRwMBIgACEQEDEQH/xAAcAAEAAQUBAQAAAAAAAAAAAAAABQIDBAYHAQj/xABCEAABAwICBggCBwYGAwEAAAABAAIDBBESIQUGMUFRYQcTIjJxgZGhscEUM0JDYnLRI1JTgpKyFRZjg6LhF9LwCP/EABoBAQADAQEBAAAAAAAAAAAAAAABAwQCBQb/xAAyEQEAAgECBAMFBwUBAAAAAAAAAQIDBBESITFBEzJRYYGRsfAFIiMzUnGhFULB0eEU/9oADAMBAAIRAxEAPwDuKIiArc0uEX52VxY1d3f5ggq+ljgn0ocFg9YqXT71AkPpQ4L36UOCgjpmMfeN8rn4LKhrA4XaQRxC4jJWZ2iYRFolJ/SRwXvXjgViNcrgK7SzAi8bsXqkEREBERAREQEREBERAREQEREBERAREQEREBERAREQEREBERAREQEREBY9eOx5t/uCyFj13cPiP7ggipFGaRlNw2+Vr+6k5FAVFReZzeAFj7ELDrt/BnZVl8pdWtEaRLJnN2txZjiMYFvf2CqqJgxjnH7LSbcbblA6C0h1kpLsruH94cfQArwMMTxxMesMX90bOjbCRwPsrrCo6lqcZvxWe0r6x6SSj2DwVSoi7o8FWpBERAREQEREBERAREQEREBERAREQEREBERAREQEREBERAREQEREBERAWPXj9m7w+YWQrNW0ljgBc2OXFBBVMmFpWrtqAJHOe4AWOZNgMxv3LZdI078PcI8bfqtYqaF1nHLYd/JVZacdJrPdzaN4mFvT1c3qC1r2lzy0AAg3GIEnwy2rA1eoS84gAGX2jbIL9kEndaxsFJVEDaiKniaWP7V3Mu12QjORb4/BT8GinsaA2F/oP1XnfZ2KOGbqMNefEvUmSkYnrEjpZB90/wBv1WTHG8fdP9v1XqtKWgPZHgris0t8AuCDbYdoV5SCIiAiIgIiICIiAiIgIiICIiAiIgIiICIiAiIgIiICIiAiIgIiICIiAiIgwdKNu1arI2x81t9c27Vq1RF2lAr1cpg5zDYZRDP8z3H5Law1QWqbOyTwiiHs4/NbBZZdH+THv+avF5XgCqRFrWCIiAiIgIiICIiAqJJQ2195A8ybD3VRWPVzxhpEj2gEWN3AZKJmI6m7JRQUGtkAb+0k7QJabBzsWEkB4sLWcLHzsqJNeKYb5D4Md81X42P9UfFxx19WwItXd0iUoyPWjxjt81SOkmj3uePFv/asid+cO21ItZb0jUR++I/25PkFlQa7UbzYVLB+bEz+4BSJxFap6tkgvG9rxxaQ4eoV1AREQEREBERAREQEREBERAREQEREBERBbmbcKAlgvJbmtifsUW2Pt+agYmqZ7BH+nH7Ymn3C2Ba7QHqap7DkMbrfll7bD/ViatiCy6Tlj4PSZhXj6bCIi1rBERAREQEXi8LwNpQVLX9bNbo6CPE4gvwkhl9jRteQN27mV5rXrW2jj7FnyvyY3cPxutuHDf625Fpl76lshe8ukkGbnb3Agi/AZAWGwLFn1MUnhjr8lGTLEcoVaa6Vq6ov1JELDst3reO73Wk1+kKiV7WyVEjnOIHfdvNhlkOPoqJqp7ThtYja0jtN8RvHMLCOkSxxmsCWgWBvYk9kb+FytUUp16u6xC9X6EnjDpHytDR/qP42AtbMrBh0jPF2o55Bza9/wKu1+sctRHgexgbiBu0OvceJPFR7b22e4XXDE9ne0N+1Y0q7SYfTVELZMMTpMQsDhba7g0Zhwve7dwOW1QumNTWUwc5xe6M/VyAAhriOyyRoGR5jI8jktf0dXS08gkie6N2YDmmxzFiL+BW4ataxgWp52gxPGBuLNrb5dW6/2Du4Hla2S1Jw/fx9O8f6VTXg51+DWtE0oka6G0Ye6zmvc0G1j2m3twz9VIUGqdn4pi0gfZbfM88hkszWHVw0UrZormIuu07cD75xOPhex3qYjcHNDhsIBHgQtOPJXJXiqtraLRvCPi0M2NwfTvlgeMw+KRzSD6rctB9K9dSWbVsFbEMusYBHUNHEjuv+PNaxVVTYm4nmw9yeACjBrI3+G6243Hqu0vovVfXqk0k29LOC4DtRO7MrPGM525i45qfXyhTmJ77tc6GQPxRytOB7Sc7Ygdzr+Vlveq3TTPS4Y9ID6TCcm1TABIB+IbH+GTuZUDuiKN0JrFT1sYkppmSNtnY5t5Oac2+aklIIiICIiAiIgIiICIiAiIgIiIKZDkVhRDtLLmOSxIe8oGDrHT4SybYB+zeeDXO7D/5X2/qKlaGp6xgdv2EcHDI+6rqacSMcxwuHNLSORFlB6EqjG90Mh7QdhJ4uA7D/AAe23mFkt+Fl4u1uXv7K5+7bf1bCi8C9WxYLxLIoHqtVNS2Npc9waBvKxdI6VbCLd557rBtPM8BzK1eeqlqJcLQJJBsGyKnB+048fc7llzamMc8NedvRXa+3KOrM0trOQMiYwTZoAxTSE7AG54b8LE+ChNI09UIZKh8QYyONzz1zy6VwaL2EYvYnYASNoW36H1dZAescesmIzlcNl9rWN+w33O8la/0paZ6mmbGCAJSS8ndHHYn3LfRZ74Jms3zTv7I6K5ry4rtFGsbsP7SFliM2jaDw5rBZXXc5zWuDHOu1rr3AsOOYFwTbmtcZrhC+QNOMC9g8gBvnY3AWwZblgvinHymNt2a1ZjrC7PFFMLSxsd+YZjwO0eShP8vUNQSyKQgjMhkmK1rjY66lwF42maHYg1oda2IAXtwulMlqRymStphAz9HnZIjqB4PZa3m0/JYlLoN9A8ST0wqW7GiM3DXbcTmlp8riy3BsxCudeVZGsyTG1ucfD5O4zW6Sx6fWqir2GkqIH07nsOB0xaGBwFwQ/LCeFxbLbuXMmkAuaXDK4Oe23Djfcug6V0YahtiWEg3HWNLmi+RyBv6K9oHQDII2tkEcj2uLseEZEnINJFxZX4s+PDWZjv2/ysrkrWOSRpgJKcRzjFiiYHg73YRc8jfO/FRsepbGvxRTvaP4b8T2+Ra9p9SVOYWlVCLgVhpnvSZ4J2UxeY6Is6oNcQZHMda+2OS2YtkTNl5L06g0zhY4gbbWFwtzs57h7LOrhKYnCF+B5HZdltBvY33G1vNaZDr7UxuLJWMc5r8JD2hh4W7JHqtWO+pzRM1t9fBZE5LdJbZD0eUgABD3WHeL3XPM2IHoAsuLUGjGRjJHDESD6qHoOkBjrddDJH+JpEjR47HD0K2TRmnIqj6mZjz+6DZ48WHP2VWS+rp5plXac0dZe6P1LpIJGywiSJ7TcOjkLD6jPy2FbrRaZcwWLi78xxH1WtdYRtBHjkq21Czf+nNv5pU+JeO7eKfTLHbcvgs1k7XbHA5XyO7jZc/ZVkK8Zw+2K9xscCWvbza9uYWzF9pWjlkjddTVTHmb8i0/RGsckUrIql/WRyOwx1BADmPPdhlAFjfc4AX+G4L2seSuSvFXo3VtFo3gREXboREQEREBERAREQWp2kjILDa1zTctPkL/AAUiiCwK1m9wH5uz8VHaX0V19pInNEgFvwyNvfA4jZnmDu81LkKy+ijO2Nn9IXF6VvXht0RMRMbSgWaVqYsnwSG34C//AJx3v5henXDD3oiPEvb/AHMUydGRfw2rGrYqeFuKSzRuF3XceDQDcnwWbwr0jlkmI9u0uOGY7o4a8Rb2+j2fMhVy60dY0iBhB3yPw4WDiLE4jyURXTNeQcBY0mzYwXOklJ3EXO390eqjaiuBYXOaOrYS0xDEA22+TDa/gDlvXnZNZk34a23j12Z7ZZjluv8A+JRueW9cWAn9pOQXufyZYH12DnsW1aH0lSNaI4JYxnsxWc5x3nFm5x4rngZHKbspZX/kjdh9TdZ1Hq9OT+yohH+N7gCOdhmp085Mc/cpv7Z5IpN46Ru6cCuP/wD6BcSyFrdrhhsNpxSs+NrLqeioDDCxjzm1tiSdp3+S1HpU0JFUU3X9YBJSjrmjI9YI3CQxkfyn1K9i0Tase5rmJmHKK3VWnZCYWNaXtfG11R28Qe1kpqWlmXdIjwttmHjmVgaCiFRThkhcHQvLMTXFpAsC3Mcjb+VbfU6QD2yuLiScZ/aMYey1xsQ0fYaHBrcRcbDaLhatoiYmqqg6xJcxxw2DSSCLgDK2xZdTaZxzMdlWWd6qzoqZn1VY/wDLIA8ev/S9bUVkfejhmHFjix3o7JSoFkbNxuP/ALivM8WZ6xE/Xs2ZeOe6MOseH66mnj54cbR/MFfptY6d+QnYOTrsP/KykWvBVqfR8UnfiY7xaD72uueLHPWsx+3/AE3r6MqJwIu0gjiDceoV1qgnapwXvGHxHjHI5vsbq/RaJmje0/TJHsBzZI1riRwD9oUTWna3x+pNo9UuHWUTPrtTROw9fcjbgaXAeYFj5KD19025tqeMkXbiktvB7rPDK58QoHQ2qM9U0ujZ2Qc3ucGMB/dxO2nPYLrbp9FF68V+67Hi3jeXTtE6yw1H1cjHm1y3NrwOOEi/sszSGrtPWjtt7QFg9uT2jhwcORuFyfS+q9TQSXe10bmkWe1wcASLjttORtuNlu2petZqhgkNpoxe4y6xoyxgbiN45+nGfS2wfiY5TbHNOcMeu6PKmIl0JErc+4Qx9iLZsebbzscVr89M+E2nifGQci9jmHxDv0K7XQz423tmMj+qzDTscLOb5cVxT7RvHK0bpjLLlGh9fZqcYTP1zP4MzRI0jlLixNO0b9m9bhovW2mqSBfqHn7DnAgngHX9jYqN17rqGhkYx1GJXSMLyLRgNGItF3Ftzcg7ty06fW2kGbdFRHxfb1wsV18ddRXeKTHtjYtXjjo666MjcgkXMabpelYA1tHHhAsAHyGw4XIKtz9K1S/uU0TeZLj8wsP9Pz79P5Zp093Uph1jHMBzLbtP7sje0x3k4Bb1ovS7JwcDmktIDg0g4SRkDbZ4L5jq9bK2oaWvnbG1wsWxtsSCLEYtvuuh9BJfHNJEwEx9VieTudiAZYbr3PoV6mj02TD5p9zTgxWp1l2hERei0iIiAiIgIiICIiAiIgt1E2BrnG9mtJNttgLrSZtfy49gtYOGEudyz2LbdJ0r5I3Ma9zLjvMNnDwK55N0fztfcOZI2+wl0Z9QCFk1NMtojw52U5a3nyyzpdb5Xd2Ut/ERGPRob8SsCXS5LsQxyPOXWOBcR+VvDkLBTOjNEGGx+gRlw+06cvtzGJmXkFNNlnOyKBvi97vYNCy10V7/AJt5cRitPmlp0dQ++JlNUPfa2PtAnkLCwHJXaDRlQ+Zj5IBFG14ccThidY3tYX97Lbvo0zu9O1vKNlvclVN0Oza9z3n8TvkFfTQ4qu4w1hW3SrG7SL8AFX/jBPdicfZVx0zG91jR5Kty2rkNpKnkmGQLP5lrGkdXZ7HuvBBBbfMgixGa3tzVYey6DhWkY5aYAT01SXRlrWPa0OjmhaHARy2PZd2s3C97XWmR1UzZXSBzmuce047875g7fNfT01GHbQoTSGp0EveibfiMio2ieqOTi0Ws0g7zWu9j7ZeyzYdaIz32ObzFj8M1uelOjCPMxuI5EXC1PSGocsewYvBZ7aTFbsrnDSV6LScD9kjb8+yfeyzmNyyPv+q0+p0HIza0jyWNH1kR7LnN8CQs19B+m3xVzp/SW+gFXWDmFpUGss7NpDvzDP1FlJQa4j7yIjm0g+xssl9Hljtv+ymcV47Nb0jCanSTmDa+pEQ5doRj5LpOsGhZHtFAIQyDCw0szC5zOviJJimI7uMXGY7wBuSuew1LY9JNqGfVipjkzy+8a5wI8brp2jZGSVdS2D6VKXkSy4y2OljxEFuBt8WI4cs9xvkF7dI2pEextr0hG606OaKisq3gSF8EdPFE49h0hibiebHPCGu8+a5w17qOqjlAIwuaSOMbsi0nfliF+V127SNRgaDD1F3SObGJgQC9t8Ya/cXDMXIBseK5R0gzTSz3qW4ZOrw2w4ey2xbbiMznmupjeNpdTzda0M/veAPjn/2pTEtX1Vrg6GF5dbFAy554Be/mFsOO+wtPgV8jeu1ph5/RqHSZq8+oibUQi8kLXBzLAmSE5mwO0tNzbgTvsuTRQvc0vDHYRtdbIG17X8F9EywyAfVu8Vz7SGqzqmrNm4Yw57i1gtYutiNtgJNyeK9XQ6rhrNMnKI6L8WTblLmQn2c/BeCpPAbCfT0XQ9J9HtPSwvmc+V3VxOOEuY29m5C7c8zYea0UaTw/VxQs3A4cR9Xkr0cWormiZpz/AIW1yRfyrn0SZ7sMTXnssvYAWcWAntA22nj5A5LsvQlq7U00z3SxlkZprH8cjpsQud7g0W5XWhanaoaQ0hUwvdDMYWysc6SQGOINYcXZBti2AdkHavo7RGjBBHhvcnNzrWuf0Xe+TjiOxvbi27M9ERXLBERAREQEREBERAREQF5ZeogpwDgvOqHBVogo6oLwxK4iC0YVSYlfRQMYwqg06y7LwsQYToFbdTrPMapMSbCMdTKw+jB3BS5hVDoEEBPodjtrGnyCgtIah08n3eE8W5LeHU6tup0HJNJdFu0xu8j+q1ev1Cnj+7J8M1391KrTqLkg+Z6nRDm3Dmkcjkp+PTks9AaKJ3VT3tIb2M8fEHbmMjbhwK7XV6uwyi0kTXeIC1jS/RLSz5txxOGxzD3fI3UjXdJtlqBX072OZCwxyU07haNjooGMMePYAcP/ACcuZaVrTK4Xe54YwMDnEkkAkk57Bcmw4ALpGluiKqLcLa50rBsZKXi3lct9lAz9FtXH92HflcD7IITROs9RAxrGGMtbsa9pNhcnvAg2zUzF0iTDbBEeYe9vxBWJJqfUt2wSf0k/BWv8sT/wZP6Xfos19LhvO81VzirPZK/+SZv4IH+67/0VmXX+od9iMeJe75hWIdTal2yB/mLfFSVP0cVLtoa3xd+i5jR4P0/NHg09EJW6dmnaWSOBa7a0NABzB27doG9ZOrta6mkDoWMDhsOBrj6kEhbbQdF2+WXyaPmVtOi9TIYbFrLn952ZV9KVpG1Y2d1rFeUJTVnWaeWMGZtjx2XWzwaRvtUJBQ2WdDDZdukyycFXLqOiCymOKC+i8aV6pBERAREQEREBERAREQEREBERAREQEREBERAXll6iCksVJjVxEFkxKkwrIRQMQwKg06zl4gjzTK26j5KSsvCEES7R/JUHRw4KXsvLIIf/AA3kvRo7kpeyIIoUPJXG0qkbKqyDAbTq62BZYCrAQY7YVdbGriIPAF6iKQ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a:p>
        </p:txBody>
      </p:sp>
      <p:sp>
        <p:nvSpPr>
          <p:cNvPr id="52232" name="AutoShape 8" descr="data:image/jpeg;base64,/9j/4AAQSkZJRgABAQAAAQABAAD/2wCEAAkGBhQQEBUSEBASFBUUDxQUFhIUFRQUFRASFBAVFRQQFRIXGyceFxkjGhQWIC8gIykpLCwtFh4xNTAqNSgrLCkBCQoKDgwOGg8PGiwkHyQtKSwpMio1LC0sNSwsLCwpLCk1LCksKSwqLCksLCwpLCksLCksLCksLCwsLCwpLCwsLP/AABEIAJoBRwMBIgACEQEDEQH/xAAcAAEAAQUBAQAAAAAAAAAAAAAABQIDBAYHAQj/xABCEAABAwICBggCBwYGAwEAAAABAAIDBBESIQUGMUFRYQcTIjJxgZGhscEUM0JDYnLRI1JTgpKyFRZjg6LhF9LwCP/EABoBAQADAQEBAAAAAAAAAAAAAAABAwQCBQb/xAAyEQEAAgECBAMFBwUBAAAAAAAAAQIDBBESITFBEzJRYYGRsfAFIiMzUnGhFULB0eEU/9oADAMBAAIRAxEAPwDuKIiArc0uEX52VxY1d3f5ggq+ljgn0ocFg9YqXT71AkPpQ4L36UOCgjpmMfeN8rn4LKhrA4XaQRxC4jJWZ2iYRFolJ/SRwXvXjgViNcrgK7SzAi8bsXqkEREBERAREQEREBERAREQEREBERAREQEREBERAREQEREBERAREQEREBY9eOx5t/uCyFj13cPiP7ggipFGaRlNw2+Vr+6k5FAVFReZzeAFj7ELDrt/BnZVl8pdWtEaRLJnN2txZjiMYFvf2CqqJgxjnH7LSbcbblA6C0h1kpLsruH94cfQArwMMTxxMesMX90bOjbCRwPsrrCo6lqcZvxWe0r6x6SSj2DwVSoi7o8FWpBERAREQEREBERAREQEREBERAREQEREBERAREQEREBERAREQEREBERAWPXj9m7w+YWQrNW0ljgBc2OXFBBVMmFpWrtqAJHOe4AWOZNgMxv3LZdI078PcI8bfqtYqaF1nHLYd/JVZacdJrPdzaN4mFvT1c3qC1r2lzy0AAg3GIEnwy2rA1eoS84gAGX2jbIL9kEndaxsFJVEDaiKniaWP7V3Mu12QjORb4/BT8GinsaA2F/oP1XnfZ2KOGbqMNefEvUmSkYnrEjpZB90/wBv1WTHG8fdP9v1XqtKWgPZHgris0t8AuCDbYdoV5SCIiAiIgIiICIiAiIgIiICIiAiIgIiICIiAiIgIiICIiAiIgIiICIiAiIgwdKNu1arI2x81t9c27Vq1RF2lAr1cpg5zDYZRDP8z3H5Law1QWqbOyTwiiHs4/NbBZZdH+THv+avF5XgCqRFrWCIiAiIgIiICIiAqJJQ2195A8ybD3VRWPVzxhpEj2gEWN3AZKJmI6m7JRQUGtkAb+0k7QJabBzsWEkB4sLWcLHzsqJNeKYb5D4Md81X42P9UfFxx19WwItXd0iUoyPWjxjt81SOkmj3uePFv/asid+cO21ItZb0jUR++I/25PkFlQa7UbzYVLB+bEz+4BSJxFap6tkgvG9rxxaQ4eoV1AREQEREBERAREQEREBERAREQEREBERBbmbcKAlgvJbmtifsUW2Pt+agYmqZ7BH+nH7Ymn3C2Ba7QHqap7DkMbrfll7bD/ViatiCy6Tlj4PSZhXj6bCIi1rBERAREQEXi8LwNpQVLX9bNbo6CPE4gvwkhl9jRteQN27mV5rXrW2jj7FnyvyY3cPxutuHDf625Fpl76lshe8ukkGbnb3Agi/AZAWGwLFn1MUnhjr8lGTLEcoVaa6Vq6ov1JELDst3reO73Wk1+kKiV7WyVEjnOIHfdvNhlkOPoqJqp7ThtYja0jtN8RvHMLCOkSxxmsCWgWBvYk9kb+FytUUp16u6xC9X6EnjDpHytDR/qP42AtbMrBh0jPF2o55Bza9/wKu1+sctRHgexgbiBu0OvceJPFR7b22e4XXDE9ne0N+1Y0q7SYfTVELZMMTpMQsDhba7g0Zhwve7dwOW1QumNTWUwc5xe6M/VyAAhriOyyRoGR5jI8jktf0dXS08gkie6N2YDmmxzFiL+BW4ataxgWp52gxPGBuLNrb5dW6/2Du4Hla2S1Jw/fx9O8f6VTXg51+DWtE0oka6G0Ye6zmvc0G1j2m3twz9VIUGqdn4pi0gfZbfM88hkszWHVw0UrZormIuu07cD75xOPhex3qYjcHNDhsIBHgQtOPJXJXiqtraLRvCPi0M2NwfTvlgeMw+KRzSD6rctB9K9dSWbVsFbEMusYBHUNHEjuv+PNaxVVTYm4nmw9yeACjBrI3+G6243Hqu0vovVfXqk0k29LOC4DtRO7MrPGM525i45qfXyhTmJ77tc6GQPxRytOB7Sc7Ygdzr+Vlveq3TTPS4Y9ID6TCcm1TABIB+IbH+GTuZUDuiKN0JrFT1sYkppmSNtnY5t5Oac2+aklIIiICIiAiIgIiICIiAiIgIiIKZDkVhRDtLLmOSxIe8oGDrHT4SybYB+zeeDXO7D/5X2/qKlaGp6xgdv2EcHDI+6rqacSMcxwuHNLSORFlB6EqjG90Mh7QdhJ4uA7D/AAe23mFkt+Fl4u1uXv7K5+7bf1bCi8C9WxYLxLIoHqtVNS2Npc9waBvKxdI6VbCLd557rBtPM8BzK1eeqlqJcLQJJBsGyKnB+048fc7llzamMc8NedvRXa+3KOrM0trOQMiYwTZoAxTSE7AG54b8LE+ChNI09UIZKh8QYyONzz1zy6VwaL2EYvYnYASNoW36H1dZAescesmIzlcNl9rWN+w33O8la/0paZ6mmbGCAJSS8ndHHYn3LfRZ74Jms3zTv7I6K5ry4rtFGsbsP7SFliM2jaDw5rBZXXc5zWuDHOu1rr3AsOOYFwTbmtcZrhC+QNOMC9g8gBvnY3AWwZblgvinHymNt2a1ZjrC7PFFMLSxsd+YZjwO0eShP8vUNQSyKQgjMhkmK1rjY66lwF42maHYg1oda2IAXtwulMlqRymStphAz9HnZIjqB4PZa3m0/JYlLoN9A8ST0wqW7GiM3DXbcTmlp8riy3BsxCudeVZGsyTG1ucfD5O4zW6Sx6fWqir2GkqIH07nsOB0xaGBwFwQ/LCeFxbLbuXMmkAuaXDK4Oe23Djfcug6V0YahtiWEg3HWNLmi+RyBv6K9oHQDII2tkEcj2uLseEZEnINJFxZX4s+PDWZjv2/ysrkrWOSRpgJKcRzjFiiYHg73YRc8jfO/FRsepbGvxRTvaP4b8T2+Ra9p9SVOYWlVCLgVhpnvSZ4J2UxeY6Is6oNcQZHMda+2OS2YtkTNl5L06g0zhY4gbbWFwtzs57h7LOrhKYnCF+B5HZdltBvY33G1vNaZDr7UxuLJWMc5r8JD2hh4W7JHqtWO+pzRM1t9fBZE5LdJbZD0eUgABD3WHeL3XPM2IHoAsuLUGjGRjJHDESD6qHoOkBjrddDJH+JpEjR47HD0K2TRmnIqj6mZjz+6DZ48WHP2VWS+rp5plXac0dZe6P1LpIJGywiSJ7TcOjkLD6jPy2FbrRaZcwWLi78xxH1WtdYRtBHjkq21Czf+nNv5pU+JeO7eKfTLHbcvgs1k7XbHA5XyO7jZc/ZVkK8Zw+2K9xscCWvbza9uYWzF9pWjlkjddTVTHmb8i0/RGsckUrIql/WRyOwx1BADmPPdhlAFjfc4AX+G4L2seSuSvFXo3VtFo3gREXboREQEREBERAREQWp2kjILDa1zTctPkL/AAUiiCwK1m9wH5uz8VHaX0V19pInNEgFvwyNvfA4jZnmDu81LkKy+ijO2Nn9IXF6VvXht0RMRMbSgWaVqYsnwSG34C//AJx3v5henXDD3oiPEvb/AHMUydGRfw2rGrYqeFuKSzRuF3XceDQDcnwWbwr0jlkmI9u0uOGY7o4a8Rb2+j2fMhVy60dY0iBhB3yPw4WDiLE4jyURXTNeQcBY0mzYwXOklJ3EXO390eqjaiuBYXOaOrYS0xDEA22+TDa/gDlvXnZNZk34a23j12Z7ZZjluv8A+JRueW9cWAn9pOQXufyZYH12DnsW1aH0lSNaI4JYxnsxWc5x3nFm5x4rngZHKbspZX/kjdh9TdZ1Hq9OT+yohH+N7gCOdhmp085Mc/cpv7Z5IpN46Ru6cCuP/wD6BcSyFrdrhhsNpxSs+NrLqeioDDCxjzm1tiSdp3+S1HpU0JFUU3X9YBJSjrmjI9YI3CQxkfyn1K9i0Tase5rmJmHKK3VWnZCYWNaXtfG11R28Qe1kpqWlmXdIjwttmHjmVgaCiFRThkhcHQvLMTXFpAsC3Mcjb+VbfU6QD2yuLiScZ/aMYey1xsQ0fYaHBrcRcbDaLhatoiYmqqg6xJcxxw2DSSCLgDK2xZdTaZxzMdlWWd6qzoqZn1VY/wDLIA8ev/S9bUVkfejhmHFjix3o7JSoFkbNxuP/ALivM8WZ6xE/Xs2ZeOe6MOseH66mnj54cbR/MFfptY6d+QnYOTrsP/KykWvBVqfR8UnfiY7xaD72uueLHPWsx+3/AE3r6MqJwIu0gjiDceoV1qgnapwXvGHxHjHI5vsbq/RaJmje0/TJHsBzZI1riRwD9oUTWna3x+pNo9UuHWUTPrtTROw9fcjbgaXAeYFj5KD19025tqeMkXbiktvB7rPDK58QoHQ2qM9U0ujZ2Qc3ucGMB/dxO2nPYLrbp9FF68V+67Hi3jeXTtE6yw1H1cjHm1y3NrwOOEi/sszSGrtPWjtt7QFg9uT2jhwcORuFyfS+q9TQSXe10bmkWe1wcASLjttORtuNlu2petZqhgkNpoxe4y6xoyxgbiN45+nGfS2wfiY5TbHNOcMeu6PKmIl0JErc+4Qx9iLZsebbzscVr89M+E2nifGQci9jmHxDv0K7XQz423tmMj+qzDTscLOb5cVxT7RvHK0bpjLLlGh9fZqcYTP1zP4MzRI0jlLixNO0b9m9bhovW2mqSBfqHn7DnAgngHX9jYqN17rqGhkYx1GJXSMLyLRgNGItF3Ftzcg7ty06fW2kGbdFRHxfb1wsV18ddRXeKTHtjYtXjjo666MjcgkXMabpelYA1tHHhAsAHyGw4XIKtz9K1S/uU0TeZLj8wsP9Pz79P5Zp093Uph1jHMBzLbtP7sje0x3k4Bb1ovS7JwcDmktIDg0g4SRkDbZ4L5jq9bK2oaWvnbG1wsWxtsSCLEYtvuuh9BJfHNJEwEx9VieTudiAZYbr3PoV6mj02TD5p9zTgxWp1l2hERei0iIiAiIgIiICIiAiIgt1E2BrnG9mtJNttgLrSZtfy49gtYOGEudyz2LbdJ0r5I3Ma9zLjvMNnDwK55N0fztfcOZI2+wl0Z9QCFk1NMtojw52U5a3nyyzpdb5Xd2Ut/ERGPRob8SsCXS5LsQxyPOXWOBcR+VvDkLBTOjNEGGx+gRlw+06cvtzGJmXkFNNlnOyKBvi97vYNCy10V7/AJt5cRitPmlp0dQ++JlNUPfa2PtAnkLCwHJXaDRlQ+Zj5IBFG14ccThidY3tYX97Lbvo0zu9O1vKNlvclVN0Oza9z3n8TvkFfTQ4qu4w1hW3SrG7SL8AFX/jBPdicfZVx0zG91jR5Kty2rkNpKnkmGQLP5lrGkdXZ7HuvBBBbfMgixGa3tzVYey6DhWkY5aYAT01SXRlrWPa0OjmhaHARy2PZd2s3C97XWmR1UzZXSBzmuce047875g7fNfT01GHbQoTSGp0EveibfiMio2ieqOTi0Ws0g7zWu9j7ZeyzYdaIz32ObzFj8M1uelOjCPMxuI5EXC1PSGocsewYvBZ7aTFbsrnDSV6LScD9kjb8+yfeyzmNyyPv+q0+p0HIza0jyWNH1kR7LnN8CQs19B+m3xVzp/SW+gFXWDmFpUGss7NpDvzDP1FlJQa4j7yIjm0g+xssl9Hljtv+ymcV47Nb0jCanSTmDa+pEQ5doRj5LpOsGhZHtFAIQyDCw0szC5zOviJJimI7uMXGY7wBuSuew1LY9JNqGfVipjkzy+8a5wI8brp2jZGSVdS2D6VKXkSy4y2OljxEFuBt8WI4cs9xvkF7dI2pEextr0hG606OaKisq3gSF8EdPFE49h0hibiebHPCGu8+a5w17qOqjlAIwuaSOMbsi0nfliF+V127SNRgaDD1F3SObGJgQC9t8Ya/cXDMXIBseK5R0gzTSz3qW4ZOrw2w4ey2xbbiMznmupjeNpdTzda0M/veAPjn/2pTEtX1Vrg6GF5dbFAy554Be/mFsOO+wtPgV8jeu1ph5/RqHSZq8+oibUQi8kLXBzLAmSE5mwO0tNzbgTvsuTRQvc0vDHYRtdbIG17X8F9EywyAfVu8Vz7SGqzqmrNm4Yw57i1gtYutiNtgJNyeK9XQ6rhrNMnKI6L8WTblLmQn2c/BeCpPAbCfT0XQ9J9HtPSwvmc+V3VxOOEuY29m5C7c8zYea0UaTw/VxQs3A4cR9Xkr0cWormiZpz/AIW1yRfyrn0SZ7sMTXnssvYAWcWAntA22nj5A5LsvQlq7U00z3SxlkZprH8cjpsQud7g0W5XWhanaoaQ0hUwvdDMYWysc6SQGOINYcXZBti2AdkHavo7RGjBBHhvcnNzrWuf0Xe+TjiOxvbi27M9ERXLBERAREQEREBERAREQF5ZeogpwDgvOqHBVogo6oLwxK4iC0YVSYlfRQMYwqg06y7LwsQYToFbdTrPMapMSbCMdTKw+jB3BS5hVDoEEBPodjtrGnyCgtIah08n3eE8W5LeHU6tup0HJNJdFu0xu8j+q1ev1Cnj+7J8M1391KrTqLkg+Z6nRDm3Dmkcjkp+PTks9AaKJ3VT3tIb2M8fEHbmMjbhwK7XV6uwyi0kTXeIC1jS/RLSz5txxOGxzD3fI3UjXdJtlqBX072OZCwxyU07haNjooGMMePYAcP/ACcuZaVrTK4Xe54YwMDnEkkAkk57Bcmw4ALpGluiKqLcLa50rBsZKXi3lct9lAz9FtXH92HflcD7IITROs9RAxrGGMtbsa9pNhcnvAg2zUzF0iTDbBEeYe9vxBWJJqfUt2wSf0k/BWv8sT/wZP6Xfos19LhvO81VzirPZK/+SZv4IH+67/0VmXX+od9iMeJe75hWIdTal2yB/mLfFSVP0cVLtoa3xd+i5jR4P0/NHg09EJW6dmnaWSOBa7a0NABzB27doG9ZOrta6mkDoWMDhsOBrj6kEhbbQdF2+WXyaPmVtOi9TIYbFrLn952ZV9KVpG1Y2d1rFeUJTVnWaeWMGZtjx2XWzwaRvtUJBQ2WdDDZdukyycFXLqOiCymOKC+i8aV6pBERAREQEREBERAREQEREBERAREQEREBERAXll6iCksVJjVxEFkxKkwrIRQMQwKg06zl4gjzTK26j5KSsvCEES7R/JUHRw4KXsvLIIf/AA3kvRo7kpeyIIoUPJXG0qkbKqyDAbTq62BZYCrAQY7YVdbGriIPAF6iKQ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a:p>
        </p:txBody>
      </p:sp>
      <p:sp>
        <p:nvSpPr>
          <p:cNvPr id="52234" name="AutoShape 10" descr="data:image/jpeg;base64,/9j/4AAQSkZJRgABAQAAAQABAAD/2wCEAAkGBhQQEBUSEBASFBUUDxQUFhIUFRQUFRASFBAVFRQQFRIXGyceFxkjGhQWIC8gIykpLCwtFh4xNTAqNSgrLCkBCQoKDgwOGg8PGiwkHyQtKSwpMio1LC0sNSwsLCwpLCk1LCksKSwqLCksLCwpLCksLCksLCksLCwsLCwpLCwsLP/AABEIAJoBRwMBIgACEQEDEQH/xAAcAAEAAQUBAQAAAAAAAAAAAAAABQIDBAYHAQj/xABCEAABAwICBggCBwYGAwEAAAABAAIDBBESIQUGMUFRYQcTIjJxgZGhscEUM0JDYnLRI1JTgpKyFRZjg6LhF9LwCP/EABoBAQADAQEBAAAAAAAAAAAAAAABAwQCBQb/xAAyEQEAAgECBAMFBwUBAAAAAAAAAQIDBBESITFBEzJRYYGRsfAFIiMzUnGhFULB0eEU/9oADAMBAAIRAxEAPwDuKIiArc0uEX52VxY1d3f5ggq+ljgn0ocFg9YqXT71AkPpQ4L36UOCgjpmMfeN8rn4LKhrA4XaQRxC4jJWZ2iYRFolJ/SRwXvXjgViNcrgK7SzAi8bsXqkEREBERAREQEREBERAREQEREBERAREQEREBERAREQEREBERAREQEREBY9eOx5t/uCyFj13cPiP7ggipFGaRlNw2+Vr+6k5FAVFReZzeAFj7ELDrt/BnZVl8pdWtEaRLJnN2txZjiMYFvf2CqqJgxjnH7LSbcbblA6C0h1kpLsruH94cfQArwMMTxxMesMX90bOjbCRwPsrrCo6lqcZvxWe0r6x6SSj2DwVSoi7o8FWpBERAREQEREBERAREQEREBERAREQEREBERAREQEREBERAREQEREBERAWPXj9m7w+YWQrNW0ljgBc2OXFBBVMmFpWrtqAJHOe4AWOZNgMxv3LZdI078PcI8bfqtYqaF1nHLYd/JVZacdJrPdzaN4mFvT1c3qC1r2lzy0AAg3GIEnwy2rA1eoS84gAGX2jbIL9kEndaxsFJVEDaiKniaWP7V3Mu12QjORb4/BT8GinsaA2F/oP1XnfZ2KOGbqMNefEvUmSkYnrEjpZB90/wBv1WTHG8fdP9v1XqtKWgPZHgris0t8AuCDbYdoV5SCIiAiIgIiICIiAiIgIiICIiAiIgIiICIiAiIgIiICIiAiIgIiICIiAiIgwdKNu1arI2x81t9c27Vq1RF2lAr1cpg5zDYZRDP8z3H5Law1QWqbOyTwiiHs4/NbBZZdH+THv+avF5XgCqRFrWCIiAiIgIiICIiAqJJQ2195A8ybD3VRWPVzxhpEj2gEWN3AZKJmI6m7JRQUGtkAb+0k7QJabBzsWEkB4sLWcLHzsqJNeKYb5D4Md81X42P9UfFxx19WwItXd0iUoyPWjxjt81SOkmj3uePFv/asid+cO21ItZb0jUR++I/25PkFlQa7UbzYVLB+bEz+4BSJxFap6tkgvG9rxxaQ4eoV1AREQEREBERAREQEREBERAREQEREBERBbmbcKAlgvJbmtifsUW2Pt+agYmqZ7BH+nH7Ymn3C2Ba7QHqap7DkMbrfll7bD/ViatiCy6Tlj4PSZhXj6bCIi1rBERAREQEXi8LwNpQVLX9bNbo6CPE4gvwkhl9jRteQN27mV5rXrW2jj7FnyvyY3cPxutuHDf625Fpl76lshe8ukkGbnb3Agi/AZAWGwLFn1MUnhjr8lGTLEcoVaa6Vq6ov1JELDst3reO73Wk1+kKiV7WyVEjnOIHfdvNhlkOPoqJqp7ThtYja0jtN8RvHMLCOkSxxmsCWgWBvYk9kb+FytUUp16u6xC9X6EnjDpHytDR/qP42AtbMrBh0jPF2o55Bza9/wKu1+sctRHgexgbiBu0OvceJPFR7b22e4XXDE9ne0N+1Y0q7SYfTVELZMMTpMQsDhba7g0Zhwve7dwOW1QumNTWUwc5xe6M/VyAAhriOyyRoGR5jI8jktf0dXS08gkie6N2YDmmxzFiL+BW4ataxgWp52gxPGBuLNrb5dW6/2Du4Hla2S1Jw/fx9O8f6VTXg51+DWtE0oka6G0Ye6zmvc0G1j2m3twz9VIUGqdn4pi0gfZbfM88hkszWHVw0UrZormIuu07cD75xOPhex3qYjcHNDhsIBHgQtOPJXJXiqtraLRvCPi0M2NwfTvlgeMw+KRzSD6rctB9K9dSWbVsFbEMusYBHUNHEjuv+PNaxVVTYm4nmw9yeACjBrI3+G6243Hqu0vovVfXqk0k29LOC4DtRO7MrPGM525i45qfXyhTmJ77tc6GQPxRytOB7Sc7Ygdzr+Vlveq3TTPS4Y9ID6TCcm1TABIB+IbH+GTuZUDuiKN0JrFT1sYkppmSNtnY5t5Oac2+aklIIiICIiAiIgIiICIiAiIgIiIKZDkVhRDtLLmOSxIe8oGDrHT4SybYB+zeeDXO7D/5X2/qKlaGp6xgdv2EcHDI+6rqacSMcxwuHNLSORFlB6EqjG90Mh7QdhJ4uA7D/AAe23mFkt+Fl4u1uXv7K5+7bf1bCi8C9WxYLxLIoHqtVNS2Npc9waBvKxdI6VbCLd557rBtPM8BzK1eeqlqJcLQJJBsGyKnB+048fc7llzamMc8NedvRXa+3KOrM0trOQMiYwTZoAxTSE7AG54b8LE+ChNI09UIZKh8QYyONzz1zy6VwaL2EYvYnYASNoW36H1dZAescesmIzlcNl9rWN+w33O8la/0paZ6mmbGCAJSS8ndHHYn3LfRZ74Jms3zTv7I6K5ry4rtFGsbsP7SFliM2jaDw5rBZXXc5zWuDHOu1rr3AsOOYFwTbmtcZrhC+QNOMC9g8gBvnY3AWwZblgvinHymNt2a1ZjrC7PFFMLSxsd+YZjwO0eShP8vUNQSyKQgjMhkmK1rjY66lwF42maHYg1oda2IAXtwulMlqRymStphAz9HnZIjqB4PZa3m0/JYlLoN9A8ST0wqW7GiM3DXbcTmlp8riy3BsxCudeVZGsyTG1ucfD5O4zW6Sx6fWqir2GkqIH07nsOB0xaGBwFwQ/LCeFxbLbuXMmkAuaXDK4Oe23Djfcug6V0YahtiWEg3HWNLmi+RyBv6K9oHQDII2tkEcj2uLseEZEnINJFxZX4s+PDWZjv2/ysrkrWOSRpgJKcRzjFiiYHg73YRc8jfO/FRsepbGvxRTvaP4b8T2+Ra9p9SVOYWlVCLgVhpnvSZ4J2UxeY6Is6oNcQZHMda+2OS2YtkTNl5L06g0zhY4gbbWFwtzs57h7LOrhKYnCF+B5HZdltBvY33G1vNaZDr7UxuLJWMc5r8JD2hh4W7JHqtWO+pzRM1t9fBZE5LdJbZD0eUgABD3WHeL3XPM2IHoAsuLUGjGRjJHDESD6qHoOkBjrddDJH+JpEjR47HD0K2TRmnIqj6mZjz+6DZ48WHP2VWS+rp5plXac0dZe6P1LpIJGywiSJ7TcOjkLD6jPy2FbrRaZcwWLi78xxH1WtdYRtBHjkq21Czf+nNv5pU+JeO7eKfTLHbcvgs1k7XbHA5XyO7jZc/ZVkK8Zw+2K9xscCWvbza9uYWzF9pWjlkjddTVTHmb8i0/RGsckUrIql/WRyOwx1BADmPPdhlAFjfc4AX+G4L2seSuSvFXo3VtFo3gREXboREQEREBERAREQWp2kjILDa1zTctPkL/AAUiiCwK1m9wH5uz8VHaX0V19pInNEgFvwyNvfA4jZnmDu81LkKy+ijO2Nn9IXF6VvXht0RMRMbSgWaVqYsnwSG34C//AJx3v5henXDD3oiPEvb/AHMUydGRfw2rGrYqeFuKSzRuF3XceDQDcnwWbwr0jlkmI9u0uOGY7o4a8Rb2+j2fMhVy60dY0iBhB3yPw4WDiLE4jyURXTNeQcBY0mzYwXOklJ3EXO390eqjaiuBYXOaOrYS0xDEA22+TDa/gDlvXnZNZk34a23j12Z7ZZjluv8A+JRueW9cWAn9pOQXufyZYH12DnsW1aH0lSNaI4JYxnsxWc5x3nFm5x4rngZHKbspZX/kjdh9TdZ1Hq9OT+yohH+N7gCOdhmp085Mc/cpv7Z5IpN46Ru6cCuP/wD6BcSyFrdrhhsNpxSs+NrLqeioDDCxjzm1tiSdp3+S1HpU0JFUU3X9YBJSjrmjI9YI3CQxkfyn1K9i0Tase5rmJmHKK3VWnZCYWNaXtfG11R28Qe1kpqWlmXdIjwttmHjmVgaCiFRThkhcHQvLMTXFpAsC3Mcjb+VbfU6QD2yuLiScZ/aMYey1xsQ0fYaHBrcRcbDaLhatoiYmqqg6xJcxxw2DSSCLgDK2xZdTaZxzMdlWWd6qzoqZn1VY/wDLIA8ev/S9bUVkfejhmHFjix3o7JSoFkbNxuP/ALivM8WZ6xE/Xs2ZeOe6MOseH66mnj54cbR/MFfptY6d+QnYOTrsP/KykWvBVqfR8UnfiY7xaD72uueLHPWsx+3/AE3r6MqJwIu0gjiDceoV1qgnapwXvGHxHjHI5vsbq/RaJmje0/TJHsBzZI1riRwD9oUTWna3x+pNo9UuHWUTPrtTROw9fcjbgaXAeYFj5KD19025tqeMkXbiktvB7rPDK58QoHQ2qM9U0ujZ2Qc3ucGMB/dxO2nPYLrbp9FF68V+67Hi3jeXTtE6yw1H1cjHm1y3NrwOOEi/sszSGrtPWjtt7QFg9uT2jhwcORuFyfS+q9TQSXe10bmkWe1wcASLjttORtuNlu2petZqhgkNpoxe4y6xoyxgbiN45+nGfS2wfiY5TbHNOcMeu6PKmIl0JErc+4Qx9iLZsebbzscVr89M+E2nifGQci9jmHxDv0K7XQz423tmMj+qzDTscLOb5cVxT7RvHK0bpjLLlGh9fZqcYTP1zP4MzRI0jlLixNO0b9m9bhovW2mqSBfqHn7DnAgngHX9jYqN17rqGhkYx1GJXSMLyLRgNGItF3Ftzcg7ty06fW2kGbdFRHxfb1wsV18ddRXeKTHtjYtXjjo666MjcgkXMabpelYA1tHHhAsAHyGw4XIKtz9K1S/uU0TeZLj8wsP9Pz79P5Zp093Uph1jHMBzLbtP7sje0x3k4Bb1ovS7JwcDmktIDg0g4SRkDbZ4L5jq9bK2oaWvnbG1wsWxtsSCLEYtvuuh9BJfHNJEwEx9VieTudiAZYbr3PoV6mj02TD5p9zTgxWp1l2hERei0iIiAiIgIiICIiAiIgt1E2BrnG9mtJNttgLrSZtfy49gtYOGEudyz2LbdJ0r5I3Ma9zLjvMNnDwK55N0fztfcOZI2+wl0Z9QCFk1NMtojw52U5a3nyyzpdb5Xd2Ut/ERGPRob8SsCXS5LsQxyPOXWOBcR+VvDkLBTOjNEGGx+gRlw+06cvtzGJmXkFNNlnOyKBvi97vYNCy10V7/AJt5cRitPmlp0dQ++JlNUPfa2PtAnkLCwHJXaDRlQ+Zj5IBFG14ccThidY3tYX97Lbvo0zu9O1vKNlvclVN0Oza9z3n8TvkFfTQ4qu4w1hW3SrG7SL8AFX/jBPdicfZVx0zG91jR5Kty2rkNpKnkmGQLP5lrGkdXZ7HuvBBBbfMgixGa3tzVYey6DhWkY5aYAT01SXRlrWPa0OjmhaHARy2PZd2s3C97XWmR1UzZXSBzmuce047875g7fNfT01GHbQoTSGp0EveibfiMio2ieqOTi0Ws0g7zWu9j7ZeyzYdaIz32ObzFj8M1uelOjCPMxuI5EXC1PSGocsewYvBZ7aTFbsrnDSV6LScD9kjb8+yfeyzmNyyPv+q0+p0HIza0jyWNH1kR7LnN8CQs19B+m3xVzp/SW+gFXWDmFpUGss7NpDvzDP1FlJQa4j7yIjm0g+xssl9Hljtv+ymcV47Nb0jCanSTmDa+pEQ5doRj5LpOsGhZHtFAIQyDCw0szC5zOviJJimI7uMXGY7wBuSuew1LY9JNqGfVipjkzy+8a5wI8brp2jZGSVdS2D6VKXkSy4y2OljxEFuBt8WI4cs9xvkF7dI2pEextr0hG606OaKisq3gSF8EdPFE49h0hibiebHPCGu8+a5w17qOqjlAIwuaSOMbsi0nfliF+V127SNRgaDD1F3SObGJgQC9t8Ya/cXDMXIBseK5R0gzTSz3qW4ZOrw2w4ey2xbbiMznmupjeNpdTzda0M/veAPjn/2pTEtX1Vrg6GF5dbFAy554Be/mFsOO+wtPgV8jeu1ph5/RqHSZq8+oibUQi8kLXBzLAmSE5mwO0tNzbgTvsuTRQvc0vDHYRtdbIG17X8F9EywyAfVu8Vz7SGqzqmrNm4Yw57i1gtYutiNtgJNyeK9XQ6rhrNMnKI6L8WTblLmQn2c/BeCpPAbCfT0XQ9J9HtPSwvmc+V3VxOOEuY29m5C7c8zYea0UaTw/VxQs3A4cR9Xkr0cWormiZpz/AIW1yRfyrn0SZ7sMTXnssvYAWcWAntA22nj5A5LsvQlq7U00z3SxlkZprH8cjpsQud7g0W5XWhanaoaQ0hUwvdDMYWysc6SQGOINYcXZBti2AdkHavo7RGjBBHhvcnNzrWuf0Xe+TjiOxvbi27M9ERXLBERAREQEREBERAREQF5ZeogpwDgvOqHBVogo6oLwxK4iC0YVSYlfRQMYwqg06y7LwsQYToFbdTrPMapMSbCMdTKw+jB3BS5hVDoEEBPodjtrGnyCgtIah08n3eE8W5LeHU6tup0HJNJdFu0xu8j+q1ev1Cnj+7J8M1391KrTqLkg+Z6nRDm3Dmkcjkp+PTks9AaKJ3VT3tIb2M8fEHbmMjbhwK7XV6uwyi0kTXeIC1jS/RLSz5txxOGxzD3fI3UjXdJtlqBX072OZCwxyU07haNjooGMMePYAcP/ACcuZaVrTK4Xe54YwMDnEkkAkk57Bcmw4ALpGluiKqLcLa50rBsZKXi3lct9lAz9FtXH92HflcD7IITROs9RAxrGGMtbsa9pNhcnvAg2zUzF0iTDbBEeYe9vxBWJJqfUt2wSf0k/BWv8sT/wZP6Xfos19LhvO81VzirPZK/+SZv4IH+67/0VmXX+od9iMeJe75hWIdTal2yB/mLfFSVP0cVLtoa3xd+i5jR4P0/NHg09EJW6dmnaWSOBa7a0NABzB27doG9ZOrta6mkDoWMDhsOBrj6kEhbbQdF2+WXyaPmVtOi9TIYbFrLn952ZV9KVpG1Y2d1rFeUJTVnWaeWMGZtjx2XWzwaRvtUJBQ2WdDDZdukyycFXLqOiCymOKC+i8aV6pBERAREQEREBERAREQEREBERAREQEREBERAXll6iCksVJjVxEFkxKkwrIRQMQwKg06zl4gjzTK26j5KSsvCEES7R/JUHRw4KXsvLIIf/AA3kvRo7kpeyIIoUPJXG0qkbKqyDAbTq62BZYCrAQY7YVdbGriIPAF6iKQ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a:p>
        </p:txBody>
      </p:sp>
      <p:cxnSp>
        <p:nvCxnSpPr>
          <p:cNvPr id="26" name="Connecteur droit 25"/>
          <p:cNvCxnSpPr/>
          <p:nvPr/>
        </p:nvCxnSpPr>
        <p:spPr>
          <a:xfrm>
            <a:off x="251520" y="3140968"/>
            <a:ext cx="4140000" cy="0"/>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rot="16200000">
            <a:off x="-149170" y="2308230"/>
            <a:ext cx="864096" cy="369332"/>
          </a:xfrm>
          <a:prstGeom prst="rect">
            <a:avLst/>
          </a:prstGeom>
          <a:noFill/>
        </p:spPr>
        <p:txBody>
          <a:bodyPr wrap="square" rtlCol="0">
            <a:spAutoFit/>
          </a:bodyPr>
          <a:lstStyle/>
          <a:p>
            <a:pPr algn="ctr"/>
            <a:r>
              <a:rPr lang="fr-BE" b="1" dirty="0" smtClean="0">
                <a:solidFill>
                  <a:schemeClr val="accent1">
                    <a:lumMod val="75000"/>
                  </a:schemeClr>
                </a:solidFill>
              </a:rPr>
              <a:t>GRT</a:t>
            </a:r>
            <a:endParaRPr lang="fr-BE" b="1" dirty="0">
              <a:solidFill>
                <a:schemeClr val="accent1">
                  <a:lumMod val="75000"/>
                </a:schemeClr>
              </a:solidFill>
            </a:endParaRPr>
          </a:p>
        </p:txBody>
      </p:sp>
      <p:sp>
        <p:nvSpPr>
          <p:cNvPr id="28" name="ZoneTexte 27"/>
          <p:cNvSpPr txBox="1"/>
          <p:nvPr/>
        </p:nvSpPr>
        <p:spPr>
          <a:xfrm rot="16200000">
            <a:off x="-149170" y="4396462"/>
            <a:ext cx="864096" cy="369332"/>
          </a:xfrm>
          <a:prstGeom prst="rect">
            <a:avLst/>
          </a:prstGeom>
          <a:noFill/>
        </p:spPr>
        <p:txBody>
          <a:bodyPr wrap="square" rtlCol="0">
            <a:spAutoFit/>
          </a:bodyPr>
          <a:lstStyle/>
          <a:p>
            <a:pPr algn="ctr"/>
            <a:r>
              <a:rPr lang="fr-BE" b="1" dirty="0" smtClean="0">
                <a:solidFill>
                  <a:schemeClr val="accent6">
                    <a:lumMod val="60000"/>
                    <a:lumOff val="40000"/>
                  </a:schemeClr>
                </a:solidFill>
              </a:rPr>
              <a:t>GRD</a:t>
            </a:r>
            <a:endParaRPr lang="fr-BE" b="1" dirty="0">
              <a:solidFill>
                <a:schemeClr val="accent6">
                  <a:lumMod val="60000"/>
                  <a:lumOff val="40000"/>
                </a:schemeClr>
              </a:solidFill>
            </a:endParaRPr>
          </a:p>
        </p:txBody>
      </p:sp>
      <p:pic>
        <p:nvPicPr>
          <p:cNvPr id="29" name="Picture 1"/>
          <p:cNvPicPr>
            <a:picLocks noChangeAspect="1" noChangeArrowheads="1"/>
          </p:cNvPicPr>
          <p:nvPr/>
        </p:nvPicPr>
        <p:blipFill>
          <a:blip r:embed="rId8" cstate="print"/>
          <a:srcRect/>
          <a:stretch>
            <a:fillRect/>
          </a:stretch>
        </p:blipFill>
        <p:spPr bwMode="auto">
          <a:xfrm>
            <a:off x="2591832" y="6237376"/>
            <a:ext cx="432000" cy="576000"/>
          </a:xfrm>
          <a:prstGeom prst="rect">
            <a:avLst/>
          </a:prstGeom>
          <a:noFill/>
          <a:ln w="9525">
            <a:noFill/>
            <a:miter lim="800000"/>
            <a:headEnd/>
            <a:tailEnd/>
          </a:ln>
        </p:spPr>
      </p:pic>
      <p:pic>
        <p:nvPicPr>
          <p:cNvPr id="30" name="Picture 4" descr="http://www.intermixt.be/SiteCollectionImages/logo_interregies.gif"/>
          <p:cNvPicPr>
            <a:picLocks noChangeAspect="1" noChangeArrowheads="1"/>
          </p:cNvPicPr>
          <p:nvPr/>
        </p:nvPicPr>
        <p:blipFill>
          <a:blip r:embed="rId9" cstate="print"/>
          <a:srcRect/>
          <a:stretch>
            <a:fillRect/>
          </a:stretch>
        </p:blipFill>
        <p:spPr bwMode="auto">
          <a:xfrm>
            <a:off x="3095936" y="6240289"/>
            <a:ext cx="720000" cy="5864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1" name="Picture 1"/>
          <p:cNvPicPr>
            <a:picLocks noChangeAspect="1" noChangeArrowheads="1"/>
          </p:cNvPicPr>
          <p:nvPr/>
        </p:nvPicPr>
        <p:blipFill>
          <a:blip r:embed="rId3" cstate="print"/>
          <a:srcRect/>
          <a:stretch>
            <a:fillRect/>
          </a:stretch>
        </p:blipFill>
        <p:spPr bwMode="auto">
          <a:xfrm>
            <a:off x="2591832" y="6237376"/>
            <a:ext cx="432000" cy="576000"/>
          </a:xfrm>
          <a:prstGeom prst="rect">
            <a:avLst/>
          </a:prstGeom>
          <a:noFill/>
          <a:ln w="9525">
            <a:noFill/>
            <a:miter lim="800000"/>
            <a:headEnd/>
            <a:tailEnd/>
          </a:ln>
        </p:spPr>
      </p:pic>
      <p:pic>
        <p:nvPicPr>
          <p:cNvPr id="32" name="Picture 4" descr="http://www.intermixt.be/SiteCollectionImages/logo_interregies.gif"/>
          <p:cNvPicPr>
            <a:picLocks noChangeAspect="1" noChangeArrowheads="1"/>
          </p:cNvPicPr>
          <p:nvPr/>
        </p:nvPicPr>
        <p:blipFill>
          <a:blip r:embed="rId4" cstate="print"/>
          <a:srcRect/>
          <a:stretch>
            <a:fillRect/>
          </a:stretch>
        </p:blipFill>
        <p:spPr bwMode="auto">
          <a:xfrm>
            <a:off x="3095936" y="6240289"/>
            <a:ext cx="720000" cy="586450"/>
          </a:xfrm>
          <a:prstGeom prst="rect">
            <a:avLst/>
          </a:prstGeom>
          <a:noFill/>
        </p:spPr>
      </p:pic>
      <p:pic>
        <p:nvPicPr>
          <p:cNvPr id="52236" name="Picture 12" descr="http://www.developpementdurable.com/gfx/newsArticles/zoomThumbs/090914173312.jpg"/>
          <p:cNvPicPr>
            <a:picLocks noChangeAspect="1" noChangeArrowheads="1"/>
          </p:cNvPicPr>
          <p:nvPr/>
        </p:nvPicPr>
        <p:blipFill>
          <a:blip r:embed="rId5" cstate="print"/>
          <a:srcRect/>
          <a:stretch>
            <a:fillRect/>
          </a:stretch>
        </p:blipFill>
        <p:spPr bwMode="auto">
          <a:xfrm>
            <a:off x="6804248" y="4056692"/>
            <a:ext cx="2484784" cy="1172508"/>
          </a:xfrm>
          <a:prstGeom prst="rect">
            <a:avLst/>
          </a:prstGeom>
          <a:noFill/>
        </p:spPr>
      </p:pic>
      <p:sp>
        <p:nvSpPr>
          <p:cNvPr id="4" name="Espace réservé de la date 3"/>
          <p:cNvSpPr>
            <a:spLocks noGrp="1"/>
          </p:cNvSpPr>
          <p:nvPr>
            <p:ph type="dt" sz="half" idx="10"/>
          </p:nvPr>
        </p:nvSpPr>
        <p:spPr>
          <a:xfrm>
            <a:off x="8151240" y="6572200"/>
            <a:ext cx="957264" cy="457200"/>
          </a:xfrm>
        </p:spPr>
        <p:txBody>
          <a:bodyPr/>
          <a:lstStyle/>
          <a:p>
            <a:r>
              <a:rPr lang="fr-FR" sz="1000" smtClean="0"/>
              <a:t>12/03/2014</a:t>
            </a:r>
            <a:endParaRPr lang="fr-BE" sz="1000" dirty="0"/>
          </a:p>
        </p:txBody>
      </p:sp>
      <p:sp>
        <p:nvSpPr>
          <p:cNvPr id="5" name="Espace réservé du pied de page 4"/>
          <p:cNvSpPr>
            <a:spLocks noGrp="1"/>
          </p:cNvSpPr>
          <p:nvPr>
            <p:ph type="ftr" sz="quarter" idx="11"/>
          </p:nvPr>
        </p:nvSpPr>
        <p:spPr>
          <a:xfrm>
            <a:off x="6822504" y="6572200"/>
            <a:ext cx="1325880" cy="457200"/>
          </a:xfrm>
        </p:spPr>
        <p:txBody>
          <a:bodyPr/>
          <a:lstStyle/>
          <a:p>
            <a:r>
              <a:rPr lang="fr-BE" sz="1000" dirty="0" smtClean="0"/>
              <a:t>REFLEX GT GAD</a:t>
            </a:r>
            <a:endParaRPr lang="fr-BE" sz="1000" dirty="0"/>
          </a:p>
        </p:txBody>
      </p:sp>
      <p:sp>
        <p:nvSpPr>
          <p:cNvPr id="6" name="Espace réservé du numéro de diapositive 5"/>
          <p:cNvSpPr>
            <a:spLocks noGrp="1"/>
          </p:cNvSpPr>
          <p:nvPr>
            <p:ph type="sldNum" sz="quarter" idx="12"/>
          </p:nvPr>
        </p:nvSpPr>
        <p:spPr/>
        <p:txBody>
          <a:bodyPr/>
          <a:lstStyle/>
          <a:p>
            <a:fld id="{F1657470-8DFA-4EC0-8FB2-CBC12D94EFA4}" type="slidenum">
              <a:rPr lang="fr-BE" smtClean="0"/>
              <a:pPr/>
              <a:t>5</a:t>
            </a:fld>
            <a:endParaRPr lang="fr-BE"/>
          </a:p>
        </p:txBody>
      </p:sp>
      <p:pic>
        <p:nvPicPr>
          <p:cNvPr id="7" name="Picture 2"/>
          <p:cNvPicPr>
            <a:picLocks noChangeAspect="1" noChangeArrowheads="1"/>
          </p:cNvPicPr>
          <p:nvPr/>
        </p:nvPicPr>
        <p:blipFill>
          <a:blip r:embed="rId6" cstate="print"/>
          <a:srcRect/>
          <a:stretch>
            <a:fillRect/>
          </a:stretch>
        </p:blipFill>
        <p:spPr bwMode="auto">
          <a:xfrm>
            <a:off x="107504" y="6379892"/>
            <a:ext cx="1057225" cy="478108"/>
          </a:xfrm>
          <a:prstGeom prst="rect">
            <a:avLst/>
          </a:prstGeom>
          <a:noFill/>
          <a:ln w="9525">
            <a:noFill/>
            <a:miter lim="800000"/>
            <a:headEnd/>
            <a:tailEnd/>
          </a:ln>
        </p:spPr>
      </p:pic>
      <p:pic>
        <p:nvPicPr>
          <p:cNvPr id="8" name="Picture 3"/>
          <p:cNvPicPr>
            <a:picLocks noChangeAspect="1" noChangeArrowheads="1"/>
          </p:cNvPicPr>
          <p:nvPr/>
        </p:nvPicPr>
        <p:blipFill>
          <a:blip r:embed="rId7" cstate="print"/>
          <a:srcRect/>
          <a:stretch>
            <a:fillRect/>
          </a:stretch>
        </p:blipFill>
        <p:spPr bwMode="auto">
          <a:xfrm>
            <a:off x="1403648" y="6309320"/>
            <a:ext cx="1028382" cy="508414"/>
          </a:xfrm>
          <a:prstGeom prst="rect">
            <a:avLst/>
          </a:prstGeom>
          <a:noFill/>
          <a:ln w="9525">
            <a:noFill/>
            <a:miter lim="800000"/>
            <a:headEnd/>
            <a:tailEnd/>
          </a:ln>
        </p:spPr>
      </p:pic>
      <p:sp>
        <p:nvSpPr>
          <p:cNvPr id="9" name="ZoneTexte 8"/>
          <p:cNvSpPr txBox="1"/>
          <p:nvPr/>
        </p:nvSpPr>
        <p:spPr>
          <a:xfrm>
            <a:off x="251520" y="836712"/>
            <a:ext cx="8712968" cy="461665"/>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BE" sz="2400" dirty="0" smtClean="0">
                <a:solidFill>
                  <a:schemeClr val="tx1">
                    <a:lumMod val="85000"/>
                    <a:lumOff val="15000"/>
                  </a:schemeClr>
                </a:solidFill>
              </a:rPr>
              <a:t>1. Dimensionnement des réseaux de distribution (2)</a:t>
            </a:r>
            <a:endParaRPr lang="fr-BE" sz="2400" dirty="0">
              <a:solidFill>
                <a:schemeClr val="tx1">
                  <a:lumMod val="85000"/>
                  <a:lumOff val="15000"/>
                </a:schemeClr>
              </a:solidFill>
            </a:endParaRPr>
          </a:p>
        </p:txBody>
      </p:sp>
      <p:sp>
        <p:nvSpPr>
          <p:cNvPr id="10" name="Rectangle 9"/>
          <p:cNvSpPr/>
          <p:nvPr/>
        </p:nvSpPr>
        <p:spPr>
          <a:xfrm>
            <a:off x="395536" y="1844824"/>
            <a:ext cx="3888432" cy="1224136"/>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smtClean="0"/>
              <a:t>HT</a:t>
            </a:r>
          </a:p>
          <a:p>
            <a:pPr algn="ctr"/>
            <a:endParaRPr lang="fr-BE" sz="1600" dirty="0"/>
          </a:p>
          <a:p>
            <a:pPr algn="ctr"/>
            <a:r>
              <a:rPr lang="fr-BE" sz="1600" dirty="0" smtClean="0"/>
              <a:t>Redondance en N-1</a:t>
            </a:r>
          </a:p>
          <a:p>
            <a:pPr algn="ctr"/>
            <a:r>
              <a:rPr lang="fr-BE" sz="1600" dirty="0" smtClean="0"/>
              <a:t>Facteur de simultanéité =</a:t>
            </a:r>
            <a:r>
              <a:rPr lang="fr-BE" sz="1600" b="1" dirty="0" smtClean="0"/>
              <a:t>1</a:t>
            </a:r>
            <a:endParaRPr lang="fr-BE" sz="1600" b="1" dirty="0"/>
          </a:p>
        </p:txBody>
      </p:sp>
      <p:sp>
        <p:nvSpPr>
          <p:cNvPr id="11" name="Rectangle 10"/>
          <p:cNvSpPr/>
          <p:nvPr/>
        </p:nvSpPr>
        <p:spPr>
          <a:xfrm>
            <a:off x="395536" y="3284984"/>
            <a:ext cx="3888432" cy="1224136"/>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smtClean="0"/>
              <a:t>MT</a:t>
            </a:r>
          </a:p>
          <a:p>
            <a:pPr algn="ctr"/>
            <a:r>
              <a:rPr lang="fr-BE" sz="1600" dirty="0" smtClean="0"/>
              <a:t>Redondance basée sur la reconfiguration du réseau</a:t>
            </a:r>
          </a:p>
          <a:p>
            <a:pPr algn="ctr"/>
            <a:r>
              <a:rPr lang="fr-BE" sz="1600" dirty="0" smtClean="0"/>
              <a:t>Facteur de simultanéité =</a:t>
            </a:r>
            <a:r>
              <a:rPr lang="fr-BE" sz="1600" b="1" dirty="0" smtClean="0"/>
              <a:t>0.8</a:t>
            </a:r>
          </a:p>
          <a:p>
            <a:pPr algn="ctr"/>
            <a:endParaRPr lang="fr-BE" sz="1600" dirty="0"/>
          </a:p>
        </p:txBody>
      </p:sp>
      <p:sp>
        <p:nvSpPr>
          <p:cNvPr id="12" name="Rectangle 11"/>
          <p:cNvSpPr/>
          <p:nvPr/>
        </p:nvSpPr>
        <p:spPr>
          <a:xfrm>
            <a:off x="395536" y="4725144"/>
            <a:ext cx="3888432" cy="1224136"/>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smtClean="0"/>
              <a:t>BT</a:t>
            </a:r>
          </a:p>
          <a:p>
            <a:pPr algn="ctr"/>
            <a:r>
              <a:rPr lang="fr-BE" sz="1600" dirty="0" smtClean="0"/>
              <a:t>Peu de redondance</a:t>
            </a:r>
          </a:p>
          <a:p>
            <a:pPr algn="ctr"/>
            <a:r>
              <a:rPr lang="fr-BE" sz="1600" dirty="0" smtClean="0"/>
              <a:t>Facteur de simultanéité =</a:t>
            </a:r>
            <a:r>
              <a:rPr lang="fr-BE" sz="1600" b="1" dirty="0" smtClean="0"/>
              <a:t>0.2-0.3</a:t>
            </a:r>
          </a:p>
          <a:p>
            <a:pPr algn="ctr"/>
            <a:endParaRPr lang="fr-BE" sz="1600" dirty="0"/>
          </a:p>
        </p:txBody>
      </p:sp>
      <p:sp>
        <p:nvSpPr>
          <p:cNvPr id="13" name="Flèche vers le bas 12"/>
          <p:cNvSpPr/>
          <p:nvPr/>
        </p:nvSpPr>
        <p:spPr>
          <a:xfrm>
            <a:off x="4355976" y="1700808"/>
            <a:ext cx="504056" cy="4392488"/>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BE" sz="1400" b="1" dirty="0"/>
          </a:p>
        </p:txBody>
      </p:sp>
      <p:sp>
        <p:nvSpPr>
          <p:cNvPr id="15" name="ZoneTexte 14"/>
          <p:cNvSpPr txBox="1"/>
          <p:nvPr/>
        </p:nvSpPr>
        <p:spPr>
          <a:xfrm rot="16200000">
            <a:off x="3010726" y="3622123"/>
            <a:ext cx="3203848" cy="369332"/>
          </a:xfrm>
          <a:prstGeom prst="rect">
            <a:avLst/>
          </a:prstGeom>
          <a:noFill/>
        </p:spPr>
        <p:txBody>
          <a:bodyPr wrap="square" rtlCol="0">
            <a:spAutoFit/>
          </a:bodyPr>
          <a:lstStyle/>
          <a:p>
            <a:r>
              <a:rPr lang="fr-BE" b="1" dirty="0" smtClean="0">
                <a:solidFill>
                  <a:schemeClr val="accent1">
                    <a:lumMod val="75000"/>
                  </a:schemeClr>
                </a:solidFill>
              </a:rPr>
              <a:t>Facteur de simultanéité</a:t>
            </a:r>
            <a:endParaRPr lang="fr-BE" b="1" dirty="0">
              <a:solidFill>
                <a:schemeClr val="accent1">
                  <a:lumMod val="75000"/>
                </a:schemeClr>
              </a:solidFill>
            </a:endParaRPr>
          </a:p>
        </p:txBody>
      </p:sp>
      <p:sp>
        <p:nvSpPr>
          <p:cNvPr id="17" name="ZoneTexte 16"/>
          <p:cNvSpPr txBox="1"/>
          <p:nvPr/>
        </p:nvSpPr>
        <p:spPr>
          <a:xfrm>
            <a:off x="5004048" y="1763524"/>
            <a:ext cx="3312368" cy="369332"/>
          </a:xfrm>
          <a:prstGeom prst="rect">
            <a:avLst/>
          </a:prstGeom>
          <a:noFill/>
        </p:spPr>
        <p:txBody>
          <a:bodyPr wrap="square" rtlCol="0">
            <a:spAutoFit/>
          </a:bodyPr>
          <a:lstStyle/>
          <a:p>
            <a:r>
              <a:rPr lang="fr-BE" u="sng" dirty="0" smtClean="0">
                <a:solidFill>
                  <a:schemeClr val="accent6">
                    <a:lumMod val="60000"/>
                    <a:lumOff val="40000"/>
                  </a:schemeClr>
                </a:solidFill>
              </a:rPr>
              <a:t>Mais aujourd’hui</a:t>
            </a:r>
            <a:r>
              <a:rPr lang="fr-BE" dirty="0" smtClean="0">
                <a:solidFill>
                  <a:schemeClr val="accent6">
                    <a:lumMod val="60000"/>
                    <a:lumOff val="40000"/>
                  </a:schemeClr>
                </a:solidFill>
              </a:rPr>
              <a:t> : </a:t>
            </a:r>
            <a:endParaRPr lang="fr-BE" dirty="0">
              <a:solidFill>
                <a:schemeClr val="accent6">
                  <a:lumMod val="60000"/>
                  <a:lumOff val="40000"/>
                </a:schemeClr>
              </a:solidFill>
            </a:endParaRPr>
          </a:p>
        </p:txBody>
      </p:sp>
      <p:sp>
        <p:nvSpPr>
          <p:cNvPr id="18" name="ZoneTexte 17"/>
          <p:cNvSpPr txBox="1"/>
          <p:nvPr/>
        </p:nvSpPr>
        <p:spPr>
          <a:xfrm>
            <a:off x="5076056" y="3995772"/>
            <a:ext cx="3312368" cy="369332"/>
          </a:xfrm>
          <a:prstGeom prst="rect">
            <a:avLst/>
          </a:prstGeom>
          <a:noFill/>
        </p:spPr>
        <p:txBody>
          <a:bodyPr wrap="square" rtlCol="0">
            <a:spAutoFit/>
          </a:bodyPr>
          <a:lstStyle/>
          <a:p>
            <a:r>
              <a:rPr lang="fr-BE" u="sng" dirty="0" smtClean="0">
                <a:solidFill>
                  <a:schemeClr val="accent6">
                    <a:lumMod val="60000"/>
                    <a:lumOff val="40000"/>
                  </a:schemeClr>
                </a:solidFill>
              </a:rPr>
              <a:t>Et demain </a:t>
            </a:r>
            <a:r>
              <a:rPr lang="fr-BE" dirty="0" smtClean="0">
                <a:solidFill>
                  <a:schemeClr val="accent6">
                    <a:lumMod val="60000"/>
                    <a:lumOff val="40000"/>
                  </a:schemeClr>
                </a:solidFill>
              </a:rPr>
              <a:t>: </a:t>
            </a:r>
            <a:endParaRPr lang="fr-BE" dirty="0">
              <a:solidFill>
                <a:schemeClr val="accent6">
                  <a:lumMod val="60000"/>
                  <a:lumOff val="40000"/>
                </a:schemeClr>
              </a:solidFill>
            </a:endParaRPr>
          </a:p>
        </p:txBody>
      </p:sp>
      <p:sp>
        <p:nvSpPr>
          <p:cNvPr id="19" name="ZoneTexte 18"/>
          <p:cNvSpPr txBox="1"/>
          <p:nvPr/>
        </p:nvSpPr>
        <p:spPr>
          <a:xfrm>
            <a:off x="5004048" y="2204864"/>
            <a:ext cx="3888432" cy="923330"/>
          </a:xfrm>
          <a:prstGeom prst="rect">
            <a:avLst/>
          </a:prstGeom>
          <a:noFill/>
        </p:spPr>
        <p:txBody>
          <a:bodyPr wrap="square" rtlCol="0">
            <a:spAutoFit/>
          </a:bodyPr>
          <a:lstStyle/>
          <a:p>
            <a:pPr algn="just">
              <a:buFont typeface="Wingdings" pitchFamily="2" charset="2"/>
              <a:buChar char="ü"/>
            </a:pPr>
            <a:r>
              <a:rPr lang="fr-BE" dirty="0" smtClean="0"/>
              <a:t> Sources d’énergie renouvelable au comportement </a:t>
            </a:r>
            <a:r>
              <a:rPr lang="fr-BE" i="1" dirty="0" smtClean="0"/>
              <a:t>fortement corrélé </a:t>
            </a:r>
            <a:r>
              <a:rPr lang="fr-BE" dirty="0" smtClean="0"/>
              <a:t>: éolien, solaire,… </a:t>
            </a:r>
            <a:endParaRPr lang="fr-BE" dirty="0"/>
          </a:p>
        </p:txBody>
      </p:sp>
      <p:sp>
        <p:nvSpPr>
          <p:cNvPr id="20" name="ZoneTexte 19"/>
          <p:cNvSpPr txBox="1"/>
          <p:nvPr/>
        </p:nvSpPr>
        <p:spPr>
          <a:xfrm>
            <a:off x="5076056" y="4427820"/>
            <a:ext cx="3312368" cy="646331"/>
          </a:xfrm>
          <a:prstGeom prst="rect">
            <a:avLst/>
          </a:prstGeom>
          <a:noFill/>
        </p:spPr>
        <p:txBody>
          <a:bodyPr wrap="square" rtlCol="0">
            <a:spAutoFit/>
          </a:bodyPr>
          <a:lstStyle/>
          <a:p>
            <a:pPr>
              <a:buFont typeface="Wingdings" pitchFamily="2" charset="2"/>
              <a:buChar char="ü"/>
            </a:pPr>
            <a:r>
              <a:rPr lang="fr-BE" dirty="0" smtClean="0"/>
              <a:t> Véhicules électriques </a:t>
            </a:r>
          </a:p>
          <a:p>
            <a:pPr>
              <a:buFont typeface="Wingdings" pitchFamily="2" charset="2"/>
              <a:buChar char="ü"/>
            </a:pPr>
            <a:r>
              <a:rPr lang="fr-BE" dirty="0" smtClean="0"/>
              <a:t> </a:t>
            </a:r>
            <a:r>
              <a:rPr lang="fr-BE" dirty="0" err="1" smtClean="0"/>
              <a:t>Aggrégateurs</a:t>
            </a:r>
            <a:endParaRPr lang="fr-BE" dirty="0"/>
          </a:p>
        </p:txBody>
      </p:sp>
      <p:sp>
        <p:nvSpPr>
          <p:cNvPr id="21" name="ZoneTexte 20"/>
          <p:cNvSpPr txBox="1"/>
          <p:nvPr/>
        </p:nvSpPr>
        <p:spPr>
          <a:xfrm>
            <a:off x="5004048" y="3153742"/>
            <a:ext cx="3816424" cy="646331"/>
          </a:xfrm>
          <a:prstGeom prst="rect">
            <a:avLst/>
          </a:prstGeom>
          <a:noFill/>
        </p:spPr>
        <p:txBody>
          <a:bodyPr wrap="square" rtlCol="0">
            <a:spAutoFit/>
          </a:bodyPr>
          <a:lstStyle/>
          <a:p>
            <a:pPr algn="just">
              <a:buFont typeface="Wingdings" pitchFamily="2" charset="2"/>
              <a:buChar char="ü"/>
            </a:pPr>
            <a:r>
              <a:rPr lang="fr-BE" dirty="0" smtClean="0"/>
              <a:t> Services auxiliaires requérant un comportement </a:t>
            </a:r>
            <a:r>
              <a:rPr lang="fr-BE" i="1" dirty="0" smtClean="0"/>
              <a:t>simultané</a:t>
            </a:r>
            <a:r>
              <a:rPr lang="fr-BE" dirty="0" smtClean="0"/>
              <a:t> des URD </a:t>
            </a:r>
            <a:endParaRPr lang="fr-BE" dirty="0"/>
          </a:p>
        </p:txBody>
      </p:sp>
      <p:sp>
        <p:nvSpPr>
          <p:cNvPr id="22" name="ZoneTexte 21"/>
          <p:cNvSpPr txBox="1"/>
          <p:nvPr/>
        </p:nvSpPr>
        <p:spPr>
          <a:xfrm>
            <a:off x="5076056" y="5301208"/>
            <a:ext cx="3816424" cy="1200329"/>
          </a:xfrm>
          <a:prstGeom prst="rect">
            <a:avLst/>
          </a:prstGeom>
          <a:noFill/>
        </p:spPr>
        <p:txBody>
          <a:bodyPr wrap="square" rtlCol="0">
            <a:spAutoFit/>
          </a:bodyPr>
          <a:lstStyle/>
          <a:p>
            <a:pPr algn="just"/>
            <a:r>
              <a:rPr lang="fr-BE" dirty="0" smtClean="0">
                <a:solidFill>
                  <a:schemeClr val="accent1">
                    <a:lumMod val="75000"/>
                  </a:schemeClr>
                </a:solidFill>
              </a:rPr>
              <a:t>Changement de paradigme!</a:t>
            </a:r>
          </a:p>
          <a:p>
            <a:pPr algn="just"/>
            <a:r>
              <a:rPr lang="fr-BE" dirty="0" smtClean="0"/>
              <a:t>les comportements des URD présentent un taux de corrélation croissant</a:t>
            </a:r>
            <a:endParaRPr lang="fr-BE" dirty="0"/>
          </a:p>
        </p:txBody>
      </p:sp>
      <p:pic>
        <p:nvPicPr>
          <p:cNvPr id="52226" name="Picture 2" descr="https://encrypted-tbn3.gstatic.com/images?q=tbn:ANd9GcQ1WXYt7cEAzSSyK0N3pVAvGufAg3veKdqH9MaBoB2JhLv58PvAoA"/>
          <p:cNvPicPr>
            <a:picLocks noChangeAspect="1" noChangeArrowheads="1"/>
          </p:cNvPicPr>
          <p:nvPr/>
        </p:nvPicPr>
        <p:blipFill>
          <a:blip r:embed="rId8" cstate="print"/>
          <a:srcRect/>
          <a:stretch>
            <a:fillRect/>
          </a:stretch>
        </p:blipFill>
        <p:spPr bwMode="auto">
          <a:xfrm>
            <a:off x="8172400" y="1052736"/>
            <a:ext cx="792088" cy="1190296"/>
          </a:xfrm>
          <a:prstGeom prst="rect">
            <a:avLst/>
          </a:prstGeom>
          <a:noFill/>
        </p:spPr>
      </p:pic>
      <p:pic>
        <p:nvPicPr>
          <p:cNvPr id="52228" name="Picture 4" descr="https://encrypted-tbn1.gstatic.com/images?q=tbn:ANd9GcTAO5dH3mEmLDr3k1qJkgCke6ojWan_c4APaqz8gQeXOI1jwD_S"/>
          <p:cNvPicPr>
            <a:picLocks noChangeAspect="1" noChangeArrowheads="1"/>
          </p:cNvPicPr>
          <p:nvPr/>
        </p:nvPicPr>
        <p:blipFill>
          <a:blip r:embed="rId9" cstate="print"/>
          <a:srcRect/>
          <a:stretch>
            <a:fillRect/>
          </a:stretch>
        </p:blipFill>
        <p:spPr bwMode="auto">
          <a:xfrm>
            <a:off x="7092280" y="1628800"/>
            <a:ext cx="1224136" cy="596563"/>
          </a:xfrm>
          <a:prstGeom prst="rect">
            <a:avLst/>
          </a:prstGeom>
          <a:noFill/>
        </p:spPr>
      </p:pic>
      <p:sp>
        <p:nvSpPr>
          <p:cNvPr id="52230" name="AutoShape 6" descr="data:image/jpeg;base64,/9j/4AAQSkZJRgABAQAAAQABAAD/2wCEAAkGBhQQEBUSEBASFBUUDxQUFhIUFRQUFRASFBAVFRQQFRIXGyceFxkjGhQWIC8gIykpLCwtFh4xNTAqNSgrLCkBCQoKDgwOGg8PGiwkHyQtKSwpMio1LC0sNSwsLCwpLCk1LCksKSwqLCksLCwpLCksLCksLCksLCwsLCwpLCwsLP/AABEIAJoBRwMBIgACEQEDEQH/xAAcAAEAAQUBAQAAAAAAAAAAAAAABQIDBAYHAQj/xABCEAABAwICBggCBwYGAwEAAAABAAIDBBESIQUGMUFRYQcTIjJxgZGhscEUM0JDYnLRI1JTgpKyFRZjg6LhF9LwCP/EABoBAQADAQEBAAAAAAAAAAAAAAABAwQCBQb/xAAyEQEAAgECBAMFBwUBAAAAAAAAAQIDBBESITFBEzJRYYGRsfAFIiMzUnGhFULB0eEU/9oADAMBAAIRAxEAPwDuKIiArc0uEX52VxY1d3f5ggq+ljgn0ocFg9YqXT71AkPpQ4L36UOCgjpmMfeN8rn4LKhrA4XaQRxC4jJWZ2iYRFolJ/SRwXvXjgViNcrgK7SzAi8bsXqkEREBERAREQEREBERAREQEREBERAREQEREBERAREQEREBERAREQEREBY9eOx5t/uCyFj13cPiP7ggipFGaRlNw2+Vr+6k5FAVFReZzeAFj7ELDrt/BnZVl8pdWtEaRLJnN2txZjiMYFvf2CqqJgxjnH7LSbcbblA6C0h1kpLsruH94cfQArwMMTxxMesMX90bOjbCRwPsrrCo6lqcZvxWe0r6x6SSj2DwVSoi7o8FWpBERAREQEREBERAREQEREBERAREQEREBERAREQEREBERAREQEREBERAWPXj9m7w+YWQrNW0ljgBc2OXFBBVMmFpWrtqAJHOe4AWOZNgMxv3LZdI078PcI8bfqtYqaF1nHLYd/JVZacdJrPdzaN4mFvT1c3qC1r2lzy0AAg3GIEnwy2rA1eoS84gAGX2jbIL9kEndaxsFJVEDaiKniaWP7V3Mu12QjORb4/BT8GinsaA2F/oP1XnfZ2KOGbqMNefEvUmSkYnrEjpZB90/wBv1WTHG8fdP9v1XqtKWgPZHgris0t8AuCDbYdoV5SCIiAiIgIiICIiAiIgIiICIiAiIgIiICIiAiIgIiICIiAiIgIiICIiAiIgwdKNu1arI2x81t9c27Vq1RF2lAr1cpg5zDYZRDP8z3H5Law1QWqbOyTwiiHs4/NbBZZdH+THv+avF5XgCqRFrWCIiAiIgIiICIiAqJJQ2195A8ybD3VRWPVzxhpEj2gEWN3AZKJmI6m7JRQUGtkAb+0k7QJabBzsWEkB4sLWcLHzsqJNeKYb5D4Md81X42P9UfFxx19WwItXd0iUoyPWjxjt81SOkmj3uePFv/asid+cO21ItZb0jUR++I/25PkFlQa7UbzYVLB+bEz+4BSJxFap6tkgvG9rxxaQ4eoV1AREQEREBERAREQEREBERAREQEREBERBbmbcKAlgvJbmtifsUW2Pt+agYmqZ7BH+nH7Ymn3C2Ba7QHqap7DkMbrfll7bD/ViatiCy6Tlj4PSZhXj6bCIi1rBERAREQEXi8LwNpQVLX9bNbo6CPE4gvwkhl9jRteQN27mV5rXrW2jj7FnyvyY3cPxutuHDf625Fpl76lshe8ukkGbnb3Agi/AZAWGwLFn1MUnhjr8lGTLEcoVaa6Vq6ov1JELDst3reO73Wk1+kKiV7WyVEjnOIHfdvNhlkOPoqJqp7ThtYja0jtN8RvHMLCOkSxxmsCWgWBvYk9kb+FytUUp16u6xC9X6EnjDpHytDR/qP42AtbMrBh0jPF2o55Bza9/wKu1+sctRHgexgbiBu0OvceJPFR7b22e4XXDE9ne0N+1Y0q7SYfTVELZMMTpMQsDhba7g0Zhwve7dwOW1QumNTWUwc5xe6M/VyAAhriOyyRoGR5jI8jktf0dXS08gkie6N2YDmmxzFiL+BW4ataxgWp52gxPGBuLNrb5dW6/2Du4Hla2S1Jw/fx9O8f6VTXg51+DWtE0oka6G0Ye6zmvc0G1j2m3twz9VIUGqdn4pi0gfZbfM88hkszWHVw0UrZormIuu07cD75xOPhex3qYjcHNDhsIBHgQtOPJXJXiqtraLRvCPi0M2NwfTvlgeMw+KRzSD6rctB9K9dSWbVsFbEMusYBHUNHEjuv+PNaxVVTYm4nmw9yeACjBrI3+G6243Hqu0vovVfXqk0k29LOC4DtRO7MrPGM525i45qfXyhTmJ77tc6GQPxRytOB7Sc7Ygdzr+Vlveq3TTPS4Y9ID6TCcm1TABIB+IbH+GTuZUDuiKN0JrFT1sYkppmSNtnY5t5Oac2+aklIIiICIiAiIgIiICIiAiIgIiIKZDkVhRDtLLmOSxIe8oGDrHT4SybYB+zeeDXO7D/5X2/qKlaGp6xgdv2EcHDI+6rqacSMcxwuHNLSORFlB6EqjG90Mh7QdhJ4uA7D/AAe23mFkt+Fl4u1uXv7K5+7bf1bCi8C9WxYLxLIoHqtVNS2Npc9waBvKxdI6VbCLd557rBtPM8BzK1eeqlqJcLQJJBsGyKnB+048fc7llzamMc8NedvRXa+3KOrM0trOQMiYwTZoAxTSE7AG54b8LE+ChNI09UIZKh8QYyONzz1zy6VwaL2EYvYnYASNoW36H1dZAescesmIzlcNl9rWN+w33O8la/0paZ6mmbGCAJSS8ndHHYn3LfRZ74Jms3zTv7I6K5ry4rtFGsbsP7SFliM2jaDw5rBZXXc5zWuDHOu1rr3AsOOYFwTbmtcZrhC+QNOMC9g8gBvnY3AWwZblgvinHymNt2a1ZjrC7PFFMLSxsd+YZjwO0eShP8vUNQSyKQgjMhkmK1rjY66lwF42maHYg1oda2IAXtwulMlqRymStphAz9HnZIjqB4PZa3m0/JYlLoN9A8ST0wqW7GiM3DXbcTmlp8riy3BsxCudeVZGsyTG1ucfD5O4zW6Sx6fWqir2GkqIH07nsOB0xaGBwFwQ/LCeFxbLbuXMmkAuaXDK4Oe23Djfcug6V0YahtiWEg3HWNLmi+RyBv6K9oHQDII2tkEcj2uLseEZEnINJFxZX4s+PDWZjv2/ysrkrWOSRpgJKcRzjFiiYHg73YRc8jfO/FRsepbGvxRTvaP4b8T2+Ra9p9SVOYWlVCLgVhpnvSZ4J2UxeY6Is6oNcQZHMda+2OS2YtkTNl5L06g0zhY4gbbWFwtzs57h7LOrhKYnCF+B5HZdltBvY33G1vNaZDr7UxuLJWMc5r8JD2hh4W7JHqtWO+pzRM1t9fBZE5LdJbZD0eUgABD3WHeL3XPM2IHoAsuLUGjGRjJHDESD6qHoOkBjrddDJH+JpEjR47HD0K2TRmnIqj6mZjz+6DZ48WHP2VWS+rp5plXac0dZe6P1LpIJGywiSJ7TcOjkLD6jPy2FbrRaZcwWLi78xxH1WtdYRtBHjkq21Czf+nNv5pU+JeO7eKfTLHbcvgs1k7XbHA5XyO7jZc/ZVkK8Zw+2K9xscCWvbza9uYWzF9pWjlkjddTVTHmb8i0/RGsckUrIql/WRyOwx1BADmPPdhlAFjfc4AX+G4L2seSuSvFXo3VtFo3gREXboREQEREBERAREQWp2kjILDa1zTctPkL/AAUiiCwK1m9wH5uz8VHaX0V19pInNEgFvwyNvfA4jZnmDu81LkKy+ijO2Nn9IXF6VvXht0RMRMbSgWaVqYsnwSG34C//AJx3v5henXDD3oiPEvb/AHMUydGRfw2rGrYqeFuKSzRuF3XceDQDcnwWbwr0jlkmI9u0uOGY7o4a8Rb2+j2fMhVy60dY0iBhB3yPw4WDiLE4jyURXTNeQcBY0mzYwXOklJ3EXO390eqjaiuBYXOaOrYS0xDEA22+TDa/gDlvXnZNZk34a23j12Z7ZZjluv8A+JRueW9cWAn9pOQXufyZYH12DnsW1aH0lSNaI4JYxnsxWc5x3nFm5x4rngZHKbspZX/kjdh9TdZ1Hq9OT+yohH+N7gCOdhmp085Mc/cpv7Z5IpN46Ru6cCuP/wD6BcSyFrdrhhsNpxSs+NrLqeioDDCxjzm1tiSdp3+S1HpU0JFUU3X9YBJSjrmjI9YI3CQxkfyn1K9i0Tase5rmJmHKK3VWnZCYWNaXtfG11R28Qe1kpqWlmXdIjwttmHjmVgaCiFRThkhcHQvLMTXFpAsC3Mcjb+VbfU6QD2yuLiScZ/aMYey1xsQ0fYaHBrcRcbDaLhatoiYmqqg6xJcxxw2DSSCLgDK2xZdTaZxzMdlWWd6qzoqZn1VY/wDLIA8ev/S9bUVkfejhmHFjix3o7JSoFkbNxuP/ALivM8WZ6xE/Xs2ZeOe6MOseH66mnj54cbR/MFfptY6d+QnYOTrsP/KykWvBVqfR8UnfiY7xaD72uueLHPWsx+3/AE3r6MqJwIu0gjiDceoV1qgnapwXvGHxHjHI5vsbq/RaJmje0/TJHsBzZI1riRwD9oUTWna3x+pNo9UuHWUTPrtTROw9fcjbgaXAeYFj5KD19025tqeMkXbiktvB7rPDK58QoHQ2qM9U0ujZ2Qc3ucGMB/dxO2nPYLrbp9FF68V+67Hi3jeXTtE6yw1H1cjHm1y3NrwOOEi/sszSGrtPWjtt7QFg9uT2jhwcORuFyfS+q9TQSXe10bmkWe1wcASLjttORtuNlu2petZqhgkNpoxe4y6xoyxgbiN45+nGfS2wfiY5TbHNOcMeu6PKmIl0JErc+4Qx9iLZsebbzscVr89M+E2nifGQci9jmHxDv0K7XQz423tmMj+qzDTscLOb5cVxT7RvHK0bpjLLlGh9fZqcYTP1zP4MzRI0jlLixNO0b9m9bhovW2mqSBfqHn7DnAgngHX9jYqN17rqGhkYx1GJXSMLyLRgNGItF3Ftzcg7ty06fW2kGbdFRHxfb1wsV18ddRXeKTHtjYtXjjo666MjcgkXMabpelYA1tHHhAsAHyGw4XIKtz9K1S/uU0TeZLj8wsP9Pz79P5Zp093Uph1jHMBzLbtP7sje0x3k4Bb1ovS7JwcDmktIDg0g4SRkDbZ4L5jq9bK2oaWvnbG1wsWxtsSCLEYtvuuh9BJfHNJEwEx9VieTudiAZYbr3PoV6mj02TD5p9zTgxWp1l2hERei0iIiAiIgIiICIiAiIgt1E2BrnG9mtJNttgLrSZtfy49gtYOGEudyz2LbdJ0r5I3Ma9zLjvMNnDwK55N0fztfcOZI2+wl0Z9QCFk1NMtojw52U5a3nyyzpdb5Xd2Ut/ERGPRob8SsCXS5LsQxyPOXWOBcR+VvDkLBTOjNEGGx+gRlw+06cvtzGJmXkFNNlnOyKBvi97vYNCy10V7/AJt5cRitPmlp0dQ++JlNUPfa2PtAnkLCwHJXaDRlQ+Zj5IBFG14ccThidY3tYX97Lbvo0zu9O1vKNlvclVN0Oza9z3n8TvkFfTQ4qu4w1hW3SrG7SL8AFX/jBPdicfZVx0zG91jR5Kty2rkNpKnkmGQLP5lrGkdXZ7HuvBBBbfMgixGa3tzVYey6DhWkY5aYAT01SXRlrWPa0OjmhaHARy2PZd2s3C97XWmR1UzZXSBzmuce047875g7fNfT01GHbQoTSGp0EveibfiMio2ieqOTi0Ws0g7zWu9j7ZeyzYdaIz32ObzFj8M1uelOjCPMxuI5EXC1PSGocsewYvBZ7aTFbsrnDSV6LScD9kjb8+yfeyzmNyyPv+q0+p0HIza0jyWNH1kR7LnN8CQs19B+m3xVzp/SW+gFXWDmFpUGss7NpDvzDP1FlJQa4j7yIjm0g+xssl9Hljtv+ymcV47Nb0jCanSTmDa+pEQ5doRj5LpOsGhZHtFAIQyDCw0szC5zOviJJimI7uMXGY7wBuSuew1LY9JNqGfVipjkzy+8a5wI8brp2jZGSVdS2D6VKXkSy4y2OljxEFuBt8WI4cs9xvkF7dI2pEextr0hG606OaKisq3gSF8EdPFE49h0hibiebHPCGu8+a5w17qOqjlAIwuaSOMbsi0nfliF+V127SNRgaDD1F3SObGJgQC9t8Ya/cXDMXIBseK5R0gzTSz3qW4ZOrw2w4ey2xbbiMznmupjeNpdTzda0M/veAPjn/2pTEtX1Vrg6GF5dbFAy554Be/mFsOO+wtPgV8jeu1ph5/RqHSZq8+oibUQi8kLXBzLAmSE5mwO0tNzbgTvsuTRQvc0vDHYRtdbIG17X8F9EywyAfVu8Vz7SGqzqmrNm4Yw57i1gtYutiNtgJNyeK9XQ6rhrNMnKI6L8WTblLmQn2c/BeCpPAbCfT0XQ9J9HtPSwvmc+V3VxOOEuY29m5C7c8zYea0UaTw/VxQs3A4cR9Xkr0cWormiZpz/AIW1yRfyrn0SZ7sMTXnssvYAWcWAntA22nj5A5LsvQlq7U00z3SxlkZprH8cjpsQud7g0W5XWhanaoaQ0hUwvdDMYWysc6SQGOINYcXZBti2AdkHavo7RGjBBHhvcnNzrWuf0Xe+TjiOxvbi27M9ERXLBERAREQEREBERAREQF5ZeogpwDgvOqHBVogo6oLwxK4iC0YVSYlfRQMYwqg06y7LwsQYToFbdTrPMapMSbCMdTKw+jB3BS5hVDoEEBPodjtrGnyCgtIah08n3eE8W5LeHU6tup0HJNJdFu0xu8j+q1ev1Cnj+7J8M1391KrTqLkg+Z6nRDm3Dmkcjkp+PTks9AaKJ3VT3tIb2M8fEHbmMjbhwK7XV6uwyi0kTXeIC1jS/RLSz5txxOGxzD3fI3UjXdJtlqBX072OZCwxyU07haNjooGMMePYAcP/ACcuZaVrTK4Xe54YwMDnEkkAkk57Bcmw4ALpGluiKqLcLa50rBsZKXi3lct9lAz9FtXH92HflcD7IITROs9RAxrGGMtbsa9pNhcnvAg2zUzF0iTDbBEeYe9vxBWJJqfUt2wSf0k/BWv8sT/wZP6Xfos19LhvO81VzirPZK/+SZv4IH+67/0VmXX+od9iMeJe75hWIdTal2yB/mLfFSVP0cVLtoa3xd+i5jR4P0/NHg09EJW6dmnaWSOBa7a0NABzB27doG9ZOrta6mkDoWMDhsOBrj6kEhbbQdF2+WXyaPmVtOi9TIYbFrLn952ZV9KVpG1Y2d1rFeUJTVnWaeWMGZtjx2XWzwaRvtUJBQ2WdDDZdukyycFXLqOiCymOKC+i8aV6pBERAREQEREBERAREQEREBERAREQEREBERAXll6iCksVJjVxEFkxKkwrIRQMQwKg06zl4gjzTK26j5KSsvCEES7R/JUHRw4KXsvLIIf/AA3kvRo7kpeyIIoUPJXG0qkbKqyDAbTq62BZYCrAQY7YVdbGriIPAF6iKQ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a:p>
        </p:txBody>
      </p:sp>
      <p:sp>
        <p:nvSpPr>
          <p:cNvPr id="52232" name="AutoShape 8" descr="data:image/jpeg;base64,/9j/4AAQSkZJRgABAQAAAQABAAD/2wCEAAkGBhQQEBUSEBASFBUUDxQUFhIUFRQUFRASFBAVFRQQFRIXGyceFxkjGhQWIC8gIykpLCwtFh4xNTAqNSgrLCkBCQoKDgwOGg8PGiwkHyQtKSwpMio1LC0sNSwsLCwpLCk1LCksKSwqLCksLCwpLCksLCksLCksLCwsLCwpLCwsLP/AABEIAJoBRwMBIgACEQEDEQH/xAAcAAEAAQUBAQAAAAAAAAAAAAAABQIDBAYHAQj/xABCEAABAwICBggCBwYGAwEAAAABAAIDBBESIQUGMUFRYQcTIjJxgZGhscEUM0JDYnLRI1JTgpKyFRZjg6LhF9LwCP/EABoBAQADAQEBAAAAAAAAAAAAAAABAwQCBQb/xAAyEQEAAgECBAMFBwUBAAAAAAAAAQIDBBESITFBEzJRYYGRsfAFIiMzUnGhFULB0eEU/9oADAMBAAIRAxEAPwDuKIiArc0uEX52VxY1d3f5ggq+ljgn0ocFg9YqXT71AkPpQ4L36UOCgjpmMfeN8rn4LKhrA4XaQRxC4jJWZ2iYRFolJ/SRwXvXjgViNcrgK7SzAi8bsXqkEREBERAREQEREBERAREQEREBERAREQEREBERAREQEREBERAREQEREBY9eOx5t/uCyFj13cPiP7ggipFGaRlNw2+Vr+6k5FAVFReZzeAFj7ELDrt/BnZVl8pdWtEaRLJnN2txZjiMYFvf2CqqJgxjnH7LSbcbblA6C0h1kpLsruH94cfQArwMMTxxMesMX90bOjbCRwPsrrCo6lqcZvxWe0r6x6SSj2DwVSoi7o8FWpBERAREQEREBERAREQEREBERAREQEREBERAREQEREBERAREQEREBERAWPXj9m7w+YWQrNW0ljgBc2OXFBBVMmFpWrtqAJHOe4AWOZNgMxv3LZdI078PcI8bfqtYqaF1nHLYd/JVZacdJrPdzaN4mFvT1c3qC1r2lzy0AAg3GIEnwy2rA1eoS84gAGX2jbIL9kEndaxsFJVEDaiKniaWP7V3Mu12QjORb4/BT8GinsaA2F/oP1XnfZ2KOGbqMNefEvUmSkYnrEjpZB90/wBv1WTHG8fdP9v1XqtKWgPZHgris0t8AuCDbYdoV5SCIiAiIgIiICIiAiIgIiICIiAiIgIiICIiAiIgIiICIiAiIgIiICIiAiIgwdKNu1arI2x81t9c27Vq1RF2lAr1cpg5zDYZRDP8z3H5Law1QWqbOyTwiiHs4/NbBZZdH+THv+avF5XgCqRFrWCIiAiIgIiICIiAqJJQ2195A8ybD3VRWPVzxhpEj2gEWN3AZKJmI6m7JRQUGtkAb+0k7QJabBzsWEkB4sLWcLHzsqJNeKYb5D4Md81X42P9UfFxx19WwItXd0iUoyPWjxjt81SOkmj3uePFv/asid+cO21ItZb0jUR++I/25PkFlQa7UbzYVLB+bEz+4BSJxFap6tkgvG9rxxaQ4eoV1AREQEREBERAREQEREBERAREQEREBERBbmbcKAlgvJbmtifsUW2Pt+agYmqZ7BH+nH7Ymn3C2Ba7QHqap7DkMbrfll7bD/ViatiCy6Tlj4PSZhXj6bCIi1rBERAREQEXi8LwNpQVLX9bNbo6CPE4gvwkhl9jRteQN27mV5rXrW2jj7FnyvyY3cPxutuHDf625Fpl76lshe8ukkGbnb3Agi/AZAWGwLFn1MUnhjr8lGTLEcoVaa6Vq6ov1JELDst3reO73Wk1+kKiV7WyVEjnOIHfdvNhlkOPoqJqp7ThtYja0jtN8RvHMLCOkSxxmsCWgWBvYk9kb+FytUUp16u6xC9X6EnjDpHytDR/qP42AtbMrBh0jPF2o55Bza9/wKu1+sctRHgexgbiBu0OvceJPFR7b22e4XXDE9ne0N+1Y0q7SYfTVELZMMTpMQsDhba7g0Zhwve7dwOW1QumNTWUwc5xe6M/VyAAhriOyyRoGR5jI8jktf0dXS08gkie6N2YDmmxzFiL+BW4ataxgWp52gxPGBuLNrb5dW6/2Du4Hla2S1Jw/fx9O8f6VTXg51+DWtE0oka6G0Ye6zmvc0G1j2m3twz9VIUGqdn4pi0gfZbfM88hkszWHVw0UrZormIuu07cD75xOPhex3qYjcHNDhsIBHgQtOPJXJXiqtraLRvCPi0M2NwfTvlgeMw+KRzSD6rctB9K9dSWbVsFbEMusYBHUNHEjuv+PNaxVVTYm4nmw9yeACjBrI3+G6243Hqu0vovVfXqk0k29LOC4DtRO7MrPGM525i45qfXyhTmJ77tc6GQPxRytOB7Sc7Ygdzr+Vlveq3TTPS4Y9ID6TCcm1TABIB+IbH+GTuZUDuiKN0JrFT1sYkppmSNtnY5t5Oac2+aklIIiICIiAiIgIiICIiAiIgIiIKZDkVhRDtLLmOSxIe8oGDrHT4SybYB+zeeDXO7D/5X2/qKlaGp6xgdv2EcHDI+6rqacSMcxwuHNLSORFlB6EqjG90Mh7QdhJ4uA7D/AAe23mFkt+Fl4u1uXv7K5+7bf1bCi8C9WxYLxLIoHqtVNS2Npc9waBvKxdI6VbCLd557rBtPM8BzK1eeqlqJcLQJJBsGyKnB+048fc7llzamMc8NedvRXa+3KOrM0trOQMiYwTZoAxTSE7AG54b8LE+ChNI09UIZKh8QYyONzz1zy6VwaL2EYvYnYASNoW36H1dZAescesmIzlcNl9rWN+w33O8la/0paZ6mmbGCAJSS8ndHHYn3LfRZ74Jms3zTv7I6K5ry4rtFGsbsP7SFliM2jaDw5rBZXXc5zWuDHOu1rr3AsOOYFwTbmtcZrhC+QNOMC9g8gBvnY3AWwZblgvinHymNt2a1ZjrC7PFFMLSxsd+YZjwO0eShP8vUNQSyKQgjMhkmK1rjY66lwF42maHYg1oda2IAXtwulMlqRymStphAz9HnZIjqB4PZa3m0/JYlLoN9A8ST0wqW7GiM3DXbcTmlp8riy3BsxCudeVZGsyTG1ucfD5O4zW6Sx6fWqir2GkqIH07nsOB0xaGBwFwQ/LCeFxbLbuXMmkAuaXDK4Oe23Djfcug6V0YahtiWEg3HWNLmi+RyBv6K9oHQDII2tkEcj2uLseEZEnINJFxZX4s+PDWZjv2/ysrkrWOSRpgJKcRzjFiiYHg73YRc8jfO/FRsepbGvxRTvaP4b8T2+Ra9p9SVOYWlVCLgVhpnvSZ4J2UxeY6Is6oNcQZHMda+2OS2YtkTNl5L06g0zhY4gbbWFwtzs57h7LOrhKYnCF+B5HZdltBvY33G1vNaZDr7UxuLJWMc5r8JD2hh4W7JHqtWO+pzRM1t9fBZE5LdJbZD0eUgABD3WHeL3XPM2IHoAsuLUGjGRjJHDESD6qHoOkBjrddDJH+JpEjR47HD0K2TRmnIqj6mZjz+6DZ48WHP2VWS+rp5plXac0dZe6P1LpIJGywiSJ7TcOjkLD6jPy2FbrRaZcwWLi78xxH1WtdYRtBHjkq21Czf+nNv5pU+JeO7eKfTLHbcvgs1k7XbHA5XyO7jZc/ZVkK8Zw+2K9xscCWvbza9uYWzF9pWjlkjddTVTHmb8i0/RGsckUrIql/WRyOwx1BADmPPdhlAFjfc4AX+G4L2seSuSvFXo3VtFo3gREXboREQEREBERAREQWp2kjILDa1zTctPkL/AAUiiCwK1m9wH5uz8VHaX0V19pInNEgFvwyNvfA4jZnmDu81LkKy+ijO2Nn9IXF6VvXht0RMRMbSgWaVqYsnwSG34C//AJx3v5henXDD3oiPEvb/AHMUydGRfw2rGrYqeFuKSzRuF3XceDQDcnwWbwr0jlkmI9u0uOGY7o4a8Rb2+j2fMhVy60dY0iBhB3yPw4WDiLE4jyURXTNeQcBY0mzYwXOklJ3EXO390eqjaiuBYXOaOrYS0xDEA22+TDa/gDlvXnZNZk34a23j12Z7ZZjluv8A+JRueW9cWAn9pOQXufyZYH12DnsW1aH0lSNaI4JYxnsxWc5x3nFm5x4rngZHKbspZX/kjdh9TdZ1Hq9OT+yohH+N7gCOdhmp085Mc/cpv7Z5IpN46Ru6cCuP/wD6BcSyFrdrhhsNpxSs+NrLqeioDDCxjzm1tiSdp3+S1HpU0JFUU3X9YBJSjrmjI9YI3CQxkfyn1K9i0Tase5rmJmHKK3VWnZCYWNaXtfG11R28Qe1kpqWlmXdIjwttmHjmVgaCiFRThkhcHQvLMTXFpAsC3Mcjb+VbfU6QD2yuLiScZ/aMYey1xsQ0fYaHBrcRcbDaLhatoiYmqqg6xJcxxw2DSSCLgDK2xZdTaZxzMdlWWd6qzoqZn1VY/wDLIA8ev/S9bUVkfejhmHFjix3o7JSoFkbNxuP/ALivM8WZ6xE/Xs2ZeOe6MOseH66mnj54cbR/MFfptY6d+QnYOTrsP/KykWvBVqfR8UnfiY7xaD72uueLHPWsx+3/AE3r6MqJwIu0gjiDceoV1qgnapwXvGHxHjHI5vsbq/RaJmje0/TJHsBzZI1riRwD9oUTWna3x+pNo9UuHWUTPrtTROw9fcjbgaXAeYFj5KD19025tqeMkXbiktvB7rPDK58QoHQ2qM9U0ujZ2Qc3ucGMB/dxO2nPYLrbp9FF68V+67Hi3jeXTtE6yw1H1cjHm1y3NrwOOEi/sszSGrtPWjtt7QFg9uT2jhwcORuFyfS+q9TQSXe10bmkWe1wcASLjttORtuNlu2petZqhgkNpoxe4y6xoyxgbiN45+nGfS2wfiY5TbHNOcMeu6PKmIl0JErc+4Qx9iLZsebbzscVr89M+E2nifGQci9jmHxDv0K7XQz423tmMj+qzDTscLOb5cVxT7RvHK0bpjLLlGh9fZqcYTP1zP4MzRI0jlLixNO0b9m9bhovW2mqSBfqHn7DnAgngHX9jYqN17rqGhkYx1GJXSMLyLRgNGItF3Ftzcg7ty06fW2kGbdFRHxfb1wsV18ddRXeKTHtjYtXjjo666MjcgkXMabpelYA1tHHhAsAHyGw4XIKtz9K1S/uU0TeZLj8wsP9Pz79P5Zp093Uph1jHMBzLbtP7sje0x3k4Bb1ovS7JwcDmktIDg0g4SRkDbZ4L5jq9bK2oaWvnbG1wsWxtsSCLEYtvuuh9BJfHNJEwEx9VieTudiAZYbr3PoV6mj02TD5p9zTgxWp1l2hERei0iIiAiIgIiICIiAiIgt1E2BrnG9mtJNttgLrSZtfy49gtYOGEudyz2LbdJ0r5I3Ma9zLjvMNnDwK55N0fztfcOZI2+wl0Z9QCFk1NMtojw52U5a3nyyzpdb5Xd2Ut/ERGPRob8SsCXS5LsQxyPOXWOBcR+VvDkLBTOjNEGGx+gRlw+06cvtzGJmXkFNNlnOyKBvi97vYNCy10V7/AJt5cRitPmlp0dQ++JlNUPfa2PtAnkLCwHJXaDRlQ+Zj5IBFG14ccThidY3tYX97Lbvo0zu9O1vKNlvclVN0Oza9z3n8TvkFfTQ4qu4w1hW3SrG7SL8AFX/jBPdicfZVx0zG91jR5Kty2rkNpKnkmGQLP5lrGkdXZ7HuvBBBbfMgixGa3tzVYey6DhWkY5aYAT01SXRlrWPa0OjmhaHARy2PZd2s3C97XWmR1UzZXSBzmuce047875g7fNfT01GHbQoTSGp0EveibfiMio2ieqOTi0Ws0g7zWu9j7ZeyzYdaIz32ObzFj8M1uelOjCPMxuI5EXC1PSGocsewYvBZ7aTFbsrnDSV6LScD9kjb8+yfeyzmNyyPv+q0+p0HIza0jyWNH1kR7LnN8CQs19B+m3xVzp/SW+gFXWDmFpUGss7NpDvzDP1FlJQa4j7yIjm0g+xssl9Hljtv+ymcV47Nb0jCanSTmDa+pEQ5doRj5LpOsGhZHtFAIQyDCw0szC5zOviJJimI7uMXGY7wBuSuew1LY9JNqGfVipjkzy+8a5wI8brp2jZGSVdS2D6VKXkSy4y2OljxEFuBt8WI4cs9xvkF7dI2pEextr0hG606OaKisq3gSF8EdPFE49h0hibiebHPCGu8+a5w17qOqjlAIwuaSOMbsi0nfliF+V127SNRgaDD1F3SObGJgQC9t8Ya/cXDMXIBseK5R0gzTSz3qW4ZOrw2w4ey2xbbiMznmupjeNpdTzda0M/veAPjn/2pTEtX1Vrg6GF5dbFAy554Be/mFsOO+wtPgV8jeu1ph5/RqHSZq8+oibUQi8kLXBzLAmSE5mwO0tNzbgTvsuTRQvc0vDHYRtdbIG17X8F9EywyAfVu8Vz7SGqzqmrNm4Yw57i1gtYutiNtgJNyeK9XQ6rhrNMnKI6L8WTblLmQn2c/BeCpPAbCfT0XQ9J9HtPSwvmc+V3VxOOEuY29m5C7c8zYea0UaTw/VxQs3A4cR9Xkr0cWormiZpz/AIW1yRfyrn0SZ7sMTXnssvYAWcWAntA22nj5A5LsvQlq7U00z3SxlkZprH8cjpsQud7g0W5XWhanaoaQ0hUwvdDMYWysc6SQGOINYcXZBti2AdkHavo7RGjBBHhvcnNzrWuf0Xe+TjiOxvbi27M9ERXLBERAREQEREBERAREQF5ZeogpwDgvOqHBVogo6oLwxK4iC0YVSYlfRQMYwqg06y7LwsQYToFbdTrPMapMSbCMdTKw+jB3BS5hVDoEEBPodjtrGnyCgtIah08n3eE8W5LeHU6tup0HJNJdFu0xu8j+q1ev1Cnj+7J8M1391KrTqLkg+Z6nRDm3Dmkcjkp+PTks9AaKJ3VT3tIb2M8fEHbmMjbhwK7XV6uwyi0kTXeIC1jS/RLSz5txxOGxzD3fI3UjXdJtlqBX072OZCwxyU07haNjooGMMePYAcP/ACcuZaVrTK4Xe54YwMDnEkkAkk57Bcmw4ALpGluiKqLcLa50rBsZKXi3lct9lAz9FtXH92HflcD7IITROs9RAxrGGMtbsa9pNhcnvAg2zUzF0iTDbBEeYe9vxBWJJqfUt2wSf0k/BWv8sT/wZP6Xfos19LhvO81VzirPZK/+SZv4IH+67/0VmXX+od9iMeJe75hWIdTal2yB/mLfFSVP0cVLtoa3xd+i5jR4P0/NHg09EJW6dmnaWSOBa7a0NABzB27doG9ZOrta6mkDoWMDhsOBrj6kEhbbQdF2+WXyaPmVtOi9TIYbFrLn952ZV9KVpG1Y2d1rFeUJTVnWaeWMGZtjx2XWzwaRvtUJBQ2WdDDZdukyycFXLqOiCymOKC+i8aV6pBERAREQEREBERAREQEREBERAREQEREBERAXll6iCksVJjVxEFkxKkwrIRQMQwKg06zl4gjzTK26j5KSsvCEES7R/JUHRw4KXsvLIIf/AA3kvRo7kpeyIIoUPJXG0qkbKqyDAbTq62BZYCrAQY7YVdbGriIPAF6iKQ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a:p>
        </p:txBody>
      </p:sp>
      <p:sp>
        <p:nvSpPr>
          <p:cNvPr id="52234" name="AutoShape 10" descr="data:image/jpeg;base64,/9j/4AAQSkZJRgABAQAAAQABAAD/2wCEAAkGBhQQEBUSEBASFBUUDxQUFhIUFRQUFRASFBAVFRQQFRIXGyceFxkjGhQWIC8gIykpLCwtFh4xNTAqNSgrLCkBCQoKDgwOGg8PGiwkHyQtKSwpMio1LC0sNSwsLCwpLCk1LCksKSwqLCksLCwpLCksLCksLCksLCwsLCwpLCwsLP/AABEIAJoBRwMBIgACEQEDEQH/xAAcAAEAAQUBAQAAAAAAAAAAAAAABQIDBAYHAQj/xABCEAABAwICBggCBwYGAwEAAAABAAIDBBESIQUGMUFRYQcTIjJxgZGhscEUM0JDYnLRI1JTgpKyFRZjg6LhF9LwCP/EABoBAQADAQEBAAAAAAAAAAAAAAABAwQCBQb/xAAyEQEAAgECBAMFBwUBAAAAAAAAAQIDBBESITFBEzJRYYGRsfAFIiMzUnGhFULB0eEU/9oADAMBAAIRAxEAPwDuKIiArc0uEX52VxY1d3f5ggq+ljgn0ocFg9YqXT71AkPpQ4L36UOCgjpmMfeN8rn4LKhrA4XaQRxC4jJWZ2iYRFolJ/SRwXvXjgViNcrgK7SzAi8bsXqkEREBERAREQEREBERAREQEREBERAREQEREBERAREQEREBERAREQEREBY9eOx5t/uCyFj13cPiP7ggipFGaRlNw2+Vr+6k5FAVFReZzeAFj7ELDrt/BnZVl8pdWtEaRLJnN2txZjiMYFvf2CqqJgxjnH7LSbcbblA6C0h1kpLsruH94cfQArwMMTxxMesMX90bOjbCRwPsrrCo6lqcZvxWe0r6x6SSj2DwVSoi7o8FWpBERAREQEREBERAREQEREBERAREQEREBERAREQEREBERAREQEREBERAWPXj9m7w+YWQrNW0ljgBc2OXFBBVMmFpWrtqAJHOe4AWOZNgMxv3LZdI078PcI8bfqtYqaF1nHLYd/JVZacdJrPdzaN4mFvT1c3qC1r2lzy0AAg3GIEnwy2rA1eoS84gAGX2jbIL9kEndaxsFJVEDaiKniaWP7V3Mu12QjORb4/BT8GinsaA2F/oP1XnfZ2KOGbqMNefEvUmSkYnrEjpZB90/wBv1WTHG8fdP9v1XqtKWgPZHgris0t8AuCDbYdoV5SCIiAiIgIiICIiAiIgIiICIiAiIgIiICIiAiIgIiICIiAiIgIiICIiAiIgwdKNu1arI2x81t9c27Vq1RF2lAr1cpg5zDYZRDP8z3H5Law1QWqbOyTwiiHs4/NbBZZdH+THv+avF5XgCqRFrWCIiAiIgIiICIiAqJJQ2195A8ybD3VRWPVzxhpEj2gEWN3AZKJmI6m7JRQUGtkAb+0k7QJabBzsWEkB4sLWcLHzsqJNeKYb5D4Md81X42P9UfFxx19WwItXd0iUoyPWjxjt81SOkmj3uePFv/asid+cO21ItZb0jUR++I/25PkFlQa7UbzYVLB+bEz+4BSJxFap6tkgvG9rxxaQ4eoV1AREQEREBERAREQEREBERAREQEREBERBbmbcKAlgvJbmtifsUW2Pt+agYmqZ7BH+nH7Ymn3C2Ba7QHqap7DkMbrfll7bD/ViatiCy6Tlj4PSZhXj6bCIi1rBERAREQEXi8LwNpQVLX9bNbo6CPE4gvwkhl9jRteQN27mV5rXrW2jj7FnyvyY3cPxutuHDf625Fpl76lshe8ukkGbnb3Agi/AZAWGwLFn1MUnhjr8lGTLEcoVaa6Vq6ov1JELDst3reO73Wk1+kKiV7WyVEjnOIHfdvNhlkOPoqJqp7ThtYja0jtN8RvHMLCOkSxxmsCWgWBvYk9kb+FytUUp16u6xC9X6EnjDpHytDR/qP42AtbMrBh0jPF2o55Bza9/wKu1+sctRHgexgbiBu0OvceJPFR7b22e4XXDE9ne0N+1Y0q7SYfTVELZMMTpMQsDhba7g0Zhwve7dwOW1QumNTWUwc5xe6M/VyAAhriOyyRoGR5jI8jktf0dXS08gkie6N2YDmmxzFiL+BW4ataxgWp52gxPGBuLNrb5dW6/2Du4Hla2S1Jw/fx9O8f6VTXg51+DWtE0oka6G0Ye6zmvc0G1j2m3twz9VIUGqdn4pi0gfZbfM88hkszWHVw0UrZormIuu07cD75xOPhex3qYjcHNDhsIBHgQtOPJXJXiqtraLRvCPi0M2NwfTvlgeMw+KRzSD6rctB9K9dSWbVsFbEMusYBHUNHEjuv+PNaxVVTYm4nmw9yeACjBrI3+G6243Hqu0vovVfXqk0k29LOC4DtRO7MrPGM525i45qfXyhTmJ77tc6GQPxRytOB7Sc7Ygdzr+Vlveq3TTPS4Y9ID6TCcm1TABIB+IbH+GTuZUDuiKN0JrFT1sYkppmSNtnY5t5Oac2+aklIIiICIiAiIgIiICIiAiIgIiIKZDkVhRDtLLmOSxIe8oGDrHT4SybYB+zeeDXO7D/5X2/qKlaGp6xgdv2EcHDI+6rqacSMcxwuHNLSORFlB6EqjG90Mh7QdhJ4uA7D/AAe23mFkt+Fl4u1uXv7K5+7bf1bCi8C9WxYLxLIoHqtVNS2Npc9waBvKxdI6VbCLd557rBtPM8BzK1eeqlqJcLQJJBsGyKnB+048fc7llzamMc8NedvRXa+3KOrM0trOQMiYwTZoAxTSE7AG54b8LE+ChNI09UIZKh8QYyONzz1zy6VwaL2EYvYnYASNoW36H1dZAescesmIzlcNl9rWN+w33O8la/0paZ6mmbGCAJSS8ndHHYn3LfRZ74Jms3zTv7I6K5ry4rtFGsbsP7SFliM2jaDw5rBZXXc5zWuDHOu1rr3AsOOYFwTbmtcZrhC+QNOMC9g8gBvnY3AWwZblgvinHymNt2a1ZjrC7PFFMLSxsd+YZjwO0eShP8vUNQSyKQgjMhkmK1rjY66lwF42maHYg1oda2IAXtwulMlqRymStphAz9HnZIjqB4PZa3m0/JYlLoN9A8ST0wqW7GiM3DXbcTmlp8riy3BsxCudeVZGsyTG1ucfD5O4zW6Sx6fWqir2GkqIH07nsOB0xaGBwFwQ/LCeFxbLbuXMmkAuaXDK4Oe23Djfcug6V0YahtiWEg3HWNLmi+RyBv6K9oHQDII2tkEcj2uLseEZEnINJFxZX4s+PDWZjv2/ysrkrWOSRpgJKcRzjFiiYHg73YRc8jfO/FRsepbGvxRTvaP4b8T2+Ra9p9SVOYWlVCLgVhpnvSZ4J2UxeY6Is6oNcQZHMda+2OS2YtkTNl5L06g0zhY4gbbWFwtzs57h7LOrhKYnCF+B5HZdltBvY33G1vNaZDr7UxuLJWMc5r8JD2hh4W7JHqtWO+pzRM1t9fBZE5LdJbZD0eUgABD3WHeL3XPM2IHoAsuLUGjGRjJHDESD6qHoOkBjrddDJH+JpEjR47HD0K2TRmnIqj6mZjz+6DZ48WHP2VWS+rp5plXac0dZe6P1LpIJGywiSJ7TcOjkLD6jPy2FbrRaZcwWLi78xxH1WtdYRtBHjkq21Czf+nNv5pU+JeO7eKfTLHbcvgs1k7XbHA5XyO7jZc/ZVkK8Zw+2K9xscCWvbza9uYWzF9pWjlkjddTVTHmb8i0/RGsckUrIql/WRyOwx1BADmPPdhlAFjfc4AX+G4L2seSuSvFXo3VtFo3gREXboREQEREBERAREQWp2kjILDa1zTctPkL/AAUiiCwK1m9wH5uz8VHaX0V19pInNEgFvwyNvfA4jZnmDu81LkKy+ijO2Nn9IXF6VvXht0RMRMbSgWaVqYsnwSG34C//AJx3v5henXDD3oiPEvb/AHMUydGRfw2rGrYqeFuKSzRuF3XceDQDcnwWbwr0jlkmI9u0uOGY7o4a8Rb2+j2fMhVy60dY0iBhB3yPw4WDiLE4jyURXTNeQcBY0mzYwXOklJ3EXO390eqjaiuBYXOaOrYS0xDEA22+TDa/gDlvXnZNZk34a23j12Z7ZZjluv8A+JRueW9cWAn9pOQXufyZYH12DnsW1aH0lSNaI4JYxnsxWc5x3nFm5x4rngZHKbspZX/kjdh9TdZ1Hq9OT+yohH+N7gCOdhmp085Mc/cpv7Z5IpN46Ru6cCuP/wD6BcSyFrdrhhsNpxSs+NrLqeioDDCxjzm1tiSdp3+S1HpU0JFUU3X9YBJSjrmjI9YI3CQxkfyn1K9i0Tase5rmJmHKK3VWnZCYWNaXtfG11R28Qe1kpqWlmXdIjwttmHjmVgaCiFRThkhcHQvLMTXFpAsC3Mcjb+VbfU6QD2yuLiScZ/aMYey1xsQ0fYaHBrcRcbDaLhatoiYmqqg6xJcxxw2DSSCLgDK2xZdTaZxzMdlWWd6qzoqZn1VY/wDLIA8ev/S9bUVkfejhmHFjix3o7JSoFkbNxuP/ALivM8WZ6xE/Xs2ZeOe6MOseH66mnj54cbR/MFfptY6d+QnYOTrsP/KykWvBVqfR8UnfiY7xaD72uueLHPWsx+3/AE3r6MqJwIu0gjiDceoV1qgnapwXvGHxHjHI5vsbq/RaJmje0/TJHsBzZI1riRwD9oUTWna3x+pNo9UuHWUTPrtTROw9fcjbgaXAeYFj5KD19025tqeMkXbiktvB7rPDK58QoHQ2qM9U0ujZ2Qc3ucGMB/dxO2nPYLrbp9FF68V+67Hi3jeXTtE6yw1H1cjHm1y3NrwOOEi/sszSGrtPWjtt7QFg9uT2jhwcORuFyfS+q9TQSXe10bmkWe1wcASLjttORtuNlu2petZqhgkNpoxe4y6xoyxgbiN45+nGfS2wfiY5TbHNOcMeu6PKmIl0JErc+4Qx9iLZsebbzscVr89M+E2nifGQci9jmHxDv0K7XQz423tmMj+qzDTscLOb5cVxT7RvHK0bpjLLlGh9fZqcYTP1zP4MzRI0jlLixNO0b9m9bhovW2mqSBfqHn7DnAgngHX9jYqN17rqGhkYx1GJXSMLyLRgNGItF3Ftzcg7ty06fW2kGbdFRHxfb1wsV18ddRXeKTHtjYtXjjo666MjcgkXMabpelYA1tHHhAsAHyGw4XIKtz9K1S/uU0TeZLj8wsP9Pz79P5Zp093Uph1jHMBzLbtP7sje0x3k4Bb1ovS7JwcDmktIDg0g4SRkDbZ4L5jq9bK2oaWvnbG1wsWxtsSCLEYtvuuh9BJfHNJEwEx9VieTudiAZYbr3PoV6mj02TD5p9zTgxWp1l2hERei0iIiAiIgIiICIiAiIgt1E2BrnG9mtJNttgLrSZtfy49gtYOGEudyz2LbdJ0r5I3Ma9zLjvMNnDwK55N0fztfcOZI2+wl0Z9QCFk1NMtojw52U5a3nyyzpdb5Xd2Ut/ERGPRob8SsCXS5LsQxyPOXWOBcR+VvDkLBTOjNEGGx+gRlw+06cvtzGJmXkFNNlnOyKBvi97vYNCy10V7/AJt5cRitPmlp0dQ++JlNUPfa2PtAnkLCwHJXaDRlQ+Zj5IBFG14ccThidY3tYX97Lbvo0zu9O1vKNlvclVN0Oza9z3n8TvkFfTQ4qu4w1hW3SrG7SL8AFX/jBPdicfZVx0zG91jR5Kty2rkNpKnkmGQLP5lrGkdXZ7HuvBBBbfMgixGa3tzVYey6DhWkY5aYAT01SXRlrWPa0OjmhaHARy2PZd2s3C97XWmR1UzZXSBzmuce047875g7fNfT01GHbQoTSGp0EveibfiMio2ieqOTi0Ws0g7zWu9j7ZeyzYdaIz32ObzFj8M1uelOjCPMxuI5EXC1PSGocsewYvBZ7aTFbsrnDSV6LScD9kjb8+yfeyzmNyyPv+q0+p0HIza0jyWNH1kR7LnN8CQs19B+m3xVzp/SW+gFXWDmFpUGss7NpDvzDP1FlJQa4j7yIjm0g+xssl9Hljtv+ymcV47Nb0jCanSTmDa+pEQ5doRj5LpOsGhZHtFAIQyDCw0szC5zOviJJimI7uMXGY7wBuSuew1LY9JNqGfVipjkzy+8a5wI8brp2jZGSVdS2D6VKXkSy4y2OljxEFuBt8WI4cs9xvkF7dI2pEextr0hG606OaKisq3gSF8EdPFE49h0hibiebHPCGu8+a5w17qOqjlAIwuaSOMbsi0nfliF+V127SNRgaDD1F3SObGJgQC9t8Ya/cXDMXIBseK5R0gzTSz3qW4ZOrw2w4ey2xbbiMznmupjeNpdTzda0M/veAPjn/2pTEtX1Vrg6GF5dbFAy554Be/mFsOO+wtPgV8jeu1ph5/RqHSZq8+oibUQi8kLXBzLAmSE5mwO0tNzbgTvsuTRQvc0vDHYRtdbIG17X8F9EywyAfVu8Vz7SGqzqmrNm4Yw57i1gtYutiNtgJNyeK9XQ6rhrNMnKI6L8WTblLmQn2c/BeCpPAbCfT0XQ9J9HtPSwvmc+V3VxOOEuY29m5C7c8zYea0UaTw/VxQs3A4cR9Xkr0cWormiZpz/AIW1yRfyrn0SZ7sMTXnssvYAWcWAntA22nj5A5LsvQlq7U00z3SxlkZprH8cjpsQud7g0W5XWhanaoaQ0hUwvdDMYWysc6SQGOINYcXZBti2AdkHavo7RGjBBHhvcnNzrWuf0Xe+TjiOxvbi27M9ERXLBERAREQEREBERAREQF5ZeogpwDgvOqHBVogo6oLwxK4iC0YVSYlfRQMYwqg06y7LwsQYToFbdTrPMapMSbCMdTKw+jB3BS5hVDoEEBPodjtrGnyCgtIah08n3eE8W5LeHU6tup0HJNJdFu0xu8j+q1ev1Cnj+7J8M1391KrTqLkg+Z6nRDm3Dmkcjkp+PTks9AaKJ3VT3tIb2M8fEHbmMjbhwK7XV6uwyi0kTXeIC1jS/RLSz5txxOGxzD3fI3UjXdJtlqBX072OZCwxyU07haNjooGMMePYAcP/ACcuZaVrTK4Xe54YwMDnEkkAkk57Bcmw4ALpGluiKqLcLa50rBsZKXi3lct9lAz9FtXH92HflcD7IITROs9RAxrGGMtbsa9pNhcnvAg2zUzF0iTDbBEeYe9vxBWJJqfUt2wSf0k/BWv8sT/wZP6Xfos19LhvO81VzirPZK/+SZv4IH+67/0VmXX+od9iMeJe75hWIdTal2yB/mLfFSVP0cVLtoa3xd+i5jR4P0/NHg09EJW6dmnaWSOBa7a0NABzB27doG9ZOrta6mkDoWMDhsOBrj6kEhbbQdF2+WXyaPmVtOi9TIYbFrLn952ZV9KVpG1Y2d1rFeUJTVnWaeWMGZtjx2XWzwaRvtUJBQ2WdDDZdukyycFXLqOiCymOKC+i8aV6pBERAREQEREBERAREQEREBERAREQEREBERAXll6iCksVJjVxEFkxKkwrIRQMQwKg06zl4gjzTK26j5KSsvCEES7R/JUHRw4KXsvLIIf/AA3kvRo7kpeyIIoUPJXG0qkbKqyDAbTq62BZYCrAQY7YVdbGriIPAF6iKQ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a:p>
        </p:txBody>
      </p:sp>
      <p:cxnSp>
        <p:nvCxnSpPr>
          <p:cNvPr id="28" name="Connecteur droit 27"/>
          <p:cNvCxnSpPr/>
          <p:nvPr/>
        </p:nvCxnSpPr>
        <p:spPr>
          <a:xfrm flipV="1">
            <a:off x="3203848" y="5229200"/>
            <a:ext cx="648072" cy="43204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3203848" y="5301208"/>
            <a:ext cx="648072" cy="36004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6" name="Flèche vers le bas 35"/>
          <p:cNvSpPr/>
          <p:nvPr/>
        </p:nvSpPr>
        <p:spPr>
          <a:xfrm>
            <a:off x="3419872" y="5733256"/>
            <a:ext cx="14401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7" name="ZoneTexte 36"/>
          <p:cNvSpPr txBox="1"/>
          <p:nvPr/>
        </p:nvSpPr>
        <p:spPr>
          <a:xfrm>
            <a:off x="2771800" y="6021288"/>
            <a:ext cx="1800200" cy="369332"/>
          </a:xfrm>
          <a:prstGeom prst="rect">
            <a:avLst/>
          </a:prstGeom>
          <a:noFill/>
        </p:spPr>
        <p:txBody>
          <a:bodyPr wrap="square" rtlCol="0">
            <a:spAutoFit/>
          </a:bodyPr>
          <a:lstStyle/>
          <a:p>
            <a:r>
              <a:rPr lang="fr-BE" dirty="0" smtClean="0">
                <a:solidFill>
                  <a:schemeClr val="accent1">
                    <a:lumMod val="75000"/>
                  </a:schemeClr>
                </a:solidFill>
              </a:rPr>
              <a:t>N’est plus vrai!</a:t>
            </a:r>
            <a:endParaRPr lang="fr-BE" dirty="0">
              <a:solidFill>
                <a:schemeClr val="accent1">
                  <a:lumMod val="75000"/>
                </a:schemeClr>
              </a:solidFill>
            </a:endParaRPr>
          </a:p>
        </p:txBody>
      </p:sp>
      <p:cxnSp>
        <p:nvCxnSpPr>
          <p:cNvPr id="38" name="Connecteur droit 37"/>
          <p:cNvCxnSpPr/>
          <p:nvPr/>
        </p:nvCxnSpPr>
        <p:spPr>
          <a:xfrm>
            <a:off x="3203848" y="3933056"/>
            <a:ext cx="648072" cy="3600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flipV="1">
            <a:off x="3203848" y="3933056"/>
            <a:ext cx="648072" cy="432048"/>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
          <p:cNvPicPr>
            <a:picLocks noChangeAspect="1" noChangeArrowheads="1"/>
          </p:cNvPicPr>
          <p:nvPr/>
        </p:nvPicPr>
        <p:blipFill>
          <a:blip r:embed="rId3" cstate="print"/>
          <a:srcRect/>
          <a:stretch>
            <a:fillRect/>
          </a:stretch>
        </p:blipFill>
        <p:spPr bwMode="auto">
          <a:xfrm>
            <a:off x="2591832" y="6237376"/>
            <a:ext cx="432000" cy="576000"/>
          </a:xfrm>
          <a:prstGeom prst="rect">
            <a:avLst/>
          </a:prstGeom>
          <a:noFill/>
          <a:ln w="9525">
            <a:noFill/>
            <a:miter lim="800000"/>
            <a:headEnd/>
            <a:tailEnd/>
          </a:ln>
        </p:spPr>
      </p:pic>
      <p:pic>
        <p:nvPicPr>
          <p:cNvPr id="16" name="Picture 4" descr="http://www.intermixt.be/SiteCollectionImages/logo_interregies.gif"/>
          <p:cNvPicPr>
            <a:picLocks noChangeAspect="1" noChangeArrowheads="1"/>
          </p:cNvPicPr>
          <p:nvPr/>
        </p:nvPicPr>
        <p:blipFill>
          <a:blip r:embed="rId4" cstate="print"/>
          <a:srcRect/>
          <a:stretch>
            <a:fillRect/>
          </a:stretch>
        </p:blipFill>
        <p:spPr bwMode="auto">
          <a:xfrm>
            <a:off x="3095936" y="6240289"/>
            <a:ext cx="720000" cy="586450"/>
          </a:xfrm>
          <a:prstGeom prst="rect">
            <a:avLst/>
          </a:prstGeom>
          <a:noFill/>
        </p:spPr>
      </p:pic>
      <p:sp>
        <p:nvSpPr>
          <p:cNvPr id="4" name="Espace réservé de la date 3"/>
          <p:cNvSpPr>
            <a:spLocks noGrp="1"/>
          </p:cNvSpPr>
          <p:nvPr>
            <p:ph type="dt" sz="half" idx="10"/>
          </p:nvPr>
        </p:nvSpPr>
        <p:spPr>
          <a:xfrm>
            <a:off x="8151240" y="6572200"/>
            <a:ext cx="957264" cy="457200"/>
          </a:xfrm>
        </p:spPr>
        <p:txBody>
          <a:bodyPr/>
          <a:lstStyle/>
          <a:p>
            <a:r>
              <a:rPr lang="fr-FR" sz="1000" smtClean="0"/>
              <a:t>12/03/2014</a:t>
            </a:r>
            <a:endParaRPr lang="fr-BE" sz="1000" dirty="0"/>
          </a:p>
        </p:txBody>
      </p:sp>
      <p:sp>
        <p:nvSpPr>
          <p:cNvPr id="5" name="Espace réservé du pied de page 4"/>
          <p:cNvSpPr>
            <a:spLocks noGrp="1"/>
          </p:cNvSpPr>
          <p:nvPr>
            <p:ph type="ftr" sz="quarter" idx="11"/>
          </p:nvPr>
        </p:nvSpPr>
        <p:spPr>
          <a:xfrm>
            <a:off x="6822504" y="6572200"/>
            <a:ext cx="1325880" cy="457200"/>
          </a:xfrm>
        </p:spPr>
        <p:txBody>
          <a:bodyPr/>
          <a:lstStyle/>
          <a:p>
            <a:r>
              <a:rPr lang="fr-BE" sz="1000" dirty="0" smtClean="0"/>
              <a:t>REFLEX GT GAD</a:t>
            </a:r>
            <a:endParaRPr lang="fr-BE" sz="1000" dirty="0"/>
          </a:p>
        </p:txBody>
      </p:sp>
      <p:sp>
        <p:nvSpPr>
          <p:cNvPr id="6" name="Espace réservé du numéro de diapositive 5"/>
          <p:cNvSpPr>
            <a:spLocks noGrp="1"/>
          </p:cNvSpPr>
          <p:nvPr>
            <p:ph type="sldNum" sz="quarter" idx="12"/>
          </p:nvPr>
        </p:nvSpPr>
        <p:spPr/>
        <p:txBody>
          <a:bodyPr/>
          <a:lstStyle/>
          <a:p>
            <a:fld id="{F1657470-8DFA-4EC0-8FB2-CBC12D94EFA4}" type="slidenum">
              <a:rPr lang="fr-BE" smtClean="0"/>
              <a:pPr/>
              <a:t>6</a:t>
            </a:fld>
            <a:endParaRPr lang="fr-BE"/>
          </a:p>
        </p:txBody>
      </p:sp>
      <p:pic>
        <p:nvPicPr>
          <p:cNvPr id="7" name="Picture 2"/>
          <p:cNvPicPr>
            <a:picLocks noChangeAspect="1" noChangeArrowheads="1"/>
          </p:cNvPicPr>
          <p:nvPr/>
        </p:nvPicPr>
        <p:blipFill>
          <a:blip r:embed="rId5" cstate="print"/>
          <a:srcRect/>
          <a:stretch>
            <a:fillRect/>
          </a:stretch>
        </p:blipFill>
        <p:spPr bwMode="auto">
          <a:xfrm>
            <a:off x="107504" y="6379892"/>
            <a:ext cx="1057225" cy="478108"/>
          </a:xfrm>
          <a:prstGeom prst="rect">
            <a:avLst/>
          </a:prstGeom>
          <a:noFill/>
          <a:ln w="9525">
            <a:noFill/>
            <a:miter lim="800000"/>
            <a:headEnd/>
            <a:tailEnd/>
          </a:ln>
        </p:spPr>
      </p:pic>
      <p:pic>
        <p:nvPicPr>
          <p:cNvPr id="8" name="Picture 3"/>
          <p:cNvPicPr>
            <a:picLocks noChangeAspect="1" noChangeArrowheads="1"/>
          </p:cNvPicPr>
          <p:nvPr/>
        </p:nvPicPr>
        <p:blipFill>
          <a:blip r:embed="rId6" cstate="print"/>
          <a:srcRect/>
          <a:stretch>
            <a:fillRect/>
          </a:stretch>
        </p:blipFill>
        <p:spPr bwMode="auto">
          <a:xfrm>
            <a:off x="1403648" y="6309320"/>
            <a:ext cx="1028382" cy="508414"/>
          </a:xfrm>
          <a:prstGeom prst="rect">
            <a:avLst/>
          </a:prstGeom>
          <a:noFill/>
          <a:ln w="9525">
            <a:noFill/>
            <a:miter lim="800000"/>
            <a:headEnd/>
            <a:tailEnd/>
          </a:ln>
        </p:spPr>
      </p:pic>
      <p:sp>
        <p:nvSpPr>
          <p:cNvPr id="9" name="ZoneTexte 8"/>
          <p:cNvSpPr txBox="1"/>
          <p:nvPr/>
        </p:nvSpPr>
        <p:spPr>
          <a:xfrm>
            <a:off x="251520" y="836712"/>
            <a:ext cx="8712968" cy="461665"/>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BE" sz="2400" dirty="0" smtClean="0">
                <a:solidFill>
                  <a:schemeClr val="tx1">
                    <a:lumMod val="85000"/>
                    <a:lumOff val="15000"/>
                  </a:schemeClr>
                </a:solidFill>
              </a:rPr>
              <a:t>Congestion (1)</a:t>
            </a:r>
            <a:endParaRPr lang="fr-BE" sz="2400" dirty="0">
              <a:solidFill>
                <a:schemeClr val="tx1">
                  <a:lumMod val="85000"/>
                  <a:lumOff val="15000"/>
                </a:schemeClr>
              </a:solidFill>
            </a:endParaRPr>
          </a:p>
        </p:txBody>
      </p:sp>
      <p:sp>
        <p:nvSpPr>
          <p:cNvPr id="10" name="ZoneTexte 9"/>
          <p:cNvSpPr txBox="1"/>
          <p:nvPr/>
        </p:nvSpPr>
        <p:spPr>
          <a:xfrm>
            <a:off x="323528" y="1484784"/>
            <a:ext cx="8640960" cy="2616101"/>
          </a:xfrm>
          <a:prstGeom prst="rect">
            <a:avLst/>
          </a:prstGeom>
          <a:noFill/>
        </p:spPr>
        <p:txBody>
          <a:bodyPr wrap="square" rtlCol="0">
            <a:spAutoFit/>
          </a:bodyPr>
          <a:lstStyle/>
          <a:p>
            <a:pPr marL="342900" indent="-342900">
              <a:buFont typeface="+mj-lt"/>
              <a:buAutoNum type="arabicPeriod"/>
            </a:pPr>
            <a:r>
              <a:rPr lang="fr-BE" sz="1600" u="sng" dirty="0" smtClean="0">
                <a:solidFill>
                  <a:schemeClr val="accent1">
                    <a:lumMod val="75000"/>
                  </a:schemeClr>
                </a:solidFill>
              </a:rPr>
              <a:t>Définition</a:t>
            </a:r>
            <a:r>
              <a:rPr lang="fr-BE" sz="1600" dirty="0" smtClean="0"/>
              <a:t> </a:t>
            </a:r>
          </a:p>
          <a:p>
            <a:pPr marL="342900" indent="-342900"/>
            <a:r>
              <a:rPr lang="fr-BE" sz="1600" dirty="0" smtClean="0"/>
              <a:t> 	état d’un élément du réseau électrique lorsque la capacité maximale de transit d’électricité y est atteinte.</a:t>
            </a:r>
          </a:p>
          <a:p>
            <a:pPr marL="342900" indent="-342900"/>
            <a:endParaRPr lang="fr-BE" sz="1600" dirty="0" smtClean="0"/>
          </a:p>
          <a:p>
            <a:pPr marL="342900" indent="-342900">
              <a:buAutoNum type="arabicPeriod" startAt="2"/>
            </a:pPr>
            <a:r>
              <a:rPr lang="fr-BE" sz="1600" u="sng" dirty="0" smtClean="0">
                <a:solidFill>
                  <a:schemeClr val="accent1">
                    <a:lumMod val="75000"/>
                  </a:schemeClr>
                </a:solidFill>
              </a:rPr>
              <a:t>Types de congestion</a:t>
            </a:r>
            <a:r>
              <a:rPr lang="fr-BE" sz="1600" dirty="0" smtClean="0"/>
              <a:t> </a:t>
            </a:r>
          </a:p>
          <a:p>
            <a:pPr marL="800100" lvl="1" indent="-342900">
              <a:buClr>
                <a:schemeClr val="tx2">
                  <a:lumMod val="75000"/>
                </a:schemeClr>
              </a:buClr>
              <a:buFont typeface="Wingdings" pitchFamily="2" charset="2"/>
              <a:buChar char="Ø"/>
            </a:pPr>
            <a:r>
              <a:rPr lang="fr-BE" sz="1600" dirty="0" smtClean="0"/>
              <a:t>Congestion causée par les sources d’énergie renouvelable distribuée</a:t>
            </a:r>
          </a:p>
          <a:p>
            <a:pPr marL="800100" lvl="1" indent="-342900">
              <a:buClr>
                <a:schemeClr val="tx2">
                  <a:lumMod val="75000"/>
                </a:schemeClr>
              </a:buClr>
              <a:buFont typeface="Wingdings" pitchFamily="2" charset="2"/>
              <a:buChar char="Ø"/>
            </a:pPr>
            <a:r>
              <a:rPr lang="fr-BE" sz="1600" dirty="0" smtClean="0"/>
              <a:t>Congestion causée par la consommation</a:t>
            </a:r>
          </a:p>
          <a:p>
            <a:pPr marL="800100" lvl="1" indent="-342900">
              <a:buClr>
                <a:schemeClr val="tx2">
                  <a:lumMod val="75000"/>
                </a:schemeClr>
              </a:buClr>
              <a:buFont typeface="Wingdings" pitchFamily="2" charset="2"/>
              <a:buChar char="Ø"/>
            </a:pPr>
            <a:r>
              <a:rPr lang="fr-BE" sz="1600" dirty="0" smtClean="0"/>
              <a:t>Congestion causée par des actions externes		</a:t>
            </a:r>
          </a:p>
          <a:p>
            <a:pPr marL="342900" indent="-342900">
              <a:buAutoNum type="arabicPeriod" startAt="2"/>
            </a:pPr>
            <a:endParaRPr lang="fr-BE" sz="1600" dirty="0" smtClean="0"/>
          </a:p>
          <a:p>
            <a:pPr marL="342900" indent="-342900">
              <a:buAutoNum type="arabicPeriod" startAt="2"/>
            </a:pPr>
            <a:r>
              <a:rPr lang="fr-BE" sz="1600" u="sng" dirty="0" smtClean="0">
                <a:solidFill>
                  <a:schemeClr val="accent1">
                    <a:lumMod val="75000"/>
                  </a:schemeClr>
                </a:solidFill>
              </a:rPr>
              <a:t>Règlement technique</a:t>
            </a:r>
            <a:r>
              <a:rPr lang="fr-BE" sz="1600" dirty="0" smtClean="0">
                <a:solidFill>
                  <a:schemeClr val="accent1">
                    <a:lumMod val="75000"/>
                  </a:schemeClr>
                </a:solidFill>
              </a:rPr>
              <a:t> (proposition)</a:t>
            </a:r>
          </a:p>
        </p:txBody>
      </p:sp>
      <p:pic>
        <p:nvPicPr>
          <p:cNvPr id="11" name="Picture 2"/>
          <p:cNvPicPr>
            <a:picLocks noGrp="1" noChangeAspect="1" noChangeArrowheads="1"/>
          </p:cNvPicPr>
          <p:nvPr>
            <p:ph idx="1"/>
          </p:nvPr>
        </p:nvPicPr>
        <p:blipFill>
          <a:blip r:embed="rId7" cstate="print"/>
          <a:srcRect/>
          <a:stretch>
            <a:fillRect/>
          </a:stretch>
        </p:blipFill>
        <p:spPr bwMode="auto">
          <a:xfrm>
            <a:off x="796788" y="4117938"/>
            <a:ext cx="7447620" cy="895238"/>
          </a:xfrm>
          <a:prstGeom prst="rect">
            <a:avLst/>
          </a:prstGeom>
          <a:ln>
            <a:noFill/>
          </a:ln>
          <a:effectLst>
            <a:outerShdw blurRad="190500" algn="tl" rotWithShape="0">
              <a:srgbClr val="000000">
                <a:alpha val="70000"/>
              </a:srgbClr>
            </a:outerShdw>
          </a:effectLst>
        </p:spPr>
      </p:pic>
      <p:pic>
        <p:nvPicPr>
          <p:cNvPr id="12" name="Picture 3"/>
          <p:cNvPicPr>
            <a:picLocks noChangeAspect="1" noChangeArrowheads="1"/>
          </p:cNvPicPr>
          <p:nvPr/>
        </p:nvPicPr>
        <p:blipFill>
          <a:blip r:embed="rId8" cstate="print"/>
          <a:srcRect/>
          <a:stretch>
            <a:fillRect/>
          </a:stretch>
        </p:blipFill>
        <p:spPr bwMode="auto">
          <a:xfrm>
            <a:off x="611560" y="5197990"/>
            <a:ext cx="8208912" cy="1039322"/>
          </a:xfrm>
          <a:prstGeom prst="rect">
            <a:avLst/>
          </a:prstGeom>
          <a:ln>
            <a:noFill/>
          </a:ln>
          <a:effectLst>
            <a:outerShdw blurRad="190500" algn="tl" rotWithShape="0">
              <a:srgbClr val="000000">
                <a:alpha val="70000"/>
              </a:srgbClr>
            </a:outerShdw>
          </a:effectLst>
        </p:spPr>
      </p:pic>
      <p:sp>
        <p:nvSpPr>
          <p:cNvPr id="13" name="ZoneTexte 12"/>
          <p:cNvSpPr txBox="1"/>
          <p:nvPr/>
        </p:nvSpPr>
        <p:spPr>
          <a:xfrm rot="16200000">
            <a:off x="149024" y="4406624"/>
            <a:ext cx="1080120" cy="276999"/>
          </a:xfrm>
          <a:prstGeom prst="rect">
            <a:avLst/>
          </a:prstGeom>
          <a:noFill/>
        </p:spPr>
        <p:txBody>
          <a:bodyPr wrap="square" rtlCol="0">
            <a:spAutoFit/>
          </a:bodyPr>
          <a:lstStyle/>
          <a:p>
            <a:pPr algn="ctr"/>
            <a:r>
              <a:rPr lang="fr-BE" sz="1200" b="1" dirty="0" smtClean="0"/>
              <a:t>Art 63</a:t>
            </a:r>
            <a:endParaRPr lang="fr-BE" sz="1200" b="1" dirty="0"/>
          </a:p>
        </p:txBody>
      </p:sp>
      <p:sp>
        <p:nvSpPr>
          <p:cNvPr id="14" name="ZoneTexte 13"/>
          <p:cNvSpPr txBox="1"/>
          <p:nvPr/>
        </p:nvSpPr>
        <p:spPr>
          <a:xfrm rot="16200000">
            <a:off x="-78032" y="5558752"/>
            <a:ext cx="1080120" cy="276999"/>
          </a:xfrm>
          <a:prstGeom prst="rect">
            <a:avLst/>
          </a:prstGeom>
          <a:noFill/>
        </p:spPr>
        <p:txBody>
          <a:bodyPr wrap="square" rtlCol="0">
            <a:spAutoFit/>
          </a:bodyPr>
          <a:lstStyle/>
          <a:p>
            <a:pPr algn="ctr"/>
            <a:r>
              <a:rPr lang="fr-BE" sz="1200" b="1" dirty="0" smtClean="0"/>
              <a:t>Art 151</a:t>
            </a:r>
            <a:endParaRPr lang="fr-BE" sz="1200" b="1" dirty="0"/>
          </a:p>
        </p:txBody>
      </p:sp>
      <p:sp>
        <p:nvSpPr>
          <p:cNvPr id="18" name="Rectangle 17"/>
          <p:cNvSpPr/>
          <p:nvPr/>
        </p:nvSpPr>
        <p:spPr>
          <a:xfrm>
            <a:off x="2843808" y="4365104"/>
            <a:ext cx="7200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ZoneTexte 16"/>
          <p:cNvSpPr txBox="1"/>
          <p:nvPr/>
        </p:nvSpPr>
        <p:spPr>
          <a:xfrm>
            <a:off x="2664000" y="4211796"/>
            <a:ext cx="432048" cy="369332"/>
          </a:xfrm>
          <a:prstGeom prst="rect">
            <a:avLst/>
          </a:prstGeom>
          <a:noFill/>
        </p:spPr>
        <p:txBody>
          <a:bodyPr wrap="square" rtlCol="0">
            <a:spAutoFit/>
          </a:bodyPr>
          <a:lstStyle/>
          <a:p>
            <a:pPr algn="ctr"/>
            <a:r>
              <a:rPr lang="fr-BE" dirty="0" smtClean="0"/>
              <a:t> &gt;</a:t>
            </a:r>
            <a:endParaRPr lang="fr-B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8151240" y="6572200"/>
            <a:ext cx="957264" cy="457200"/>
          </a:xfrm>
        </p:spPr>
        <p:txBody>
          <a:bodyPr/>
          <a:lstStyle/>
          <a:p>
            <a:r>
              <a:rPr lang="fr-FR" sz="1000" smtClean="0"/>
              <a:t>12/03/2014</a:t>
            </a:r>
            <a:endParaRPr lang="fr-BE" sz="1000" dirty="0"/>
          </a:p>
        </p:txBody>
      </p:sp>
      <p:sp>
        <p:nvSpPr>
          <p:cNvPr id="5" name="Espace réservé du pied de page 4"/>
          <p:cNvSpPr>
            <a:spLocks noGrp="1"/>
          </p:cNvSpPr>
          <p:nvPr>
            <p:ph type="ftr" sz="quarter" idx="11"/>
          </p:nvPr>
        </p:nvSpPr>
        <p:spPr>
          <a:xfrm>
            <a:off x="6822504" y="6572200"/>
            <a:ext cx="1325880" cy="457200"/>
          </a:xfrm>
        </p:spPr>
        <p:txBody>
          <a:bodyPr/>
          <a:lstStyle/>
          <a:p>
            <a:r>
              <a:rPr lang="fr-BE" sz="1000" dirty="0" smtClean="0"/>
              <a:t>REFLEX GT GAD</a:t>
            </a:r>
            <a:endParaRPr lang="fr-BE" sz="1000" dirty="0"/>
          </a:p>
        </p:txBody>
      </p:sp>
      <p:sp>
        <p:nvSpPr>
          <p:cNvPr id="6" name="Espace réservé du numéro de diapositive 5"/>
          <p:cNvSpPr>
            <a:spLocks noGrp="1"/>
          </p:cNvSpPr>
          <p:nvPr>
            <p:ph type="sldNum" sz="quarter" idx="12"/>
          </p:nvPr>
        </p:nvSpPr>
        <p:spPr/>
        <p:txBody>
          <a:bodyPr/>
          <a:lstStyle/>
          <a:p>
            <a:fld id="{F1657470-8DFA-4EC0-8FB2-CBC12D94EFA4}" type="slidenum">
              <a:rPr lang="fr-BE" smtClean="0"/>
              <a:pPr/>
              <a:t>7</a:t>
            </a:fld>
            <a:endParaRPr lang="fr-BE"/>
          </a:p>
        </p:txBody>
      </p:sp>
      <p:pic>
        <p:nvPicPr>
          <p:cNvPr id="7" name="Picture 2"/>
          <p:cNvPicPr>
            <a:picLocks noChangeAspect="1" noChangeArrowheads="1"/>
          </p:cNvPicPr>
          <p:nvPr/>
        </p:nvPicPr>
        <p:blipFill>
          <a:blip r:embed="rId3" cstate="print"/>
          <a:srcRect/>
          <a:stretch>
            <a:fillRect/>
          </a:stretch>
        </p:blipFill>
        <p:spPr bwMode="auto">
          <a:xfrm>
            <a:off x="107504" y="6379892"/>
            <a:ext cx="1057225" cy="478108"/>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1403648" y="6309320"/>
            <a:ext cx="1028382" cy="508414"/>
          </a:xfrm>
          <a:prstGeom prst="rect">
            <a:avLst/>
          </a:prstGeom>
          <a:noFill/>
          <a:ln w="9525">
            <a:noFill/>
            <a:miter lim="800000"/>
            <a:headEnd/>
            <a:tailEnd/>
          </a:ln>
        </p:spPr>
      </p:pic>
      <p:sp>
        <p:nvSpPr>
          <p:cNvPr id="9" name="ZoneTexte 8"/>
          <p:cNvSpPr txBox="1"/>
          <p:nvPr/>
        </p:nvSpPr>
        <p:spPr>
          <a:xfrm>
            <a:off x="251520" y="836712"/>
            <a:ext cx="8712968" cy="461665"/>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BE" sz="2400" dirty="0" smtClean="0">
                <a:solidFill>
                  <a:schemeClr val="tx1">
                    <a:lumMod val="85000"/>
                    <a:lumOff val="15000"/>
                  </a:schemeClr>
                </a:solidFill>
              </a:rPr>
              <a:t>Congestion (2)</a:t>
            </a:r>
            <a:endParaRPr lang="fr-BE" sz="2400" dirty="0">
              <a:solidFill>
                <a:schemeClr val="tx1">
                  <a:lumMod val="85000"/>
                  <a:lumOff val="15000"/>
                </a:schemeClr>
              </a:solidFill>
            </a:endParaRPr>
          </a:p>
        </p:txBody>
      </p:sp>
      <p:sp>
        <p:nvSpPr>
          <p:cNvPr id="10" name="ZoneTexte 9"/>
          <p:cNvSpPr txBox="1"/>
          <p:nvPr/>
        </p:nvSpPr>
        <p:spPr>
          <a:xfrm>
            <a:off x="323528" y="4149080"/>
            <a:ext cx="3024336" cy="369332"/>
          </a:xfrm>
          <a:prstGeom prst="rect">
            <a:avLst/>
          </a:prstGeom>
          <a:noFill/>
        </p:spPr>
        <p:txBody>
          <a:bodyPr wrap="square" rtlCol="0">
            <a:spAutoFit/>
          </a:bodyPr>
          <a:lstStyle/>
          <a:p>
            <a:r>
              <a:rPr lang="fr-BE" b="1" dirty="0" smtClean="0"/>
              <a:t>Gestion des congestions </a:t>
            </a:r>
            <a:endParaRPr lang="fr-BE" b="1" dirty="0"/>
          </a:p>
        </p:txBody>
      </p:sp>
      <p:sp>
        <p:nvSpPr>
          <p:cNvPr id="11" name="ZoneTexte 10"/>
          <p:cNvSpPr txBox="1"/>
          <p:nvPr/>
        </p:nvSpPr>
        <p:spPr>
          <a:xfrm>
            <a:off x="3995936" y="3861048"/>
            <a:ext cx="4968552" cy="120032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BE" i="1" u="sng" dirty="0" smtClean="0"/>
              <a:t>Active Network Management</a:t>
            </a:r>
          </a:p>
          <a:p>
            <a:pPr algn="ctr"/>
            <a:r>
              <a:rPr lang="fr-BE" dirty="0" smtClean="0"/>
              <a:t> = </a:t>
            </a:r>
          </a:p>
          <a:p>
            <a:pPr algn="ctr"/>
            <a:r>
              <a:rPr lang="fr-BE" b="1" dirty="0" smtClean="0"/>
              <a:t>contrôle des capacités d’accès au réseau des différents URD </a:t>
            </a:r>
            <a:endParaRPr lang="fr-BE" b="1" dirty="0"/>
          </a:p>
        </p:txBody>
      </p:sp>
      <p:sp>
        <p:nvSpPr>
          <p:cNvPr id="12" name="ZoneTexte 11"/>
          <p:cNvSpPr txBox="1"/>
          <p:nvPr/>
        </p:nvSpPr>
        <p:spPr>
          <a:xfrm>
            <a:off x="323528" y="1412776"/>
            <a:ext cx="8496944" cy="2031325"/>
          </a:xfrm>
          <a:prstGeom prst="rect">
            <a:avLst/>
          </a:prstGeom>
          <a:noFill/>
        </p:spPr>
        <p:txBody>
          <a:bodyPr wrap="square" rtlCol="0">
            <a:spAutoFit/>
          </a:bodyPr>
          <a:lstStyle/>
          <a:p>
            <a:r>
              <a:rPr lang="fr-BE" dirty="0" smtClean="0"/>
              <a:t>De plus en plus, les GRD devront distinguer  :</a:t>
            </a:r>
          </a:p>
          <a:p>
            <a:r>
              <a:rPr lang="fr-BE" dirty="0" smtClean="0"/>
              <a:t> </a:t>
            </a:r>
          </a:p>
          <a:p>
            <a:pPr algn="just"/>
            <a:r>
              <a:rPr lang="fr-BE" dirty="0" smtClean="0"/>
              <a:t>La </a:t>
            </a:r>
            <a:r>
              <a:rPr lang="fr-BE" i="1" dirty="0" smtClean="0">
                <a:solidFill>
                  <a:schemeClr val="accent1">
                    <a:lumMod val="75000"/>
                  </a:schemeClr>
                </a:solidFill>
              </a:rPr>
              <a:t>puissance de raccordement </a:t>
            </a:r>
            <a:r>
              <a:rPr lang="fr-BE" dirty="0" smtClean="0"/>
              <a:t>qui dépend de la capacité physique du câble et de la protection qui connectent l’URD au réseau</a:t>
            </a:r>
          </a:p>
          <a:p>
            <a:pPr algn="just"/>
            <a:endParaRPr lang="fr-BE" dirty="0" smtClean="0"/>
          </a:p>
          <a:p>
            <a:pPr algn="just"/>
            <a:r>
              <a:rPr lang="fr-BE" dirty="0" smtClean="0"/>
              <a:t>La </a:t>
            </a:r>
            <a:r>
              <a:rPr lang="fr-BE" i="1" dirty="0" smtClean="0">
                <a:solidFill>
                  <a:schemeClr val="accent1">
                    <a:lumMod val="75000"/>
                  </a:schemeClr>
                </a:solidFill>
              </a:rPr>
              <a:t>puissance d’accès au réseau </a:t>
            </a:r>
            <a:r>
              <a:rPr lang="fr-BE" dirty="0" smtClean="0"/>
              <a:t>qui dépend du statut du réseau et du comportement des URD voisins</a:t>
            </a:r>
          </a:p>
        </p:txBody>
      </p:sp>
      <p:sp>
        <p:nvSpPr>
          <p:cNvPr id="13" name="Flèche droite 12"/>
          <p:cNvSpPr/>
          <p:nvPr/>
        </p:nvSpPr>
        <p:spPr>
          <a:xfrm>
            <a:off x="3491880" y="4221088"/>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4" name="Picture 1"/>
          <p:cNvPicPr>
            <a:picLocks noChangeAspect="1" noChangeArrowheads="1"/>
          </p:cNvPicPr>
          <p:nvPr/>
        </p:nvPicPr>
        <p:blipFill>
          <a:blip r:embed="rId5" cstate="print"/>
          <a:srcRect/>
          <a:stretch>
            <a:fillRect/>
          </a:stretch>
        </p:blipFill>
        <p:spPr bwMode="auto">
          <a:xfrm>
            <a:off x="2591832" y="6237376"/>
            <a:ext cx="432000" cy="576000"/>
          </a:xfrm>
          <a:prstGeom prst="rect">
            <a:avLst/>
          </a:prstGeom>
          <a:noFill/>
          <a:ln w="9525">
            <a:noFill/>
            <a:miter lim="800000"/>
            <a:headEnd/>
            <a:tailEnd/>
          </a:ln>
        </p:spPr>
      </p:pic>
      <p:pic>
        <p:nvPicPr>
          <p:cNvPr id="15" name="Picture 4" descr="http://www.intermixt.be/SiteCollectionImages/logo_interregies.gif"/>
          <p:cNvPicPr>
            <a:picLocks noChangeAspect="1" noChangeArrowheads="1"/>
          </p:cNvPicPr>
          <p:nvPr/>
        </p:nvPicPr>
        <p:blipFill>
          <a:blip r:embed="rId6" cstate="print"/>
          <a:srcRect/>
          <a:stretch>
            <a:fillRect/>
          </a:stretch>
        </p:blipFill>
        <p:spPr bwMode="auto">
          <a:xfrm>
            <a:off x="3095936" y="6240289"/>
            <a:ext cx="720000" cy="5864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8151240" y="6572200"/>
            <a:ext cx="957264" cy="457200"/>
          </a:xfrm>
        </p:spPr>
        <p:txBody>
          <a:bodyPr/>
          <a:lstStyle/>
          <a:p>
            <a:r>
              <a:rPr lang="fr-FR" sz="1000" smtClean="0"/>
              <a:t>12/03/2014</a:t>
            </a:r>
            <a:endParaRPr lang="fr-BE" sz="1000" dirty="0"/>
          </a:p>
        </p:txBody>
      </p:sp>
      <p:sp>
        <p:nvSpPr>
          <p:cNvPr id="5" name="Espace réservé du pied de page 4"/>
          <p:cNvSpPr>
            <a:spLocks noGrp="1"/>
          </p:cNvSpPr>
          <p:nvPr>
            <p:ph type="ftr" sz="quarter" idx="11"/>
          </p:nvPr>
        </p:nvSpPr>
        <p:spPr>
          <a:xfrm>
            <a:off x="6822504" y="6572200"/>
            <a:ext cx="1325880" cy="457200"/>
          </a:xfrm>
        </p:spPr>
        <p:txBody>
          <a:bodyPr/>
          <a:lstStyle/>
          <a:p>
            <a:r>
              <a:rPr lang="fr-BE" sz="1000" dirty="0" smtClean="0"/>
              <a:t>REFLEX GT GAD</a:t>
            </a:r>
            <a:endParaRPr lang="fr-BE" sz="1000" dirty="0"/>
          </a:p>
        </p:txBody>
      </p:sp>
      <p:sp>
        <p:nvSpPr>
          <p:cNvPr id="6" name="Espace réservé du numéro de diapositive 5"/>
          <p:cNvSpPr>
            <a:spLocks noGrp="1"/>
          </p:cNvSpPr>
          <p:nvPr>
            <p:ph type="sldNum" sz="quarter" idx="12"/>
          </p:nvPr>
        </p:nvSpPr>
        <p:spPr/>
        <p:txBody>
          <a:bodyPr/>
          <a:lstStyle/>
          <a:p>
            <a:fld id="{F1657470-8DFA-4EC0-8FB2-CBC12D94EFA4}" type="slidenum">
              <a:rPr lang="fr-BE" smtClean="0"/>
              <a:pPr/>
              <a:t>8</a:t>
            </a:fld>
            <a:endParaRPr lang="fr-BE"/>
          </a:p>
        </p:txBody>
      </p:sp>
      <p:pic>
        <p:nvPicPr>
          <p:cNvPr id="7" name="Picture 2"/>
          <p:cNvPicPr>
            <a:picLocks noChangeAspect="1" noChangeArrowheads="1"/>
          </p:cNvPicPr>
          <p:nvPr/>
        </p:nvPicPr>
        <p:blipFill>
          <a:blip r:embed="rId3" cstate="print"/>
          <a:srcRect/>
          <a:stretch>
            <a:fillRect/>
          </a:stretch>
        </p:blipFill>
        <p:spPr bwMode="auto">
          <a:xfrm>
            <a:off x="107504" y="6379892"/>
            <a:ext cx="1057225" cy="478108"/>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1403648" y="6309320"/>
            <a:ext cx="1028382" cy="508414"/>
          </a:xfrm>
          <a:prstGeom prst="rect">
            <a:avLst/>
          </a:prstGeom>
          <a:noFill/>
          <a:ln w="9525">
            <a:noFill/>
            <a:miter lim="800000"/>
            <a:headEnd/>
            <a:tailEnd/>
          </a:ln>
        </p:spPr>
      </p:pic>
      <p:sp>
        <p:nvSpPr>
          <p:cNvPr id="9" name="ZoneTexte 8"/>
          <p:cNvSpPr txBox="1"/>
          <p:nvPr/>
        </p:nvSpPr>
        <p:spPr>
          <a:xfrm>
            <a:off x="251520" y="836712"/>
            <a:ext cx="8712968" cy="461665"/>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BE" sz="2400" dirty="0" smtClean="0">
                <a:solidFill>
                  <a:schemeClr val="tx1">
                    <a:lumMod val="85000"/>
                    <a:lumOff val="15000"/>
                  </a:schemeClr>
                </a:solidFill>
              </a:rPr>
              <a:t>Congestion- Etat du réseau</a:t>
            </a:r>
            <a:endParaRPr lang="fr-BE" sz="2400" dirty="0">
              <a:solidFill>
                <a:schemeClr val="tx1">
                  <a:lumMod val="85000"/>
                  <a:lumOff val="15000"/>
                </a:schemeClr>
              </a:solidFill>
            </a:endParaRPr>
          </a:p>
        </p:txBody>
      </p:sp>
      <p:sp>
        <p:nvSpPr>
          <p:cNvPr id="26" name="ZoneTexte 25"/>
          <p:cNvSpPr txBox="1"/>
          <p:nvPr/>
        </p:nvSpPr>
        <p:spPr>
          <a:xfrm>
            <a:off x="684416" y="1700807"/>
            <a:ext cx="7632000" cy="936000"/>
          </a:xfrm>
          <a:prstGeom prst="rect">
            <a:avLst/>
          </a:prstGeom>
          <a:solidFill>
            <a:srgbClr val="92D050"/>
          </a:solidFill>
          <a:ln>
            <a:solidFill>
              <a:srgbClr val="92D050"/>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lgn="just"/>
            <a:r>
              <a:rPr lang="en-US" dirty="0" smtClean="0">
                <a:solidFill>
                  <a:schemeClr val="tx1"/>
                </a:solidFill>
              </a:rPr>
              <a:t>The green state defines the region where the « smart market » competitively operates freely. This should be seen as the “normal operating state”. </a:t>
            </a:r>
            <a:endParaRPr lang="en-US" dirty="0">
              <a:solidFill>
                <a:schemeClr val="tx1"/>
              </a:solidFill>
            </a:endParaRPr>
          </a:p>
        </p:txBody>
      </p:sp>
      <p:sp>
        <p:nvSpPr>
          <p:cNvPr id="27" name="ZoneTexte 26"/>
          <p:cNvSpPr txBox="1"/>
          <p:nvPr/>
        </p:nvSpPr>
        <p:spPr>
          <a:xfrm>
            <a:off x="756424" y="3646765"/>
            <a:ext cx="7632000" cy="923330"/>
          </a:xfrm>
          <a:prstGeom prst="rect">
            <a:avLst/>
          </a:prstGeom>
          <a:solidFill>
            <a:srgbClr val="FFCC00"/>
          </a:solidFill>
          <a:ln>
            <a:solidFill>
              <a:srgbClr val="FFCC00"/>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lgn="just"/>
            <a:r>
              <a:rPr lang="en-US" dirty="0" smtClean="0">
                <a:solidFill>
                  <a:schemeClr val="tx1"/>
                </a:solidFill>
              </a:rPr>
              <a:t>The yellow state is a temporary state preventing from entering the red state. Smart solutions and incentives should be provided to allow the customer to decide and accept some limits. </a:t>
            </a:r>
            <a:endParaRPr lang="en-US" dirty="0">
              <a:solidFill>
                <a:schemeClr val="tx1"/>
              </a:solidFill>
            </a:endParaRPr>
          </a:p>
        </p:txBody>
      </p:sp>
      <p:sp>
        <p:nvSpPr>
          <p:cNvPr id="28" name="ZoneTexte 27"/>
          <p:cNvSpPr txBox="1"/>
          <p:nvPr/>
        </p:nvSpPr>
        <p:spPr>
          <a:xfrm>
            <a:off x="756424" y="4953942"/>
            <a:ext cx="7632000" cy="923330"/>
          </a:xfrm>
          <a:prstGeom prst="rect">
            <a:avLst/>
          </a:prstGeom>
          <a:solidFill>
            <a:srgbClr val="FF0000"/>
          </a:solidFill>
          <a:ln>
            <a:solidFill>
              <a:srgbClr val="FF0000"/>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lgn="just"/>
            <a:r>
              <a:rPr lang="en-US" dirty="0" smtClean="0">
                <a:solidFill>
                  <a:schemeClr val="tx1"/>
                </a:solidFill>
              </a:rPr>
              <a:t>The red state : the DSO needs to take control in a certain area where the constraint has occurred. However, actions in this state must be specific and well defined and be temporary in nature.</a:t>
            </a:r>
          </a:p>
        </p:txBody>
      </p:sp>
      <p:sp>
        <p:nvSpPr>
          <p:cNvPr id="29" name="ZoneTexte 28"/>
          <p:cNvSpPr txBox="1"/>
          <p:nvPr/>
        </p:nvSpPr>
        <p:spPr>
          <a:xfrm>
            <a:off x="6228184" y="2708920"/>
            <a:ext cx="2808312" cy="276999"/>
          </a:xfrm>
          <a:prstGeom prst="rect">
            <a:avLst/>
          </a:prstGeom>
          <a:noFill/>
        </p:spPr>
        <p:txBody>
          <a:bodyPr wrap="square" rtlCol="0">
            <a:spAutoFit/>
          </a:bodyPr>
          <a:lstStyle/>
          <a:p>
            <a:r>
              <a:rPr lang="fr-BE" sz="1200" b="1" i="1" dirty="0" smtClean="0"/>
              <a:t>Réseau GRD = plaque de cuivre</a:t>
            </a:r>
            <a:endParaRPr lang="fr-BE" sz="1200" b="1" i="1" dirty="0"/>
          </a:p>
        </p:txBody>
      </p:sp>
      <p:sp>
        <p:nvSpPr>
          <p:cNvPr id="30" name="ZoneTexte 29"/>
          <p:cNvSpPr txBox="1"/>
          <p:nvPr/>
        </p:nvSpPr>
        <p:spPr>
          <a:xfrm>
            <a:off x="6228184" y="3296017"/>
            <a:ext cx="2808312" cy="276999"/>
          </a:xfrm>
          <a:prstGeom prst="rect">
            <a:avLst/>
          </a:prstGeom>
          <a:noFill/>
        </p:spPr>
        <p:txBody>
          <a:bodyPr wrap="square" rtlCol="0">
            <a:spAutoFit/>
          </a:bodyPr>
          <a:lstStyle/>
          <a:p>
            <a:r>
              <a:rPr lang="fr-BE" sz="1200" b="1" i="1" dirty="0" smtClean="0"/>
              <a:t>Réseau GRD ≠ plaque de cuivre</a:t>
            </a:r>
            <a:endParaRPr lang="fr-BE" sz="1200" b="1" i="1" dirty="0"/>
          </a:p>
        </p:txBody>
      </p:sp>
      <p:cxnSp>
        <p:nvCxnSpPr>
          <p:cNvPr id="32" name="Connecteur droit 31"/>
          <p:cNvCxnSpPr/>
          <p:nvPr/>
        </p:nvCxnSpPr>
        <p:spPr>
          <a:xfrm>
            <a:off x="467544" y="3140968"/>
            <a:ext cx="8280920" cy="0"/>
          </a:xfrm>
          <a:prstGeom prst="line">
            <a:avLst/>
          </a:prstGeom>
          <a:ln w="28575">
            <a:prstDash val="lgDashDot"/>
          </a:ln>
        </p:spPr>
        <p:style>
          <a:lnRef idx="1">
            <a:schemeClr val="dk1"/>
          </a:lnRef>
          <a:fillRef idx="0">
            <a:schemeClr val="dk1"/>
          </a:fillRef>
          <a:effectRef idx="0">
            <a:schemeClr val="dk1"/>
          </a:effectRef>
          <a:fontRef idx="minor">
            <a:schemeClr val="tx1"/>
          </a:fontRef>
        </p:style>
      </p:cxnSp>
      <p:pic>
        <p:nvPicPr>
          <p:cNvPr id="14" name="Picture 1"/>
          <p:cNvPicPr>
            <a:picLocks noChangeAspect="1" noChangeArrowheads="1"/>
          </p:cNvPicPr>
          <p:nvPr/>
        </p:nvPicPr>
        <p:blipFill>
          <a:blip r:embed="rId5" cstate="print"/>
          <a:srcRect/>
          <a:stretch>
            <a:fillRect/>
          </a:stretch>
        </p:blipFill>
        <p:spPr bwMode="auto">
          <a:xfrm>
            <a:off x="2591832" y="6237376"/>
            <a:ext cx="432000" cy="576000"/>
          </a:xfrm>
          <a:prstGeom prst="rect">
            <a:avLst/>
          </a:prstGeom>
          <a:noFill/>
          <a:ln w="9525">
            <a:noFill/>
            <a:miter lim="800000"/>
            <a:headEnd/>
            <a:tailEnd/>
          </a:ln>
        </p:spPr>
      </p:pic>
      <p:pic>
        <p:nvPicPr>
          <p:cNvPr id="15" name="Picture 4" descr="http://www.intermixt.be/SiteCollectionImages/logo_interregies.gif"/>
          <p:cNvPicPr>
            <a:picLocks noChangeAspect="1" noChangeArrowheads="1"/>
          </p:cNvPicPr>
          <p:nvPr/>
        </p:nvPicPr>
        <p:blipFill>
          <a:blip r:embed="rId6" cstate="print"/>
          <a:srcRect/>
          <a:stretch>
            <a:fillRect/>
          </a:stretch>
        </p:blipFill>
        <p:spPr bwMode="auto">
          <a:xfrm>
            <a:off x="3095936" y="6240289"/>
            <a:ext cx="720000" cy="5864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8151240" y="6572200"/>
            <a:ext cx="957264" cy="457200"/>
          </a:xfrm>
        </p:spPr>
        <p:txBody>
          <a:bodyPr/>
          <a:lstStyle/>
          <a:p>
            <a:r>
              <a:rPr lang="fr-FR" sz="1000" smtClean="0"/>
              <a:t>12/03/2014</a:t>
            </a:r>
            <a:endParaRPr lang="fr-BE" sz="1000" dirty="0"/>
          </a:p>
        </p:txBody>
      </p:sp>
      <p:sp>
        <p:nvSpPr>
          <p:cNvPr id="5" name="Espace réservé du pied de page 4"/>
          <p:cNvSpPr>
            <a:spLocks noGrp="1"/>
          </p:cNvSpPr>
          <p:nvPr>
            <p:ph type="ftr" sz="quarter" idx="11"/>
          </p:nvPr>
        </p:nvSpPr>
        <p:spPr>
          <a:xfrm>
            <a:off x="6822504" y="6572200"/>
            <a:ext cx="1325880" cy="457200"/>
          </a:xfrm>
        </p:spPr>
        <p:txBody>
          <a:bodyPr/>
          <a:lstStyle/>
          <a:p>
            <a:r>
              <a:rPr lang="fr-BE" sz="1000" dirty="0" smtClean="0"/>
              <a:t>REFLEX GT GAD</a:t>
            </a:r>
            <a:endParaRPr lang="fr-BE" sz="1000" dirty="0"/>
          </a:p>
        </p:txBody>
      </p:sp>
      <p:sp>
        <p:nvSpPr>
          <p:cNvPr id="6" name="Espace réservé du numéro de diapositive 5"/>
          <p:cNvSpPr>
            <a:spLocks noGrp="1"/>
          </p:cNvSpPr>
          <p:nvPr>
            <p:ph type="sldNum" sz="quarter" idx="12"/>
          </p:nvPr>
        </p:nvSpPr>
        <p:spPr/>
        <p:txBody>
          <a:bodyPr/>
          <a:lstStyle/>
          <a:p>
            <a:fld id="{F1657470-8DFA-4EC0-8FB2-CBC12D94EFA4}" type="slidenum">
              <a:rPr lang="fr-BE" smtClean="0"/>
              <a:pPr/>
              <a:t>9</a:t>
            </a:fld>
            <a:endParaRPr lang="fr-BE"/>
          </a:p>
        </p:txBody>
      </p:sp>
      <p:pic>
        <p:nvPicPr>
          <p:cNvPr id="7" name="Picture 2"/>
          <p:cNvPicPr>
            <a:picLocks noChangeAspect="1" noChangeArrowheads="1"/>
          </p:cNvPicPr>
          <p:nvPr/>
        </p:nvPicPr>
        <p:blipFill>
          <a:blip r:embed="rId3" cstate="print"/>
          <a:srcRect/>
          <a:stretch>
            <a:fillRect/>
          </a:stretch>
        </p:blipFill>
        <p:spPr bwMode="auto">
          <a:xfrm>
            <a:off x="107504" y="6379892"/>
            <a:ext cx="1057225" cy="478108"/>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1403648" y="6309320"/>
            <a:ext cx="1028382" cy="508414"/>
          </a:xfrm>
          <a:prstGeom prst="rect">
            <a:avLst/>
          </a:prstGeom>
          <a:noFill/>
          <a:ln w="9525">
            <a:noFill/>
            <a:miter lim="800000"/>
            <a:headEnd/>
            <a:tailEnd/>
          </a:ln>
        </p:spPr>
      </p:pic>
      <p:sp>
        <p:nvSpPr>
          <p:cNvPr id="10" name="ZoneTexte 9"/>
          <p:cNvSpPr txBox="1"/>
          <p:nvPr/>
        </p:nvSpPr>
        <p:spPr>
          <a:xfrm>
            <a:off x="6876256" y="2276872"/>
            <a:ext cx="1368152" cy="369332"/>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fr-BE" b="1" dirty="0" smtClean="0">
                <a:solidFill>
                  <a:schemeClr val="accent6">
                    <a:lumMod val="75000"/>
                  </a:schemeClr>
                </a:solidFill>
              </a:rPr>
              <a:t>Exemple</a:t>
            </a:r>
          </a:p>
        </p:txBody>
      </p:sp>
      <p:sp>
        <p:nvSpPr>
          <p:cNvPr id="11" name="ZoneTexte 10"/>
          <p:cNvSpPr txBox="1"/>
          <p:nvPr/>
        </p:nvSpPr>
        <p:spPr>
          <a:xfrm>
            <a:off x="1187624" y="2636912"/>
            <a:ext cx="6840760" cy="1077218"/>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fr-BE" sz="3200" dirty="0" smtClean="0">
                <a:solidFill>
                  <a:schemeClr val="accent6">
                    <a:lumMod val="75000"/>
                  </a:schemeClr>
                </a:solidFill>
              </a:rPr>
              <a:t>Congestion causée par la production d’énergie renouvelable en MT</a:t>
            </a:r>
            <a:endParaRPr lang="fr-BE" sz="3200" dirty="0">
              <a:solidFill>
                <a:schemeClr val="accent6">
                  <a:lumMod val="75000"/>
                </a:schemeClr>
              </a:solidFill>
            </a:endParaRPr>
          </a:p>
        </p:txBody>
      </p:sp>
      <p:pic>
        <p:nvPicPr>
          <p:cNvPr id="9" name="Picture 1"/>
          <p:cNvPicPr>
            <a:picLocks noChangeAspect="1" noChangeArrowheads="1"/>
          </p:cNvPicPr>
          <p:nvPr/>
        </p:nvPicPr>
        <p:blipFill>
          <a:blip r:embed="rId5" cstate="print"/>
          <a:srcRect/>
          <a:stretch>
            <a:fillRect/>
          </a:stretch>
        </p:blipFill>
        <p:spPr bwMode="auto">
          <a:xfrm>
            <a:off x="2591832" y="6237376"/>
            <a:ext cx="432000" cy="576000"/>
          </a:xfrm>
          <a:prstGeom prst="rect">
            <a:avLst/>
          </a:prstGeom>
          <a:noFill/>
          <a:ln w="9525">
            <a:noFill/>
            <a:miter lim="800000"/>
            <a:headEnd/>
            <a:tailEnd/>
          </a:ln>
        </p:spPr>
      </p:pic>
      <p:pic>
        <p:nvPicPr>
          <p:cNvPr id="12" name="Picture 4" descr="http://www.intermixt.be/SiteCollectionImages/logo_interregies.gif"/>
          <p:cNvPicPr>
            <a:picLocks noChangeAspect="1" noChangeArrowheads="1"/>
          </p:cNvPicPr>
          <p:nvPr/>
        </p:nvPicPr>
        <p:blipFill>
          <a:blip r:embed="rId6" cstate="print"/>
          <a:srcRect/>
          <a:stretch>
            <a:fillRect/>
          </a:stretch>
        </p:blipFill>
        <p:spPr bwMode="auto">
          <a:xfrm>
            <a:off x="3095936" y="6240289"/>
            <a:ext cx="720000" cy="58645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in">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Urbai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i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959</TotalTime>
  <Words>1502</Words>
  <Application>Microsoft Office PowerPoint</Application>
  <PresentationFormat>Affichage à l'écran (4:3)</PresentationFormat>
  <Paragraphs>388</Paragraphs>
  <Slides>27</Slides>
  <Notes>26</Notes>
  <HiddenSlides>2</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Urbain</vt:lpstr>
      <vt:lpstr>Congestion sur le réseau du GRD Aspects techniques       Sources : Atrias/Synergrid</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vector>
  </TitlesOfParts>
  <Company>Tecteo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Congestion sur le réseau du GRD Aspects techniques       Sources : Atrias/Synergrid</dc:title>
  <dc:creator>Amandine Leroux</dc:creator>
  <cp:lastModifiedBy>vvan</cp:lastModifiedBy>
  <cp:revision>101</cp:revision>
  <dcterms:created xsi:type="dcterms:W3CDTF">2014-03-05T12:47:17Z</dcterms:created>
  <dcterms:modified xsi:type="dcterms:W3CDTF">2014-03-11T13:10:11Z</dcterms:modified>
</cp:coreProperties>
</file>