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sldIdLst>
    <p:sldId id="256" r:id="rId2"/>
    <p:sldId id="259" r:id="rId3"/>
    <p:sldId id="314" r:id="rId4"/>
    <p:sldId id="271" r:id="rId5"/>
    <p:sldId id="272" r:id="rId6"/>
    <p:sldId id="275" r:id="rId7"/>
    <p:sldId id="306" r:id="rId8"/>
    <p:sldId id="269" r:id="rId9"/>
    <p:sldId id="266" r:id="rId10"/>
    <p:sldId id="299" r:id="rId11"/>
    <p:sldId id="318" r:id="rId12"/>
    <p:sldId id="267" r:id="rId13"/>
    <p:sldId id="268" r:id="rId14"/>
    <p:sldId id="298" r:id="rId15"/>
    <p:sldId id="301" r:id="rId16"/>
    <p:sldId id="297" r:id="rId17"/>
    <p:sldId id="307" r:id="rId18"/>
    <p:sldId id="303" r:id="rId19"/>
    <p:sldId id="304" r:id="rId20"/>
    <p:sldId id="315" r:id="rId21"/>
    <p:sldId id="316" r:id="rId22"/>
    <p:sldId id="317" r:id="rId23"/>
    <p:sldId id="313" r:id="rId24"/>
    <p:sldId id="311" r:id="rId25"/>
    <p:sldId id="308" r:id="rId26"/>
    <p:sldId id="309" r:id="rId27"/>
    <p:sldId id="310" r:id="rId28"/>
    <p:sldId id="260" r:id="rId29"/>
  </p:sldIdLst>
  <p:sldSz cx="9144000" cy="6858000" type="screen4x3"/>
  <p:notesSz cx="6858000" cy="9144000"/>
  <p:defaultTextStyle>
    <a:defPPr>
      <a:defRPr lang="nl-NL"/>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121"/>
    <a:srgbClr val="7BA2BD"/>
    <a:srgbClr val="768AC2"/>
    <a:srgbClr val="CCECFF"/>
    <a:srgbClr val="D53D2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64" autoAdjust="0"/>
    <p:restoredTop sz="90605" autoAdjust="0"/>
  </p:normalViewPr>
  <p:slideViewPr>
    <p:cSldViewPr>
      <p:cViewPr>
        <p:scale>
          <a:sx n="100" d="100"/>
          <a:sy n="100" d="100"/>
        </p:scale>
        <p:origin x="-858"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1"/>
          <c:order val="0"/>
          <c:tx>
            <c:strRef>
              <c:f>Bihoraire!$C$1</c:f>
              <c:strCache>
                <c:ptCount val="1"/>
                <c:pt idx="0">
                  <c:v>Tarif (€/kWh)</c:v>
                </c:pt>
              </c:strCache>
            </c:strRef>
          </c:tx>
          <c:invertIfNegative val="0"/>
          <c:dPt>
            <c:idx val="0"/>
            <c:invertIfNegative val="0"/>
            <c:bubble3D val="0"/>
            <c:spPr>
              <a:solidFill>
                <a:srgbClr val="00B050"/>
              </a:solidFill>
            </c:spPr>
          </c:dPt>
          <c:dPt>
            <c:idx val="1"/>
            <c:invertIfNegative val="0"/>
            <c:bubble3D val="0"/>
            <c:spPr>
              <a:solidFill>
                <a:srgbClr val="00B050"/>
              </a:solidFill>
            </c:spPr>
          </c:dPt>
          <c:dPt>
            <c:idx val="2"/>
            <c:invertIfNegative val="0"/>
            <c:bubble3D val="0"/>
            <c:spPr>
              <a:solidFill>
                <a:srgbClr val="00B050"/>
              </a:solidFill>
            </c:spPr>
          </c:dPt>
          <c:dPt>
            <c:idx val="3"/>
            <c:invertIfNegative val="0"/>
            <c:bubble3D val="0"/>
            <c:spPr>
              <a:solidFill>
                <a:srgbClr val="00B050"/>
              </a:solidFill>
            </c:spPr>
          </c:dPt>
          <c:dPt>
            <c:idx val="4"/>
            <c:invertIfNegative val="0"/>
            <c:bubble3D val="0"/>
            <c:spPr>
              <a:solidFill>
                <a:srgbClr val="00B050"/>
              </a:solidFill>
            </c:spPr>
          </c:dPt>
          <c:dPt>
            <c:idx val="5"/>
            <c:invertIfNegative val="0"/>
            <c:bubble3D val="0"/>
            <c:spPr>
              <a:solidFill>
                <a:srgbClr val="00B050"/>
              </a:solidFill>
            </c:spPr>
          </c:dPt>
          <c:dPt>
            <c:idx val="6"/>
            <c:invertIfNegative val="0"/>
            <c:bubble3D val="0"/>
            <c:spPr>
              <a:solidFill>
                <a:srgbClr val="00B050"/>
              </a:solidFill>
            </c:spPr>
          </c:dPt>
          <c:dPt>
            <c:idx val="7"/>
            <c:invertIfNegative val="0"/>
            <c:bubble3D val="0"/>
            <c:spPr>
              <a:solidFill>
                <a:srgbClr val="FF0000"/>
              </a:solidFill>
            </c:spPr>
          </c:dPt>
          <c:dPt>
            <c:idx val="8"/>
            <c:invertIfNegative val="0"/>
            <c:bubble3D val="0"/>
            <c:spPr>
              <a:solidFill>
                <a:srgbClr val="FF0000"/>
              </a:solidFill>
            </c:spPr>
          </c:dPt>
          <c:dPt>
            <c:idx val="9"/>
            <c:invertIfNegative val="0"/>
            <c:bubble3D val="0"/>
            <c:spPr>
              <a:solidFill>
                <a:srgbClr val="FF0000"/>
              </a:solidFill>
            </c:spPr>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Pt>
            <c:idx val="13"/>
            <c:invertIfNegative val="0"/>
            <c:bubble3D val="0"/>
            <c:spPr>
              <a:solidFill>
                <a:srgbClr val="FF0000"/>
              </a:solidFill>
            </c:spPr>
          </c:dPt>
          <c:dPt>
            <c:idx val="14"/>
            <c:invertIfNegative val="0"/>
            <c:bubble3D val="0"/>
            <c:spPr>
              <a:solidFill>
                <a:srgbClr val="FF0000"/>
              </a:solidFill>
            </c:spPr>
          </c:dPt>
          <c:dPt>
            <c:idx val="15"/>
            <c:invertIfNegative val="0"/>
            <c:bubble3D val="0"/>
            <c:spPr>
              <a:solidFill>
                <a:srgbClr val="FF0000"/>
              </a:solidFill>
            </c:spPr>
          </c:dPt>
          <c:dPt>
            <c:idx val="16"/>
            <c:invertIfNegative val="0"/>
            <c:bubble3D val="0"/>
            <c:spPr>
              <a:solidFill>
                <a:srgbClr val="FF0000"/>
              </a:solidFill>
            </c:spPr>
          </c:dPt>
          <c:dPt>
            <c:idx val="17"/>
            <c:invertIfNegative val="0"/>
            <c:bubble3D val="0"/>
            <c:spPr>
              <a:solidFill>
                <a:srgbClr val="FF0000"/>
              </a:solidFill>
            </c:spPr>
          </c:dPt>
          <c:dPt>
            <c:idx val="18"/>
            <c:invertIfNegative val="0"/>
            <c:bubble3D val="0"/>
            <c:spPr>
              <a:solidFill>
                <a:srgbClr val="FF0000"/>
              </a:solidFill>
            </c:spPr>
          </c:dPt>
          <c:dPt>
            <c:idx val="19"/>
            <c:invertIfNegative val="0"/>
            <c:bubble3D val="0"/>
            <c:spPr>
              <a:solidFill>
                <a:srgbClr val="FF0000"/>
              </a:solidFill>
            </c:spPr>
          </c:dPt>
          <c:dPt>
            <c:idx val="20"/>
            <c:invertIfNegative val="0"/>
            <c:bubble3D val="0"/>
            <c:spPr>
              <a:solidFill>
                <a:srgbClr val="FF0000"/>
              </a:solidFill>
            </c:spPr>
          </c:dPt>
          <c:dPt>
            <c:idx val="21"/>
            <c:invertIfNegative val="0"/>
            <c:bubble3D val="0"/>
            <c:spPr>
              <a:solidFill>
                <a:srgbClr val="FF0000"/>
              </a:solidFill>
            </c:spPr>
          </c:dPt>
          <c:dPt>
            <c:idx val="22"/>
            <c:invertIfNegative val="0"/>
            <c:bubble3D val="0"/>
            <c:spPr>
              <a:solidFill>
                <a:srgbClr val="00B050"/>
              </a:solidFill>
            </c:spPr>
          </c:dPt>
          <c:dPt>
            <c:idx val="23"/>
            <c:invertIfNegative val="0"/>
            <c:bubble3D val="0"/>
            <c:spPr>
              <a:solidFill>
                <a:srgbClr val="00B050"/>
              </a:solidFill>
            </c:spPr>
          </c:dPt>
          <c:dPt>
            <c:idx val="24"/>
            <c:invertIfNegative val="0"/>
            <c:bubble3D val="0"/>
            <c:spPr>
              <a:solidFill>
                <a:srgbClr val="00B050"/>
              </a:solidFill>
            </c:spPr>
          </c:dPt>
          <c:cat>
            <c:numRef>
              <c:f>Bihoraire!$B$2:$B$25</c:f>
              <c:numCache>
                <c:formatCode>General</c:formatCode>
                <c:ptCount val="24"/>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numCache>
            </c:numRef>
          </c:cat>
          <c:val>
            <c:numRef>
              <c:f>Bihoraire!$C$2:$C$25</c:f>
              <c:numCache>
                <c:formatCode>General</c:formatCode>
                <c:ptCount val="24"/>
                <c:pt idx="0">
                  <c:v>1</c:v>
                </c:pt>
                <c:pt idx="1">
                  <c:v>1</c:v>
                </c:pt>
                <c:pt idx="2">
                  <c:v>1</c:v>
                </c:pt>
                <c:pt idx="3">
                  <c:v>1</c:v>
                </c:pt>
                <c:pt idx="4">
                  <c:v>1</c:v>
                </c:pt>
                <c:pt idx="5">
                  <c:v>1</c:v>
                </c:pt>
                <c:pt idx="6">
                  <c:v>1</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1</c:v>
                </c:pt>
                <c:pt idx="23">
                  <c:v>1</c:v>
                </c:pt>
              </c:numCache>
            </c:numRef>
          </c:val>
        </c:ser>
        <c:dLbls>
          <c:showLegendKey val="0"/>
          <c:showVal val="0"/>
          <c:showCatName val="0"/>
          <c:showSerName val="0"/>
          <c:showPercent val="0"/>
          <c:showBubbleSize val="0"/>
        </c:dLbls>
        <c:gapWidth val="0"/>
        <c:axId val="178944256"/>
        <c:axId val="178950144"/>
      </c:barChart>
      <c:catAx>
        <c:axId val="178944256"/>
        <c:scaling>
          <c:orientation val="minMax"/>
          <c:max val="24"/>
          <c:min val="1"/>
        </c:scaling>
        <c:delete val="0"/>
        <c:axPos val="b"/>
        <c:numFmt formatCode="#,##0.0" sourceLinked="0"/>
        <c:majorTickMark val="out"/>
        <c:minorTickMark val="none"/>
        <c:tickLblPos val="nextTo"/>
        <c:txPr>
          <a:bodyPr rot="-5400000" vert="horz" anchor="t" anchorCtr="0"/>
          <a:lstStyle/>
          <a:p>
            <a:pPr>
              <a:defRPr baseline="0"/>
            </a:pPr>
            <a:endParaRPr lang="fr-FR"/>
          </a:p>
        </c:txPr>
        <c:crossAx val="178950144"/>
        <c:crosses val="autoZero"/>
        <c:auto val="0"/>
        <c:lblAlgn val="ctr"/>
        <c:lblOffset val="100"/>
        <c:tickLblSkip val="1"/>
        <c:noMultiLvlLbl val="0"/>
      </c:catAx>
      <c:valAx>
        <c:axId val="178950144"/>
        <c:scaling>
          <c:orientation val="minMax"/>
        </c:scaling>
        <c:delete val="0"/>
        <c:axPos val="l"/>
        <c:majorGridlines/>
        <c:numFmt formatCode="General" sourceLinked="1"/>
        <c:majorTickMark val="out"/>
        <c:minorTickMark val="none"/>
        <c:tickLblPos val="none"/>
        <c:crossAx val="178944256"/>
        <c:crossesAt val="1"/>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1"/>
          <c:order val="0"/>
          <c:tx>
            <c:strRef>
              <c:f>ToU!$C$1</c:f>
              <c:strCache>
                <c:ptCount val="1"/>
                <c:pt idx="0">
                  <c:v>Tarif (€/kWh)</c:v>
                </c:pt>
              </c:strCache>
            </c:strRef>
          </c:tx>
          <c:invertIfNegative val="0"/>
          <c:dPt>
            <c:idx val="0"/>
            <c:invertIfNegative val="0"/>
            <c:bubble3D val="0"/>
            <c:spPr>
              <a:solidFill>
                <a:srgbClr val="00B050"/>
              </a:solidFill>
            </c:spPr>
          </c:dPt>
          <c:dPt>
            <c:idx val="1"/>
            <c:invertIfNegative val="0"/>
            <c:bubble3D val="0"/>
            <c:spPr>
              <a:solidFill>
                <a:srgbClr val="00B050"/>
              </a:solidFill>
            </c:spPr>
          </c:dPt>
          <c:dPt>
            <c:idx val="2"/>
            <c:invertIfNegative val="0"/>
            <c:bubble3D val="0"/>
            <c:spPr>
              <a:solidFill>
                <a:srgbClr val="00B050"/>
              </a:solidFill>
            </c:spPr>
          </c:dPt>
          <c:dPt>
            <c:idx val="3"/>
            <c:invertIfNegative val="0"/>
            <c:bubble3D val="0"/>
            <c:spPr>
              <a:solidFill>
                <a:srgbClr val="00B050"/>
              </a:solidFill>
            </c:spPr>
          </c:dPt>
          <c:dPt>
            <c:idx val="4"/>
            <c:invertIfNegative val="0"/>
            <c:bubble3D val="0"/>
            <c:spPr>
              <a:solidFill>
                <a:srgbClr val="FFCC66"/>
              </a:solidFill>
            </c:spPr>
          </c:dPt>
          <c:dPt>
            <c:idx val="5"/>
            <c:invertIfNegative val="0"/>
            <c:bubble3D val="0"/>
            <c:spPr>
              <a:solidFill>
                <a:srgbClr val="FFCC66"/>
              </a:solidFill>
            </c:spPr>
          </c:dPt>
          <c:dPt>
            <c:idx val="6"/>
            <c:invertIfNegative val="0"/>
            <c:bubble3D val="0"/>
            <c:spPr>
              <a:solidFill>
                <a:srgbClr val="FFCC66"/>
              </a:solidFill>
            </c:spPr>
          </c:dPt>
          <c:dPt>
            <c:idx val="7"/>
            <c:invertIfNegative val="0"/>
            <c:bubble3D val="0"/>
            <c:spPr>
              <a:solidFill>
                <a:srgbClr val="FFCC66"/>
              </a:solidFill>
            </c:spPr>
          </c:dPt>
          <c:dPt>
            <c:idx val="8"/>
            <c:invertIfNegative val="0"/>
            <c:bubble3D val="0"/>
            <c:spPr>
              <a:solidFill>
                <a:srgbClr val="FF9900"/>
              </a:solidFill>
            </c:spPr>
          </c:dPt>
          <c:dPt>
            <c:idx val="9"/>
            <c:invertIfNegative val="0"/>
            <c:bubble3D val="0"/>
            <c:spPr>
              <a:solidFill>
                <a:srgbClr val="FF9900"/>
              </a:solidFill>
            </c:spPr>
          </c:dPt>
          <c:dPt>
            <c:idx val="10"/>
            <c:invertIfNegative val="0"/>
            <c:bubble3D val="0"/>
            <c:spPr>
              <a:solidFill>
                <a:srgbClr val="FF9900"/>
              </a:solidFill>
            </c:spPr>
          </c:dPt>
          <c:dPt>
            <c:idx val="11"/>
            <c:invertIfNegative val="0"/>
            <c:bubble3D val="0"/>
            <c:spPr>
              <a:solidFill>
                <a:srgbClr val="FF9900"/>
              </a:solidFill>
            </c:spPr>
          </c:dPt>
          <c:dPt>
            <c:idx val="12"/>
            <c:invertIfNegative val="0"/>
            <c:bubble3D val="0"/>
            <c:spPr>
              <a:solidFill>
                <a:srgbClr val="00B050"/>
              </a:solidFill>
            </c:spPr>
          </c:dPt>
          <c:dPt>
            <c:idx val="13"/>
            <c:invertIfNegative val="0"/>
            <c:bubble3D val="0"/>
            <c:spPr>
              <a:solidFill>
                <a:srgbClr val="00B050"/>
              </a:solidFill>
            </c:spPr>
          </c:dPt>
          <c:dPt>
            <c:idx val="14"/>
            <c:invertIfNegative val="0"/>
            <c:bubble3D val="0"/>
            <c:spPr>
              <a:solidFill>
                <a:srgbClr val="00B050"/>
              </a:solidFill>
            </c:spPr>
          </c:dPt>
          <c:dPt>
            <c:idx val="15"/>
            <c:invertIfNegative val="0"/>
            <c:bubble3D val="0"/>
            <c:spPr>
              <a:solidFill>
                <a:srgbClr val="00B050"/>
              </a:solidFill>
            </c:spPr>
          </c:dPt>
          <c:dPt>
            <c:idx val="16"/>
            <c:invertIfNegative val="0"/>
            <c:bubble3D val="0"/>
            <c:spPr>
              <a:solidFill>
                <a:srgbClr val="FF0000"/>
              </a:solidFill>
            </c:spPr>
          </c:dPt>
          <c:dPt>
            <c:idx val="17"/>
            <c:invertIfNegative val="0"/>
            <c:bubble3D val="0"/>
            <c:spPr>
              <a:solidFill>
                <a:srgbClr val="FF0000"/>
              </a:solidFill>
            </c:spPr>
          </c:dPt>
          <c:dPt>
            <c:idx val="18"/>
            <c:invertIfNegative val="0"/>
            <c:bubble3D val="0"/>
            <c:spPr>
              <a:solidFill>
                <a:srgbClr val="FF0000"/>
              </a:solidFill>
            </c:spPr>
          </c:dPt>
          <c:dPt>
            <c:idx val="19"/>
            <c:invertIfNegative val="0"/>
            <c:bubble3D val="0"/>
            <c:spPr>
              <a:solidFill>
                <a:srgbClr val="FF0000"/>
              </a:solidFill>
            </c:spPr>
          </c:dPt>
          <c:dPt>
            <c:idx val="20"/>
            <c:invertIfNegative val="0"/>
            <c:bubble3D val="0"/>
            <c:spPr>
              <a:solidFill>
                <a:srgbClr val="FFCC66"/>
              </a:solidFill>
            </c:spPr>
          </c:dPt>
          <c:dPt>
            <c:idx val="21"/>
            <c:invertIfNegative val="0"/>
            <c:bubble3D val="0"/>
            <c:spPr>
              <a:solidFill>
                <a:srgbClr val="FFCC66"/>
              </a:solidFill>
            </c:spPr>
          </c:dPt>
          <c:dPt>
            <c:idx val="22"/>
            <c:invertIfNegative val="0"/>
            <c:bubble3D val="0"/>
            <c:spPr>
              <a:solidFill>
                <a:srgbClr val="FFCC66"/>
              </a:solidFill>
            </c:spPr>
          </c:dPt>
          <c:dPt>
            <c:idx val="23"/>
            <c:invertIfNegative val="0"/>
            <c:bubble3D val="0"/>
            <c:spPr>
              <a:solidFill>
                <a:srgbClr val="FFCC66"/>
              </a:solidFill>
            </c:spPr>
          </c:dPt>
          <c:dPt>
            <c:idx val="24"/>
            <c:invertIfNegative val="0"/>
            <c:bubble3D val="0"/>
            <c:spPr>
              <a:solidFill>
                <a:srgbClr val="00B050"/>
              </a:solidFill>
            </c:spPr>
          </c:dPt>
          <c:cat>
            <c:numRef>
              <c:f>ToU!$B$2:$B$25</c:f>
              <c:numCache>
                <c:formatCode>General</c:formatCode>
                <c:ptCount val="24"/>
                <c:pt idx="0">
                  <c:v>0.5</c:v>
                </c:pt>
                <c:pt idx="1">
                  <c:v>1.5</c:v>
                </c:pt>
                <c:pt idx="2">
                  <c:v>2.5</c:v>
                </c:pt>
                <c:pt idx="3">
                  <c:v>3.5</c:v>
                </c:pt>
                <c:pt idx="4">
                  <c:v>4.5</c:v>
                </c:pt>
                <c:pt idx="5">
                  <c:v>5.5</c:v>
                </c:pt>
                <c:pt idx="6">
                  <c:v>6.5</c:v>
                </c:pt>
                <c:pt idx="7">
                  <c:v>7.5</c:v>
                </c:pt>
                <c:pt idx="8">
                  <c:v>8.5</c:v>
                </c:pt>
                <c:pt idx="9">
                  <c:v>9.5</c:v>
                </c:pt>
                <c:pt idx="10">
                  <c:v>10.5</c:v>
                </c:pt>
                <c:pt idx="11">
                  <c:v>11.5</c:v>
                </c:pt>
                <c:pt idx="12">
                  <c:v>12.5</c:v>
                </c:pt>
                <c:pt idx="13">
                  <c:v>13.5</c:v>
                </c:pt>
                <c:pt idx="14">
                  <c:v>14.5</c:v>
                </c:pt>
                <c:pt idx="15">
                  <c:v>15.5</c:v>
                </c:pt>
                <c:pt idx="16">
                  <c:v>16.5</c:v>
                </c:pt>
                <c:pt idx="17">
                  <c:v>17.5</c:v>
                </c:pt>
                <c:pt idx="18">
                  <c:v>18.5</c:v>
                </c:pt>
                <c:pt idx="19">
                  <c:v>19.5</c:v>
                </c:pt>
                <c:pt idx="20">
                  <c:v>20.5</c:v>
                </c:pt>
                <c:pt idx="21">
                  <c:v>21.5</c:v>
                </c:pt>
                <c:pt idx="22">
                  <c:v>22.5</c:v>
                </c:pt>
                <c:pt idx="23">
                  <c:v>23.5</c:v>
                </c:pt>
              </c:numCache>
            </c:numRef>
          </c:cat>
          <c:val>
            <c:numRef>
              <c:f>ToU!$C$2:$C$25</c:f>
              <c:numCache>
                <c:formatCode>General</c:formatCode>
                <c:ptCount val="24"/>
                <c:pt idx="0">
                  <c:v>0.5</c:v>
                </c:pt>
                <c:pt idx="1">
                  <c:v>0.5</c:v>
                </c:pt>
                <c:pt idx="2">
                  <c:v>0.5</c:v>
                </c:pt>
                <c:pt idx="3">
                  <c:v>0.5</c:v>
                </c:pt>
                <c:pt idx="4">
                  <c:v>1.5</c:v>
                </c:pt>
                <c:pt idx="5">
                  <c:v>1.5</c:v>
                </c:pt>
                <c:pt idx="6">
                  <c:v>1.5</c:v>
                </c:pt>
                <c:pt idx="7">
                  <c:v>1.5</c:v>
                </c:pt>
                <c:pt idx="8">
                  <c:v>2.5</c:v>
                </c:pt>
                <c:pt idx="9">
                  <c:v>2.5</c:v>
                </c:pt>
                <c:pt idx="10">
                  <c:v>2.5</c:v>
                </c:pt>
                <c:pt idx="11">
                  <c:v>2.5</c:v>
                </c:pt>
                <c:pt idx="12">
                  <c:v>0.5</c:v>
                </c:pt>
                <c:pt idx="13">
                  <c:v>0.5</c:v>
                </c:pt>
                <c:pt idx="14">
                  <c:v>0.5</c:v>
                </c:pt>
                <c:pt idx="15">
                  <c:v>0.5</c:v>
                </c:pt>
                <c:pt idx="16">
                  <c:v>3</c:v>
                </c:pt>
                <c:pt idx="17">
                  <c:v>3</c:v>
                </c:pt>
                <c:pt idx="18">
                  <c:v>3</c:v>
                </c:pt>
                <c:pt idx="19">
                  <c:v>3</c:v>
                </c:pt>
                <c:pt idx="20">
                  <c:v>1.5</c:v>
                </c:pt>
                <c:pt idx="21">
                  <c:v>1.5</c:v>
                </c:pt>
                <c:pt idx="22">
                  <c:v>1.5</c:v>
                </c:pt>
                <c:pt idx="23">
                  <c:v>1.5</c:v>
                </c:pt>
              </c:numCache>
            </c:numRef>
          </c:val>
        </c:ser>
        <c:dLbls>
          <c:showLegendKey val="0"/>
          <c:showVal val="0"/>
          <c:showCatName val="0"/>
          <c:showSerName val="0"/>
          <c:showPercent val="0"/>
          <c:showBubbleSize val="0"/>
        </c:dLbls>
        <c:gapWidth val="0"/>
        <c:axId val="142198272"/>
        <c:axId val="142199808"/>
      </c:barChart>
      <c:catAx>
        <c:axId val="142198272"/>
        <c:scaling>
          <c:orientation val="minMax"/>
          <c:max val="24"/>
          <c:min val="1"/>
        </c:scaling>
        <c:delete val="0"/>
        <c:axPos val="b"/>
        <c:numFmt formatCode="#,##0.0" sourceLinked="0"/>
        <c:majorTickMark val="out"/>
        <c:minorTickMark val="none"/>
        <c:tickLblPos val="nextTo"/>
        <c:txPr>
          <a:bodyPr rot="-5400000" vert="horz" anchor="t" anchorCtr="0"/>
          <a:lstStyle/>
          <a:p>
            <a:pPr>
              <a:defRPr baseline="0"/>
            </a:pPr>
            <a:endParaRPr lang="fr-FR"/>
          </a:p>
        </c:txPr>
        <c:crossAx val="142199808"/>
        <c:crosses val="autoZero"/>
        <c:auto val="0"/>
        <c:lblAlgn val="ctr"/>
        <c:lblOffset val="100"/>
        <c:tickLblSkip val="1"/>
        <c:noMultiLvlLbl val="0"/>
      </c:catAx>
      <c:valAx>
        <c:axId val="142199808"/>
        <c:scaling>
          <c:orientation val="minMax"/>
        </c:scaling>
        <c:delete val="0"/>
        <c:axPos val="l"/>
        <c:majorGridlines/>
        <c:numFmt formatCode="General" sourceLinked="1"/>
        <c:majorTickMark val="out"/>
        <c:minorTickMark val="none"/>
        <c:tickLblPos val="none"/>
        <c:crossAx val="142198272"/>
        <c:crossesAt val="1"/>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59651-2AF0-4576-A6E9-D51ECA5E2E42}"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fr-BE"/>
        </a:p>
      </dgm:t>
    </dgm:pt>
    <dgm:pt modelId="{58BCE84E-7143-41E6-9D27-ABA860A42E6B}">
      <dgm:prSet phldrT="[Texte]" custT="1"/>
      <dgm:spPr>
        <a:solidFill>
          <a:srgbClr val="FF9900"/>
        </a:solidFill>
        <a:ln>
          <a:solidFill>
            <a:srgbClr val="D53D21"/>
          </a:solidFill>
        </a:ln>
      </dgm:spPr>
      <dgm:t>
        <a:bodyPr/>
        <a:lstStyle/>
        <a:p>
          <a:r>
            <a:rPr lang="fr-BE" sz="1800" b="1" dirty="0" smtClean="0">
              <a:solidFill>
                <a:schemeClr val="bg1">
                  <a:lumMod val="50000"/>
                </a:schemeClr>
              </a:solidFill>
              <a:latin typeface="Calibri" panose="020F0502020204030204" pitchFamily="34" charset="0"/>
            </a:rPr>
            <a:t>DIRECTION RESA</a:t>
          </a:r>
        </a:p>
        <a:p>
          <a:r>
            <a:rPr lang="fr-BE" sz="1400" b="1" dirty="0" smtClean="0">
              <a:latin typeface="Calibri" panose="020F0502020204030204" pitchFamily="34" charset="0"/>
            </a:rPr>
            <a:t>Christian </a:t>
          </a:r>
          <a:r>
            <a:rPr lang="fr-BE" sz="1400" b="1" dirty="0" smtClean="0">
              <a:latin typeface="Calibri" panose="020F0502020204030204" pitchFamily="34" charset="0"/>
            </a:rPr>
            <a:t>DE LAET</a:t>
          </a:r>
        </a:p>
        <a:p>
          <a:r>
            <a:rPr lang="fr-BE" sz="1400" b="1" dirty="0" smtClean="0">
              <a:latin typeface="Calibri" panose="020F0502020204030204" pitchFamily="34" charset="0"/>
            </a:rPr>
            <a:t>Arnaud </a:t>
          </a:r>
          <a:r>
            <a:rPr lang="fr-BE" sz="1400" b="1" dirty="0" smtClean="0">
              <a:latin typeface="Calibri" panose="020F0502020204030204" pitchFamily="34" charset="0"/>
            </a:rPr>
            <a:t>GEMINE     </a:t>
          </a:r>
          <a:r>
            <a:rPr lang="fr-BE" sz="1400" dirty="0" smtClean="0">
              <a:latin typeface="Calibri" panose="020F0502020204030204" pitchFamily="34" charset="0"/>
            </a:rPr>
            <a:t>-     </a:t>
          </a:r>
          <a:r>
            <a:rPr lang="fr-BE" sz="1400" b="1" dirty="0" smtClean="0">
              <a:latin typeface="Calibri" panose="020F0502020204030204" pitchFamily="34" charset="0"/>
            </a:rPr>
            <a:t>Alain </a:t>
          </a:r>
          <a:r>
            <a:rPr lang="fr-BE" sz="1400" b="1" dirty="0" smtClean="0">
              <a:latin typeface="Calibri" panose="020F0502020204030204" pitchFamily="34" charset="0"/>
            </a:rPr>
            <a:t>VERSYP</a:t>
          </a:r>
          <a:endParaRPr lang="fr-BE" sz="1400" b="1" dirty="0">
            <a:latin typeface="Calibri" panose="020F0502020204030204" pitchFamily="34" charset="0"/>
          </a:endParaRPr>
        </a:p>
      </dgm:t>
    </dgm:pt>
    <dgm:pt modelId="{F12ADC34-E676-4175-B6C7-34E9836C677F}" type="parTrans" cxnId="{20036089-68BC-4A8E-8DFC-CD2C4210CBDB}">
      <dgm:prSet/>
      <dgm:spPr/>
      <dgm:t>
        <a:bodyPr/>
        <a:lstStyle/>
        <a:p>
          <a:endParaRPr lang="fr-BE"/>
        </a:p>
      </dgm:t>
    </dgm:pt>
    <dgm:pt modelId="{898CA2C4-52B9-444A-BCBC-70677C4860D0}" type="sibTrans" cxnId="{20036089-68BC-4A8E-8DFC-CD2C4210CBDB}">
      <dgm:prSet/>
      <dgm:spPr/>
      <dgm:t>
        <a:bodyPr/>
        <a:lstStyle/>
        <a:p>
          <a:endParaRPr lang="fr-BE"/>
        </a:p>
      </dgm:t>
    </dgm:pt>
    <dgm:pt modelId="{0FAEE555-C64F-4C66-BC3E-03CA06433B7E}">
      <dgm:prSet phldrT="[Texte]" custT="1"/>
      <dgm:spPr>
        <a:solidFill>
          <a:srgbClr val="FF9900"/>
        </a:solidFill>
        <a:ln>
          <a:solidFill>
            <a:srgbClr val="D53D21"/>
          </a:solidFill>
        </a:ln>
      </dgm:spPr>
      <dgm:t>
        <a:bodyPr/>
        <a:lstStyle/>
        <a:p>
          <a:r>
            <a:rPr lang="fr-BE" sz="1200" b="1" dirty="0" smtClean="0">
              <a:solidFill>
                <a:schemeClr val="bg1">
                  <a:lumMod val="50000"/>
                </a:schemeClr>
              </a:solidFill>
              <a:latin typeface="Calibri" panose="020F0502020204030204" pitchFamily="34" charset="0"/>
            </a:rPr>
            <a:t>Département </a:t>
          </a:r>
          <a:r>
            <a:rPr lang="fr-BE" sz="1200" b="1" dirty="0" err="1" smtClean="0">
              <a:solidFill>
                <a:schemeClr val="bg1">
                  <a:lumMod val="50000"/>
                </a:schemeClr>
              </a:solidFill>
              <a:latin typeface="Calibri" panose="020F0502020204030204" pitchFamily="34" charset="0"/>
            </a:rPr>
            <a:t>Assets</a:t>
          </a:r>
          <a:r>
            <a:rPr lang="fr-BE" sz="1200" b="1" dirty="0" smtClean="0">
              <a:solidFill>
                <a:schemeClr val="bg1">
                  <a:lumMod val="50000"/>
                </a:schemeClr>
              </a:solidFill>
              <a:latin typeface="Calibri" panose="020F0502020204030204" pitchFamily="34" charset="0"/>
            </a:rPr>
            <a:t> Management &amp; Investissement</a:t>
          </a:r>
        </a:p>
        <a:p>
          <a:r>
            <a:rPr lang="fr-BE" sz="1200" b="1" dirty="0" smtClean="0">
              <a:latin typeface="Calibri" panose="020F0502020204030204" pitchFamily="34" charset="0"/>
            </a:rPr>
            <a:t>Jean-Michel SOORS</a:t>
          </a:r>
          <a:endParaRPr lang="fr-BE" sz="1200" b="1" dirty="0">
            <a:latin typeface="Calibri" panose="020F0502020204030204" pitchFamily="34" charset="0"/>
          </a:endParaRPr>
        </a:p>
      </dgm:t>
    </dgm:pt>
    <dgm:pt modelId="{6735F6B0-9E22-435B-A708-E5277E527DC7}" type="parTrans" cxnId="{3A7E2A1F-0753-4E02-AFE1-E733ACEB1859}">
      <dgm:prSet/>
      <dgm:spPr>
        <a:solidFill>
          <a:srgbClr val="FF9900"/>
        </a:solidFill>
        <a:ln>
          <a:solidFill>
            <a:srgbClr val="D53D21"/>
          </a:solidFill>
        </a:ln>
      </dgm:spPr>
      <dgm:t>
        <a:bodyPr/>
        <a:lstStyle/>
        <a:p>
          <a:endParaRPr lang="fr-BE"/>
        </a:p>
      </dgm:t>
    </dgm:pt>
    <dgm:pt modelId="{54481835-0042-46B3-88B7-3099C5F89BB3}" type="sibTrans" cxnId="{3A7E2A1F-0753-4E02-AFE1-E733ACEB1859}">
      <dgm:prSet/>
      <dgm:spPr/>
      <dgm:t>
        <a:bodyPr/>
        <a:lstStyle/>
        <a:p>
          <a:endParaRPr lang="fr-BE"/>
        </a:p>
      </dgm:t>
    </dgm:pt>
    <dgm:pt modelId="{F87B2B58-56B9-49F7-89A1-9ACD72BEBB59}">
      <dgm:prSet phldrT="[Texte]" custT="1"/>
      <dgm:spPr>
        <a:solidFill>
          <a:schemeClr val="accent5">
            <a:lumMod val="75000"/>
          </a:schemeClr>
        </a:solidFill>
        <a:ln>
          <a:solidFill>
            <a:srgbClr val="0070C0"/>
          </a:solidFill>
        </a:ln>
      </dgm:spPr>
      <dgm:t>
        <a:bodyPr/>
        <a:lstStyle/>
        <a:p>
          <a:r>
            <a:rPr lang="fr-BE" sz="1200" b="1" dirty="0" smtClean="0">
              <a:solidFill>
                <a:schemeClr val="bg1">
                  <a:lumMod val="50000"/>
                </a:schemeClr>
              </a:solidFill>
              <a:latin typeface="Calibri" panose="020F0502020204030204" pitchFamily="34" charset="0"/>
            </a:rPr>
            <a:t>Cellule Business process &amp; </a:t>
          </a:r>
          <a:r>
            <a:rPr lang="fr-BE" sz="1200" b="1" dirty="0" err="1" smtClean="0">
              <a:solidFill>
                <a:schemeClr val="bg1">
                  <a:lumMod val="50000"/>
                </a:schemeClr>
              </a:solidFill>
              <a:latin typeface="Calibri" panose="020F0502020204030204" pitchFamily="34" charset="0"/>
            </a:rPr>
            <a:t>Quality</a:t>
          </a:r>
          <a:endParaRPr lang="fr-BE" sz="1200" b="1" dirty="0" smtClean="0">
            <a:solidFill>
              <a:schemeClr val="bg1">
                <a:lumMod val="50000"/>
              </a:schemeClr>
            </a:solidFill>
            <a:latin typeface="Calibri" panose="020F0502020204030204" pitchFamily="34" charset="0"/>
          </a:endParaRPr>
        </a:p>
        <a:p>
          <a:r>
            <a:rPr lang="fr-BE" sz="1200" b="1" dirty="0" smtClean="0">
              <a:latin typeface="Calibri" panose="020F0502020204030204" pitchFamily="34" charset="0"/>
            </a:rPr>
            <a:t>Corinne CLOSSET</a:t>
          </a:r>
          <a:endParaRPr lang="fr-BE" sz="1200" b="1" dirty="0"/>
        </a:p>
      </dgm:t>
    </dgm:pt>
    <dgm:pt modelId="{37FE2B6A-C7B8-4B63-9A44-D0057CEF9D11}" type="parTrans" cxnId="{1A874C6B-5E01-4D4C-BFD2-9AE70A7B2C99}">
      <dgm:prSet/>
      <dgm:spPr>
        <a:ln>
          <a:noFill/>
        </a:ln>
      </dgm:spPr>
      <dgm:t>
        <a:bodyPr/>
        <a:lstStyle/>
        <a:p>
          <a:endParaRPr lang="fr-BE"/>
        </a:p>
      </dgm:t>
    </dgm:pt>
    <dgm:pt modelId="{115485A9-F5BA-48A6-8358-3D8C40E81868}" type="sibTrans" cxnId="{1A874C6B-5E01-4D4C-BFD2-9AE70A7B2C99}">
      <dgm:prSet/>
      <dgm:spPr/>
      <dgm:t>
        <a:bodyPr/>
        <a:lstStyle/>
        <a:p>
          <a:endParaRPr lang="fr-BE"/>
        </a:p>
      </dgm:t>
    </dgm:pt>
    <dgm:pt modelId="{9537170A-2FD9-4841-B471-81FA93642383}">
      <dgm:prSet custT="1"/>
      <dgm:spPr>
        <a:solidFill>
          <a:srgbClr val="FF9900"/>
        </a:solidFill>
        <a:ln>
          <a:solidFill>
            <a:srgbClr val="D53D21"/>
          </a:solidFill>
        </a:ln>
      </dgm:spPr>
      <dgm:t>
        <a:bodyPr/>
        <a:lstStyle/>
        <a:p>
          <a:r>
            <a:rPr lang="fr-BE" sz="1200" b="1" dirty="0" smtClean="0">
              <a:solidFill>
                <a:schemeClr val="bg1">
                  <a:lumMod val="50000"/>
                </a:schemeClr>
              </a:solidFill>
              <a:latin typeface="Calibri" panose="020F0502020204030204" pitchFamily="34" charset="0"/>
            </a:rPr>
            <a:t>Département Clientèle</a:t>
          </a:r>
        </a:p>
        <a:p>
          <a:r>
            <a:rPr lang="fr-BE" sz="1200" b="1" dirty="0" smtClean="0">
              <a:latin typeface="Calibri" panose="020F0502020204030204" pitchFamily="34" charset="0"/>
            </a:rPr>
            <a:t>Philippe LOUVEAU</a:t>
          </a:r>
        </a:p>
      </dgm:t>
    </dgm:pt>
    <dgm:pt modelId="{1982C144-C835-46E5-AD3B-2AAF91E00930}" type="parTrans" cxnId="{382062F3-248F-4024-B186-18407958D01E}">
      <dgm:prSet/>
      <dgm:spPr>
        <a:ln>
          <a:solidFill>
            <a:srgbClr val="D53D21"/>
          </a:solidFill>
        </a:ln>
      </dgm:spPr>
      <dgm:t>
        <a:bodyPr/>
        <a:lstStyle/>
        <a:p>
          <a:endParaRPr lang="fr-BE"/>
        </a:p>
      </dgm:t>
    </dgm:pt>
    <dgm:pt modelId="{AB30FFF1-ED13-4D0B-B9D4-7FACBF655C32}" type="sibTrans" cxnId="{382062F3-248F-4024-B186-18407958D01E}">
      <dgm:prSet/>
      <dgm:spPr/>
      <dgm:t>
        <a:bodyPr/>
        <a:lstStyle/>
        <a:p>
          <a:endParaRPr lang="fr-BE"/>
        </a:p>
      </dgm:t>
    </dgm:pt>
    <dgm:pt modelId="{5EC8D5B8-A007-40BD-8636-235B3DB4C07F}">
      <dgm:prSet custT="1"/>
      <dgm:spPr>
        <a:solidFill>
          <a:srgbClr val="FF9900"/>
        </a:solidFill>
        <a:ln>
          <a:solidFill>
            <a:srgbClr val="D53D21"/>
          </a:solidFill>
        </a:ln>
      </dgm:spPr>
      <dgm:t>
        <a:bodyPr/>
        <a:lstStyle/>
        <a:p>
          <a:r>
            <a:rPr lang="fr-BE" sz="1200" b="1" dirty="0" smtClean="0">
              <a:solidFill>
                <a:schemeClr val="bg1">
                  <a:lumMod val="50000"/>
                </a:schemeClr>
              </a:solidFill>
              <a:latin typeface="Calibri" panose="020F0502020204030204" pitchFamily="34" charset="0"/>
            </a:rPr>
            <a:t>Département Opérationnel</a:t>
          </a:r>
        </a:p>
        <a:p>
          <a:r>
            <a:rPr lang="fr-BE" sz="1200" b="1" dirty="0" smtClean="0">
              <a:latin typeface="Calibri" panose="020F0502020204030204" pitchFamily="34" charset="0"/>
            </a:rPr>
            <a:t>Luc MARTIN</a:t>
          </a:r>
        </a:p>
      </dgm:t>
    </dgm:pt>
    <dgm:pt modelId="{F2E33E25-837A-4E7A-8231-75060B7E523F}" type="parTrans" cxnId="{54052FF5-D8BE-4965-BC48-1FB0E3B15564}">
      <dgm:prSet/>
      <dgm:spPr>
        <a:ln>
          <a:solidFill>
            <a:srgbClr val="D53D21"/>
          </a:solidFill>
        </a:ln>
      </dgm:spPr>
      <dgm:t>
        <a:bodyPr/>
        <a:lstStyle/>
        <a:p>
          <a:endParaRPr lang="fr-BE"/>
        </a:p>
      </dgm:t>
    </dgm:pt>
    <dgm:pt modelId="{84C2C043-E0BB-425B-91E9-D3B9E8BEF772}" type="sibTrans" cxnId="{54052FF5-D8BE-4965-BC48-1FB0E3B15564}">
      <dgm:prSet/>
      <dgm:spPr/>
      <dgm:t>
        <a:bodyPr/>
        <a:lstStyle/>
        <a:p>
          <a:endParaRPr lang="fr-BE"/>
        </a:p>
      </dgm:t>
    </dgm:pt>
    <dgm:pt modelId="{C7210C4B-CAE9-4B27-8F02-4E6A9C77DFF9}">
      <dgm:prSet custT="1"/>
      <dgm:spPr>
        <a:solidFill>
          <a:schemeClr val="accent5">
            <a:lumMod val="75000"/>
          </a:schemeClr>
        </a:solidFill>
        <a:ln>
          <a:solidFill>
            <a:srgbClr val="0070C0"/>
          </a:solidFill>
        </a:ln>
      </dgm:spPr>
      <dgm:t>
        <a:bodyPr/>
        <a:lstStyle/>
        <a:p>
          <a:r>
            <a:rPr lang="fr-BE" sz="1200" b="1" dirty="0" smtClean="0">
              <a:solidFill>
                <a:schemeClr val="bg1">
                  <a:lumMod val="50000"/>
                </a:schemeClr>
              </a:solidFill>
              <a:latin typeface="Calibri" panose="020F0502020204030204" pitchFamily="34" charset="0"/>
            </a:rPr>
            <a:t>Cellule Expertise Technique &amp; Innovations</a:t>
          </a:r>
        </a:p>
        <a:p>
          <a:r>
            <a:rPr lang="fr-BE" sz="1200" b="1" dirty="0" smtClean="0">
              <a:latin typeface="Calibri" panose="020F0502020204030204" pitchFamily="34" charset="0"/>
            </a:rPr>
            <a:t>Daniel DEJONG</a:t>
          </a:r>
          <a:endParaRPr lang="fr-BE" sz="1200" b="1" dirty="0">
            <a:latin typeface="Calibri" panose="020F0502020204030204" pitchFamily="34" charset="0"/>
          </a:endParaRPr>
        </a:p>
      </dgm:t>
    </dgm:pt>
    <dgm:pt modelId="{545E424F-4559-4B8D-A468-BF02A1EC6DC1}" type="parTrans" cxnId="{1670E060-A2E6-4829-AFEC-B760949BB875}">
      <dgm:prSet/>
      <dgm:spPr>
        <a:ln>
          <a:noFill/>
        </a:ln>
      </dgm:spPr>
      <dgm:t>
        <a:bodyPr/>
        <a:lstStyle/>
        <a:p>
          <a:endParaRPr lang="fr-BE"/>
        </a:p>
      </dgm:t>
    </dgm:pt>
    <dgm:pt modelId="{AFB8E5EC-D6A8-4E24-AF31-A152E28C6B13}" type="sibTrans" cxnId="{1670E060-A2E6-4829-AFEC-B760949BB875}">
      <dgm:prSet/>
      <dgm:spPr/>
      <dgm:t>
        <a:bodyPr/>
        <a:lstStyle/>
        <a:p>
          <a:endParaRPr lang="fr-BE"/>
        </a:p>
      </dgm:t>
    </dgm:pt>
    <dgm:pt modelId="{1653D995-D9AC-4E0F-838E-B106419CD740}" type="pres">
      <dgm:prSet presAssocID="{C9559651-2AF0-4576-A6E9-D51ECA5E2E42}" presName="hierChild1" presStyleCnt="0">
        <dgm:presLayoutVars>
          <dgm:orgChart val="1"/>
          <dgm:chPref val="1"/>
          <dgm:dir/>
          <dgm:animOne val="branch"/>
          <dgm:animLvl val="lvl"/>
          <dgm:resizeHandles/>
        </dgm:presLayoutVars>
      </dgm:prSet>
      <dgm:spPr/>
      <dgm:t>
        <a:bodyPr/>
        <a:lstStyle/>
        <a:p>
          <a:endParaRPr lang="fr-BE"/>
        </a:p>
      </dgm:t>
    </dgm:pt>
    <dgm:pt modelId="{FB1041B9-F764-4D55-A44B-44BC12657F35}" type="pres">
      <dgm:prSet presAssocID="{58BCE84E-7143-41E6-9D27-ABA860A42E6B}" presName="hierRoot1" presStyleCnt="0">
        <dgm:presLayoutVars>
          <dgm:hierBranch val="init"/>
        </dgm:presLayoutVars>
      </dgm:prSet>
      <dgm:spPr/>
    </dgm:pt>
    <dgm:pt modelId="{094C50B3-21F3-47AF-945A-923077A5D5C4}" type="pres">
      <dgm:prSet presAssocID="{58BCE84E-7143-41E6-9D27-ABA860A42E6B}" presName="rootComposite1" presStyleCnt="0"/>
      <dgm:spPr/>
    </dgm:pt>
    <dgm:pt modelId="{1D1504B2-6239-48F1-9763-CE0CBF82E05A}" type="pres">
      <dgm:prSet presAssocID="{58BCE84E-7143-41E6-9D27-ABA860A42E6B}" presName="rootText1" presStyleLbl="node0" presStyleIdx="0" presStyleCnt="1" custScaleX="377794" custScaleY="134424" custLinFactNeighborX="-702" custLinFactNeighborY="-56703">
        <dgm:presLayoutVars>
          <dgm:chPref val="3"/>
        </dgm:presLayoutVars>
      </dgm:prSet>
      <dgm:spPr/>
      <dgm:t>
        <a:bodyPr/>
        <a:lstStyle/>
        <a:p>
          <a:endParaRPr lang="fr-BE"/>
        </a:p>
      </dgm:t>
    </dgm:pt>
    <dgm:pt modelId="{D1D89D88-D85F-4C24-88FC-101AB91B8FE8}" type="pres">
      <dgm:prSet presAssocID="{58BCE84E-7143-41E6-9D27-ABA860A42E6B}" presName="rootConnector1" presStyleLbl="node1" presStyleIdx="0" presStyleCnt="0"/>
      <dgm:spPr/>
      <dgm:t>
        <a:bodyPr/>
        <a:lstStyle/>
        <a:p>
          <a:endParaRPr lang="fr-BE"/>
        </a:p>
      </dgm:t>
    </dgm:pt>
    <dgm:pt modelId="{399E1F92-EDCB-4BF0-87D0-446EA95C5A31}" type="pres">
      <dgm:prSet presAssocID="{58BCE84E-7143-41E6-9D27-ABA860A42E6B}" presName="hierChild2" presStyleCnt="0"/>
      <dgm:spPr/>
    </dgm:pt>
    <dgm:pt modelId="{DE7CD1FE-C961-49D8-81E9-B7A9D133F613}" type="pres">
      <dgm:prSet presAssocID="{6735F6B0-9E22-435B-A708-E5277E527DC7}" presName="Name37" presStyleLbl="parChTrans1D2" presStyleIdx="0" presStyleCnt="5"/>
      <dgm:spPr/>
      <dgm:t>
        <a:bodyPr/>
        <a:lstStyle/>
        <a:p>
          <a:endParaRPr lang="fr-BE"/>
        </a:p>
      </dgm:t>
    </dgm:pt>
    <dgm:pt modelId="{03713F7B-CB71-42D9-B1A3-9B1FBE201371}" type="pres">
      <dgm:prSet presAssocID="{0FAEE555-C64F-4C66-BC3E-03CA06433B7E}" presName="hierRoot2" presStyleCnt="0">
        <dgm:presLayoutVars>
          <dgm:hierBranch val="init"/>
        </dgm:presLayoutVars>
      </dgm:prSet>
      <dgm:spPr/>
    </dgm:pt>
    <dgm:pt modelId="{78138C90-57A0-47F9-8FF5-8AF840DA9C1D}" type="pres">
      <dgm:prSet presAssocID="{0FAEE555-C64F-4C66-BC3E-03CA06433B7E}" presName="rootComposite" presStyleCnt="0"/>
      <dgm:spPr/>
    </dgm:pt>
    <dgm:pt modelId="{91084858-26BB-46D3-B25F-50634A8DC9AD}" type="pres">
      <dgm:prSet presAssocID="{0FAEE555-C64F-4C66-BC3E-03CA06433B7E}" presName="rootText" presStyleLbl="node2" presStyleIdx="0" presStyleCnt="5" custScaleX="67483" custLinFactNeighborX="-240" custLinFactNeighborY="-632">
        <dgm:presLayoutVars>
          <dgm:chPref val="3"/>
        </dgm:presLayoutVars>
      </dgm:prSet>
      <dgm:spPr/>
      <dgm:t>
        <a:bodyPr/>
        <a:lstStyle/>
        <a:p>
          <a:endParaRPr lang="fr-BE"/>
        </a:p>
      </dgm:t>
    </dgm:pt>
    <dgm:pt modelId="{5EB129EC-3F59-4E99-A296-ACA13D58EB82}" type="pres">
      <dgm:prSet presAssocID="{0FAEE555-C64F-4C66-BC3E-03CA06433B7E}" presName="rootConnector" presStyleLbl="node2" presStyleIdx="0" presStyleCnt="5"/>
      <dgm:spPr/>
      <dgm:t>
        <a:bodyPr/>
        <a:lstStyle/>
        <a:p>
          <a:endParaRPr lang="fr-BE"/>
        </a:p>
      </dgm:t>
    </dgm:pt>
    <dgm:pt modelId="{DC13E9BF-3427-409E-86FA-2B214CC88A98}" type="pres">
      <dgm:prSet presAssocID="{0FAEE555-C64F-4C66-BC3E-03CA06433B7E}" presName="hierChild4" presStyleCnt="0"/>
      <dgm:spPr/>
    </dgm:pt>
    <dgm:pt modelId="{87D7D0D5-BF2F-4833-973E-4B4596E6DB29}" type="pres">
      <dgm:prSet presAssocID="{0FAEE555-C64F-4C66-BC3E-03CA06433B7E}" presName="hierChild5" presStyleCnt="0"/>
      <dgm:spPr/>
    </dgm:pt>
    <dgm:pt modelId="{2A3738A6-C6E1-4194-ACEF-D0E5414AB8E2}" type="pres">
      <dgm:prSet presAssocID="{1982C144-C835-46E5-AD3B-2AAF91E00930}" presName="Name37" presStyleLbl="parChTrans1D2" presStyleIdx="1" presStyleCnt="5"/>
      <dgm:spPr/>
      <dgm:t>
        <a:bodyPr/>
        <a:lstStyle/>
        <a:p>
          <a:endParaRPr lang="fr-BE"/>
        </a:p>
      </dgm:t>
    </dgm:pt>
    <dgm:pt modelId="{4E3D3EF0-1540-4445-92E8-DB3588CF7454}" type="pres">
      <dgm:prSet presAssocID="{9537170A-2FD9-4841-B471-81FA93642383}" presName="hierRoot2" presStyleCnt="0">
        <dgm:presLayoutVars>
          <dgm:hierBranch val="init"/>
        </dgm:presLayoutVars>
      </dgm:prSet>
      <dgm:spPr/>
    </dgm:pt>
    <dgm:pt modelId="{1B8A0DFC-10B7-44C3-AA7A-D06C8A22B651}" type="pres">
      <dgm:prSet presAssocID="{9537170A-2FD9-4841-B471-81FA93642383}" presName="rootComposite" presStyleCnt="0"/>
      <dgm:spPr/>
    </dgm:pt>
    <dgm:pt modelId="{CC0E7364-95E7-4AC0-818D-717F54143CA0}" type="pres">
      <dgm:prSet presAssocID="{9537170A-2FD9-4841-B471-81FA93642383}" presName="rootText" presStyleLbl="node2" presStyleIdx="1" presStyleCnt="5" custScaleX="67483">
        <dgm:presLayoutVars>
          <dgm:chPref val="3"/>
        </dgm:presLayoutVars>
      </dgm:prSet>
      <dgm:spPr/>
      <dgm:t>
        <a:bodyPr/>
        <a:lstStyle/>
        <a:p>
          <a:endParaRPr lang="fr-BE"/>
        </a:p>
      </dgm:t>
    </dgm:pt>
    <dgm:pt modelId="{D05B85AD-F367-46CE-8407-76C34E38F2FA}" type="pres">
      <dgm:prSet presAssocID="{9537170A-2FD9-4841-B471-81FA93642383}" presName="rootConnector" presStyleLbl="node2" presStyleIdx="1" presStyleCnt="5"/>
      <dgm:spPr/>
      <dgm:t>
        <a:bodyPr/>
        <a:lstStyle/>
        <a:p>
          <a:endParaRPr lang="fr-BE"/>
        </a:p>
      </dgm:t>
    </dgm:pt>
    <dgm:pt modelId="{53928C8A-C54B-4A95-8AD1-7AAC8B3EBF4A}" type="pres">
      <dgm:prSet presAssocID="{9537170A-2FD9-4841-B471-81FA93642383}" presName="hierChild4" presStyleCnt="0"/>
      <dgm:spPr/>
    </dgm:pt>
    <dgm:pt modelId="{2E9BA265-83C7-45B8-95FA-93BC5E4BC87F}" type="pres">
      <dgm:prSet presAssocID="{9537170A-2FD9-4841-B471-81FA93642383}" presName="hierChild5" presStyleCnt="0"/>
      <dgm:spPr/>
    </dgm:pt>
    <dgm:pt modelId="{8180F28E-3FB0-483B-880E-AC292186B529}" type="pres">
      <dgm:prSet presAssocID="{F2E33E25-837A-4E7A-8231-75060B7E523F}" presName="Name37" presStyleLbl="parChTrans1D2" presStyleIdx="2" presStyleCnt="5"/>
      <dgm:spPr/>
      <dgm:t>
        <a:bodyPr/>
        <a:lstStyle/>
        <a:p>
          <a:endParaRPr lang="fr-BE"/>
        </a:p>
      </dgm:t>
    </dgm:pt>
    <dgm:pt modelId="{964D7FBC-37CB-4BFC-9E36-F0BCBC956E1C}" type="pres">
      <dgm:prSet presAssocID="{5EC8D5B8-A007-40BD-8636-235B3DB4C07F}" presName="hierRoot2" presStyleCnt="0">
        <dgm:presLayoutVars>
          <dgm:hierBranch val="init"/>
        </dgm:presLayoutVars>
      </dgm:prSet>
      <dgm:spPr/>
    </dgm:pt>
    <dgm:pt modelId="{3BEC805C-47A7-4F71-B063-942B9BC84BB6}" type="pres">
      <dgm:prSet presAssocID="{5EC8D5B8-A007-40BD-8636-235B3DB4C07F}" presName="rootComposite" presStyleCnt="0"/>
      <dgm:spPr/>
    </dgm:pt>
    <dgm:pt modelId="{9683FFF1-347D-4F56-9618-10ECCA903BD5}" type="pres">
      <dgm:prSet presAssocID="{5EC8D5B8-A007-40BD-8636-235B3DB4C07F}" presName="rootText" presStyleLbl="node2" presStyleIdx="2" presStyleCnt="5" custScaleX="67483">
        <dgm:presLayoutVars>
          <dgm:chPref val="3"/>
        </dgm:presLayoutVars>
      </dgm:prSet>
      <dgm:spPr/>
      <dgm:t>
        <a:bodyPr/>
        <a:lstStyle/>
        <a:p>
          <a:endParaRPr lang="fr-BE"/>
        </a:p>
      </dgm:t>
    </dgm:pt>
    <dgm:pt modelId="{91AFBC68-2FCA-4E80-A918-4B5505062C38}" type="pres">
      <dgm:prSet presAssocID="{5EC8D5B8-A007-40BD-8636-235B3DB4C07F}" presName="rootConnector" presStyleLbl="node2" presStyleIdx="2" presStyleCnt="5"/>
      <dgm:spPr/>
      <dgm:t>
        <a:bodyPr/>
        <a:lstStyle/>
        <a:p>
          <a:endParaRPr lang="fr-BE"/>
        </a:p>
      </dgm:t>
    </dgm:pt>
    <dgm:pt modelId="{C91DE782-C297-4CCB-918A-EB608140B083}" type="pres">
      <dgm:prSet presAssocID="{5EC8D5B8-A007-40BD-8636-235B3DB4C07F}" presName="hierChild4" presStyleCnt="0"/>
      <dgm:spPr/>
    </dgm:pt>
    <dgm:pt modelId="{3FA16F6A-9DC9-48E4-B0C6-C55F508708D4}" type="pres">
      <dgm:prSet presAssocID="{5EC8D5B8-A007-40BD-8636-235B3DB4C07F}" presName="hierChild5" presStyleCnt="0"/>
      <dgm:spPr/>
    </dgm:pt>
    <dgm:pt modelId="{099DF863-A288-4C56-A2D1-13B85E6A99E5}" type="pres">
      <dgm:prSet presAssocID="{37FE2B6A-C7B8-4B63-9A44-D0057CEF9D11}" presName="Name37" presStyleLbl="parChTrans1D2" presStyleIdx="3" presStyleCnt="5"/>
      <dgm:spPr/>
      <dgm:t>
        <a:bodyPr/>
        <a:lstStyle/>
        <a:p>
          <a:endParaRPr lang="fr-BE"/>
        </a:p>
      </dgm:t>
    </dgm:pt>
    <dgm:pt modelId="{EF720C4A-6393-48E2-B206-F2C79C177C4B}" type="pres">
      <dgm:prSet presAssocID="{F87B2B58-56B9-49F7-89A1-9ACD72BEBB59}" presName="hierRoot2" presStyleCnt="0">
        <dgm:presLayoutVars>
          <dgm:hierBranch val="init"/>
        </dgm:presLayoutVars>
      </dgm:prSet>
      <dgm:spPr/>
    </dgm:pt>
    <dgm:pt modelId="{2B147783-6A8E-4F1D-89DD-65CE3E18E066}" type="pres">
      <dgm:prSet presAssocID="{F87B2B58-56B9-49F7-89A1-9ACD72BEBB59}" presName="rootComposite" presStyleCnt="0"/>
      <dgm:spPr/>
    </dgm:pt>
    <dgm:pt modelId="{60F4ECA0-E41B-4EDB-A389-0E9BCE169254}" type="pres">
      <dgm:prSet presAssocID="{F87B2B58-56B9-49F7-89A1-9ACD72BEBB59}" presName="rootText" presStyleLbl="node2" presStyleIdx="3" presStyleCnt="5" custScaleX="67483" custLinFactY="10125" custLinFactNeighborY="100000">
        <dgm:presLayoutVars>
          <dgm:chPref val="3"/>
        </dgm:presLayoutVars>
      </dgm:prSet>
      <dgm:spPr/>
      <dgm:t>
        <a:bodyPr/>
        <a:lstStyle/>
        <a:p>
          <a:endParaRPr lang="fr-BE"/>
        </a:p>
      </dgm:t>
    </dgm:pt>
    <dgm:pt modelId="{92601CF0-26B8-4554-B8D7-6918770FBF0F}" type="pres">
      <dgm:prSet presAssocID="{F87B2B58-56B9-49F7-89A1-9ACD72BEBB59}" presName="rootConnector" presStyleLbl="node2" presStyleIdx="3" presStyleCnt="5"/>
      <dgm:spPr/>
      <dgm:t>
        <a:bodyPr/>
        <a:lstStyle/>
        <a:p>
          <a:endParaRPr lang="fr-BE"/>
        </a:p>
      </dgm:t>
    </dgm:pt>
    <dgm:pt modelId="{272AF738-41A0-4C51-BC76-52189024F928}" type="pres">
      <dgm:prSet presAssocID="{F87B2B58-56B9-49F7-89A1-9ACD72BEBB59}" presName="hierChild4" presStyleCnt="0"/>
      <dgm:spPr/>
    </dgm:pt>
    <dgm:pt modelId="{5C100EF1-7306-40B0-8C46-4B78D4502770}" type="pres">
      <dgm:prSet presAssocID="{F87B2B58-56B9-49F7-89A1-9ACD72BEBB59}" presName="hierChild5" presStyleCnt="0"/>
      <dgm:spPr/>
    </dgm:pt>
    <dgm:pt modelId="{74A34436-B052-428B-B8FC-BDD2F089AC05}" type="pres">
      <dgm:prSet presAssocID="{545E424F-4559-4B8D-A468-BF02A1EC6DC1}" presName="Name37" presStyleLbl="parChTrans1D2" presStyleIdx="4" presStyleCnt="5"/>
      <dgm:spPr/>
      <dgm:t>
        <a:bodyPr/>
        <a:lstStyle/>
        <a:p>
          <a:endParaRPr lang="fr-BE"/>
        </a:p>
      </dgm:t>
    </dgm:pt>
    <dgm:pt modelId="{9E04C519-20B1-4A65-B2D6-B71AC60E2EBB}" type="pres">
      <dgm:prSet presAssocID="{C7210C4B-CAE9-4B27-8F02-4E6A9C77DFF9}" presName="hierRoot2" presStyleCnt="0">
        <dgm:presLayoutVars>
          <dgm:hierBranch val="init"/>
        </dgm:presLayoutVars>
      </dgm:prSet>
      <dgm:spPr/>
    </dgm:pt>
    <dgm:pt modelId="{A8ECE78A-EF65-4535-B77F-70F856713144}" type="pres">
      <dgm:prSet presAssocID="{C7210C4B-CAE9-4B27-8F02-4E6A9C77DFF9}" presName="rootComposite" presStyleCnt="0"/>
      <dgm:spPr/>
    </dgm:pt>
    <dgm:pt modelId="{FDB235EB-A3ED-4E86-B8DC-4D5EEA3E7D4C}" type="pres">
      <dgm:prSet presAssocID="{C7210C4B-CAE9-4B27-8F02-4E6A9C77DFF9}" presName="rootText" presStyleLbl="node2" presStyleIdx="4" presStyleCnt="5" custScaleX="67483" custLinFactY="10125" custLinFactNeighborY="100000">
        <dgm:presLayoutVars>
          <dgm:chPref val="3"/>
        </dgm:presLayoutVars>
      </dgm:prSet>
      <dgm:spPr/>
      <dgm:t>
        <a:bodyPr/>
        <a:lstStyle/>
        <a:p>
          <a:endParaRPr lang="fr-BE"/>
        </a:p>
      </dgm:t>
    </dgm:pt>
    <dgm:pt modelId="{E7B7CD47-1185-49C7-8F7C-30DE4C3FC790}" type="pres">
      <dgm:prSet presAssocID="{C7210C4B-CAE9-4B27-8F02-4E6A9C77DFF9}" presName="rootConnector" presStyleLbl="node2" presStyleIdx="4" presStyleCnt="5"/>
      <dgm:spPr/>
      <dgm:t>
        <a:bodyPr/>
        <a:lstStyle/>
        <a:p>
          <a:endParaRPr lang="fr-BE"/>
        </a:p>
      </dgm:t>
    </dgm:pt>
    <dgm:pt modelId="{8EE80D20-3694-4133-AFB5-46DA6ED4BF4C}" type="pres">
      <dgm:prSet presAssocID="{C7210C4B-CAE9-4B27-8F02-4E6A9C77DFF9}" presName="hierChild4" presStyleCnt="0"/>
      <dgm:spPr/>
    </dgm:pt>
    <dgm:pt modelId="{86801756-7CC6-4C53-874D-5977748A1F00}" type="pres">
      <dgm:prSet presAssocID="{C7210C4B-CAE9-4B27-8F02-4E6A9C77DFF9}" presName="hierChild5" presStyleCnt="0"/>
      <dgm:spPr/>
    </dgm:pt>
    <dgm:pt modelId="{C1314980-69DB-45D7-9FA4-F8B406803C77}" type="pres">
      <dgm:prSet presAssocID="{58BCE84E-7143-41E6-9D27-ABA860A42E6B}" presName="hierChild3" presStyleCnt="0"/>
      <dgm:spPr/>
    </dgm:pt>
  </dgm:ptLst>
  <dgm:cxnLst>
    <dgm:cxn modelId="{39D8D494-FB16-462C-BDAE-1CD999E8A3CC}" type="presOf" srcId="{1982C144-C835-46E5-AD3B-2AAF91E00930}" destId="{2A3738A6-C6E1-4194-ACEF-D0E5414AB8E2}" srcOrd="0" destOrd="0" presId="urn:microsoft.com/office/officeart/2005/8/layout/orgChart1"/>
    <dgm:cxn modelId="{36796D1F-E51A-4580-8AFD-925388F5FE06}" type="presOf" srcId="{58BCE84E-7143-41E6-9D27-ABA860A42E6B}" destId="{1D1504B2-6239-48F1-9763-CE0CBF82E05A}" srcOrd="0" destOrd="0" presId="urn:microsoft.com/office/officeart/2005/8/layout/orgChart1"/>
    <dgm:cxn modelId="{B21AE1D2-6B88-4928-99FE-DCF2BAB3F520}" type="presOf" srcId="{5EC8D5B8-A007-40BD-8636-235B3DB4C07F}" destId="{91AFBC68-2FCA-4E80-A918-4B5505062C38}" srcOrd="1" destOrd="0" presId="urn:microsoft.com/office/officeart/2005/8/layout/orgChart1"/>
    <dgm:cxn modelId="{1A874C6B-5E01-4D4C-BFD2-9AE70A7B2C99}" srcId="{58BCE84E-7143-41E6-9D27-ABA860A42E6B}" destId="{F87B2B58-56B9-49F7-89A1-9ACD72BEBB59}" srcOrd="3" destOrd="0" parTransId="{37FE2B6A-C7B8-4B63-9A44-D0057CEF9D11}" sibTransId="{115485A9-F5BA-48A6-8358-3D8C40E81868}"/>
    <dgm:cxn modelId="{6CA8F426-F896-47D2-B0C1-AAE30A866210}" type="presOf" srcId="{545E424F-4559-4B8D-A468-BF02A1EC6DC1}" destId="{74A34436-B052-428B-B8FC-BDD2F089AC05}" srcOrd="0" destOrd="0" presId="urn:microsoft.com/office/officeart/2005/8/layout/orgChart1"/>
    <dgm:cxn modelId="{FCF6E3CD-923D-441D-AF18-E315EABE9052}" type="presOf" srcId="{9537170A-2FD9-4841-B471-81FA93642383}" destId="{D05B85AD-F367-46CE-8407-76C34E38F2FA}" srcOrd="1" destOrd="0" presId="urn:microsoft.com/office/officeart/2005/8/layout/orgChart1"/>
    <dgm:cxn modelId="{41956743-FEB4-4DF6-85E9-6FEAB53CDF54}" type="presOf" srcId="{9537170A-2FD9-4841-B471-81FA93642383}" destId="{CC0E7364-95E7-4AC0-818D-717F54143CA0}" srcOrd="0" destOrd="0" presId="urn:microsoft.com/office/officeart/2005/8/layout/orgChart1"/>
    <dgm:cxn modelId="{FC46FE60-9EF0-4F12-B955-D6BE69628C7B}" type="presOf" srcId="{0FAEE555-C64F-4C66-BC3E-03CA06433B7E}" destId="{5EB129EC-3F59-4E99-A296-ACA13D58EB82}" srcOrd="1" destOrd="0" presId="urn:microsoft.com/office/officeart/2005/8/layout/orgChart1"/>
    <dgm:cxn modelId="{97D45695-47AD-4FA9-B3CB-D04A9886BE21}" type="presOf" srcId="{C7210C4B-CAE9-4B27-8F02-4E6A9C77DFF9}" destId="{E7B7CD47-1185-49C7-8F7C-30DE4C3FC790}" srcOrd="1" destOrd="0" presId="urn:microsoft.com/office/officeart/2005/8/layout/orgChart1"/>
    <dgm:cxn modelId="{1670E060-A2E6-4829-AFEC-B760949BB875}" srcId="{58BCE84E-7143-41E6-9D27-ABA860A42E6B}" destId="{C7210C4B-CAE9-4B27-8F02-4E6A9C77DFF9}" srcOrd="4" destOrd="0" parTransId="{545E424F-4559-4B8D-A468-BF02A1EC6DC1}" sibTransId="{AFB8E5EC-D6A8-4E24-AF31-A152E28C6B13}"/>
    <dgm:cxn modelId="{382062F3-248F-4024-B186-18407958D01E}" srcId="{58BCE84E-7143-41E6-9D27-ABA860A42E6B}" destId="{9537170A-2FD9-4841-B471-81FA93642383}" srcOrd="1" destOrd="0" parTransId="{1982C144-C835-46E5-AD3B-2AAF91E00930}" sibTransId="{AB30FFF1-ED13-4D0B-B9D4-7FACBF655C32}"/>
    <dgm:cxn modelId="{66216050-7EE4-4CED-AF9F-CDAAC4BB9639}" type="presOf" srcId="{F87B2B58-56B9-49F7-89A1-9ACD72BEBB59}" destId="{60F4ECA0-E41B-4EDB-A389-0E9BCE169254}" srcOrd="0" destOrd="0" presId="urn:microsoft.com/office/officeart/2005/8/layout/orgChart1"/>
    <dgm:cxn modelId="{C5B5B4C0-39FD-488B-85F3-EF9C9E48A8E4}" type="presOf" srcId="{37FE2B6A-C7B8-4B63-9A44-D0057CEF9D11}" destId="{099DF863-A288-4C56-A2D1-13B85E6A99E5}" srcOrd="0" destOrd="0" presId="urn:microsoft.com/office/officeart/2005/8/layout/orgChart1"/>
    <dgm:cxn modelId="{8DFA5BF4-694E-48A9-8580-E0AB9D7BB562}" type="presOf" srcId="{C9559651-2AF0-4576-A6E9-D51ECA5E2E42}" destId="{1653D995-D9AC-4E0F-838E-B106419CD740}" srcOrd="0" destOrd="0" presId="urn:microsoft.com/office/officeart/2005/8/layout/orgChart1"/>
    <dgm:cxn modelId="{C0DDC989-A3AC-4236-8ACA-F80942EE4D09}" type="presOf" srcId="{F87B2B58-56B9-49F7-89A1-9ACD72BEBB59}" destId="{92601CF0-26B8-4554-B8D7-6918770FBF0F}" srcOrd="1" destOrd="0" presId="urn:microsoft.com/office/officeart/2005/8/layout/orgChart1"/>
    <dgm:cxn modelId="{20036089-68BC-4A8E-8DFC-CD2C4210CBDB}" srcId="{C9559651-2AF0-4576-A6E9-D51ECA5E2E42}" destId="{58BCE84E-7143-41E6-9D27-ABA860A42E6B}" srcOrd="0" destOrd="0" parTransId="{F12ADC34-E676-4175-B6C7-34E9836C677F}" sibTransId="{898CA2C4-52B9-444A-BCBC-70677C4860D0}"/>
    <dgm:cxn modelId="{9E060CD7-2E19-4630-8C32-CEEF1A2F2DB6}" type="presOf" srcId="{58BCE84E-7143-41E6-9D27-ABA860A42E6B}" destId="{D1D89D88-D85F-4C24-88FC-101AB91B8FE8}" srcOrd="1" destOrd="0" presId="urn:microsoft.com/office/officeart/2005/8/layout/orgChart1"/>
    <dgm:cxn modelId="{9AA3E4AF-94D7-4AEA-8071-522EC9EB73AC}" type="presOf" srcId="{5EC8D5B8-A007-40BD-8636-235B3DB4C07F}" destId="{9683FFF1-347D-4F56-9618-10ECCA903BD5}" srcOrd="0" destOrd="0" presId="urn:microsoft.com/office/officeart/2005/8/layout/orgChart1"/>
    <dgm:cxn modelId="{54052FF5-D8BE-4965-BC48-1FB0E3B15564}" srcId="{58BCE84E-7143-41E6-9D27-ABA860A42E6B}" destId="{5EC8D5B8-A007-40BD-8636-235B3DB4C07F}" srcOrd="2" destOrd="0" parTransId="{F2E33E25-837A-4E7A-8231-75060B7E523F}" sibTransId="{84C2C043-E0BB-425B-91E9-D3B9E8BEF772}"/>
    <dgm:cxn modelId="{BB3D1B46-8059-4E03-AD31-495165B8257F}" type="presOf" srcId="{C7210C4B-CAE9-4B27-8F02-4E6A9C77DFF9}" destId="{FDB235EB-A3ED-4E86-B8DC-4D5EEA3E7D4C}" srcOrd="0" destOrd="0" presId="urn:microsoft.com/office/officeart/2005/8/layout/orgChart1"/>
    <dgm:cxn modelId="{3A7E2A1F-0753-4E02-AFE1-E733ACEB1859}" srcId="{58BCE84E-7143-41E6-9D27-ABA860A42E6B}" destId="{0FAEE555-C64F-4C66-BC3E-03CA06433B7E}" srcOrd="0" destOrd="0" parTransId="{6735F6B0-9E22-435B-A708-E5277E527DC7}" sibTransId="{54481835-0042-46B3-88B7-3099C5F89BB3}"/>
    <dgm:cxn modelId="{FB152563-F005-4C53-A7D0-3D66A96C4583}" type="presOf" srcId="{F2E33E25-837A-4E7A-8231-75060B7E523F}" destId="{8180F28E-3FB0-483B-880E-AC292186B529}" srcOrd="0" destOrd="0" presId="urn:microsoft.com/office/officeart/2005/8/layout/orgChart1"/>
    <dgm:cxn modelId="{D862A471-E7F4-410B-A389-6247CA8A09E1}" type="presOf" srcId="{6735F6B0-9E22-435B-A708-E5277E527DC7}" destId="{DE7CD1FE-C961-49D8-81E9-B7A9D133F613}" srcOrd="0" destOrd="0" presId="urn:microsoft.com/office/officeart/2005/8/layout/orgChart1"/>
    <dgm:cxn modelId="{376D54F9-505A-4963-8520-43344B41946D}" type="presOf" srcId="{0FAEE555-C64F-4C66-BC3E-03CA06433B7E}" destId="{91084858-26BB-46D3-B25F-50634A8DC9AD}" srcOrd="0" destOrd="0" presId="urn:microsoft.com/office/officeart/2005/8/layout/orgChart1"/>
    <dgm:cxn modelId="{E7D44D9A-448D-411F-9F24-03322371F0FF}" type="presParOf" srcId="{1653D995-D9AC-4E0F-838E-B106419CD740}" destId="{FB1041B9-F764-4D55-A44B-44BC12657F35}" srcOrd="0" destOrd="0" presId="urn:microsoft.com/office/officeart/2005/8/layout/orgChart1"/>
    <dgm:cxn modelId="{FCE580AD-8848-4326-AE68-81FC62D8ED35}" type="presParOf" srcId="{FB1041B9-F764-4D55-A44B-44BC12657F35}" destId="{094C50B3-21F3-47AF-945A-923077A5D5C4}" srcOrd="0" destOrd="0" presId="urn:microsoft.com/office/officeart/2005/8/layout/orgChart1"/>
    <dgm:cxn modelId="{E1CDEA1F-F579-4AE9-A020-E3F88D99A18F}" type="presParOf" srcId="{094C50B3-21F3-47AF-945A-923077A5D5C4}" destId="{1D1504B2-6239-48F1-9763-CE0CBF82E05A}" srcOrd="0" destOrd="0" presId="urn:microsoft.com/office/officeart/2005/8/layout/orgChart1"/>
    <dgm:cxn modelId="{3DFF9F52-6A89-4345-903E-380411720C52}" type="presParOf" srcId="{094C50B3-21F3-47AF-945A-923077A5D5C4}" destId="{D1D89D88-D85F-4C24-88FC-101AB91B8FE8}" srcOrd="1" destOrd="0" presId="urn:microsoft.com/office/officeart/2005/8/layout/orgChart1"/>
    <dgm:cxn modelId="{A7BC8C91-9634-45A1-B791-AB3228CEFC5E}" type="presParOf" srcId="{FB1041B9-F764-4D55-A44B-44BC12657F35}" destId="{399E1F92-EDCB-4BF0-87D0-446EA95C5A31}" srcOrd="1" destOrd="0" presId="urn:microsoft.com/office/officeart/2005/8/layout/orgChart1"/>
    <dgm:cxn modelId="{951C8AEE-7B51-4353-8E06-97AA832C712A}" type="presParOf" srcId="{399E1F92-EDCB-4BF0-87D0-446EA95C5A31}" destId="{DE7CD1FE-C961-49D8-81E9-B7A9D133F613}" srcOrd="0" destOrd="0" presId="urn:microsoft.com/office/officeart/2005/8/layout/orgChart1"/>
    <dgm:cxn modelId="{CCF1C997-2F40-40BF-99B7-2E7E0AE20666}" type="presParOf" srcId="{399E1F92-EDCB-4BF0-87D0-446EA95C5A31}" destId="{03713F7B-CB71-42D9-B1A3-9B1FBE201371}" srcOrd="1" destOrd="0" presId="urn:microsoft.com/office/officeart/2005/8/layout/orgChart1"/>
    <dgm:cxn modelId="{4569D8CB-1C76-4DEB-AF36-B7179C165C94}" type="presParOf" srcId="{03713F7B-CB71-42D9-B1A3-9B1FBE201371}" destId="{78138C90-57A0-47F9-8FF5-8AF840DA9C1D}" srcOrd="0" destOrd="0" presId="urn:microsoft.com/office/officeart/2005/8/layout/orgChart1"/>
    <dgm:cxn modelId="{2C7E360D-5C40-42CB-9A16-19F12E9D44BC}" type="presParOf" srcId="{78138C90-57A0-47F9-8FF5-8AF840DA9C1D}" destId="{91084858-26BB-46D3-B25F-50634A8DC9AD}" srcOrd="0" destOrd="0" presId="urn:microsoft.com/office/officeart/2005/8/layout/orgChart1"/>
    <dgm:cxn modelId="{F57996C0-906D-4939-A3E4-76DDE4A589A1}" type="presParOf" srcId="{78138C90-57A0-47F9-8FF5-8AF840DA9C1D}" destId="{5EB129EC-3F59-4E99-A296-ACA13D58EB82}" srcOrd="1" destOrd="0" presId="urn:microsoft.com/office/officeart/2005/8/layout/orgChart1"/>
    <dgm:cxn modelId="{A7467C78-C3F0-47CE-B8C8-D4B518FB86FC}" type="presParOf" srcId="{03713F7B-CB71-42D9-B1A3-9B1FBE201371}" destId="{DC13E9BF-3427-409E-86FA-2B214CC88A98}" srcOrd="1" destOrd="0" presId="urn:microsoft.com/office/officeart/2005/8/layout/orgChart1"/>
    <dgm:cxn modelId="{A80B3069-0C14-43AF-A14E-38F69043B57F}" type="presParOf" srcId="{03713F7B-CB71-42D9-B1A3-9B1FBE201371}" destId="{87D7D0D5-BF2F-4833-973E-4B4596E6DB29}" srcOrd="2" destOrd="0" presId="urn:microsoft.com/office/officeart/2005/8/layout/orgChart1"/>
    <dgm:cxn modelId="{86770103-F669-43AC-9633-BDFE4C5EC470}" type="presParOf" srcId="{399E1F92-EDCB-4BF0-87D0-446EA95C5A31}" destId="{2A3738A6-C6E1-4194-ACEF-D0E5414AB8E2}" srcOrd="2" destOrd="0" presId="urn:microsoft.com/office/officeart/2005/8/layout/orgChart1"/>
    <dgm:cxn modelId="{4BEB73E2-4B86-4E81-9336-1D06EA413AD6}" type="presParOf" srcId="{399E1F92-EDCB-4BF0-87D0-446EA95C5A31}" destId="{4E3D3EF0-1540-4445-92E8-DB3588CF7454}" srcOrd="3" destOrd="0" presId="urn:microsoft.com/office/officeart/2005/8/layout/orgChart1"/>
    <dgm:cxn modelId="{A4FFA396-630C-44FB-ABA0-53AFD98C4B5C}" type="presParOf" srcId="{4E3D3EF0-1540-4445-92E8-DB3588CF7454}" destId="{1B8A0DFC-10B7-44C3-AA7A-D06C8A22B651}" srcOrd="0" destOrd="0" presId="urn:microsoft.com/office/officeart/2005/8/layout/orgChart1"/>
    <dgm:cxn modelId="{CFB3C850-4E28-416E-B122-83F7F3F85FEA}" type="presParOf" srcId="{1B8A0DFC-10B7-44C3-AA7A-D06C8A22B651}" destId="{CC0E7364-95E7-4AC0-818D-717F54143CA0}" srcOrd="0" destOrd="0" presId="urn:microsoft.com/office/officeart/2005/8/layout/orgChart1"/>
    <dgm:cxn modelId="{20B6E302-3151-4973-9E77-38B6558D7F80}" type="presParOf" srcId="{1B8A0DFC-10B7-44C3-AA7A-D06C8A22B651}" destId="{D05B85AD-F367-46CE-8407-76C34E38F2FA}" srcOrd="1" destOrd="0" presId="urn:microsoft.com/office/officeart/2005/8/layout/orgChart1"/>
    <dgm:cxn modelId="{60259880-4659-4D2F-81B7-173169D588C2}" type="presParOf" srcId="{4E3D3EF0-1540-4445-92E8-DB3588CF7454}" destId="{53928C8A-C54B-4A95-8AD1-7AAC8B3EBF4A}" srcOrd="1" destOrd="0" presId="urn:microsoft.com/office/officeart/2005/8/layout/orgChart1"/>
    <dgm:cxn modelId="{5A6627A7-A7D7-4BC3-B4C7-CDFB650E1ABA}" type="presParOf" srcId="{4E3D3EF0-1540-4445-92E8-DB3588CF7454}" destId="{2E9BA265-83C7-45B8-95FA-93BC5E4BC87F}" srcOrd="2" destOrd="0" presId="urn:microsoft.com/office/officeart/2005/8/layout/orgChart1"/>
    <dgm:cxn modelId="{C4E3ED26-7E17-4AF6-951D-A946DC4FA3BB}" type="presParOf" srcId="{399E1F92-EDCB-4BF0-87D0-446EA95C5A31}" destId="{8180F28E-3FB0-483B-880E-AC292186B529}" srcOrd="4" destOrd="0" presId="urn:microsoft.com/office/officeart/2005/8/layout/orgChart1"/>
    <dgm:cxn modelId="{777E0EA6-2FB2-4094-A8D7-5A475F528173}" type="presParOf" srcId="{399E1F92-EDCB-4BF0-87D0-446EA95C5A31}" destId="{964D7FBC-37CB-4BFC-9E36-F0BCBC956E1C}" srcOrd="5" destOrd="0" presId="urn:microsoft.com/office/officeart/2005/8/layout/orgChart1"/>
    <dgm:cxn modelId="{54AFAD7B-8C62-42F7-82E0-160007E1E5A9}" type="presParOf" srcId="{964D7FBC-37CB-4BFC-9E36-F0BCBC956E1C}" destId="{3BEC805C-47A7-4F71-B063-942B9BC84BB6}" srcOrd="0" destOrd="0" presId="urn:microsoft.com/office/officeart/2005/8/layout/orgChart1"/>
    <dgm:cxn modelId="{FE70B226-6480-4EB7-8769-173E215C4AB6}" type="presParOf" srcId="{3BEC805C-47A7-4F71-B063-942B9BC84BB6}" destId="{9683FFF1-347D-4F56-9618-10ECCA903BD5}" srcOrd="0" destOrd="0" presId="urn:microsoft.com/office/officeart/2005/8/layout/orgChart1"/>
    <dgm:cxn modelId="{E47EF14D-8DD5-419E-A4F7-470ECB3AE9D7}" type="presParOf" srcId="{3BEC805C-47A7-4F71-B063-942B9BC84BB6}" destId="{91AFBC68-2FCA-4E80-A918-4B5505062C38}" srcOrd="1" destOrd="0" presId="urn:microsoft.com/office/officeart/2005/8/layout/orgChart1"/>
    <dgm:cxn modelId="{0EFFBFE7-0139-4957-8EAE-FFF6546E2D3B}" type="presParOf" srcId="{964D7FBC-37CB-4BFC-9E36-F0BCBC956E1C}" destId="{C91DE782-C297-4CCB-918A-EB608140B083}" srcOrd="1" destOrd="0" presId="urn:microsoft.com/office/officeart/2005/8/layout/orgChart1"/>
    <dgm:cxn modelId="{36528A44-C794-46ED-8226-6E474B7D924E}" type="presParOf" srcId="{964D7FBC-37CB-4BFC-9E36-F0BCBC956E1C}" destId="{3FA16F6A-9DC9-48E4-B0C6-C55F508708D4}" srcOrd="2" destOrd="0" presId="urn:microsoft.com/office/officeart/2005/8/layout/orgChart1"/>
    <dgm:cxn modelId="{9F4C9FA2-AB4D-4AB4-9805-45F503DB9070}" type="presParOf" srcId="{399E1F92-EDCB-4BF0-87D0-446EA95C5A31}" destId="{099DF863-A288-4C56-A2D1-13B85E6A99E5}" srcOrd="6" destOrd="0" presId="urn:microsoft.com/office/officeart/2005/8/layout/orgChart1"/>
    <dgm:cxn modelId="{D1279F49-79A4-4D97-B20D-462A86A66D2A}" type="presParOf" srcId="{399E1F92-EDCB-4BF0-87D0-446EA95C5A31}" destId="{EF720C4A-6393-48E2-B206-F2C79C177C4B}" srcOrd="7" destOrd="0" presId="urn:microsoft.com/office/officeart/2005/8/layout/orgChart1"/>
    <dgm:cxn modelId="{6ED54FBD-C405-4342-B93A-255C0FF64DF3}" type="presParOf" srcId="{EF720C4A-6393-48E2-B206-F2C79C177C4B}" destId="{2B147783-6A8E-4F1D-89DD-65CE3E18E066}" srcOrd="0" destOrd="0" presId="urn:microsoft.com/office/officeart/2005/8/layout/orgChart1"/>
    <dgm:cxn modelId="{AD7DB3DE-1E77-4771-89ED-852EC397508B}" type="presParOf" srcId="{2B147783-6A8E-4F1D-89DD-65CE3E18E066}" destId="{60F4ECA0-E41B-4EDB-A389-0E9BCE169254}" srcOrd="0" destOrd="0" presId="urn:microsoft.com/office/officeart/2005/8/layout/orgChart1"/>
    <dgm:cxn modelId="{60E73573-C4E9-41BA-A202-7BFFF5D3E497}" type="presParOf" srcId="{2B147783-6A8E-4F1D-89DD-65CE3E18E066}" destId="{92601CF0-26B8-4554-B8D7-6918770FBF0F}" srcOrd="1" destOrd="0" presId="urn:microsoft.com/office/officeart/2005/8/layout/orgChart1"/>
    <dgm:cxn modelId="{5214E25D-7530-44C3-B9F9-FF1555685C91}" type="presParOf" srcId="{EF720C4A-6393-48E2-B206-F2C79C177C4B}" destId="{272AF738-41A0-4C51-BC76-52189024F928}" srcOrd="1" destOrd="0" presId="urn:microsoft.com/office/officeart/2005/8/layout/orgChart1"/>
    <dgm:cxn modelId="{676DAFBB-75ED-41EB-ACA2-4C152BA5AF25}" type="presParOf" srcId="{EF720C4A-6393-48E2-B206-F2C79C177C4B}" destId="{5C100EF1-7306-40B0-8C46-4B78D4502770}" srcOrd="2" destOrd="0" presId="urn:microsoft.com/office/officeart/2005/8/layout/orgChart1"/>
    <dgm:cxn modelId="{B0DD2F2F-0199-40A0-BEEC-205D793810AF}" type="presParOf" srcId="{399E1F92-EDCB-4BF0-87D0-446EA95C5A31}" destId="{74A34436-B052-428B-B8FC-BDD2F089AC05}" srcOrd="8" destOrd="0" presId="urn:microsoft.com/office/officeart/2005/8/layout/orgChart1"/>
    <dgm:cxn modelId="{6BE8D4FA-30D4-431C-8B59-5A754612958E}" type="presParOf" srcId="{399E1F92-EDCB-4BF0-87D0-446EA95C5A31}" destId="{9E04C519-20B1-4A65-B2D6-B71AC60E2EBB}" srcOrd="9" destOrd="0" presId="urn:microsoft.com/office/officeart/2005/8/layout/orgChart1"/>
    <dgm:cxn modelId="{03CA6295-BC12-42D5-97CC-E65535C28A7A}" type="presParOf" srcId="{9E04C519-20B1-4A65-B2D6-B71AC60E2EBB}" destId="{A8ECE78A-EF65-4535-B77F-70F856713144}" srcOrd="0" destOrd="0" presId="urn:microsoft.com/office/officeart/2005/8/layout/orgChart1"/>
    <dgm:cxn modelId="{B2F780D3-83A3-49E3-A218-91F04B2343E0}" type="presParOf" srcId="{A8ECE78A-EF65-4535-B77F-70F856713144}" destId="{FDB235EB-A3ED-4E86-B8DC-4D5EEA3E7D4C}" srcOrd="0" destOrd="0" presId="urn:microsoft.com/office/officeart/2005/8/layout/orgChart1"/>
    <dgm:cxn modelId="{A291E989-5387-4764-ADB3-3D5844B5D616}" type="presParOf" srcId="{A8ECE78A-EF65-4535-B77F-70F856713144}" destId="{E7B7CD47-1185-49C7-8F7C-30DE4C3FC790}" srcOrd="1" destOrd="0" presId="urn:microsoft.com/office/officeart/2005/8/layout/orgChart1"/>
    <dgm:cxn modelId="{D645FB68-61FB-4B78-B7CB-B5B0744246E8}" type="presParOf" srcId="{9E04C519-20B1-4A65-B2D6-B71AC60E2EBB}" destId="{8EE80D20-3694-4133-AFB5-46DA6ED4BF4C}" srcOrd="1" destOrd="0" presId="urn:microsoft.com/office/officeart/2005/8/layout/orgChart1"/>
    <dgm:cxn modelId="{DE40DD4F-6768-40A3-9946-AB4BE4D200B0}" type="presParOf" srcId="{9E04C519-20B1-4A65-B2D6-B71AC60E2EBB}" destId="{86801756-7CC6-4C53-874D-5977748A1F00}" srcOrd="2" destOrd="0" presId="urn:microsoft.com/office/officeart/2005/8/layout/orgChart1"/>
    <dgm:cxn modelId="{AD28552F-4897-4D35-B7D3-6CDA6A724362}" type="presParOf" srcId="{FB1041B9-F764-4D55-A44B-44BC12657F35}" destId="{C1314980-69DB-45D7-9FA4-F8B406803C7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34436-B052-428B-B8FC-BDD2F089AC05}">
      <dsp:nvSpPr>
        <dsp:cNvPr id="0" name=""/>
        <dsp:cNvSpPr/>
      </dsp:nvSpPr>
      <dsp:spPr>
        <a:xfrm>
          <a:off x="4270212" y="1869722"/>
          <a:ext cx="3610006" cy="2082887"/>
        </a:xfrm>
        <a:custGeom>
          <a:avLst/>
          <a:gdLst/>
          <a:ahLst/>
          <a:cxnLst/>
          <a:rect l="0" t="0" r="0" b="0"/>
          <a:pathLst>
            <a:path>
              <a:moveTo>
                <a:pt x="0" y="0"/>
              </a:moveTo>
              <a:lnTo>
                <a:pt x="0" y="1869539"/>
              </a:lnTo>
              <a:lnTo>
                <a:pt x="3610006" y="1869539"/>
              </a:lnTo>
              <a:lnTo>
                <a:pt x="3610006" y="2082887"/>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99DF863-A288-4C56-A2D1-13B85E6A99E5}">
      <dsp:nvSpPr>
        <dsp:cNvPr id="0" name=""/>
        <dsp:cNvSpPr/>
      </dsp:nvSpPr>
      <dsp:spPr>
        <a:xfrm>
          <a:off x="4270212" y="1869722"/>
          <a:ext cx="1812135" cy="2082887"/>
        </a:xfrm>
        <a:custGeom>
          <a:avLst/>
          <a:gdLst/>
          <a:ahLst/>
          <a:cxnLst/>
          <a:rect l="0" t="0" r="0" b="0"/>
          <a:pathLst>
            <a:path>
              <a:moveTo>
                <a:pt x="0" y="0"/>
              </a:moveTo>
              <a:lnTo>
                <a:pt x="0" y="1869539"/>
              </a:lnTo>
              <a:lnTo>
                <a:pt x="1812135" y="1869539"/>
              </a:lnTo>
              <a:lnTo>
                <a:pt x="1812135" y="2082887"/>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80F28E-3FB0-483B-880E-AC292186B529}">
      <dsp:nvSpPr>
        <dsp:cNvPr id="0" name=""/>
        <dsp:cNvSpPr/>
      </dsp:nvSpPr>
      <dsp:spPr>
        <a:xfrm>
          <a:off x="4224492" y="1869722"/>
          <a:ext cx="91440" cy="1002764"/>
        </a:xfrm>
        <a:custGeom>
          <a:avLst/>
          <a:gdLst/>
          <a:ahLst/>
          <a:cxnLst/>
          <a:rect l="0" t="0" r="0" b="0"/>
          <a:pathLst>
            <a:path>
              <a:moveTo>
                <a:pt x="45720" y="0"/>
              </a:moveTo>
              <a:lnTo>
                <a:pt x="45720" y="789417"/>
              </a:lnTo>
              <a:lnTo>
                <a:pt x="59983" y="789417"/>
              </a:lnTo>
              <a:lnTo>
                <a:pt x="59983" y="1002764"/>
              </a:lnTo>
            </a:path>
          </a:pathLst>
        </a:custGeom>
        <a:noFill/>
        <a:ln w="25400" cap="flat" cmpd="sng" algn="ctr">
          <a:solidFill>
            <a:srgbClr val="D53D2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3738A6-C6E1-4194-ACEF-D0E5414AB8E2}">
      <dsp:nvSpPr>
        <dsp:cNvPr id="0" name=""/>
        <dsp:cNvSpPr/>
      </dsp:nvSpPr>
      <dsp:spPr>
        <a:xfrm>
          <a:off x="2486604" y="1869722"/>
          <a:ext cx="1783607" cy="1002764"/>
        </a:xfrm>
        <a:custGeom>
          <a:avLst/>
          <a:gdLst/>
          <a:ahLst/>
          <a:cxnLst/>
          <a:rect l="0" t="0" r="0" b="0"/>
          <a:pathLst>
            <a:path>
              <a:moveTo>
                <a:pt x="1783607" y="0"/>
              </a:moveTo>
              <a:lnTo>
                <a:pt x="1783607" y="789417"/>
              </a:lnTo>
              <a:lnTo>
                <a:pt x="0" y="789417"/>
              </a:lnTo>
              <a:lnTo>
                <a:pt x="0" y="1002764"/>
              </a:lnTo>
            </a:path>
          </a:pathLst>
        </a:custGeom>
        <a:noFill/>
        <a:ln w="25400" cap="flat" cmpd="sng" algn="ctr">
          <a:solidFill>
            <a:srgbClr val="D53D2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7CD1FE-C961-49D8-81E9-B7A9D133F613}">
      <dsp:nvSpPr>
        <dsp:cNvPr id="0" name=""/>
        <dsp:cNvSpPr/>
      </dsp:nvSpPr>
      <dsp:spPr>
        <a:xfrm>
          <a:off x="685587" y="1869722"/>
          <a:ext cx="3584624" cy="996344"/>
        </a:xfrm>
        <a:custGeom>
          <a:avLst/>
          <a:gdLst/>
          <a:ahLst/>
          <a:cxnLst/>
          <a:rect l="0" t="0" r="0" b="0"/>
          <a:pathLst>
            <a:path>
              <a:moveTo>
                <a:pt x="3584624" y="0"/>
              </a:moveTo>
              <a:lnTo>
                <a:pt x="3584624" y="782996"/>
              </a:lnTo>
              <a:lnTo>
                <a:pt x="0" y="782996"/>
              </a:lnTo>
              <a:lnTo>
                <a:pt x="0" y="996344"/>
              </a:lnTo>
            </a:path>
          </a:pathLst>
        </a:custGeom>
        <a:noFill/>
        <a:ln w="25400" cap="flat" cmpd="sng" algn="ctr">
          <a:solidFill>
            <a:srgbClr val="D53D21"/>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D1504B2-6239-48F1-9763-CE0CBF82E05A}">
      <dsp:nvSpPr>
        <dsp:cNvPr id="0" name=""/>
        <dsp:cNvSpPr/>
      </dsp:nvSpPr>
      <dsp:spPr>
        <a:xfrm>
          <a:off x="432045" y="504053"/>
          <a:ext cx="7676333" cy="1365669"/>
        </a:xfrm>
        <a:prstGeom prst="rect">
          <a:avLst/>
        </a:prstGeom>
        <a:solidFill>
          <a:srgbClr val="FF9900"/>
        </a:solidFill>
        <a:ln>
          <a:solidFill>
            <a:srgbClr val="D53D2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BE" sz="1800" b="1" kern="1200" dirty="0" smtClean="0">
              <a:solidFill>
                <a:schemeClr val="bg1">
                  <a:lumMod val="50000"/>
                </a:schemeClr>
              </a:solidFill>
              <a:latin typeface="Calibri" panose="020F0502020204030204" pitchFamily="34" charset="0"/>
            </a:rPr>
            <a:t>DIRECTION RESA</a:t>
          </a:r>
        </a:p>
        <a:p>
          <a:pPr lvl="0" algn="ctr" defTabSz="800100">
            <a:lnSpc>
              <a:spcPct val="90000"/>
            </a:lnSpc>
            <a:spcBef>
              <a:spcPct val="0"/>
            </a:spcBef>
            <a:spcAft>
              <a:spcPct val="35000"/>
            </a:spcAft>
          </a:pPr>
          <a:r>
            <a:rPr lang="fr-BE" sz="1400" b="1" kern="1200" dirty="0" smtClean="0">
              <a:latin typeface="Calibri" panose="020F0502020204030204" pitchFamily="34" charset="0"/>
            </a:rPr>
            <a:t>Christian </a:t>
          </a:r>
          <a:r>
            <a:rPr lang="fr-BE" sz="1400" b="1" kern="1200" dirty="0" smtClean="0">
              <a:latin typeface="Calibri" panose="020F0502020204030204" pitchFamily="34" charset="0"/>
            </a:rPr>
            <a:t>DE LAET</a:t>
          </a:r>
        </a:p>
        <a:p>
          <a:pPr lvl="0" algn="ctr" defTabSz="800100">
            <a:lnSpc>
              <a:spcPct val="90000"/>
            </a:lnSpc>
            <a:spcBef>
              <a:spcPct val="0"/>
            </a:spcBef>
            <a:spcAft>
              <a:spcPct val="35000"/>
            </a:spcAft>
          </a:pPr>
          <a:r>
            <a:rPr lang="fr-BE" sz="1400" b="1" kern="1200" dirty="0" smtClean="0">
              <a:latin typeface="Calibri" panose="020F0502020204030204" pitchFamily="34" charset="0"/>
            </a:rPr>
            <a:t>Arnaud </a:t>
          </a:r>
          <a:r>
            <a:rPr lang="fr-BE" sz="1400" b="1" kern="1200" dirty="0" smtClean="0">
              <a:latin typeface="Calibri" panose="020F0502020204030204" pitchFamily="34" charset="0"/>
            </a:rPr>
            <a:t>GEMINE     </a:t>
          </a:r>
          <a:r>
            <a:rPr lang="fr-BE" sz="1400" kern="1200" dirty="0" smtClean="0">
              <a:latin typeface="Calibri" panose="020F0502020204030204" pitchFamily="34" charset="0"/>
            </a:rPr>
            <a:t>-     </a:t>
          </a:r>
          <a:r>
            <a:rPr lang="fr-BE" sz="1400" b="1" kern="1200" dirty="0" smtClean="0">
              <a:latin typeface="Calibri" panose="020F0502020204030204" pitchFamily="34" charset="0"/>
            </a:rPr>
            <a:t>Alain </a:t>
          </a:r>
          <a:r>
            <a:rPr lang="fr-BE" sz="1400" b="1" kern="1200" dirty="0" smtClean="0">
              <a:latin typeface="Calibri" panose="020F0502020204030204" pitchFamily="34" charset="0"/>
            </a:rPr>
            <a:t>VERSYP</a:t>
          </a:r>
          <a:endParaRPr lang="fr-BE" sz="1400" b="1" kern="1200" dirty="0">
            <a:latin typeface="Calibri" panose="020F0502020204030204" pitchFamily="34" charset="0"/>
          </a:endParaRPr>
        </a:p>
      </dsp:txBody>
      <dsp:txXfrm>
        <a:off x="432045" y="504053"/>
        <a:ext cx="7676333" cy="1365669"/>
      </dsp:txXfrm>
    </dsp:sp>
    <dsp:sp modelId="{91084858-26BB-46D3-B25F-50634A8DC9AD}">
      <dsp:nvSpPr>
        <dsp:cNvPr id="0" name=""/>
        <dsp:cNvSpPr/>
      </dsp:nvSpPr>
      <dsp:spPr>
        <a:xfrm>
          <a:off x="0" y="2866066"/>
          <a:ext cx="1371175" cy="1015941"/>
        </a:xfrm>
        <a:prstGeom prst="rect">
          <a:avLst/>
        </a:prstGeom>
        <a:solidFill>
          <a:srgbClr val="FF9900"/>
        </a:solidFill>
        <a:ln>
          <a:solidFill>
            <a:srgbClr val="D53D21"/>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lumMod val="50000"/>
                </a:schemeClr>
              </a:solidFill>
              <a:latin typeface="Calibri" panose="020F0502020204030204" pitchFamily="34" charset="0"/>
            </a:rPr>
            <a:t>Département </a:t>
          </a:r>
          <a:r>
            <a:rPr lang="fr-BE" sz="1200" b="1" kern="1200" dirty="0" err="1" smtClean="0">
              <a:solidFill>
                <a:schemeClr val="bg1">
                  <a:lumMod val="50000"/>
                </a:schemeClr>
              </a:solidFill>
              <a:latin typeface="Calibri" panose="020F0502020204030204" pitchFamily="34" charset="0"/>
            </a:rPr>
            <a:t>Assets</a:t>
          </a:r>
          <a:r>
            <a:rPr lang="fr-BE" sz="1200" b="1" kern="1200" dirty="0" smtClean="0">
              <a:solidFill>
                <a:schemeClr val="bg1">
                  <a:lumMod val="50000"/>
                </a:schemeClr>
              </a:solidFill>
              <a:latin typeface="Calibri" panose="020F0502020204030204" pitchFamily="34" charset="0"/>
            </a:rPr>
            <a:t> Management &amp; Investissement</a:t>
          </a:r>
        </a:p>
        <a:p>
          <a:pPr lvl="0" algn="ctr" defTabSz="533400">
            <a:lnSpc>
              <a:spcPct val="90000"/>
            </a:lnSpc>
            <a:spcBef>
              <a:spcPct val="0"/>
            </a:spcBef>
            <a:spcAft>
              <a:spcPct val="35000"/>
            </a:spcAft>
          </a:pPr>
          <a:r>
            <a:rPr lang="fr-BE" sz="1200" b="1" kern="1200" dirty="0" smtClean="0">
              <a:latin typeface="Calibri" panose="020F0502020204030204" pitchFamily="34" charset="0"/>
            </a:rPr>
            <a:t>Jean-Michel SOORS</a:t>
          </a:r>
          <a:endParaRPr lang="fr-BE" sz="1200" b="1" kern="1200" dirty="0">
            <a:latin typeface="Calibri" panose="020F0502020204030204" pitchFamily="34" charset="0"/>
          </a:endParaRPr>
        </a:p>
      </dsp:txBody>
      <dsp:txXfrm>
        <a:off x="0" y="2866066"/>
        <a:ext cx="1371175" cy="1015941"/>
      </dsp:txXfrm>
    </dsp:sp>
    <dsp:sp modelId="{CC0E7364-95E7-4AC0-818D-717F54143CA0}">
      <dsp:nvSpPr>
        <dsp:cNvPr id="0" name=""/>
        <dsp:cNvSpPr/>
      </dsp:nvSpPr>
      <dsp:spPr>
        <a:xfrm>
          <a:off x="1801016" y="2872487"/>
          <a:ext cx="1371175" cy="1015941"/>
        </a:xfrm>
        <a:prstGeom prst="rect">
          <a:avLst/>
        </a:prstGeom>
        <a:solidFill>
          <a:srgbClr val="FF9900"/>
        </a:solidFill>
        <a:ln>
          <a:solidFill>
            <a:srgbClr val="D53D21"/>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lumMod val="50000"/>
                </a:schemeClr>
              </a:solidFill>
              <a:latin typeface="Calibri" panose="020F0502020204030204" pitchFamily="34" charset="0"/>
            </a:rPr>
            <a:t>Département Clientèle</a:t>
          </a:r>
        </a:p>
        <a:p>
          <a:pPr lvl="0" algn="ctr" defTabSz="533400">
            <a:lnSpc>
              <a:spcPct val="90000"/>
            </a:lnSpc>
            <a:spcBef>
              <a:spcPct val="0"/>
            </a:spcBef>
            <a:spcAft>
              <a:spcPct val="35000"/>
            </a:spcAft>
          </a:pPr>
          <a:r>
            <a:rPr lang="fr-BE" sz="1200" b="1" kern="1200" dirty="0" smtClean="0">
              <a:latin typeface="Calibri" panose="020F0502020204030204" pitchFamily="34" charset="0"/>
            </a:rPr>
            <a:t>Philippe LOUVEAU</a:t>
          </a:r>
        </a:p>
      </dsp:txBody>
      <dsp:txXfrm>
        <a:off x="1801016" y="2872487"/>
        <a:ext cx="1371175" cy="1015941"/>
      </dsp:txXfrm>
    </dsp:sp>
    <dsp:sp modelId="{9683FFF1-347D-4F56-9618-10ECCA903BD5}">
      <dsp:nvSpPr>
        <dsp:cNvPr id="0" name=""/>
        <dsp:cNvSpPr/>
      </dsp:nvSpPr>
      <dsp:spPr>
        <a:xfrm>
          <a:off x="3598888" y="2872487"/>
          <a:ext cx="1371175" cy="1015941"/>
        </a:xfrm>
        <a:prstGeom prst="rect">
          <a:avLst/>
        </a:prstGeom>
        <a:solidFill>
          <a:srgbClr val="FF9900"/>
        </a:solidFill>
        <a:ln>
          <a:solidFill>
            <a:srgbClr val="D53D21"/>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lumMod val="50000"/>
                </a:schemeClr>
              </a:solidFill>
              <a:latin typeface="Calibri" panose="020F0502020204030204" pitchFamily="34" charset="0"/>
            </a:rPr>
            <a:t>Département Opérationnel</a:t>
          </a:r>
        </a:p>
        <a:p>
          <a:pPr lvl="0" algn="ctr" defTabSz="533400">
            <a:lnSpc>
              <a:spcPct val="90000"/>
            </a:lnSpc>
            <a:spcBef>
              <a:spcPct val="0"/>
            </a:spcBef>
            <a:spcAft>
              <a:spcPct val="35000"/>
            </a:spcAft>
          </a:pPr>
          <a:r>
            <a:rPr lang="fr-BE" sz="1200" b="1" kern="1200" dirty="0" smtClean="0">
              <a:latin typeface="Calibri" panose="020F0502020204030204" pitchFamily="34" charset="0"/>
            </a:rPr>
            <a:t>Luc MARTIN</a:t>
          </a:r>
        </a:p>
      </dsp:txBody>
      <dsp:txXfrm>
        <a:off x="3598888" y="2872487"/>
        <a:ext cx="1371175" cy="1015941"/>
      </dsp:txXfrm>
    </dsp:sp>
    <dsp:sp modelId="{60F4ECA0-E41B-4EDB-A389-0E9BCE169254}">
      <dsp:nvSpPr>
        <dsp:cNvPr id="0" name=""/>
        <dsp:cNvSpPr/>
      </dsp:nvSpPr>
      <dsp:spPr>
        <a:xfrm>
          <a:off x="5396759" y="3952610"/>
          <a:ext cx="1371175" cy="1015941"/>
        </a:xfrm>
        <a:prstGeom prst="rect">
          <a:avLst/>
        </a:prstGeom>
        <a:solidFill>
          <a:schemeClr val="accent5">
            <a:lumMod val="75000"/>
          </a:schemeClr>
        </a:solidFill>
        <a:ln>
          <a:solidFill>
            <a:srgbClr val="0070C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lumMod val="50000"/>
                </a:schemeClr>
              </a:solidFill>
              <a:latin typeface="Calibri" panose="020F0502020204030204" pitchFamily="34" charset="0"/>
            </a:rPr>
            <a:t>Cellule Business process &amp; </a:t>
          </a:r>
          <a:r>
            <a:rPr lang="fr-BE" sz="1200" b="1" kern="1200" dirty="0" err="1" smtClean="0">
              <a:solidFill>
                <a:schemeClr val="bg1">
                  <a:lumMod val="50000"/>
                </a:schemeClr>
              </a:solidFill>
              <a:latin typeface="Calibri" panose="020F0502020204030204" pitchFamily="34" charset="0"/>
            </a:rPr>
            <a:t>Quality</a:t>
          </a:r>
          <a:endParaRPr lang="fr-BE" sz="1200" b="1" kern="1200" dirty="0" smtClean="0">
            <a:solidFill>
              <a:schemeClr val="bg1">
                <a:lumMod val="50000"/>
              </a:schemeClr>
            </a:solidFill>
            <a:latin typeface="Calibri" panose="020F0502020204030204" pitchFamily="34" charset="0"/>
          </a:endParaRPr>
        </a:p>
        <a:p>
          <a:pPr lvl="0" algn="ctr" defTabSz="533400">
            <a:lnSpc>
              <a:spcPct val="90000"/>
            </a:lnSpc>
            <a:spcBef>
              <a:spcPct val="0"/>
            </a:spcBef>
            <a:spcAft>
              <a:spcPct val="35000"/>
            </a:spcAft>
          </a:pPr>
          <a:r>
            <a:rPr lang="fr-BE" sz="1200" b="1" kern="1200" dirty="0" smtClean="0">
              <a:latin typeface="Calibri" panose="020F0502020204030204" pitchFamily="34" charset="0"/>
            </a:rPr>
            <a:t>Corinne CLOSSET</a:t>
          </a:r>
          <a:endParaRPr lang="fr-BE" sz="1200" b="1" kern="1200" dirty="0"/>
        </a:p>
      </dsp:txBody>
      <dsp:txXfrm>
        <a:off x="5396759" y="3952610"/>
        <a:ext cx="1371175" cy="1015941"/>
      </dsp:txXfrm>
    </dsp:sp>
    <dsp:sp modelId="{FDB235EB-A3ED-4E86-B8DC-4D5EEA3E7D4C}">
      <dsp:nvSpPr>
        <dsp:cNvPr id="0" name=""/>
        <dsp:cNvSpPr/>
      </dsp:nvSpPr>
      <dsp:spPr>
        <a:xfrm>
          <a:off x="7194630" y="3952610"/>
          <a:ext cx="1371175" cy="1015941"/>
        </a:xfrm>
        <a:prstGeom prst="rect">
          <a:avLst/>
        </a:prstGeom>
        <a:solidFill>
          <a:schemeClr val="accent5">
            <a:lumMod val="75000"/>
          </a:schemeClr>
        </a:solidFill>
        <a:ln>
          <a:solidFill>
            <a:srgbClr val="0070C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BE" sz="1200" b="1" kern="1200" dirty="0" smtClean="0">
              <a:solidFill>
                <a:schemeClr val="bg1">
                  <a:lumMod val="50000"/>
                </a:schemeClr>
              </a:solidFill>
              <a:latin typeface="Calibri" panose="020F0502020204030204" pitchFamily="34" charset="0"/>
            </a:rPr>
            <a:t>Cellule Expertise Technique &amp; Innovations</a:t>
          </a:r>
        </a:p>
        <a:p>
          <a:pPr lvl="0" algn="ctr" defTabSz="533400">
            <a:lnSpc>
              <a:spcPct val="90000"/>
            </a:lnSpc>
            <a:spcBef>
              <a:spcPct val="0"/>
            </a:spcBef>
            <a:spcAft>
              <a:spcPct val="35000"/>
            </a:spcAft>
          </a:pPr>
          <a:r>
            <a:rPr lang="fr-BE" sz="1200" b="1" kern="1200" dirty="0" smtClean="0">
              <a:latin typeface="Calibri" panose="020F0502020204030204" pitchFamily="34" charset="0"/>
            </a:rPr>
            <a:t>Daniel DEJONG</a:t>
          </a:r>
          <a:endParaRPr lang="fr-BE" sz="1200" b="1" kern="1200" dirty="0">
            <a:latin typeface="Calibri" panose="020F0502020204030204" pitchFamily="34" charset="0"/>
          </a:endParaRPr>
        </a:p>
      </dsp:txBody>
      <dsp:txXfrm>
        <a:off x="7194630" y="3952610"/>
        <a:ext cx="1371175" cy="10159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nl-NL"/>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nl-NL"/>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noProof="0" smtClean="0"/>
              <a:t>Cliquez pour modifier les styles du texte du masque</a:t>
            </a:r>
          </a:p>
          <a:p>
            <a:pPr lvl="1"/>
            <a:r>
              <a:rPr lang="nl-NL" noProof="0" smtClean="0"/>
              <a:t>Deuxième niveau</a:t>
            </a:r>
          </a:p>
          <a:p>
            <a:pPr lvl="2"/>
            <a:r>
              <a:rPr lang="nl-NL" noProof="0" smtClean="0"/>
              <a:t>Troisième niveau</a:t>
            </a:r>
          </a:p>
          <a:p>
            <a:pPr lvl="3"/>
            <a:r>
              <a:rPr lang="nl-NL" noProof="0" smtClean="0"/>
              <a:t>Quatrième niveau</a:t>
            </a:r>
          </a:p>
          <a:p>
            <a:pPr lvl="4"/>
            <a:r>
              <a:rPr lang="nl-NL" noProof="0" smtClean="0"/>
              <a:t>Cinquième niveau</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nl-NL"/>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D43C0502-F033-4A10-9983-5512715064EC}" type="slidenum">
              <a:rPr lang="nl-NL"/>
              <a:pPr>
                <a:defRPr/>
              </a:pPr>
              <a:t>‹N°›</a:t>
            </a:fld>
            <a:endParaRPr lang="nl-NL"/>
          </a:p>
        </p:txBody>
      </p:sp>
    </p:spTree>
    <p:extLst>
      <p:ext uri="{BB962C8B-B14F-4D97-AF65-F5344CB8AC3E}">
        <p14:creationId xmlns:p14="http://schemas.microsoft.com/office/powerpoint/2010/main" val="3426476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42B0DC01-8D5E-40A2-93FA-09B78D174449}" type="slidenum">
              <a:rPr lang="nl-NL"/>
              <a:pPr/>
              <a:t>1</a:t>
            </a:fld>
            <a:endParaRPr lang="nl-NL"/>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30DDED1-853A-4602-B4BF-CF08D616A0AD}" type="slidenum">
              <a:rPr lang="nl-NL"/>
              <a:pPr/>
              <a:t>26</a:t>
            </a:fld>
            <a:endParaRPr lang="nl-N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30DDED1-853A-4602-B4BF-CF08D616A0AD}" type="slidenum">
              <a:rPr lang="nl-NL"/>
              <a:pPr/>
              <a:t>27</a:t>
            </a:fld>
            <a:endParaRPr lang="nl-N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0FD427BF-D7D2-4AB6-8CE4-451E8AA737CB}" type="slidenum">
              <a:rPr lang="nl-NL"/>
              <a:pPr/>
              <a:t>28</a:t>
            </a:fld>
            <a:endParaRPr lang="nl-NL"/>
          </a:p>
        </p:txBody>
      </p:sp>
      <p:sp>
        <p:nvSpPr>
          <p:cNvPr id="8195" name="Rectangle 2"/>
          <p:cNvSpPr>
            <a:spLocks noGrp="1" noRot="1" noChangeAspect="1" noChangeArrowheads="1" noTextEdit="1"/>
          </p:cNvSpPr>
          <p:nvPr>
            <p:ph type="sldImg"/>
          </p:nvPr>
        </p:nvSpPr>
        <p:spPr>
          <a:solidFill>
            <a:srgbClr val="FFFFFF"/>
          </a:solidFill>
          <a:ln/>
        </p:spPr>
      </p:sp>
      <p:sp>
        <p:nvSpPr>
          <p:cNvPr id="8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30DDED1-853A-4602-B4BF-CF08D616A0AD}" type="slidenum">
              <a:rPr lang="nl-NL"/>
              <a:pPr/>
              <a:t>2</a:t>
            </a:fld>
            <a:endParaRPr lang="nl-N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FDE992ED-E445-4AD8-8C5F-538EBF7AC346}" type="slidenum">
              <a:rPr lang="nl-NL" smtClean="0"/>
              <a:pPr>
                <a:defRPr/>
              </a:pPr>
              <a:t>11</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DC05887-33A1-4943-883C-2E0834A26551}" type="slidenum">
              <a:rPr lang="fr-FR"/>
              <a:pPr/>
              <a:t>13</a:t>
            </a:fld>
            <a:endParaRPr lang="fr-FR"/>
          </a:p>
        </p:txBody>
      </p:sp>
      <p:sp>
        <p:nvSpPr>
          <p:cNvPr id="20483" name="doc id"/>
          <p:cNvSpPr>
            <a:spLocks noGrp="1" noChangeArrowheads="1"/>
          </p:cNvSpPr>
          <p:nvPr>
            <p:ph type="ftr" sz="quarter" idx="4"/>
          </p:nvPr>
        </p:nvSpPr>
        <p:spPr>
          <a:noFill/>
        </p:spPr>
        <p:txBody>
          <a:bodyPr/>
          <a:lstStyle/>
          <a:p>
            <a:r>
              <a:rPr lang="fr-FR"/>
              <a:t>BRU-ACM021-20100602-NS</a:t>
            </a:r>
          </a:p>
        </p:txBody>
      </p:sp>
      <p:sp>
        <p:nvSpPr>
          <p:cNvPr id="20484" name="Rectangle 12"/>
          <p:cNvSpPr>
            <a:spLocks noGrp="1" noRot="1" noChangeAspect="1" noChangeArrowheads="1" noTextEdit="1"/>
          </p:cNvSpPr>
          <p:nvPr>
            <p:ph type="sldImg"/>
          </p:nvPr>
        </p:nvSpPr>
        <p:spPr>
          <a:ln/>
        </p:spPr>
      </p:sp>
      <p:sp>
        <p:nvSpPr>
          <p:cNvPr id="20485" name="Rectangle 13"/>
          <p:cNvSpPr>
            <a:spLocks noGrp="1" noChangeArrowheads="1"/>
          </p:cNvSpPr>
          <p:nvPr>
            <p:ph type="body" idx="1"/>
          </p:nvPr>
        </p:nvSpPr>
        <p:spPr>
          <a:xfrm>
            <a:off x="555356" y="4913436"/>
            <a:ext cx="5844153" cy="225669"/>
          </a:xfrm>
          <a:noFill/>
          <a:ln/>
        </p:spPr>
        <p:txBody>
          <a:bodyPr/>
          <a:lstStyle/>
          <a:p>
            <a:pPr eaLnBrk="1" hangingPunct="1"/>
            <a:endParaRPr lang="fr-B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FDE992ED-E445-4AD8-8C5F-538EBF7AC346}" type="slidenum">
              <a:rPr lang="nl-NL" smtClean="0"/>
              <a:pPr>
                <a:defRPr/>
              </a:pPr>
              <a:t>18</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FDE992ED-E445-4AD8-8C5F-538EBF7AC346}" type="slidenum">
              <a:rPr lang="nl-NL" smtClean="0"/>
              <a:pPr>
                <a:defRPr/>
              </a:pPr>
              <a:t>19</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30DDED1-853A-4602-B4BF-CF08D616A0AD}" type="slidenum">
              <a:rPr lang="nl-NL"/>
              <a:pPr/>
              <a:t>23</a:t>
            </a:fld>
            <a:endParaRPr lang="nl-N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30DDED1-853A-4602-B4BF-CF08D616A0AD}" type="slidenum">
              <a:rPr lang="nl-NL"/>
              <a:pPr/>
              <a:t>24</a:t>
            </a:fld>
            <a:endParaRPr lang="nl-N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30DDED1-853A-4602-B4BF-CF08D616A0AD}" type="slidenum">
              <a:rPr lang="nl-NL"/>
              <a:pPr/>
              <a:t>25</a:t>
            </a:fld>
            <a:endParaRPr lang="nl-NL"/>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9" descr="Degrade_Orang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539750" y="844550"/>
            <a:ext cx="8277225" cy="593725"/>
          </a:xfrm>
        </p:spPr>
        <p:txBody>
          <a:bodyPr anchor="t"/>
          <a:lstStyle>
            <a:lvl1pPr>
              <a:defRPr sz="3200"/>
            </a:lvl1pPr>
          </a:lstStyle>
          <a:p>
            <a:r>
              <a:rPr lang="nl-NL"/>
              <a:t>Cliquez et modifiez le titre</a:t>
            </a:r>
          </a:p>
        </p:txBody>
      </p:sp>
      <p:sp>
        <p:nvSpPr>
          <p:cNvPr id="3075" name="Rectangle 3"/>
          <p:cNvSpPr>
            <a:spLocks noGrp="1" noChangeArrowheads="1"/>
          </p:cNvSpPr>
          <p:nvPr>
            <p:ph type="subTitle" idx="1"/>
          </p:nvPr>
        </p:nvSpPr>
        <p:spPr>
          <a:xfrm>
            <a:off x="539750" y="1438275"/>
            <a:ext cx="8277225" cy="954088"/>
          </a:xfrm>
        </p:spPr>
        <p:txBody>
          <a:bodyPr/>
          <a:lstStyle>
            <a:lvl1pPr>
              <a:defRPr sz="2400" b="0">
                <a:solidFill>
                  <a:schemeClr val="tx1"/>
                </a:solidFill>
              </a:defRPr>
            </a:lvl1pPr>
          </a:lstStyle>
          <a:p>
            <a:r>
              <a:rPr lang="nl-NL"/>
              <a:t>Cliquez pour modifier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C3C21354-ED65-431F-860E-FABABF1992D6}" type="slidenum">
              <a:rPr lang="nl-NL"/>
              <a:pPr>
                <a:defRPr/>
              </a:pPr>
              <a:t>‹N°›</a:t>
            </a:fld>
            <a:endParaRPr lang="nl-NL"/>
          </a:p>
        </p:txBody>
      </p:sp>
      <p:sp>
        <p:nvSpPr>
          <p:cNvPr id="8" name="Rectangle 5"/>
          <p:cNvSpPr>
            <a:spLocks noGrp="1" noChangeArrowheads="1"/>
          </p:cNvSpPr>
          <p:nvPr>
            <p:ph type="ftr" sz="quarter" idx="11"/>
          </p:nvPr>
        </p:nvSpPr>
        <p:spPr>
          <a:xfrm>
            <a:off x="1259632" y="6548438"/>
            <a:ext cx="4407742" cy="306387"/>
          </a:xfrm>
          <a:ln/>
        </p:spPr>
        <p:txBody>
          <a:bodyPr/>
          <a:lstStyle>
            <a:lvl1pPr>
              <a:defRPr/>
            </a:lvl1pPr>
          </a:lstStyle>
          <a:p>
            <a:pPr>
              <a:defRPr/>
            </a:pPr>
            <a:r>
              <a:rPr lang="nl-NL" dirty="0" err="1" smtClean="0"/>
              <a:t>Programme</a:t>
            </a:r>
            <a:r>
              <a:rPr lang="nl-NL" dirty="0" smtClean="0"/>
              <a:t> Smart-Grid – Smart-Meter</a:t>
            </a:r>
            <a:endParaRPr lang="nl-NL" dirty="0"/>
          </a:p>
        </p:txBody>
      </p:sp>
      <p:sp>
        <p:nvSpPr>
          <p:cNvPr id="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1950" y="1124744"/>
            <a:ext cx="2159000" cy="4955381"/>
          </a:xfrm>
        </p:spPr>
        <p:txBody>
          <a:bodyPr vert="eaVert"/>
          <a:lstStyle/>
          <a:p>
            <a:r>
              <a:rPr lang="fr-FR" dirty="0" smtClean="0"/>
              <a:t>Cliquez pour modifier le style du titre</a:t>
            </a:r>
            <a:endParaRPr lang="fr-BE" dirty="0"/>
          </a:p>
        </p:txBody>
      </p:sp>
      <p:sp>
        <p:nvSpPr>
          <p:cNvPr id="3" name="Espace réservé du texte vertical 2"/>
          <p:cNvSpPr>
            <a:spLocks noGrp="1"/>
          </p:cNvSpPr>
          <p:nvPr>
            <p:ph type="body" orient="vert" idx="1"/>
          </p:nvPr>
        </p:nvSpPr>
        <p:spPr>
          <a:xfrm>
            <a:off x="233363" y="1124744"/>
            <a:ext cx="6326187" cy="495538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044F7A90-353D-464F-82EE-6A3EECF91818}" type="slidenum">
              <a:rPr lang="nl-NL"/>
              <a:pPr>
                <a:defRPr/>
              </a:pPr>
              <a:t>‹N°›</a:t>
            </a:fld>
            <a:endParaRPr lang="nl-NL"/>
          </a:p>
        </p:txBody>
      </p:sp>
      <p:sp>
        <p:nvSpPr>
          <p:cNvPr id="8" name="Rectangle 5"/>
          <p:cNvSpPr>
            <a:spLocks noGrp="1" noChangeArrowheads="1"/>
          </p:cNvSpPr>
          <p:nvPr>
            <p:ph type="ftr" sz="quarter" idx="11"/>
          </p:nvPr>
        </p:nvSpPr>
        <p:spPr>
          <a:xfrm>
            <a:off x="1259632" y="6548438"/>
            <a:ext cx="4407742" cy="306387"/>
          </a:xfrm>
          <a:ln/>
        </p:spPr>
        <p:txBody>
          <a:bodyPr/>
          <a:lstStyle>
            <a:lvl1pPr>
              <a:defRPr/>
            </a:lvl1pPr>
          </a:lstStyle>
          <a:p>
            <a:pPr>
              <a:defRPr/>
            </a:pPr>
            <a:r>
              <a:rPr lang="nl-NL" dirty="0" err="1" smtClean="0"/>
              <a:t>Programme</a:t>
            </a:r>
            <a:r>
              <a:rPr lang="nl-NL" dirty="0" smtClean="0"/>
              <a:t> Smart-Grid – Smart-Meter</a:t>
            </a:r>
            <a:endParaRPr lang="nl-NL" dirty="0"/>
          </a:p>
        </p:txBody>
      </p:sp>
      <p:sp>
        <p:nvSpPr>
          <p:cNvPr id="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5"/>
          <p:cNvSpPr>
            <a:spLocks noGrp="1" noChangeArrowheads="1"/>
          </p:cNvSpPr>
          <p:nvPr>
            <p:ph type="ftr" sz="quarter" idx="11"/>
          </p:nvPr>
        </p:nvSpPr>
        <p:spPr>
          <a:ln/>
        </p:spPr>
        <p:txBody>
          <a:bodyPr/>
          <a:lstStyle>
            <a:lvl1pPr>
              <a:defRPr/>
            </a:lvl1pPr>
          </a:lstStyle>
          <a:p>
            <a:pPr>
              <a:defRPr/>
            </a:pPr>
            <a:r>
              <a:rPr lang="nl-NL" dirty="0" err="1" smtClean="0"/>
              <a:t>Programme</a:t>
            </a:r>
            <a:r>
              <a:rPr lang="nl-NL" dirty="0" smtClean="0"/>
              <a:t> Smart-Grid – Smart-Meter</a:t>
            </a:r>
            <a:endParaRPr lang="nl-NL" dirty="0"/>
          </a:p>
        </p:txBody>
      </p:sp>
      <p:sp>
        <p:nvSpPr>
          <p:cNvPr id="6" name="Rectangle 6"/>
          <p:cNvSpPr>
            <a:spLocks noGrp="1" noChangeArrowheads="1"/>
          </p:cNvSpPr>
          <p:nvPr>
            <p:ph type="sldNum" sz="quarter" idx="12"/>
          </p:nvPr>
        </p:nvSpPr>
        <p:spPr>
          <a:xfrm>
            <a:off x="6084168" y="6548438"/>
            <a:ext cx="662707" cy="304800"/>
          </a:xfrm>
          <a:ln/>
        </p:spPr>
        <p:txBody>
          <a:bodyPr/>
          <a:lstStyle>
            <a:lvl1pPr>
              <a:defRPr/>
            </a:lvl1pPr>
          </a:lstStyle>
          <a:p>
            <a:pPr>
              <a:defRPr/>
            </a:pPr>
            <a:fld id="{511BFD33-74A7-45C5-9DC4-EDA4A63E318A}" type="slidenum">
              <a:rPr lang="nl-NL"/>
              <a:pPr>
                <a:defRPr/>
              </a:pPr>
              <a:t>‹N°›</a:t>
            </a:fld>
            <a:endParaRPr lang="nl-NL" dirty="0"/>
          </a:p>
        </p:txBody>
      </p:sp>
      <p:sp>
        <p:nvSpPr>
          <p:cNvPr id="7"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6" name="Rectangle 6"/>
          <p:cNvSpPr>
            <a:spLocks noGrp="1" noChangeArrowheads="1"/>
          </p:cNvSpPr>
          <p:nvPr>
            <p:ph type="sldNum" sz="quarter" idx="12"/>
          </p:nvPr>
        </p:nvSpPr>
        <p:spPr>
          <a:ln/>
        </p:spPr>
        <p:txBody>
          <a:bodyPr/>
          <a:lstStyle>
            <a:lvl1pPr>
              <a:defRPr/>
            </a:lvl1pPr>
          </a:lstStyle>
          <a:p>
            <a:pPr>
              <a:defRPr/>
            </a:pPr>
            <a:fld id="{A7306076-21BB-4A89-94FB-717C128AE63F}" type="slidenum">
              <a:rPr lang="nl-NL"/>
              <a:pPr>
                <a:defRPr/>
              </a:pPr>
              <a:t>‹N°›</a:t>
            </a:fld>
            <a:endParaRPr lang="nl-NL"/>
          </a:p>
        </p:txBody>
      </p:sp>
      <p:sp>
        <p:nvSpPr>
          <p:cNvPr id="8" name="Rectangle 5"/>
          <p:cNvSpPr>
            <a:spLocks noGrp="1" noChangeArrowheads="1"/>
          </p:cNvSpPr>
          <p:nvPr>
            <p:ph type="ftr" sz="quarter" idx="11"/>
          </p:nvPr>
        </p:nvSpPr>
        <p:spPr>
          <a:xfrm>
            <a:off x="1259632" y="6548438"/>
            <a:ext cx="4407742" cy="306387"/>
          </a:xfrm>
          <a:ln/>
        </p:spPr>
        <p:txBody>
          <a:bodyPr/>
          <a:lstStyle>
            <a:lvl1pPr>
              <a:defRPr/>
            </a:lvl1pPr>
          </a:lstStyle>
          <a:p>
            <a:pPr>
              <a:defRPr/>
            </a:pPr>
            <a:r>
              <a:rPr lang="nl-NL" dirty="0" err="1" smtClean="0"/>
              <a:t>Programme</a:t>
            </a:r>
            <a:r>
              <a:rPr lang="nl-NL" dirty="0" smtClean="0"/>
              <a:t> Smart-Grid – Smart-Meter</a:t>
            </a:r>
            <a:endParaRPr lang="nl-NL" dirty="0"/>
          </a:p>
        </p:txBody>
      </p:sp>
      <p:sp>
        <p:nvSpPr>
          <p:cNvPr id="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233363" y="1438275"/>
            <a:ext cx="4241800"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27563" y="1438275"/>
            <a:ext cx="4243387" cy="464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Rectangle 6"/>
          <p:cNvSpPr>
            <a:spLocks noGrp="1" noChangeArrowheads="1"/>
          </p:cNvSpPr>
          <p:nvPr>
            <p:ph type="sldNum" sz="quarter" idx="12"/>
          </p:nvPr>
        </p:nvSpPr>
        <p:spPr>
          <a:ln/>
        </p:spPr>
        <p:txBody>
          <a:bodyPr/>
          <a:lstStyle>
            <a:lvl1pPr>
              <a:defRPr/>
            </a:lvl1pPr>
          </a:lstStyle>
          <a:p>
            <a:pPr>
              <a:defRPr/>
            </a:pPr>
            <a:fld id="{CB6E1906-93BA-4D4F-AF00-F31D415505AA}" type="slidenum">
              <a:rPr lang="nl-NL"/>
              <a:pPr>
                <a:defRPr/>
              </a:pPr>
              <a:t>‹N°›</a:t>
            </a:fld>
            <a:endParaRPr lang="nl-NL"/>
          </a:p>
        </p:txBody>
      </p:sp>
      <p:sp>
        <p:nvSpPr>
          <p:cNvPr id="9" name="Rectangle 5"/>
          <p:cNvSpPr>
            <a:spLocks noGrp="1" noChangeArrowheads="1"/>
          </p:cNvSpPr>
          <p:nvPr>
            <p:ph type="ftr" sz="quarter" idx="11"/>
          </p:nvPr>
        </p:nvSpPr>
        <p:spPr>
          <a:xfrm>
            <a:off x="1259632" y="6548438"/>
            <a:ext cx="4407742" cy="306387"/>
          </a:xfrm>
          <a:ln/>
        </p:spPr>
        <p:txBody>
          <a:bodyPr/>
          <a:lstStyle>
            <a:lvl1pPr>
              <a:defRPr/>
            </a:lvl1pPr>
          </a:lstStyle>
          <a:p>
            <a:pPr>
              <a:defRPr/>
            </a:pPr>
            <a:r>
              <a:rPr lang="nl-NL" dirty="0" err="1" smtClean="0"/>
              <a:t>Programme</a:t>
            </a:r>
            <a:r>
              <a:rPr lang="nl-NL" dirty="0" smtClean="0"/>
              <a:t> Smart-Grid – Smart-Meter</a:t>
            </a:r>
            <a:endParaRPr lang="nl-NL" dirty="0"/>
          </a:p>
        </p:txBody>
      </p:sp>
      <p:sp>
        <p:nvSpPr>
          <p:cNvPr id="10" name="Rectangle 4"/>
          <p:cNvSpPr>
            <a:spLocks noGrp="1" noChangeArrowheads="1"/>
          </p:cNvSpPr>
          <p:nvPr>
            <p:ph type="dt" sz="half" idx="13"/>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008112"/>
          </a:xfrm>
        </p:spPr>
        <p:txBody>
          <a:bodyPr/>
          <a:lstStyle>
            <a:lvl1pPr>
              <a:defRPr/>
            </a:lvl1pPr>
          </a:lstStyle>
          <a:p>
            <a:r>
              <a:rPr lang="fr-FR" dirty="0" smtClean="0"/>
              <a:t>Cliquez pour modifier le style du titre</a:t>
            </a:r>
            <a:endParaRPr lang="fr-BE" dirty="0"/>
          </a:p>
        </p:txBody>
      </p:sp>
      <p:sp>
        <p:nvSpPr>
          <p:cNvPr id="3" name="Espace réservé du texte 2"/>
          <p:cNvSpPr>
            <a:spLocks noGrp="1"/>
          </p:cNvSpPr>
          <p:nvPr>
            <p:ph type="body" idx="1"/>
          </p:nvPr>
        </p:nvSpPr>
        <p:spPr>
          <a:xfrm>
            <a:off x="457200" y="1268760"/>
            <a:ext cx="4040188"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268760"/>
            <a:ext cx="4041775"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9" name="Rectangle 6"/>
          <p:cNvSpPr>
            <a:spLocks noGrp="1" noChangeArrowheads="1"/>
          </p:cNvSpPr>
          <p:nvPr>
            <p:ph type="sldNum" sz="quarter" idx="12"/>
          </p:nvPr>
        </p:nvSpPr>
        <p:spPr>
          <a:ln/>
        </p:spPr>
        <p:txBody>
          <a:bodyPr/>
          <a:lstStyle>
            <a:lvl1pPr>
              <a:defRPr/>
            </a:lvl1pPr>
          </a:lstStyle>
          <a:p>
            <a:pPr>
              <a:defRPr/>
            </a:pPr>
            <a:fld id="{1B323D0B-80D2-406B-B75B-919BE7281A38}" type="slidenum">
              <a:rPr lang="nl-NL"/>
              <a:pPr>
                <a:defRPr/>
              </a:pPr>
              <a:t>‹N°›</a:t>
            </a:fld>
            <a:endParaRPr lang="nl-NL"/>
          </a:p>
        </p:txBody>
      </p:sp>
      <p:sp>
        <p:nvSpPr>
          <p:cNvPr id="11" name="Rectangle 5"/>
          <p:cNvSpPr>
            <a:spLocks noGrp="1" noChangeArrowheads="1"/>
          </p:cNvSpPr>
          <p:nvPr>
            <p:ph type="ftr" sz="quarter" idx="11"/>
          </p:nvPr>
        </p:nvSpPr>
        <p:spPr>
          <a:xfrm>
            <a:off x="1259632" y="6548438"/>
            <a:ext cx="4407742" cy="306387"/>
          </a:xfrm>
          <a:ln/>
        </p:spPr>
        <p:txBody>
          <a:bodyPr/>
          <a:lstStyle>
            <a:lvl1pPr>
              <a:defRPr/>
            </a:lvl1pPr>
          </a:lstStyle>
          <a:p>
            <a:pPr>
              <a:defRPr/>
            </a:pPr>
            <a:r>
              <a:rPr lang="nl-NL" dirty="0" err="1" smtClean="0"/>
              <a:t>Programme</a:t>
            </a:r>
            <a:r>
              <a:rPr lang="nl-NL" dirty="0" smtClean="0"/>
              <a:t> Smart-Grid – Smart-Meter</a:t>
            </a:r>
            <a:endParaRPr lang="nl-NL" dirty="0"/>
          </a:p>
        </p:txBody>
      </p:sp>
      <p:sp>
        <p:nvSpPr>
          <p:cNvPr id="12" name="Rectangle 4"/>
          <p:cNvSpPr>
            <a:spLocks noGrp="1" noChangeArrowheads="1"/>
          </p:cNvSpPr>
          <p:nvPr>
            <p:ph type="dt" sz="half" idx="13"/>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5" name="Rectangle 6"/>
          <p:cNvSpPr>
            <a:spLocks noGrp="1" noChangeArrowheads="1"/>
          </p:cNvSpPr>
          <p:nvPr>
            <p:ph type="sldNum" sz="quarter" idx="12"/>
          </p:nvPr>
        </p:nvSpPr>
        <p:spPr>
          <a:ln/>
        </p:spPr>
        <p:txBody>
          <a:bodyPr/>
          <a:lstStyle>
            <a:lvl1pPr>
              <a:defRPr/>
            </a:lvl1pPr>
          </a:lstStyle>
          <a:p>
            <a:pPr>
              <a:defRPr/>
            </a:pPr>
            <a:fld id="{D74D5D33-2499-4534-A74A-31CBA2D50D72}" type="slidenum">
              <a:rPr lang="nl-NL"/>
              <a:pPr>
                <a:defRPr/>
              </a:pPr>
              <a:t>‹N°›</a:t>
            </a:fld>
            <a:endParaRPr lang="nl-NL"/>
          </a:p>
        </p:txBody>
      </p:sp>
      <p:sp>
        <p:nvSpPr>
          <p:cNvPr id="7" name="Rectangle 5"/>
          <p:cNvSpPr>
            <a:spLocks noGrp="1" noChangeArrowheads="1"/>
          </p:cNvSpPr>
          <p:nvPr>
            <p:ph type="ftr" sz="quarter" idx="11"/>
          </p:nvPr>
        </p:nvSpPr>
        <p:spPr>
          <a:xfrm>
            <a:off x="1259632" y="6548438"/>
            <a:ext cx="4407742" cy="306387"/>
          </a:xfrm>
          <a:ln/>
        </p:spPr>
        <p:txBody>
          <a:bodyPr/>
          <a:lstStyle>
            <a:lvl1pPr>
              <a:defRPr/>
            </a:lvl1pPr>
          </a:lstStyle>
          <a:p>
            <a:pPr>
              <a:defRPr/>
            </a:pPr>
            <a:r>
              <a:rPr lang="nl-NL" dirty="0" err="1" smtClean="0"/>
              <a:t>Programme</a:t>
            </a:r>
            <a:r>
              <a:rPr lang="nl-NL" dirty="0" smtClean="0"/>
              <a:t> Smart-Grid – Smart-Meter</a:t>
            </a:r>
            <a:endParaRPr lang="nl-NL" dirty="0"/>
          </a:p>
        </p:txBody>
      </p:sp>
      <p:sp>
        <p:nvSpPr>
          <p:cNvPr id="8"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0C559B6B-B70B-4760-A3FC-7A2D36F2C824}" type="slidenum">
              <a:rPr lang="nl-NL"/>
              <a:pPr>
                <a:defRPr/>
              </a:pPr>
              <a:t>‹N°›</a:t>
            </a:fld>
            <a:endParaRPr lang="nl-NL"/>
          </a:p>
        </p:txBody>
      </p:sp>
      <p:sp>
        <p:nvSpPr>
          <p:cNvPr id="6" name="Rectangle 5"/>
          <p:cNvSpPr>
            <a:spLocks noGrp="1" noChangeArrowheads="1"/>
          </p:cNvSpPr>
          <p:nvPr>
            <p:ph type="ftr" sz="quarter" idx="11"/>
          </p:nvPr>
        </p:nvSpPr>
        <p:spPr>
          <a:xfrm>
            <a:off x="1259632" y="6548438"/>
            <a:ext cx="4407742" cy="306387"/>
          </a:xfrm>
          <a:ln/>
        </p:spPr>
        <p:txBody>
          <a:bodyPr/>
          <a:lstStyle>
            <a:lvl1pPr>
              <a:defRPr/>
            </a:lvl1pPr>
          </a:lstStyle>
          <a:p>
            <a:pPr>
              <a:defRPr/>
            </a:pPr>
            <a:r>
              <a:rPr lang="nl-NL" dirty="0" err="1" smtClean="0"/>
              <a:t>Programme</a:t>
            </a:r>
            <a:r>
              <a:rPr lang="nl-NL" dirty="0" smtClean="0"/>
              <a:t> Smart-Grid – Smart-Meter</a:t>
            </a:r>
            <a:endParaRPr lang="nl-NL" dirty="0"/>
          </a:p>
        </p:txBody>
      </p:sp>
      <p:sp>
        <p:nvSpPr>
          <p:cNvPr id="7"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67544" y="1196752"/>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2348880"/>
            <a:ext cx="3008313" cy="37772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Rectangle 6"/>
          <p:cNvSpPr>
            <a:spLocks noGrp="1" noChangeArrowheads="1"/>
          </p:cNvSpPr>
          <p:nvPr>
            <p:ph type="sldNum" sz="quarter" idx="12"/>
          </p:nvPr>
        </p:nvSpPr>
        <p:spPr>
          <a:ln/>
        </p:spPr>
        <p:txBody>
          <a:bodyPr/>
          <a:lstStyle>
            <a:lvl1pPr>
              <a:defRPr/>
            </a:lvl1pPr>
          </a:lstStyle>
          <a:p>
            <a:pPr>
              <a:defRPr/>
            </a:pPr>
            <a:fld id="{EA633C69-50FE-4221-B5EF-A4CE9A7A5D62}" type="slidenum">
              <a:rPr lang="nl-NL"/>
              <a:pPr>
                <a:defRPr/>
              </a:pPr>
              <a:t>‹N°›</a:t>
            </a:fld>
            <a:endParaRPr lang="nl-NL"/>
          </a:p>
        </p:txBody>
      </p:sp>
      <p:sp>
        <p:nvSpPr>
          <p:cNvPr id="9" name="Rectangle 5"/>
          <p:cNvSpPr>
            <a:spLocks noGrp="1" noChangeArrowheads="1"/>
          </p:cNvSpPr>
          <p:nvPr>
            <p:ph type="ftr" sz="quarter" idx="11"/>
          </p:nvPr>
        </p:nvSpPr>
        <p:spPr>
          <a:xfrm>
            <a:off x="1259632" y="6548438"/>
            <a:ext cx="4407742" cy="306387"/>
          </a:xfrm>
          <a:ln/>
        </p:spPr>
        <p:txBody>
          <a:bodyPr/>
          <a:lstStyle>
            <a:lvl1pPr>
              <a:defRPr/>
            </a:lvl1pPr>
          </a:lstStyle>
          <a:p>
            <a:pPr>
              <a:defRPr/>
            </a:pPr>
            <a:r>
              <a:rPr lang="nl-NL" dirty="0" err="1" smtClean="0"/>
              <a:t>Programme</a:t>
            </a:r>
            <a:r>
              <a:rPr lang="nl-NL" dirty="0" smtClean="0"/>
              <a:t> Smart-Grid – Smart-Meter</a:t>
            </a:r>
            <a:endParaRPr lang="nl-NL" dirty="0"/>
          </a:p>
        </p:txBody>
      </p:sp>
      <p:sp>
        <p:nvSpPr>
          <p:cNvPr id="10" name="Rectangle 4"/>
          <p:cNvSpPr>
            <a:spLocks noGrp="1" noChangeArrowheads="1"/>
          </p:cNvSpPr>
          <p:nvPr>
            <p:ph type="dt" sz="half" idx="13"/>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Rectangle 6"/>
          <p:cNvSpPr>
            <a:spLocks noGrp="1" noChangeArrowheads="1"/>
          </p:cNvSpPr>
          <p:nvPr>
            <p:ph type="sldNum" sz="quarter" idx="12"/>
          </p:nvPr>
        </p:nvSpPr>
        <p:spPr>
          <a:ln/>
        </p:spPr>
        <p:txBody>
          <a:bodyPr/>
          <a:lstStyle>
            <a:lvl1pPr>
              <a:defRPr/>
            </a:lvl1pPr>
          </a:lstStyle>
          <a:p>
            <a:pPr>
              <a:defRPr/>
            </a:pPr>
            <a:fld id="{D73B7A07-A66E-4927-8D61-C6A0A2B0A2ED}" type="slidenum">
              <a:rPr lang="nl-NL"/>
              <a:pPr>
                <a:defRPr/>
              </a:pPr>
              <a:t>‹N°›</a:t>
            </a:fld>
            <a:endParaRPr lang="nl-NL"/>
          </a:p>
        </p:txBody>
      </p:sp>
      <p:sp>
        <p:nvSpPr>
          <p:cNvPr id="9" name="Rectangle 5"/>
          <p:cNvSpPr>
            <a:spLocks noGrp="1" noChangeArrowheads="1"/>
          </p:cNvSpPr>
          <p:nvPr>
            <p:ph type="ftr" sz="quarter" idx="11"/>
          </p:nvPr>
        </p:nvSpPr>
        <p:spPr>
          <a:xfrm>
            <a:off x="1259632" y="6548438"/>
            <a:ext cx="4407742" cy="306387"/>
          </a:xfrm>
          <a:ln/>
        </p:spPr>
        <p:txBody>
          <a:bodyPr/>
          <a:lstStyle>
            <a:lvl1pPr>
              <a:defRPr/>
            </a:lvl1pPr>
          </a:lstStyle>
          <a:p>
            <a:pPr>
              <a:defRPr/>
            </a:pPr>
            <a:r>
              <a:rPr lang="nl-NL" dirty="0" err="1" smtClean="0"/>
              <a:t>Programme</a:t>
            </a:r>
            <a:r>
              <a:rPr lang="nl-NL" dirty="0" smtClean="0"/>
              <a:t> Smart-Grid – Smart-Meter</a:t>
            </a:r>
            <a:endParaRPr lang="nl-NL" dirty="0"/>
          </a:p>
        </p:txBody>
      </p:sp>
      <p:sp>
        <p:nvSpPr>
          <p:cNvPr id="10" name="Rectangle 4"/>
          <p:cNvSpPr>
            <a:spLocks noGrp="1" noChangeArrowheads="1"/>
          </p:cNvSpPr>
          <p:nvPr>
            <p:ph type="dt" sz="half" idx="13"/>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age_Blanc"/>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33363" y="0"/>
            <a:ext cx="8277225" cy="1062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Cliquez et modifiez le titre</a:t>
            </a:r>
          </a:p>
        </p:txBody>
      </p:sp>
      <p:sp>
        <p:nvSpPr>
          <p:cNvPr id="1028" name="Rectangle 3"/>
          <p:cNvSpPr>
            <a:spLocks noGrp="1" noChangeArrowheads="1"/>
          </p:cNvSpPr>
          <p:nvPr>
            <p:ph type="body" idx="1"/>
          </p:nvPr>
        </p:nvSpPr>
        <p:spPr bwMode="auto">
          <a:xfrm>
            <a:off x="233363" y="1438275"/>
            <a:ext cx="8637587"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Cliquez pour modifier les styles du texte du masque</a:t>
            </a:r>
          </a:p>
          <a:p>
            <a:pPr lvl="1"/>
            <a:r>
              <a:rPr lang="nl-NL" smtClean="0"/>
              <a:t> Deuxième niveau</a:t>
            </a:r>
          </a:p>
          <a:p>
            <a:pPr lvl="2"/>
            <a:r>
              <a:rPr lang="nl-NL" smtClean="0"/>
              <a:t> Troisième niveau</a:t>
            </a:r>
          </a:p>
          <a:p>
            <a:pPr lvl="3"/>
            <a:r>
              <a:rPr lang="nl-NL" smtClean="0"/>
              <a:t> Quatrième niveau</a:t>
            </a:r>
          </a:p>
          <a:p>
            <a:pPr lvl="4"/>
            <a:r>
              <a:rPr lang="nl-NL" smtClean="0"/>
              <a:t> Cinquième niveau</a:t>
            </a:r>
          </a:p>
        </p:txBody>
      </p:sp>
      <p:sp>
        <p:nvSpPr>
          <p:cNvPr id="2"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
        <p:nvSpPr>
          <p:cNvPr id="1029" name="Rectangle 5"/>
          <p:cNvSpPr>
            <a:spLocks noGrp="1" noChangeArrowheads="1"/>
          </p:cNvSpPr>
          <p:nvPr>
            <p:ph type="ftr" sz="quarter" idx="3"/>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1030" name="Rectangle 6"/>
          <p:cNvSpPr>
            <a:spLocks noGrp="1" noChangeArrowheads="1"/>
          </p:cNvSpPr>
          <p:nvPr>
            <p:ph type="sldNum" sz="quarter" idx="4"/>
          </p:nvPr>
        </p:nvSpPr>
        <p:spPr bwMode="auto">
          <a:xfrm>
            <a:off x="6084168" y="6548438"/>
            <a:ext cx="662707"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smtClean="0">
                <a:solidFill>
                  <a:schemeClr val="bg1"/>
                </a:solidFill>
              </a:defRPr>
            </a:lvl1pPr>
          </a:lstStyle>
          <a:p>
            <a:pPr>
              <a:defRPr/>
            </a:pPr>
            <a:fld id="{E6F08C9A-E42B-4ABB-B808-FE65C0A91152}" type="slidenum">
              <a:rPr lang="nl-NL"/>
              <a:pPr>
                <a:defRPr/>
              </a:pPr>
              <a:t>‹N°›</a:t>
            </a:fld>
            <a:endParaRPr lang="nl-NL"/>
          </a:p>
        </p:txBody>
      </p:sp>
      <p:pic>
        <p:nvPicPr>
          <p:cNvPr id="1032" name="Picture 8" descr="Logo_Resa_Blanc"/>
          <p:cNvPicPr>
            <a:picLocks noChangeAspect="1" noChangeArrowheads="1"/>
          </p:cNvPicPr>
          <p:nvPr userDrawn="1"/>
        </p:nvPicPr>
        <p:blipFill>
          <a:blip r:embed="rId14" cstate="print"/>
          <a:srcRect/>
          <a:stretch>
            <a:fillRect/>
          </a:stretch>
        </p:blipFill>
        <p:spPr bwMode="auto">
          <a:xfrm>
            <a:off x="7556500" y="6116638"/>
            <a:ext cx="1233488" cy="644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p:txStyles>
    <p:titleStyle>
      <a:lvl1pPr algn="l" rtl="0" eaLnBrk="0" fontAlgn="base" hangingPunct="0">
        <a:spcBef>
          <a:spcPct val="0"/>
        </a:spcBef>
        <a:spcAft>
          <a:spcPct val="0"/>
        </a:spcAft>
        <a:defRPr sz="3000" b="1">
          <a:solidFill>
            <a:schemeClr val="bg1"/>
          </a:solidFill>
          <a:latin typeface="+mj-lt"/>
          <a:ea typeface="+mj-ea"/>
          <a:cs typeface="+mj-cs"/>
        </a:defRPr>
      </a:lvl1pPr>
      <a:lvl2pPr algn="l" rtl="0" eaLnBrk="0" fontAlgn="base" hangingPunct="0">
        <a:spcBef>
          <a:spcPct val="0"/>
        </a:spcBef>
        <a:spcAft>
          <a:spcPct val="0"/>
        </a:spcAft>
        <a:defRPr sz="3000" b="1">
          <a:solidFill>
            <a:schemeClr val="bg1"/>
          </a:solidFill>
          <a:latin typeface="Arial" charset="0"/>
          <a:ea typeface="ＭＳ Ｐゴシック" pitchFamily="28" charset="-128"/>
        </a:defRPr>
      </a:lvl2pPr>
      <a:lvl3pPr algn="l" rtl="0" eaLnBrk="0" fontAlgn="base" hangingPunct="0">
        <a:spcBef>
          <a:spcPct val="0"/>
        </a:spcBef>
        <a:spcAft>
          <a:spcPct val="0"/>
        </a:spcAft>
        <a:defRPr sz="3000" b="1">
          <a:solidFill>
            <a:schemeClr val="bg1"/>
          </a:solidFill>
          <a:latin typeface="Arial" charset="0"/>
          <a:ea typeface="ＭＳ Ｐゴシック" pitchFamily="28" charset="-128"/>
        </a:defRPr>
      </a:lvl3pPr>
      <a:lvl4pPr algn="l" rtl="0" eaLnBrk="0" fontAlgn="base" hangingPunct="0">
        <a:spcBef>
          <a:spcPct val="0"/>
        </a:spcBef>
        <a:spcAft>
          <a:spcPct val="0"/>
        </a:spcAft>
        <a:defRPr sz="3000" b="1">
          <a:solidFill>
            <a:schemeClr val="bg1"/>
          </a:solidFill>
          <a:latin typeface="Arial" charset="0"/>
          <a:ea typeface="ＭＳ Ｐゴシック" pitchFamily="28" charset="-128"/>
        </a:defRPr>
      </a:lvl4pPr>
      <a:lvl5pPr algn="l" rtl="0" eaLnBrk="0" fontAlgn="base" hangingPunct="0">
        <a:spcBef>
          <a:spcPct val="0"/>
        </a:spcBef>
        <a:spcAft>
          <a:spcPct val="0"/>
        </a:spcAft>
        <a:defRPr sz="3000" b="1">
          <a:solidFill>
            <a:schemeClr val="bg1"/>
          </a:solidFill>
          <a:latin typeface="Arial" charset="0"/>
          <a:ea typeface="ＭＳ Ｐゴシック" pitchFamily="28" charset="-128"/>
        </a:defRPr>
      </a:lvl5pPr>
      <a:lvl6pPr marL="457200" algn="l" rtl="0" fontAlgn="base">
        <a:spcBef>
          <a:spcPct val="0"/>
        </a:spcBef>
        <a:spcAft>
          <a:spcPct val="0"/>
        </a:spcAft>
        <a:defRPr sz="3000" b="1">
          <a:solidFill>
            <a:schemeClr val="bg1"/>
          </a:solidFill>
          <a:latin typeface="Arial" charset="0"/>
          <a:ea typeface="ＭＳ Ｐゴシック" pitchFamily="28" charset="-128"/>
        </a:defRPr>
      </a:lvl6pPr>
      <a:lvl7pPr marL="914400" algn="l" rtl="0" fontAlgn="base">
        <a:spcBef>
          <a:spcPct val="0"/>
        </a:spcBef>
        <a:spcAft>
          <a:spcPct val="0"/>
        </a:spcAft>
        <a:defRPr sz="3000" b="1">
          <a:solidFill>
            <a:schemeClr val="bg1"/>
          </a:solidFill>
          <a:latin typeface="Arial" charset="0"/>
          <a:ea typeface="ＭＳ Ｐゴシック" pitchFamily="28" charset="-128"/>
        </a:defRPr>
      </a:lvl7pPr>
      <a:lvl8pPr marL="1371600" algn="l" rtl="0" fontAlgn="base">
        <a:spcBef>
          <a:spcPct val="0"/>
        </a:spcBef>
        <a:spcAft>
          <a:spcPct val="0"/>
        </a:spcAft>
        <a:defRPr sz="3000" b="1">
          <a:solidFill>
            <a:schemeClr val="bg1"/>
          </a:solidFill>
          <a:latin typeface="Arial" charset="0"/>
          <a:ea typeface="ＭＳ Ｐゴシック" pitchFamily="28" charset="-128"/>
        </a:defRPr>
      </a:lvl8pPr>
      <a:lvl9pPr marL="1828800" algn="l" rtl="0" fontAlgn="base">
        <a:spcBef>
          <a:spcPct val="0"/>
        </a:spcBef>
        <a:spcAft>
          <a:spcPct val="0"/>
        </a:spcAft>
        <a:defRPr sz="3000" b="1">
          <a:solidFill>
            <a:schemeClr val="bg1"/>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defRPr sz="2700" b="1">
          <a:solidFill>
            <a:srgbClr val="D95121"/>
          </a:solidFill>
          <a:latin typeface="+mn-lt"/>
          <a:ea typeface="+mn-ea"/>
          <a:cs typeface="+mn-cs"/>
        </a:defRPr>
      </a:lvl1pPr>
      <a:lvl2pPr marL="195263" indent="-4763" algn="l" rtl="0" eaLnBrk="0" fontAlgn="base" hangingPunct="0">
        <a:spcBef>
          <a:spcPct val="20000"/>
        </a:spcBef>
        <a:spcAft>
          <a:spcPct val="0"/>
        </a:spcAft>
        <a:buClr>
          <a:srgbClr val="D95121"/>
        </a:buClr>
        <a:buFont typeface="Times" pitchFamily="28" charset="0"/>
        <a:buChar char="•"/>
        <a:defRPr sz="2300">
          <a:solidFill>
            <a:schemeClr val="tx1"/>
          </a:solidFill>
          <a:latin typeface="+mn-lt"/>
          <a:ea typeface="+mn-ea"/>
        </a:defRPr>
      </a:lvl2pPr>
      <a:lvl3pPr marL="387350" indent="-1588" algn="l" rtl="0" eaLnBrk="0" fontAlgn="base" hangingPunct="0">
        <a:spcBef>
          <a:spcPct val="20000"/>
        </a:spcBef>
        <a:spcAft>
          <a:spcPct val="0"/>
        </a:spcAft>
        <a:buClr>
          <a:srgbClr val="D95121"/>
        </a:buClr>
        <a:buChar char="–"/>
        <a:defRPr sz="2100">
          <a:solidFill>
            <a:schemeClr val="tx1"/>
          </a:solidFill>
          <a:latin typeface="+mn-lt"/>
          <a:ea typeface="+mn-ea"/>
        </a:defRPr>
      </a:lvl3pPr>
      <a:lvl4pPr marL="577850" indent="793750" algn="l" rtl="0" eaLnBrk="0" fontAlgn="base" hangingPunct="0">
        <a:spcBef>
          <a:spcPct val="20000"/>
        </a:spcBef>
        <a:spcAft>
          <a:spcPct val="0"/>
        </a:spcAft>
        <a:buFont typeface="Times" pitchFamily="28" charset="0"/>
        <a:buChar char="•"/>
        <a:defRPr>
          <a:solidFill>
            <a:schemeClr val="tx1"/>
          </a:solidFill>
          <a:latin typeface="+mn-lt"/>
          <a:ea typeface="+mn-ea"/>
        </a:defRPr>
      </a:lvl4pPr>
      <a:lvl5pPr marL="768350" indent="1060450" algn="l" rtl="0" eaLnBrk="0" fontAlgn="base" hangingPunct="0">
        <a:spcBef>
          <a:spcPct val="20000"/>
        </a:spcBef>
        <a:spcAft>
          <a:spcPct val="0"/>
        </a:spcAft>
        <a:buChar char="–"/>
        <a:defRPr sz="1600">
          <a:solidFill>
            <a:schemeClr val="tx1"/>
          </a:solidFill>
          <a:latin typeface="+mn-lt"/>
          <a:ea typeface="+mn-ea"/>
        </a:defRPr>
      </a:lvl5pPr>
      <a:lvl6pPr marL="1225550" algn="l" rtl="0" fontAlgn="base">
        <a:spcBef>
          <a:spcPct val="20000"/>
        </a:spcBef>
        <a:spcAft>
          <a:spcPct val="0"/>
        </a:spcAft>
        <a:buChar char="–"/>
        <a:defRPr sz="1600">
          <a:solidFill>
            <a:schemeClr val="tx1"/>
          </a:solidFill>
          <a:latin typeface="+mn-lt"/>
          <a:ea typeface="+mn-ea"/>
        </a:defRPr>
      </a:lvl6pPr>
      <a:lvl7pPr marL="1682750" algn="l" rtl="0" fontAlgn="base">
        <a:spcBef>
          <a:spcPct val="20000"/>
        </a:spcBef>
        <a:spcAft>
          <a:spcPct val="0"/>
        </a:spcAft>
        <a:buChar char="–"/>
        <a:defRPr sz="1600">
          <a:solidFill>
            <a:schemeClr val="tx1"/>
          </a:solidFill>
          <a:latin typeface="+mn-lt"/>
          <a:ea typeface="+mn-ea"/>
        </a:defRPr>
      </a:lvl7pPr>
      <a:lvl8pPr marL="2139950" algn="l" rtl="0" fontAlgn="base">
        <a:spcBef>
          <a:spcPct val="20000"/>
        </a:spcBef>
        <a:spcAft>
          <a:spcPct val="0"/>
        </a:spcAft>
        <a:buChar char="–"/>
        <a:defRPr sz="1600">
          <a:solidFill>
            <a:schemeClr val="tx1"/>
          </a:solidFill>
          <a:latin typeface="+mn-lt"/>
          <a:ea typeface="+mn-ea"/>
        </a:defRPr>
      </a:lvl8pPr>
      <a:lvl9pPr marL="2597150" algn="l" rtl="0" fontAlgn="base">
        <a:spcBef>
          <a:spcPct val="20000"/>
        </a:spcBef>
        <a:spcAft>
          <a:spcPct val="0"/>
        </a:spcAft>
        <a:buChar char="–"/>
        <a:defRPr sz="16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7.jpeg"/><Relationship Id="rId18" Type="http://schemas.openxmlformats.org/officeDocument/2006/relationships/image" Target="../media/image21.jpeg"/><Relationship Id="rId3" Type="http://schemas.openxmlformats.org/officeDocument/2006/relationships/slideLayout" Target="../slideLayouts/slideLayout6.xml"/><Relationship Id="rId21" Type="http://schemas.openxmlformats.org/officeDocument/2006/relationships/image" Target="../media/image23.jpeg"/><Relationship Id="rId7" Type="http://schemas.openxmlformats.org/officeDocument/2006/relationships/image" Target="../media/image13.jpeg"/><Relationship Id="rId12" Type="http://schemas.openxmlformats.org/officeDocument/2006/relationships/hyperlink" Target="http://www.google.be/url?sa=i&amp;rct=j&amp;q=&amp;esrc=s&amp;frm=1&amp;source=images&amp;cd=&amp;cad=rja&amp;docid=BOmofT4QAiiRrM&amp;tbnid=JfZJGOd13AtWkM:&amp;ved=0CAUQjRw&amp;url=http://infodepot.wikia.com/wiki/Netgear_WNDR3700&amp;ei=YiB6Uu_9DYWb1AXgi4GYAw&amp;bvm=bv.55980276,d.d2k&amp;psig=AFQjCNEjnsHWY6NuXUPuW8FkUYtfVkHpow&amp;ust=1383821750280333" TargetMode="External"/><Relationship Id="rId17" Type="http://schemas.openxmlformats.org/officeDocument/2006/relationships/hyperlink" Target="http://www.google.be/url?sa=i&amp;rct=j&amp;q=&amp;esrc=s&amp;frm=1&amp;source=images&amp;cd=&amp;cad=rja&amp;docid=fcYR6flmZPfwvM&amp;tbnid=15TDfzmTpUOJOM:&amp;ved=0CAUQjRw&amp;url=http://store.linksys.com/Cable-Modem/Linksys-DPC3008-DOCSIS-3-Comcast_stcVVproductId146378424VVcatId553891VVviewprod.htm&amp;ei=7SB6UtngM6e60QW_2IHgDA&amp;bvm=bv.55980276,d.d2k&amp;psig=AFQjCNEefmZ0wtf4vbX3UMixgS1Pp3Yqnw&amp;ust=1383821915352377" TargetMode="External"/><Relationship Id="rId2" Type="http://schemas.openxmlformats.org/officeDocument/2006/relationships/tags" Target="../tags/tag1.xml"/><Relationship Id="rId16" Type="http://schemas.openxmlformats.org/officeDocument/2006/relationships/image" Target="../media/image20.jpeg"/><Relationship Id="rId20" Type="http://schemas.openxmlformats.org/officeDocument/2006/relationships/image" Target="../media/image7.jpe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6.png"/><Relationship Id="rId5" Type="http://schemas.openxmlformats.org/officeDocument/2006/relationships/image" Target="../media/image12.jpeg"/><Relationship Id="rId15" Type="http://schemas.openxmlformats.org/officeDocument/2006/relationships/image" Target="../media/image19.jpe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notesSlide" Target="../notesSlides/notesSlide4.xml"/><Relationship Id="rId9" Type="http://schemas.openxmlformats.org/officeDocument/2006/relationships/hyperlink" Target="http://www.sma-benelux.com/nl_BE/producten/omvormers/sunny-boy.html" TargetMode="External"/><Relationship Id="rId14" Type="http://schemas.openxmlformats.org/officeDocument/2006/relationships/image" Target="../media/image18.png"/><Relationship Id="rId2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Endossement"/>
          <p:cNvPicPr>
            <a:picLocks noChangeAspect="1" noChangeArrowheads="1"/>
          </p:cNvPicPr>
          <p:nvPr/>
        </p:nvPicPr>
        <p:blipFill>
          <a:blip r:embed="rId3" cstate="print"/>
          <a:srcRect/>
          <a:stretch>
            <a:fillRect/>
          </a:stretch>
        </p:blipFill>
        <p:spPr bwMode="auto">
          <a:xfrm>
            <a:off x="7575550" y="6423025"/>
            <a:ext cx="990600" cy="142875"/>
          </a:xfrm>
          <a:prstGeom prst="rect">
            <a:avLst/>
          </a:prstGeom>
          <a:noFill/>
          <a:ln w="9525">
            <a:noFill/>
            <a:miter lim="800000"/>
            <a:headEnd/>
            <a:tailEnd/>
          </a:ln>
        </p:spPr>
      </p:pic>
      <p:pic>
        <p:nvPicPr>
          <p:cNvPr id="3075" name="Picture 5" descr="Logo_Resa"/>
          <p:cNvPicPr>
            <a:picLocks noChangeAspect="1" noChangeArrowheads="1"/>
          </p:cNvPicPr>
          <p:nvPr/>
        </p:nvPicPr>
        <p:blipFill>
          <a:blip r:embed="rId4" cstate="print"/>
          <a:srcRect/>
          <a:stretch>
            <a:fillRect/>
          </a:stretch>
        </p:blipFill>
        <p:spPr bwMode="auto">
          <a:xfrm>
            <a:off x="5937250" y="3346450"/>
            <a:ext cx="2684463" cy="1412875"/>
          </a:xfrm>
          <a:prstGeom prst="rect">
            <a:avLst/>
          </a:prstGeom>
          <a:noFill/>
          <a:ln w="9525">
            <a:noFill/>
            <a:miter lim="800000"/>
            <a:headEnd/>
            <a:tailEnd/>
          </a:ln>
        </p:spPr>
      </p:pic>
      <p:sp>
        <p:nvSpPr>
          <p:cNvPr id="3076" name="Rectangle 6"/>
          <p:cNvSpPr>
            <a:spLocks noChangeArrowheads="1"/>
          </p:cNvSpPr>
          <p:nvPr/>
        </p:nvSpPr>
        <p:spPr bwMode="auto">
          <a:xfrm>
            <a:off x="539750" y="2517775"/>
            <a:ext cx="2159000" cy="539750"/>
          </a:xfrm>
          <a:prstGeom prst="rect">
            <a:avLst/>
          </a:prstGeom>
          <a:noFill/>
          <a:ln w="9525">
            <a:noFill/>
            <a:miter lim="800000"/>
            <a:headEnd/>
            <a:tailEnd/>
          </a:ln>
        </p:spPr>
        <p:txBody>
          <a:bodyPr/>
          <a:lstStyle/>
          <a:p>
            <a:r>
              <a:rPr lang="fr-BE" sz="2200" dirty="0" smtClean="0">
                <a:solidFill>
                  <a:schemeClr val="bg1"/>
                </a:solidFill>
                <a:latin typeface="Cambria" pitchFamily="18" charset="0"/>
              </a:rPr>
              <a:t>12/02/2014</a:t>
            </a:r>
            <a:endParaRPr lang="fr-BE" sz="2200" dirty="0">
              <a:latin typeface="Cambria" pitchFamily="18" charset="0"/>
            </a:endParaRPr>
          </a:p>
        </p:txBody>
      </p:sp>
      <p:sp>
        <p:nvSpPr>
          <p:cNvPr id="3077" name="Rectangle 10"/>
          <p:cNvSpPr>
            <a:spLocks noChangeArrowheads="1"/>
          </p:cNvSpPr>
          <p:nvPr/>
        </p:nvSpPr>
        <p:spPr bwMode="auto">
          <a:xfrm>
            <a:off x="539750" y="844550"/>
            <a:ext cx="8277225" cy="593725"/>
          </a:xfrm>
          <a:prstGeom prst="rect">
            <a:avLst/>
          </a:prstGeom>
          <a:noFill/>
          <a:ln w="9525">
            <a:noFill/>
            <a:miter lim="800000"/>
            <a:headEnd/>
            <a:tailEnd/>
          </a:ln>
        </p:spPr>
        <p:txBody>
          <a:bodyPr/>
          <a:lstStyle/>
          <a:p>
            <a:pPr eaLnBrk="1" hangingPunct="1"/>
            <a:r>
              <a:rPr lang="fr-BE" sz="3200" b="1" dirty="0" smtClean="0">
                <a:solidFill>
                  <a:schemeClr val="bg1"/>
                </a:solidFill>
                <a:latin typeface="Cambria" pitchFamily="18" charset="0"/>
              </a:rPr>
              <a:t>Programme Smart-Grid / Smart </a:t>
            </a:r>
            <a:r>
              <a:rPr lang="fr-BE" sz="3200" b="1" dirty="0" err="1" smtClean="0">
                <a:solidFill>
                  <a:schemeClr val="bg1"/>
                </a:solidFill>
                <a:latin typeface="Cambria" pitchFamily="18" charset="0"/>
              </a:rPr>
              <a:t>Meter</a:t>
            </a:r>
            <a:endParaRPr lang="fr-BE" sz="3200" b="1" dirty="0">
              <a:solidFill>
                <a:schemeClr val="bg1"/>
              </a:solidFill>
              <a:latin typeface="Cambria" pitchFamily="18" charset="0"/>
            </a:endParaRPr>
          </a:p>
        </p:txBody>
      </p:sp>
      <p:sp>
        <p:nvSpPr>
          <p:cNvPr id="6" name="Rectangle 10"/>
          <p:cNvSpPr>
            <a:spLocks noChangeArrowheads="1"/>
          </p:cNvSpPr>
          <p:nvPr/>
        </p:nvSpPr>
        <p:spPr bwMode="auto">
          <a:xfrm>
            <a:off x="539552" y="1340768"/>
            <a:ext cx="8277225" cy="593725"/>
          </a:xfrm>
          <a:prstGeom prst="rect">
            <a:avLst/>
          </a:prstGeom>
          <a:noFill/>
          <a:ln w="9525">
            <a:noFill/>
            <a:miter lim="800000"/>
            <a:headEnd/>
            <a:tailEnd/>
          </a:ln>
        </p:spPr>
        <p:txBody>
          <a:bodyPr/>
          <a:lstStyle/>
          <a:p>
            <a:pPr eaLnBrk="1" hangingPunct="1"/>
            <a:r>
              <a:rPr lang="fr-BE" sz="2800" b="1" dirty="0" smtClean="0">
                <a:solidFill>
                  <a:schemeClr val="accent3">
                    <a:lumMod val="85000"/>
                  </a:schemeClr>
                </a:solidFill>
                <a:latin typeface="Cambria" pitchFamily="18" charset="0"/>
              </a:rPr>
              <a:t>CWaPE :  Forum REFLEX</a:t>
            </a:r>
            <a:endParaRPr lang="fr-BE" sz="2800" b="1" dirty="0">
              <a:solidFill>
                <a:schemeClr val="accent3">
                  <a:lumMod val="85000"/>
                </a:schemeClr>
              </a:solidFill>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bwMode="auto">
          <a:xfrm>
            <a:off x="3563888" y="1383261"/>
            <a:ext cx="5163046"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700" b="1">
                <a:solidFill>
                  <a:srgbClr val="D95121"/>
                </a:solidFill>
                <a:latin typeface="+mn-lt"/>
                <a:ea typeface="+mn-ea"/>
                <a:cs typeface="+mn-cs"/>
              </a:defRPr>
            </a:lvl1pPr>
            <a:lvl2pPr marL="195263" indent="-4763" algn="l" rtl="0" eaLnBrk="0" fontAlgn="base" hangingPunct="0">
              <a:spcBef>
                <a:spcPct val="20000"/>
              </a:spcBef>
              <a:spcAft>
                <a:spcPct val="0"/>
              </a:spcAft>
              <a:buClr>
                <a:srgbClr val="D95121"/>
              </a:buClr>
              <a:buFont typeface="Times" pitchFamily="28" charset="0"/>
              <a:buChar char="•"/>
              <a:defRPr sz="2300">
                <a:solidFill>
                  <a:schemeClr val="tx1"/>
                </a:solidFill>
                <a:latin typeface="+mn-lt"/>
                <a:ea typeface="+mn-ea"/>
              </a:defRPr>
            </a:lvl2pPr>
            <a:lvl3pPr marL="387350" indent="-1588" algn="l" rtl="0" eaLnBrk="0" fontAlgn="base" hangingPunct="0">
              <a:spcBef>
                <a:spcPct val="20000"/>
              </a:spcBef>
              <a:spcAft>
                <a:spcPct val="0"/>
              </a:spcAft>
              <a:buClr>
                <a:srgbClr val="D95121"/>
              </a:buClr>
              <a:buChar char="–"/>
              <a:defRPr sz="2100">
                <a:solidFill>
                  <a:schemeClr val="tx1"/>
                </a:solidFill>
                <a:latin typeface="+mn-lt"/>
                <a:ea typeface="+mn-ea"/>
              </a:defRPr>
            </a:lvl3pPr>
            <a:lvl4pPr marL="577850" indent="793750" algn="l" rtl="0" eaLnBrk="0" fontAlgn="base" hangingPunct="0">
              <a:spcBef>
                <a:spcPct val="20000"/>
              </a:spcBef>
              <a:spcAft>
                <a:spcPct val="0"/>
              </a:spcAft>
              <a:buFont typeface="Times" pitchFamily="28" charset="0"/>
              <a:buChar char="•"/>
              <a:defRPr>
                <a:solidFill>
                  <a:schemeClr val="tx1"/>
                </a:solidFill>
                <a:latin typeface="+mn-lt"/>
                <a:ea typeface="+mn-ea"/>
              </a:defRPr>
            </a:lvl4pPr>
            <a:lvl5pPr marL="768350" indent="1060450" algn="l" rtl="0" eaLnBrk="0" fontAlgn="base" hangingPunct="0">
              <a:spcBef>
                <a:spcPct val="20000"/>
              </a:spcBef>
              <a:spcAft>
                <a:spcPct val="0"/>
              </a:spcAft>
              <a:buChar char="–"/>
              <a:defRPr sz="1600">
                <a:solidFill>
                  <a:schemeClr val="tx1"/>
                </a:solidFill>
                <a:latin typeface="+mn-lt"/>
                <a:ea typeface="+mn-ea"/>
              </a:defRPr>
            </a:lvl5pPr>
            <a:lvl6pPr marL="1225550" algn="l" rtl="0" fontAlgn="base">
              <a:spcBef>
                <a:spcPct val="20000"/>
              </a:spcBef>
              <a:spcAft>
                <a:spcPct val="0"/>
              </a:spcAft>
              <a:buChar char="–"/>
              <a:defRPr sz="1600">
                <a:solidFill>
                  <a:schemeClr val="tx1"/>
                </a:solidFill>
                <a:latin typeface="+mn-lt"/>
                <a:ea typeface="+mn-ea"/>
              </a:defRPr>
            </a:lvl6pPr>
            <a:lvl7pPr marL="1682750" algn="l" rtl="0" fontAlgn="base">
              <a:spcBef>
                <a:spcPct val="20000"/>
              </a:spcBef>
              <a:spcAft>
                <a:spcPct val="0"/>
              </a:spcAft>
              <a:buChar char="–"/>
              <a:defRPr sz="1600">
                <a:solidFill>
                  <a:schemeClr val="tx1"/>
                </a:solidFill>
                <a:latin typeface="+mn-lt"/>
                <a:ea typeface="+mn-ea"/>
              </a:defRPr>
            </a:lvl7pPr>
            <a:lvl8pPr marL="2139950" algn="l" rtl="0" fontAlgn="base">
              <a:spcBef>
                <a:spcPct val="20000"/>
              </a:spcBef>
              <a:spcAft>
                <a:spcPct val="0"/>
              </a:spcAft>
              <a:buChar char="–"/>
              <a:defRPr sz="1600">
                <a:solidFill>
                  <a:schemeClr val="tx1"/>
                </a:solidFill>
                <a:latin typeface="+mn-lt"/>
                <a:ea typeface="+mn-ea"/>
              </a:defRPr>
            </a:lvl8pPr>
            <a:lvl9pPr marL="2597150" algn="l" rtl="0" fontAlgn="base">
              <a:spcBef>
                <a:spcPct val="20000"/>
              </a:spcBef>
              <a:spcAft>
                <a:spcPct val="0"/>
              </a:spcAft>
              <a:buChar char="–"/>
              <a:defRPr sz="1600">
                <a:solidFill>
                  <a:schemeClr val="tx1"/>
                </a:solidFill>
                <a:latin typeface="+mn-lt"/>
                <a:ea typeface="+mn-ea"/>
              </a:defRPr>
            </a:lvl9pPr>
          </a:lstStyle>
          <a:p>
            <a:r>
              <a:rPr lang="fr-BE" sz="1600" u="sng" kern="0" dirty="0" smtClean="0"/>
              <a:t>Prototype 1 : Coffret Smart-</a:t>
            </a:r>
            <a:r>
              <a:rPr lang="fr-BE" sz="1600" u="sng" kern="0" dirty="0" err="1" smtClean="0"/>
              <a:t>Meter</a:t>
            </a:r>
            <a:r>
              <a:rPr lang="fr-BE" sz="1600" u="sng" kern="0" dirty="0" smtClean="0"/>
              <a:t> (POC 2012)</a:t>
            </a:r>
          </a:p>
          <a:p>
            <a:pPr>
              <a:buFont typeface="+mj-lt"/>
              <a:buAutoNum type="arabicPeriod"/>
            </a:pPr>
            <a:r>
              <a:rPr lang="fr-BE" sz="1800" kern="0" dirty="0" smtClean="0"/>
              <a:t>Modem VOO (Coffret indépendant)</a:t>
            </a:r>
          </a:p>
          <a:p>
            <a:pPr>
              <a:buFont typeface="+mj-lt"/>
              <a:buAutoNum type="arabicPeriod"/>
            </a:pPr>
            <a:r>
              <a:rPr lang="fr-BE" sz="1600" b="0" kern="0" dirty="0" smtClean="0"/>
              <a:t>Smart-</a:t>
            </a:r>
            <a:r>
              <a:rPr lang="fr-BE" sz="1600" b="0" kern="0" dirty="0" err="1" smtClean="0"/>
              <a:t>Meter</a:t>
            </a:r>
            <a:endParaRPr lang="fr-BE" sz="1600" b="0" kern="0" dirty="0" smtClean="0"/>
          </a:p>
          <a:p>
            <a:pPr>
              <a:buFont typeface="+mj-lt"/>
              <a:buAutoNum type="arabicPeriod"/>
            </a:pPr>
            <a:r>
              <a:rPr lang="fr-BE" sz="1600" b="0" kern="0" dirty="0" smtClean="0"/>
              <a:t>Fusible de protection en amont du compteur</a:t>
            </a:r>
          </a:p>
          <a:p>
            <a:pPr>
              <a:buFont typeface="+mj-lt"/>
              <a:buAutoNum type="arabicPeriod"/>
            </a:pPr>
            <a:r>
              <a:rPr lang="fr-BE" sz="1600" b="0" kern="0" dirty="0" smtClean="0"/>
              <a:t>Disjoncteur en aval du compteur</a:t>
            </a:r>
          </a:p>
          <a:p>
            <a:pPr>
              <a:buFont typeface="+mj-lt"/>
              <a:buAutoNum type="arabicPeriod"/>
            </a:pPr>
            <a:r>
              <a:rPr lang="fr-BE" sz="1800" kern="0" dirty="0" smtClean="0"/>
              <a:t>Récepteur télécommande centralisée</a:t>
            </a:r>
          </a:p>
          <a:p>
            <a:pPr>
              <a:buFont typeface="+mj-lt"/>
              <a:buAutoNum type="arabicPeriod"/>
            </a:pPr>
            <a:r>
              <a:rPr lang="fr-BE" sz="1600" b="0" kern="0" dirty="0" smtClean="0"/>
              <a:t>Connexions VOO</a:t>
            </a:r>
          </a:p>
          <a:p>
            <a:pPr>
              <a:buFont typeface="+mj-lt"/>
              <a:buAutoNum type="arabicPeriod"/>
            </a:pPr>
            <a:r>
              <a:rPr lang="fr-BE" sz="1600" b="0" kern="0" dirty="0" smtClean="0"/>
              <a:t>Contacts NO vers l’installation du client</a:t>
            </a:r>
          </a:p>
          <a:p>
            <a:endParaRPr lang="fr-BE" sz="1600" b="0" kern="0" dirty="0"/>
          </a:p>
        </p:txBody>
      </p:sp>
      <p:sp>
        <p:nvSpPr>
          <p:cNvPr id="5" name="Espace réservé du pied de page 4"/>
          <p:cNvSpPr>
            <a:spLocks noGrp="1"/>
          </p:cNvSpPr>
          <p:nvPr>
            <p:ph type="ftr" sz="quarter" idx="11"/>
          </p:nvPr>
        </p:nvSpPr>
        <p:spPr/>
        <p:txBody>
          <a:bodyPr/>
          <a:lstStyle/>
          <a:p>
            <a:pPr>
              <a:defRPr/>
            </a:pPr>
            <a:r>
              <a:rPr lang="nl-NL" dirty="0" err="1" smtClean="0"/>
              <a:t>Programme</a:t>
            </a:r>
            <a:r>
              <a:rPr lang="nl-NL" dirty="0" smtClean="0"/>
              <a:t> Smart-Grid – Smart-Meter</a:t>
            </a:r>
            <a:endParaRPr lang="nl-NL" dirty="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10</a:t>
            </a:fld>
            <a:endParaRPr lang="nl-NL" dirty="0"/>
          </a:p>
        </p:txBody>
      </p:sp>
      <p:pic>
        <p:nvPicPr>
          <p:cNvPr id="7" name="Image 6" descr="C:\Users\versyp.ALE\AppData\Local\Microsoft\Windows\Temporary Internet Files\Content.Word\SM 2012 ETHERNET AVEC SECTIONNEUR INTER. FUS(2).jpg"/>
          <p:cNvPicPr/>
          <p:nvPr/>
        </p:nvPicPr>
        <p:blipFill rotWithShape="1">
          <a:blip r:embed="rId2">
            <a:extLst>
              <a:ext uri="{28A0092B-C50C-407E-A947-70E740481C1C}">
                <a14:useLocalDpi xmlns:a14="http://schemas.microsoft.com/office/drawing/2010/main" val="0"/>
              </a:ext>
            </a:extLst>
          </a:blip>
          <a:srcRect l="21194" t="4966" r="20082"/>
          <a:stretch/>
        </p:blipFill>
        <p:spPr bwMode="auto">
          <a:xfrm>
            <a:off x="755576" y="1383261"/>
            <a:ext cx="2160240" cy="4661262"/>
          </a:xfrm>
          <a:prstGeom prst="rect">
            <a:avLst/>
          </a:prstGeom>
          <a:noFill/>
          <a:ln>
            <a:noFill/>
          </a:ln>
          <a:extLst>
            <a:ext uri="{53640926-AAD7-44D8-BBD7-CCE9431645EC}">
              <a14:shadowObscured xmlns:a14="http://schemas.microsoft.com/office/drawing/2010/main"/>
            </a:ext>
          </a:extLst>
        </p:spPr>
      </p:pic>
      <p:pic>
        <p:nvPicPr>
          <p:cNvPr id="8" name="Image 7" descr="C:\Users\versyp.ALE\AppData\Local\Microsoft\Windows\Temporary Internet Files\Content.Word\COFFRET MODEM VOO POUR SM ETHERNET 2012.jpg"/>
          <p:cNvPicPr/>
          <p:nvPr/>
        </p:nvPicPr>
        <p:blipFill rotWithShape="1">
          <a:blip r:embed="rId3" cstate="print">
            <a:extLst>
              <a:ext uri="{28A0092B-C50C-407E-A947-70E740481C1C}">
                <a14:useLocalDpi xmlns:a14="http://schemas.microsoft.com/office/drawing/2010/main" val="0"/>
              </a:ext>
            </a:extLst>
          </a:blip>
          <a:srcRect l="17670" t="13922" r="9237" b="10986"/>
          <a:stretch/>
        </p:blipFill>
        <p:spPr bwMode="auto">
          <a:xfrm>
            <a:off x="2915816" y="4581128"/>
            <a:ext cx="1733550" cy="1333500"/>
          </a:xfrm>
          <a:prstGeom prst="rect">
            <a:avLst/>
          </a:prstGeom>
          <a:noFill/>
          <a:ln>
            <a:noFill/>
          </a:ln>
          <a:extLst>
            <a:ext uri="{53640926-AAD7-44D8-BBD7-CCE9431645EC}">
              <a14:shadowObscured xmlns:a14="http://schemas.microsoft.com/office/drawing/2010/main"/>
            </a:ext>
          </a:extLst>
        </p:spPr>
      </p:pic>
      <p:sp>
        <p:nvSpPr>
          <p:cNvPr id="10" name="Ellipse 9"/>
          <p:cNvSpPr/>
          <p:nvPr/>
        </p:nvSpPr>
        <p:spPr bwMode="auto">
          <a:xfrm>
            <a:off x="1475656" y="4460205"/>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BE" sz="1200" b="1" dirty="0">
                <a:solidFill>
                  <a:srgbClr val="FF0000"/>
                </a:solidFill>
                <a:latin typeface="Arial" charset="0"/>
                <a:ea typeface="ＭＳ Ｐゴシック" pitchFamily="28" charset="-128"/>
              </a:rPr>
              <a:t>5</a:t>
            </a:r>
            <a:endParaRPr kumimoji="0" lang="fr-BE" sz="1200" b="1" i="0" u="none" strike="noStrike" cap="none" normalizeH="0" baseline="0" dirty="0" smtClean="0">
              <a:ln>
                <a:noFill/>
              </a:ln>
              <a:solidFill>
                <a:srgbClr val="FF0000"/>
              </a:solidFill>
              <a:effectLst/>
              <a:latin typeface="Arial" charset="0"/>
              <a:ea typeface="ＭＳ Ｐゴシック" pitchFamily="28" charset="-128"/>
            </a:endParaRPr>
          </a:p>
        </p:txBody>
      </p:sp>
      <p:sp>
        <p:nvSpPr>
          <p:cNvPr id="11" name="Ellipse 10"/>
          <p:cNvSpPr/>
          <p:nvPr/>
        </p:nvSpPr>
        <p:spPr bwMode="auto">
          <a:xfrm>
            <a:off x="3707904" y="5738014"/>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6</a:t>
            </a:r>
          </a:p>
        </p:txBody>
      </p:sp>
      <p:sp>
        <p:nvSpPr>
          <p:cNvPr id="12" name="Ellipse 11"/>
          <p:cNvSpPr/>
          <p:nvPr/>
        </p:nvSpPr>
        <p:spPr bwMode="auto">
          <a:xfrm>
            <a:off x="2567955" y="5770803"/>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7</a:t>
            </a:r>
          </a:p>
        </p:txBody>
      </p:sp>
      <p:sp>
        <p:nvSpPr>
          <p:cNvPr id="13" name="Ellipse 12"/>
          <p:cNvSpPr/>
          <p:nvPr/>
        </p:nvSpPr>
        <p:spPr bwMode="auto">
          <a:xfrm>
            <a:off x="3940229" y="4513734"/>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1</a:t>
            </a:r>
          </a:p>
        </p:txBody>
      </p:sp>
      <p:sp>
        <p:nvSpPr>
          <p:cNvPr id="14" name="Ellipse 13"/>
          <p:cNvSpPr/>
          <p:nvPr/>
        </p:nvSpPr>
        <p:spPr bwMode="auto">
          <a:xfrm>
            <a:off x="2305352" y="2348880"/>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2</a:t>
            </a:r>
          </a:p>
        </p:txBody>
      </p:sp>
      <p:sp>
        <p:nvSpPr>
          <p:cNvPr id="15" name="Ellipse 14"/>
          <p:cNvSpPr/>
          <p:nvPr/>
        </p:nvSpPr>
        <p:spPr bwMode="auto">
          <a:xfrm>
            <a:off x="2309197" y="3861048"/>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3</a:t>
            </a:r>
          </a:p>
        </p:txBody>
      </p:sp>
      <p:sp>
        <p:nvSpPr>
          <p:cNvPr id="16" name="Ellipse 15"/>
          <p:cNvSpPr/>
          <p:nvPr/>
        </p:nvSpPr>
        <p:spPr bwMode="auto">
          <a:xfrm>
            <a:off x="2502173" y="4656673"/>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4</a:t>
            </a:r>
          </a:p>
        </p:txBody>
      </p:sp>
      <p:sp>
        <p:nvSpPr>
          <p:cNvPr id="17" name="Titre 1"/>
          <p:cNvSpPr>
            <a:spLocks noGrp="1"/>
          </p:cNvSpPr>
          <p:nvPr>
            <p:ph type="title"/>
          </p:nvPr>
        </p:nvSpPr>
        <p:spPr>
          <a:xfrm>
            <a:off x="233363" y="0"/>
            <a:ext cx="8277225" cy="1062038"/>
          </a:xfrm>
        </p:spPr>
        <p:txBody>
          <a:bodyPr/>
          <a:lstStyle/>
          <a:p>
            <a:r>
              <a:rPr lang="fr-BE" dirty="0" smtClean="0"/>
              <a:t>1.1.1. Smart </a:t>
            </a:r>
            <a:r>
              <a:rPr lang="fr-BE" dirty="0" err="1" smtClean="0"/>
              <a:t>Residence</a:t>
            </a:r>
            <a:r>
              <a:rPr lang="fr-BE" dirty="0" smtClean="0"/>
              <a:t> - Pilote</a:t>
            </a:r>
            <a:endParaRPr lang="fr-BE" dirty="0"/>
          </a:p>
        </p:txBody>
      </p:sp>
      <p:sp>
        <p:nvSpPr>
          <p:cNvPr id="18"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2725785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Espace réservé du numéro de diapositive 12"/>
          <p:cNvSpPr>
            <a:spLocks noGrp="1"/>
          </p:cNvSpPr>
          <p:nvPr>
            <p:ph type="sldNum" sz="quarter" idx="4294967295"/>
          </p:nvPr>
        </p:nvSpPr>
        <p:spPr>
          <a:xfrm>
            <a:off x="6207125" y="6548438"/>
            <a:ext cx="668338" cy="304800"/>
          </a:xfrm>
          <a:prstGeom prst="rect">
            <a:avLst/>
          </a:prstGeom>
          <a:noFill/>
        </p:spPr>
        <p:txBody>
          <a:bodyPr/>
          <a:lstStyle/>
          <a:p>
            <a:fld id="{717990E5-B006-4A5B-A8A4-72F6EC9ADFB9}" type="slidenum">
              <a:rPr lang="nl-NL" smtClean="0">
                <a:ea typeface="ＭＳ Ｐゴシック"/>
                <a:cs typeface="ＭＳ Ｐゴシック"/>
              </a:rPr>
              <a:pPr/>
              <a:t>11</a:t>
            </a:fld>
            <a:endParaRPr lang="nl-NL" smtClean="0">
              <a:ea typeface="ＭＳ Ｐゴシック"/>
              <a:cs typeface="ＭＳ Ｐゴシック"/>
            </a:endParaRPr>
          </a:p>
        </p:txBody>
      </p:sp>
      <p:sp>
        <p:nvSpPr>
          <p:cNvPr id="17418" name="Rectangle 5"/>
          <p:cNvSpPr>
            <a:spLocks noGrp="1" noChangeArrowheads="1"/>
          </p:cNvSpPr>
          <p:nvPr>
            <p:ph type="ftr" sz="quarter" idx="12"/>
          </p:nvPr>
        </p:nvSpPr>
        <p:spPr>
          <a:noFill/>
        </p:spPr>
        <p:txBody>
          <a:bodyPr/>
          <a:lstStyle/>
          <a:p>
            <a:r>
              <a:rPr lang="fr-BE">
                <a:ea typeface="ＭＳ Ｐゴシック"/>
                <a:cs typeface="ＭＳ Ｐゴシック"/>
              </a:rPr>
              <a:t>                     RESA - GRD Gaz et Electricité          </a:t>
            </a:r>
            <a:endParaRPr lang="nl-NL">
              <a:ea typeface="ＭＳ Ｐゴシック"/>
              <a:cs typeface="ＭＳ Ｐゴシック"/>
            </a:endParaRPr>
          </a:p>
        </p:txBody>
      </p:sp>
      <p:sp>
        <p:nvSpPr>
          <p:cNvPr id="6" name="ZoneTexte 5"/>
          <p:cNvSpPr txBox="1"/>
          <p:nvPr/>
        </p:nvSpPr>
        <p:spPr>
          <a:xfrm>
            <a:off x="179512" y="1124744"/>
            <a:ext cx="8568952" cy="3514808"/>
          </a:xfrm>
          <a:prstGeom prst="rect">
            <a:avLst/>
          </a:prstGeom>
          <a:noFill/>
        </p:spPr>
        <p:txBody>
          <a:bodyPr wrap="square" rtlCol="0">
            <a:spAutoFit/>
          </a:bodyPr>
          <a:lstStyle/>
          <a:p>
            <a:r>
              <a:rPr lang="nl-NL" sz="1800" b="1" u="sng" dirty="0">
                <a:solidFill>
                  <a:srgbClr val="D95121"/>
                </a:solidFill>
                <a:latin typeface="+mn-lt"/>
                <a:ea typeface="+mn-ea"/>
              </a:rPr>
              <a:t>Première </a:t>
            </a:r>
            <a:r>
              <a:rPr lang="nl-NL" sz="1800" b="1" u="sng" dirty="0" err="1">
                <a:solidFill>
                  <a:srgbClr val="D95121"/>
                </a:solidFill>
                <a:latin typeface="+mn-lt"/>
                <a:ea typeface="+mn-ea"/>
              </a:rPr>
              <a:t>Phase</a:t>
            </a:r>
            <a:r>
              <a:rPr lang="nl-NL" sz="1800" b="1" u="sng" dirty="0">
                <a:solidFill>
                  <a:srgbClr val="D95121"/>
                </a:solidFill>
                <a:latin typeface="+mn-lt"/>
                <a:ea typeface="+mn-ea"/>
              </a:rPr>
              <a:t> </a:t>
            </a:r>
            <a:r>
              <a:rPr lang="nl-NL" sz="1800" b="1" u="sng" dirty="0" smtClean="0">
                <a:solidFill>
                  <a:srgbClr val="D95121"/>
                </a:solidFill>
                <a:latin typeface="+mn-lt"/>
                <a:ea typeface="+mn-ea"/>
              </a:rPr>
              <a:t>POC e</a:t>
            </a:r>
            <a:r>
              <a:rPr lang="fr-BE" sz="1800" b="1" u="sng" dirty="0" smtClean="0">
                <a:solidFill>
                  <a:srgbClr val="D95121"/>
                </a:solidFill>
                <a:latin typeface="+mn-lt"/>
                <a:ea typeface="+mn-ea"/>
              </a:rPr>
              <a:t>n </a:t>
            </a:r>
            <a:r>
              <a:rPr lang="fr-BE" sz="1800" b="1" u="sng" dirty="0">
                <a:solidFill>
                  <a:srgbClr val="D95121"/>
                </a:solidFill>
                <a:latin typeface="+mn-lt"/>
                <a:ea typeface="+mn-ea"/>
              </a:rPr>
              <a:t>2012 :</a:t>
            </a:r>
          </a:p>
          <a:p>
            <a:pPr marL="457200" indent="-457200">
              <a:spcBef>
                <a:spcPct val="20000"/>
              </a:spcBef>
              <a:buFont typeface="Arial" panose="020B0604020202020204" pitchFamily="34" charset="0"/>
              <a:buChar char="•"/>
            </a:pPr>
            <a:r>
              <a:rPr lang="fr-BE" sz="1800" b="1" dirty="0" smtClean="0">
                <a:solidFill>
                  <a:srgbClr val="D95121"/>
                </a:solidFill>
                <a:latin typeface="+mn-lt"/>
                <a:ea typeface="+mn-ea"/>
              </a:rPr>
              <a:t>75 </a:t>
            </a:r>
            <a:r>
              <a:rPr lang="fr-BE" sz="1800" b="1" dirty="0">
                <a:solidFill>
                  <a:srgbClr val="D95121"/>
                </a:solidFill>
                <a:latin typeface="+mn-lt"/>
                <a:ea typeface="+mn-ea"/>
              </a:rPr>
              <a:t>comptages mesurés via la technologie PLC (PLAN) </a:t>
            </a:r>
            <a:r>
              <a:rPr lang="fr-BE" sz="1800" b="1" dirty="0" smtClean="0">
                <a:solidFill>
                  <a:srgbClr val="D95121"/>
                </a:solidFill>
                <a:latin typeface="+mn-lt"/>
                <a:ea typeface="+mn-ea"/>
              </a:rPr>
              <a:t>avec un concentrateur </a:t>
            </a:r>
            <a:r>
              <a:rPr lang="fr-BE" sz="1800" b="1" dirty="0">
                <a:solidFill>
                  <a:srgbClr val="D95121"/>
                </a:solidFill>
                <a:latin typeface="+mn-lt"/>
                <a:ea typeface="+mn-ea"/>
              </a:rPr>
              <a:t>situé dans la cabine réseau. </a:t>
            </a:r>
            <a:br>
              <a:rPr lang="fr-BE" sz="1800" b="1" dirty="0">
                <a:solidFill>
                  <a:srgbClr val="D95121"/>
                </a:solidFill>
                <a:latin typeface="+mn-lt"/>
                <a:ea typeface="+mn-ea"/>
              </a:rPr>
            </a:br>
            <a:r>
              <a:rPr lang="fr-BE" sz="1800" b="1" dirty="0" smtClean="0">
                <a:solidFill>
                  <a:srgbClr val="D95121"/>
                </a:solidFill>
                <a:latin typeface="+mn-lt"/>
                <a:ea typeface="+mn-ea"/>
              </a:rPr>
              <a:t>La </a:t>
            </a:r>
            <a:r>
              <a:rPr lang="fr-BE" sz="1800" b="1" dirty="0">
                <a:solidFill>
                  <a:srgbClr val="D95121"/>
                </a:solidFill>
                <a:latin typeface="+mn-lt"/>
                <a:ea typeface="+mn-ea"/>
              </a:rPr>
              <a:t>liaison entre le(s) concentrateur(s) et le système </a:t>
            </a:r>
            <a:r>
              <a:rPr lang="fr-BE" sz="1800" b="1" dirty="0" smtClean="0">
                <a:solidFill>
                  <a:srgbClr val="D95121"/>
                </a:solidFill>
                <a:latin typeface="+mn-lt"/>
                <a:ea typeface="+mn-ea"/>
              </a:rPr>
              <a:t>central </a:t>
            </a:r>
            <a:r>
              <a:rPr lang="fr-BE" sz="1800" b="1" dirty="0">
                <a:solidFill>
                  <a:srgbClr val="D95121"/>
                </a:solidFill>
                <a:latin typeface="+mn-lt"/>
                <a:ea typeface="+mn-ea"/>
              </a:rPr>
              <a:t>s’effectue via le réseau VOO.</a:t>
            </a:r>
          </a:p>
          <a:p>
            <a:pPr marL="457200" lvl="0" indent="-457200">
              <a:spcBef>
                <a:spcPct val="20000"/>
              </a:spcBef>
              <a:buFont typeface="Arial" panose="020B0604020202020204" pitchFamily="34" charset="0"/>
              <a:buChar char="•"/>
            </a:pPr>
            <a:endParaRPr lang="fr-BE" sz="1800" b="1" dirty="0">
              <a:solidFill>
                <a:srgbClr val="D95121"/>
              </a:solidFill>
              <a:latin typeface="+mn-lt"/>
              <a:ea typeface="+mn-ea"/>
            </a:endParaRPr>
          </a:p>
          <a:p>
            <a:pPr marL="457200" lvl="0" indent="-457200">
              <a:spcBef>
                <a:spcPct val="20000"/>
              </a:spcBef>
              <a:buFont typeface="Arial" panose="020B0604020202020204" pitchFamily="34" charset="0"/>
              <a:buChar char="•"/>
            </a:pPr>
            <a:r>
              <a:rPr lang="fr-BE" sz="1800" b="1" dirty="0" smtClean="0">
                <a:solidFill>
                  <a:srgbClr val="D95121"/>
                </a:solidFill>
                <a:latin typeface="+mn-lt"/>
                <a:ea typeface="+mn-ea"/>
              </a:rPr>
              <a:t>19 </a:t>
            </a:r>
            <a:r>
              <a:rPr lang="fr-BE" sz="1800" b="1" dirty="0">
                <a:solidFill>
                  <a:srgbClr val="D95121"/>
                </a:solidFill>
                <a:latin typeface="+mn-lt"/>
                <a:ea typeface="+mn-ea"/>
              </a:rPr>
              <a:t>comptages dont les données sont rapatriées via </a:t>
            </a:r>
            <a:r>
              <a:rPr lang="fr-BE" sz="1800" b="1" dirty="0" smtClean="0">
                <a:solidFill>
                  <a:srgbClr val="D95121"/>
                </a:solidFill>
                <a:latin typeface="+mn-lt"/>
                <a:ea typeface="+mn-ea"/>
              </a:rPr>
              <a:t>Ethernet </a:t>
            </a:r>
            <a:r>
              <a:rPr lang="fr-BE" sz="1800" b="1" dirty="0">
                <a:solidFill>
                  <a:srgbClr val="D95121"/>
                </a:solidFill>
                <a:latin typeface="+mn-lt"/>
                <a:ea typeface="+mn-ea"/>
              </a:rPr>
              <a:t>(réseau câblé VOO faisant partie de TECTEO </a:t>
            </a:r>
            <a:r>
              <a:rPr lang="fr-BE" sz="1800" b="1" dirty="0" smtClean="0">
                <a:solidFill>
                  <a:srgbClr val="D95121"/>
                </a:solidFill>
                <a:latin typeface="+mn-lt"/>
                <a:ea typeface="+mn-ea"/>
              </a:rPr>
              <a:t>Group).</a:t>
            </a:r>
          </a:p>
          <a:p>
            <a:pPr lvl="1">
              <a:spcBef>
                <a:spcPct val="20000"/>
              </a:spcBef>
            </a:pPr>
            <a:r>
              <a:rPr lang="fr-BE" sz="1800" b="1" dirty="0" smtClean="0">
                <a:solidFill>
                  <a:srgbClr val="D95121"/>
                </a:solidFill>
                <a:latin typeface="+mn-lt"/>
                <a:ea typeface="+mn-ea"/>
              </a:rPr>
              <a:t>Le module de communication est placé dans un coffret à côté du coffret 25S60.</a:t>
            </a:r>
            <a:endParaRPr lang="fr-BE" sz="1800" b="1" dirty="0">
              <a:solidFill>
                <a:srgbClr val="D95121"/>
              </a:solidFill>
              <a:latin typeface="+mn-lt"/>
              <a:ea typeface="+mn-ea"/>
            </a:endParaRPr>
          </a:p>
          <a:p>
            <a:endParaRPr lang="fr-BE" sz="2800" dirty="0">
              <a:solidFill>
                <a:schemeClr val="accent2">
                  <a:lumMod val="75000"/>
                </a:schemeClr>
              </a:solidFill>
            </a:endParaRPr>
          </a:p>
        </p:txBody>
      </p:sp>
      <p:sp>
        <p:nvSpPr>
          <p:cNvPr id="7" name="Titre 1"/>
          <p:cNvSpPr>
            <a:spLocks noGrp="1"/>
          </p:cNvSpPr>
          <p:nvPr>
            <p:ph type="title"/>
          </p:nvPr>
        </p:nvSpPr>
        <p:spPr>
          <a:xfrm>
            <a:off x="233363" y="0"/>
            <a:ext cx="8277225" cy="1062038"/>
          </a:xfrm>
        </p:spPr>
        <p:txBody>
          <a:bodyPr/>
          <a:lstStyle/>
          <a:p>
            <a:r>
              <a:rPr lang="fr-BE" dirty="0" smtClean="0"/>
              <a:t>1.1.1. Smart </a:t>
            </a:r>
            <a:r>
              <a:rPr lang="fr-BE" dirty="0" err="1" smtClean="0"/>
              <a:t>Residence</a:t>
            </a:r>
            <a:r>
              <a:rPr lang="fr-BE" dirty="0" smtClean="0"/>
              <a:t> - Pilote</a:t>
            </a:r>
            <a:endParaRPr lang="fr-BE" dirty="0"/>
          </a:p>
        </p:txBody>
      </p:sp>
    </p:spTree>
    <p:extLst>
      <p:ext uri="{BB962C8B-B14F-4D97-AF65-F5344CB8AC3E}">
        <p14:creationId xmlns:p14="http://schemas.microsoft.com/office/powerpoint/2010/main" val="3948616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1.1.1. Smart </a:t>
            </a:r>
            <a:r>
              <a:rPr lang="fr-BE" dirty="0" err="1" smtClean="0"/>
              <a:t>Residence</a:t>
            </a:r>
            <a:r>
              <a:rPr lang="fr-BE" dirty="0" smtClean="0"/>
              <a:t> - Pilote</a:t>
            </a:r>
            <a:endParaRPr lang="fr-BE" dirty="0"/>
          </a:p>
        </p:txBody>
      </p:sp>
      <p:sp>
        <p:nvSpPr>
          <p:cNvPr id="3" name="Espace réservé du contenu 2"/>
          <p:cNvSpPr>
            <a:spLocks noGrp="1"/>
          </p:cNvSpPr>
          <p:nvPr>
            <p:ph idx="1"/>
          </p:nvPr>
        </p:nvSpPr>
        <p:spPr>
          <a:xfrm>
            <a:off x="3563888" y="1124744"/>
            <a:ext cx="5163046" cy="4900367"/>
          </a:xfrm>
        </p:spPr>
        <p:txBody>
          <a:bodyPr/>
          <a:lstStyle/>
          <a:p>
            <a:pPr marL="0" indent="0"/>
            <a:r>
              <a:rPr lang="fr-BE" sz="1600" b="0" dirty="0" smtClean="0"/>
              <a:t>En 2013, évolution du prototype :</a:t>
            </a:r>
          </a:p>
          <a:p>
            <a:pPr marL="285750" indent="-285750">
              <a:buFont typeface="Arial" panose="020B0604020202020204" pitchFamily="34" charset="0"/>
              <a:buChar char="•"/>
            </a:pPr>
            <a:r>
              <a:rPr lang="fr-BE" sz="1600" b="0" dirty="0" smtClean="0"/>
              <a:t>Intégration module communication dans le coffret.</a:t>
            </a:r>
          </a:p>
          <a:p>
            <a:pPr marL="285750" indent="-285750">
              <a:buFont typeface="Arial" panose="020B0604020202020204" pitchFamily="34" charset="0"/>
              <a:buChar char="•"/>
            </a:pPr>
            <a:r>
              <a:rPr lang="fr-BE" sz="1600" b="0" dirty="0" smtClean="0"/>
              <a:t>Suppression récepteur.</a:t>
            </a:r>
          </a:p>
          <a:p>
            <a:endParaRPr lang="fr-BE" sz="1200" u="sng" dirty="0"/>
          </a:p>
          <a:p>
            <a:r>
              <a:rPr lang="fr-BE" sz="1600" u="sng" dirty="0" smtClean="0"/>
              <a:t>Prototype 2 : Coffret Smart-</a:t>
            </a:r>
            <a:r>
              <a:rPr lang="fr-BE" sz="1600" u="sng" dirty="0" err="1" smtClean="0"/>
              <a:t>Meter</a:t>
            </a:r>
            <a:r>
              <a:rPr lang="fr-BE" sz="1600" u="sng" dirty="0" smtClean="0"/>
              <a:t> (POC 2014)</a:t>
            </a:r>
          </a:p>
          <a:p>
            <a:pPr>
              <a:buFont typeface="+mj-lt"/>
              <a:buAutoNum type="arabicPeriod"/>
            </a:pPr>
            <a:r>
              <a:rPr lang="fr-BE" sz="1800" dirty="0"/>
              <a:t>Modem </a:t>
            </a:r>
            <a:r>
              <a:rPr lang="fr-BE" sz="1800" dirty="0" smtClean="0"/>
              <a:t>VOO </a:t>
            </a:r>
            <a:r>
              <a:rPr lang="fr-BE" sz="1400" dirty="0" smtClean="0"/>
              <a:t>(</a:t>
            </a:r>
            <a:r>
              <a:rPr lang="fr-BE" sz="1400" b="0" dirty="0"/>
              <a:t>Gestion DHCP des </a:t>
            </a:r>
            <a:r>
              <a:rPr lang="fr-BE" sz="1400" b="0" dirty="0" smtClean="0"/>
              <a:t>adresses).</a:t>
            </a:r>
            <a:endParaRPr lang="fr-BE" sz="1400" dirty="0" smtClean="0"/>
          </a:p>
          <a:p>
            <a:pPr>
              <a:buFont typeface="+mj-lt"/>
              <a:buAutoNum type="arabicPeriod"/>
            </a:pPr>
            <a:r>
              <a:rPr lang="fr-BE" sz="1600" b="0" dirty="0" smtClean="0"/>
              <a:t>Smart-</a:t>
            </a:r>
            <a:r>
              <a:rPr lang="fr-BE" sz="1600" b="0" dirty="0" err="1" smtClean="0"/>
              <a:t>Meter</a:t>
            </a:r>
            <a:endParaRPr lang="fr-BE" sz="1600" b="0" dirty="0" smtClean="0"/>
          </a:p>
          <a:p>
            <a:pPr>
              <a:buFont typeface="+mj-lt"/>
              <a:buAutoNum type="arabicPeriod"/>
            </a:pPr>
            <a:r>
              <a:rPr lang="fr-BE" sz="1600" b="0" dirty="0" smtClean="0"/>
              <a:t>Fusible de protection en amont du compteur</a:t>
            </a:r>
          </a:p>
          <a:p>
            <a:pPr>
              <a:buFont typeface="+mj-lt"/>
              <a:buAutoNum type="arabicPeriod"/>
            </a:pPr>
            <a:r>
              <a:rPr lang="fr-BE" sz="1600" b="0" dirty="0" smtClean="0"/>
              <a:t>Disjoncteur en aval du compteur</a:t>
            </a:r>
          </a:p>
          <a:p>
            <a:pPr>
              <a:buFont typeface="+mj-lt"/>
              <a:buAutoNum type="arabicPeriod"/>
            </a:pPr>
            <a:r>
              <a:rPr lang="fr-BE" sz="1800" dirty="0" smtClean="0"/>
              <a:t>Relais de découplage des commandes SM</a:t>
            </a:r>
          </a:p>
          <a:p>
            <a:pPr>
              <a:buFont typeface="+mj-lt"/>
              <a:buAutoNum type="arabicPeriod"/>
            </a:pPr>
            <a:r>
              <a:rPr lang="fr-BE" sz="1600" b="0" dirty="0" smtClean="0"/>
              <a:t>Connexions VOO</a:t>
            </a:r>
          </a:p>
          <a:p>
            <a:pPr>
              <a:buFont typeface="+mj-lt"/>
              <a:buAutoNum type="arabicPeriod"/>
            </a:pPr>
            <a:r>
              <a:rPr lang="fr-BE" sz="1600" b="0" dirty="0" smtClean="0"/>
              <a:t>Contacts NO vers l’installation du client</a:t>
            </a:r>
            <a:endParaRPr lang="fr-BE" sz="1600" b="0" dirty="0"/>
          </a:p>
          <a:p>
            <a:endParaRPr lang="fr-BE" sz="1600" b="0" dirty="0"/>
          </a:p>
        </p:txBody>
      </p:sp>
      <p:sp>
        <p:nvSpPr>
          <p:cNvPr id="6" name="Espace réservé du numéro de diapositive 5"/>
          <p:cNvSpPr>
            <a:spLocks noGrp="1"/>
          </p:cNvSpPr>
          <p:nvPr>
            <p:ph type="sldNum" sz="quarter" idx="12"/>
          </p:nvPr>
        </p:nvSpPr>
        <p:spPr/>
        <p:txBody>
          <a:bodyPr/>
          <a:lstStyle/>
          <a:p>
            <a:pPr>
              <a:defRPr/>
            </a:pPr>
            <a:fld id="{8DB642B2-8AC4-45E9-B766-E34AE8A8FED8}" type="slidenum">
              <a:rPr lang="nl-NL" smtClean="0">
                <a:solidFill>
                  <a:srgbClr val="FFFFFF"/>
                </a:solidFill>
              </a:rPr>
              <a:pPr>
                <a:defRPr/>
              </a:pPr>
              <a:t>12</a:t>
            </a:fld>
            <a:endParaRPr lang="nl-NL">
              <a:solidFill>
                <a:srgbClr val="FFFFFF"/>
              </a:solidFill>
            </a:endParaRPr>
          </a:p>
        </p:txBody>
      </p:sp>
      <p:pic>
        <p:nvPicPr>
          <p:cNvPr id="2055" name="Image 5" descr="SM ETHERNET 2013 sans récepteur"/>
          <p:cNvPicPr>
            <a:picLocks noChangeAspect="1" noChangeArrowheads="1"/>
          </p:cNvPicPr>
          <p:nvPr/>
        </p:nvPicPr>
        <p:blipFill>
          <a:blip r:embed="rId2" cstate="print">
            <a:extLst>
              <a:ext uri="{28A0092B-C50C-407E-A947-70E740481C1C}">
                <a14:useLocalDpi xmlns:a14="http://schemas.microsoft.com/office/drawing/2010/main" val="0"/>
              </a:ext>
            </a:extLst>
          </a:blip>
          <a:srcRect t="8397" b="14038"/>
          <a:stretch>
            <a:fillRect/>
          </a:stretch>
        </p:blipFill>
        <p:spPr bwMode="auto">
          <a:xfrm rot="5400000">
            <a:off x="-513531" y="2364336"/>
            <a:ext cx="4695825" cy="2733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6" name="Rectangle 14"/>
          <p:cNvSpPr>
            <a:spLocks noChangeArrowheads="1"/>
          </p:cNvSpPr>
          <p:nvPr/>
        </p:nvSpPr>
        <p:spPr bwMode="auto">
          <a:xfrm>
            <a:off x="0" y="5153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20"/>
          <p:cNvSpPr>
            <a:spLocks noChangeArrowheads="1"/>
          </p:cNvSpPr>
          <p:nvPr/>
        </p:nvSpPr>
        <p:spPr bwMode="auto">
          <a:xfrm>
            <a:off x="0" y="5610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sp>
        <p:nvSpPr>
          <p:cNvPr id="18" name="Rectangle 21"/>
          <p:cNvSpPr>
            <a:spLocks noChangeArrowheads="1"/>
          </p:cNvSpPr>
          <p:nvPr/>
        </p:nvSpPr>
        <p:spPr bwMode="auto">
          <a:xfrm>
            <a:off x="0" y="736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Ellipse 20"/>
          <p:cNvSpPr/>
          <p:nvPr/>
        </p:nvSpPr>
        <p:spPr bwMode="auto">
          <a:xfrm>
            <a:off x="2305352" y="1484784"/>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1</a:t>
            </a:r>
          </a:p>
        </p:txBody>
      </p:sp>
      <p:sp>
        <p:nvSpPr>
          <p:cNvPr id="22" name="Ellipse 21"/>
          <p:cNvSpPr/>
          <p:nvPr/>
        </p:nvSpPr>
        <p:spPr bwMode="auto">
          <a:xfrm>
            <a:off x="2305352" y="2348880"/>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2</a:t>
            </a:r>
          </a:p>
        </p:txBody>
      </p:sp>
      <p:grpSp>
        <p:nvGrpSpPr>
          <p:cNvPr id="4" name="Groupe 3"/>
          <p:cNvGrpSpPr/>
          <p:nvPr/>
        </p:nvGrpSpPr>
        <p:grpSpPr>
          <a:xfrm>
            <a:off x="3944292" y="4733925"/>
            <a:ext cx="2695576" cy="1752600"/>
            <a:chOff x="3419872" y="4733925"/>
            <a:chExt cx="2695576" cy="1752600"/>
          </a:xfrm>
        </p:grpSpPr>
        <p:pic>
          <p:nvPicPr>
            <p:cNvPr id="2049" name="Image 6" descr="SM ETHERNET 2013 sans récepteur(2)"/>
            <p:cNvPicPr>
              <a:picLocks noChangeAspect="1" noChangeArrowheads="1"/>
            </p:cNvPicPr>
            <p:nvPr/>
          </p:nvPicPr>
          <p:blipFill>
            <a:blip r:embed="rId3" cstate="print">
              <a:extLst>
                <a:ext uri="{28A0092B-C50C-407E-A947-70E740481C1C}">
                  <a14:useLocalDpi xmlns:a14="http://schemas.microsoft.com/office/drawing/2010/main" val="0"/>
                </a:ext>
              </a:extLst>
            </a:blip>
            <a:srcRect l="37280" r="8990"/>
            <a:stretch>
              <a:fillRect/>
            </a:stretch>
          </p:blipFill>
          <p:spPr bwMode="auto">
            <a:xfrm rot="5400000">
              <a:off x="3891360" y="4262437"/>
              <a:ext cx="1752600" cy="2695576"/>
            </a:xfrm>
            <a:prstGeom prst="rect">
              <a:avLst/>
            </a:prstGeom>
            <a:noFill/>
            <a:extLst>
              <a:ext uri="{909E8E84-426E-40DD-AFC4-6F175D3DCCD1}">
                <a14:hiddenFill xmlns:a14="http://schemas.microsoft.com/office/drawing/2010/main">
                  <a:solidFill>
                    <a:srgbClr val="FFFFFF"/>
                  </a:solidFill>
                </a14:hiddenFill>
              </a:ext>
            </a:extLst>
          </p:spPr>
        </p:pic>
        <p:sp>
          <p:nvSpPr>
            <p:cNvPr id="23" name="Ellipse 22"/>
            <p:cNvSpPr/>
            <p:nvPr/>
          </p:nvSpPr>
          <p:spPr bwMode="auto">
            <a:xfrm>
              <a:off x="5292080" y="5855639"/>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7</a:t>
              </a:r>
            </a:p>
          </p:txBody>
        </p:sp>
        <p:sp>
          <p:nvSpPr>
            <p:cNvPr id="24" name="Ellipse 23"/>
            <p:cNvSpPr/>
            <p:nvPr/>
          </p:nvSpPr>
          <p:spPr bwMode="auto">
            <a:xfrm>
              <a:off x="4286552" y="5473365"/>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6</a:t>
              </a:r>
            </a:p>
          </p:txBody>
        </p:sp>
      </p:grpSp>
      <p:sp>
        <p:nvSpPr>
          <p:cNvPr id="25" name="Ellipse 24"/>
          <p:cNvSpPr/>
          <p:nvPr/>
        </p:nvSpPr>
        <p:spPr bwMode="auto">
          <a:xfrm>
            <a:off x="1475656" y="4460205"/>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BE" sz="1200" b="1" dirty="0">
                <a:solidFill>
                  <a:srgbClr val="FF0000"/>
                </a:solidFill>
                <a:latin typeface="Arial" charset="0"/>
                <a:ea typeface="ＭＳ Ｐゴシック" pitchFamily="28" charset="-128"/>
              </a:rPr>
              <a:t>5</a:t>
            </a:r>
            <a:endParaRPr kumimoji="0" lang="fr-BE" sz="1200" b="1" i="0" u="none" strike="noStrike" cap="none" normalizeH="0" baseline="0" dirty="0" smtClean="0">
              <a:ln>
                <a:noFill/>
              </a:ln>
              <a:solidFill>
                <a:srgbClr val="FF0000"/>
              </a:solidFill>
              <a:effectLst/>
              <a:latin typeface="Arial" charset="0"/>
              <a:ea typeface="ＭＳ Ｐゴシック" pitchFamily="28" charset="-128"/>
            </a:endParaRPr>
          </a:p>
        </p:txBody>
      </p:sp>
      <p:sp>
        <p:nvSpPr>
          <p:cNvPr id="26" name="Ellipse 25"/>
          <p:cNvSpPr/>
          <p:nvPr/>
        </p:nvSpPr>
        <p:spPr bwMode="auto">
          <a:xfrm>
            <a:off x="2628652" y="4043563"/>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4</a:t>
            </a:r>
          </a:p>
        </p:txBody>
      </p:sp>
      <p:sp>
        <p:nvSpPr>
          <p:cNvPr id="27" name="Ellipse 26"/>
          <p:cNvSpPr/>
          <p:nvPr/>
        </p:nvSpPr>
        <p:spPr bwMode="auto">
          <a:xfrm>
            <a:off x="1834381" y="3861048"/>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3</a:t>
            </a:r>
          </a:p>
        </p:txBody>
      </p:sp>
      <p:sp>
        <p:nvSpPr>
          <p:cNvPr id="28" name="Ellipse 27"/>
          <p:cNvSpPr/>
          <p:nvPr/>
        </p:nvSpPr>
        <p:spPr bwMode="auto">
          <a:xfrm>
            <a:off x="1403648" y="5899485"/>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6</a:t>
            </a:r>
          </a:p>
        </p:txBody>
      </p:sp>
      <p:sp>
        <p:nvSpPr>
          <p:cNvPr id="32"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2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2807920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gateway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7515" y="3429000"/>
            <a:ext cx="1170510" cy="927174"/>
          </a:xfrm>
          <a:prstGeom prst="rect">
            <a:avLst/>
          </a:prstGeom>
        </p:spPr>
      </p:pic>
      <p:cxnSp>
        <p:nvCxnSpPr>
          <p:cNvPr id="76" name="Straight Connector 75"/>
          <p:cNvCxnSpPr>
            <a:stCxn id="16" idx="0"/>
          </p:cNvCxnSpPr>
          <p:nvPr/>
        </p:nvCxnSpPr>
        <p:spPr>
          <a:xfrm flipH="1" flipV="1">
            <a:off x="6660232" y="4157579"/>
            <a:ext cx="401091" cy="1212375"/>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051395" y="4183868"/>
            <a:ext cx="259287" cy="931751"/>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29" idx="0"/>
          </p:cNvCxnSpPr>
          <p:nvPr/>
        </p:nvCxnSpPr>
        <p:spPr>
          <a:xfrm rot="16200000" flipV="1">
            <a:off x="1325729" y="3233451"/>
            <a:ext cx="697592" cy="6348"/>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458" name="Rectangle 118" hidden="1"/>
          <p:cNvGraphicFramePr>
            <a:graphicFrameLocks/>
          </p:cNvGraphicFramePr>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140" name="think-cell Slide" r:id="rId6" imgW="0" imgH="0" progId="">
                  <p:embed/>
                </p:oleObj>
              </mc:Choice>
              <mc:Fallback>
                <p:oleObj name="think-cell Slide" r:id="rId6" imgW="0" imgH="0" progId="">
                  <p:embed/>
                  <p:pic>
                    <p:nvPicPr>
                      <p:cNvPr id="0" name="AutoShape 1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21" descr="http://www.solarcompany.be/data/acms/tekst/paragraafdetail_Paragraaf_zonnepanelen_4__Titel/images/Eging%20180%20Wp.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43814" y="5230543"/>
            <a:ext cx="915844" cy="1314342"/>
          </a:xfrm>
          <a:prstGeom prst="rect">
            <a:avLst/>
          </a:prstGeom>
          <a:noFill/>
        </p:spPr>
      </p:pic>
      <p:pic>
        <p:nvPicPr>
          <p:cNvPr id="8" name="Picture 3"/>
          <p:cNvPicPr>
            <a:picLocks noChangeAspect="1" noChangeArrowheads="1"/>
          </p:cNvPicPr>
          <p:nvPr/>
        </p:nvPicPr>
        <p:blipFill>
          <a:blip r:embed="rId8" cstate="print"/>
          <a:srcRect/>
          <a:stretch>
            <a:fillRect/>
          </a:stretch>
        </p:blipFill>
        <p:spPr bwMode="auto">
          <a:xfrm>
            <a:off x="4412320" y="4136507"/>
            <a:ext cx="449263" cy="838200"/>
          </a:xfrm>
          <a:prstGeom prst="rect">
            <a:avLst/>
          </a:prstGeom>
          <a:noFill/>
          <a:ln w="9525">
            <a:noFill/>
            <a:miter lim="800000"/>
            <a:headEnd/>
            <a:tailEnd/>
          </a:ln>
          <a:effectLst/>
        </p:spPr>
      </p:pic>
      <p:pic>
        <p:nvPicPr>
          <p:cNvPr id="9" name="Picture 19" descr="http://www.sma-benelux.com/typo3temp/pics/41cbc85039.png">
            <a:hlinkClick r:id="rId9"/>
          </p:cNvPr>
          <p:cNvPicPr>
            <a:picLocks noChangeAspect="1" noChangeArrowheads="1"/>
          </p:cNvPicPr>
          <p:nvPr/>
        </p:nvPicPr>
        <p:blipFill>
          <a:blip r:embed="rId10" cstate="print"/>
          <a:srcRect/>
          <a:stretch>
            <a:fillRect/>
          </a:stretch>
        </p:blipFill>
        <p:spPr bwMode="auto">
          <a:xfrm>
            <a:off x="3266654" y="4599009"/>
            <a:ext cx="1085850" cy="809625"/>
          </a:xfrm>
          <a:prstGeom prst="rect">
            <a:avLst/>
          </a:prstGeom>
          <a:noFill/>
        </p:spPr>
      </p:pic>
      <p:pic>
        <p:nvPicPr>
          <p:cNvPr id="12" name="Picture 3"/>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176283" y="4872612"/>
            <a:ext cx="703309" cy="1385094"/>
          </a:xfrm>
          <a:prstGeom prst="rect">
            <a:avLst/>
          </a:prstGeom>
          <a:noFill/>
          <a:ln w="9525">
            <a:noFill/>
            <a:miter lim="800000"/>
            <a:headEnd/>
            <a:tailEnd/>
          </a:ln>
        </p:spPr>
      </p:pic>
      <p:sp>
        <p:nvSpPr>
          <p:cNvPr id="14" name="TextBox 13"/>
          <p:cNvSpPr txBox="1"/>
          <p:nvPr/>
        </p:nvSpPr>
        <p:spPr>
          <a:xfrm>
            <a:off x="5359119" y="4590042"/>
            <a:ext cx="554182" cy="2308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GB" sz="900" dirty="0" smtClean="0">
                <a:solidFill>
                  <a:schemeClr val="bg1"/>
                </a:solidFill>
              </a:rPr>
              <a:t>Switch</a:t>
            </a:r>
            <a:endParaRPr lang="en-GB" sz="900" dirty="0">
              <a:solidFill>
                <a:schemeClr val="bg1"/>
              </a:solidFill>
            </a:endParaRPr>
          </a:p>
        </p:txBody>
      </p:sp>
      <p:sp>
        <p:nvSpPr>
          <p:cNvPr id="331780" name="AutoShape 4" descr="data:image/jpeg;base64,/9j/4AAQSkZJRgABAQAAAQABAAD/2wCEAAkGBhQPDw8QDw8PDw8UDw8QDw8PDw8QDw8PFBAVFBQUFBQXHCYeFxkkGRUVHy8gJCcpLCwsFR4xNTAqNSYrLCkBCQoKDgwOFA8PFykcFRwpKSw1KSkpKSkpKSkpKSkpKSkpKSkpKSkpKSkpNSkpLCkpLCkpKSkpKSkpLCkpKSwpLP/AABEIASYArAMBIgACEQEDEQH/xAAcAAABBAMBAAAAAAAAAAAAAAAAAQIGBwMEBQj/xABKEAABAwICBAcKCgkEAwAAAAABAAIDBBEFIQYHEjETQVFhcYGRIiUyM3JzobGysxQjJDRSg5KitME1QlNidKOk0fAVQ2SCY5PD/8QAGAEBAQEBAQAAAAAAAAAAAAAAAAECAwT/xAAeEQEBAQEAAgIDAAAAAAAAAAAAARECAyEScQRBUf/aAAwDAQACEQMRAD8AvFCEIBCEIBCEIBCEIBCEIBCEIBCEIBCEIBCEIBCEIBCEIBCEIBCFxdMdIhh1DUVRAc5jQI2Hc+VxDY2nm2iL810HZVd6cYjiU85goC2lp2WDqh0sbHzPIudne9rRuybckHO1lRGKaTVFTM6aaqnfKSTtiQtsb7mAZNaOICy6+EaxK2Cw4dlQwfqVIs7qeLHtcVRamDU+IwC8mJiV3E10T5W9b3Oa70Fd2DTOoiyqaThG8clK7hOssID+oNPSq9w3W9A6zauGWmcf1gOFj9FnegqX4bjcFUL088U3KGPBcOlu8dYREswzTKlqDssmDX8ccncSN6WnMddl2WvBFwQRxEG4UAqqGOYASxskA3bbQ4t6DvHUsEOHyQm9LVTw/uPcZ4ux52+x6YLIQoRBpZVw5T0zKlv06Z4D+uN9j1DaXWw/TmlmcGGQwy/spmujk+y4A9dlFSFCZHKHC7XBw5WkEehPQCEJECoQhAISIQKhIlQIlQhAKtdfspbhMduOtgB6BHK71gKylWmv8d6Y/wCNg93Kg87XSgppQCgzslIyvlybwekHIp0ZaDcAsdxPjcWkHl5OyywBOa5BKMJ08raewbUtqGfQqhc28sm/3lLsO1vRXDaynkgP02fGRnnsbG3RdVWSnMlI3Gw4xxHpG4qj0HhekdPVD5PURSn6IdaQdLDZ3oW5UUrJW7MjGSN+jI1r29hC84ktNjs7JG50Z2CPy9C72Fab1tNYR1ZlaP8AaqRtC3IHEkj7QQxckeEcEdqmnnpjxBrzJF0bD72HM0tXQp9Ja2DKSOKrZ9KI8FLbyHm33yq4w3XA3IVtLJEf2kJ22H/q6x7CVMMK0rpau3AVMT3fQJ2JPsOsURLKPT+me4MmL6WQ7mTsdGSf3doDa6rhSCCpbILse1w/dIKhMsQc0te1rmne1wDmnpByXLkw2KI7UM0lI4buAksz/wBTrsHUAgs9Cqx+sSoo/DdHWxjfZpjnA5dkkh/2h0KXaJadwYk34o7Mlr7BO+2+3OOMHMelMVJUIQoBCEIBCRKgFW+vxvegc1ZT+p4/NWQq618DvOeaqpvaI/NB5uKErk1A4Jbpt0oKoddLdNui6B90t0y6UFRWWOYt8EkdBIv0pHFp8Jgvv2mdwb9WXoWO6REd7C9MKimsGTyyw8cMri4gcrDnb0dCltJJJVRtmEzWxPF2m+e+xBHEQRayrS67WjFaQZIb5EcI0X3HJrrejsVEydRwtzfI6Q9OS0YsYFDWxT0/xcb3NZKOJst+4lHJyHmB5VrkcpWni0F4JfJJHS3P8lUemsDxQVVPFMMtpvdD6LwbOHaCt9QDU3iRmoHA7w6N/W+Jt/vNPap+sqEIQgEIQgFXuvQd5pP4im94ArCUB14Nvgk/NNSn+e0IPND0xPcmIFRdIhA66W6ahA9F01KgUFKmpVQLbwZ1qmK3GHg9GyVqLawf5zF/39koJbdaGNTlsT7WzBab55EWPoK6IC5ekHij1Ki4dRHzKT6j2HKzlWWon5jJ9R7sqzVkCEIQCEIQCguusd5KrmkpT/UxqdKE65hfA6zyqY/1USDzA9MWSRYigVIhCBUJEqBbpbpqVAqVIhAq3MF+cx9D/ZK0lvYKPlMfkv8AZKCWhcrSDxRXUXKx8/FHpWhcuoofIZOmD3SsxVrqL+YP8qH3LVZSyBCEIESoQgFDNcI7x13RTn+qiUzUO1ujvHX+RF6KiNB5clWIrLJvWIhAl0JEIHISJUCoSJUCpUgCcAgVoW7gvzlnkv8AZK0lu4L85Z5D/UUEqC5ekHiutdNcvH/FdYWhdWo35g/yovcNVkKuNRw73v8ALj9wxWOshEJUIBCEIBRHWw2+CYh5lp7JWFS5RXWk2+C4j/DuPY5pQryrLvWElZpt6wFAXRdIhBkjZe+YBtlfjPJ2JCLZEEHnSMFz2epD+IchPqQKnApiUIH3ShNCcEU4Lcwb5y3yH+orTC3cFb8oaeLYcOuyIk4K5mkHiusKYYZofLO1r2NlkDgCGwQucc+V0hYwdTio1plhpgbsuuL3IY6xkjLZXxOa8jIkOjduGV7Z2uU6l9LlXFqPHe5/nGfh41YqrzUj+jnedZ+HiVhogQhCAQhCAUZ1mNvg2Jfwkp7BdSZR3WI2+D4n/BVHojJQrybNvKwFZpjmVgKQIhCED4zY9nqSyHPr5LcRSRbx1cV0Sb+v8igROCalCBwTgmhOCB4W9gh+UjzblohbeEfOB5s+tFXThmJVs9NDFT0c8kbYWR8JUTOhpLBobdrWcG1w8pzzmq+1h4PJSSuZOIBI9kUxFP4poeXNDQLADwOLLPeTdT8zSNZSZSFjaOhLSAXtb8njJyztnzKG625pHVDTMLP+C09xlu25bbl4PD+V8/N148zN9/Tr34/jzL/Vo6kR3td51v4eJWEq91Jfo13nm/h4lYS97iEIQgRKhCAXB08bfCcSH/BqvcuXeXG0zbfDMRH/AAav3D0SvIc29YCs0qwlFIhIhBkZvHUh/wCf90jN44ksu83N89/agRKE0JwQOCcE0JwQPC3MG+cDzZ9a0wtzCPH/AFZ9YRV1xaS0UMVI908skrKWma6GnjO02VkTBYyOIbxWIzKrvWRpAK6YztjMY4OOMNc4OcdguO0SAMztbl0sSx+iw3g4jQyVtUaammc+pm2aVjpoWSgCNgu8AP4+RcjWHi9PVzGajDWwGKnaGsj4INcGnaGzxZlcPH4eOOr1zPda66tmX9Lk1Jfo13nh+HiVgqvtSf6Nd54fh4VYK7sBCEIBCEIBcrStt8Prhy0dUP5D11VztIm3oqsctLUD+U5IleOXn1BYSsrtw6B6liKKRCEIMkMe0bXAyO/8uVI8Wy5/7picXX40AClCRKgcE4JoTggyBbmED4/6s+sLSC3cH8efNH2giutpxRPmr2NjjfIfgWGC0bHPcL0MA3DnKy6b6MjDX/BQ8vLYoHvduBke27tkcQ5it7TPTSqp5209POYIvgeHbXANZFJJeihcduVoD3b7Zu3ZLkaVaTPxI/CZWMZIWxMcGX2e4aBfPd0LM1avbUqO9h8//wDCFT9QLUuO9n159zCp6tMhCEIESoQgFp4w29NUDlglHbGVuLBXC8Uo5Y3j7pQrxa7cOgepYysj+LoHqWMoESIQqFQEIQKnBNShA4JwTQnhA9pW9g4+PPmj7QWi1b+C+PPmj7QUVLdJ9EDNVComqqOkhNLh2waiYGSYCjgY4Rwxh0hzB/VAyTNbVAynrXwwsEcTIaVjGC9mtELeXNcLT8H/AFE7O/4Nhtrb7/6fT2WLHaCeBrY6vbE2xC7ZeXF7WOiaWNN822bbueJZkV6C1NDvZ9e73USnag2p4Wwweff7EanK0yEIQgEJEqATJ23Y4fukehPSFB4onFj1D1LCVs1jbPcOQ27MlrFUIhCEAlSIQOShNSoHBPCYE4IMrV0MDHyg+ZPtBc5q6WA/OD5o+0EVLdKMSoIKy81JNV1Rgw65lmMNLCRRwEFrYu7k7m17kcdhxnQ1mY5FXVclRTuLontg2S5pabiBgII5QVraYYTJUYo5kMckh4HDQeDY6QtBoadtyGjIXKNPNHG4bUOpGuL+DbBtPP6z3U8bnkDiFybDkWZFXxqib3sb56T1NH5KbKG6px3sZ52X1hTJVkIQhAIQhAIQhB5G1hYIaLE62Eghone+PnikPCMt/wBXAdRUaK9Ja5tXwr4RWQgfCYGEPFwOGguTYE5bbSSQOO5HGF5znpi2/GBxji6RvHWqMCEpSIBCEIFSpEqBQnBNCcEGRq6WA+P+pd7YXMaungHj/qne2EE9m00qy3g4pOAAjY13wSIRSSNjjDQ6SXwydlu/aAsN1lCcfkLjd1y4uJcS4uc4kbyTmSurLNK13xJjF7hznN2ntBaQdnkuCQegLkY022z1ActrWTFekNVbbYZF5yb2ypeopqwHeyHy5/euClaiBCRKgEIUP1lY2+mgiax5i4WQsc8HZNg2+yHcV/yKDuYrpNT0t+FmaHfs293J9kbuuyhmLa0Hm7aWIMH7SXun9TRkOslQZ71jL1cRuYnjU1Qbzyvk5A49yOhoyHUFEcYoWvO0RZ30m5O7V3XvXLrs1REKvDwOfnAAPZuPoWi+nI3Zjm39Y3rt1rDmuXIVFaaFnc4Hwh1jI/503TTTn9XuvX2cfUgxoQhAqcE0JwQPC6mj/j/qne0FyQuto94/6p/tBBv1c7nTthaS0HwnA2IaMyVr43ThnBgPc8X3vsXdvGurPTtL2v3OFxcZZHiK5WNuG1GByhUelNWg71weXP756lKjOrcWwum6Z/fvUmWQIQhALUxPC4qqJ0NRE2WJ29jxcX4iOQ84zW2hBWGM6o3x3fh0/c5n4LVEuZ0MlGbevtUIr4pKZ/BVcMlLIdwkHcP8iQdy7qK9DLXrsPjnjdHPEyWM+EyRoc09RV1HneYrQqCrVx/U803fh03Anf8ABpy58B5mPzcz7w6FWeNYTPRv4OqgfA4mzS6xjk8iQdy71qjh1Ed1zp6W/EuxI1a740EflpSFrkEKQSQLTmo0xXO4W/hi/Px9v+dCDBfNhvzHI9u71dCyS0tlgLSOZQNLbGxBB5DklWQT5WcARz/5l1WS8ED4JtzO/v8A37UGMLraO+PHmn+0FynMI3gj8+g8a7OjMsccj5Zn7DGxloyJc55cDYAcw9SDoPwqaV7rvDWbRsG3JLb5JMQwJsMbD3Rc6aJoc4knM3OXQCs1XpmBlTQjzk2fYwfmVxzXyTzRule59nstfIDuhuaMh1Kj1LoHDsYbSDljL+fu3ufY8/dLvrhaETNdh1IGua7Zgja6xBLXWzB5Cu6sgQhCAQhCAQhCAWCsoY52OjmjZLG4WcyRoe09IKzoQVhpJqWY+78Pl4F2/wCDzFz4TzMf4TPvDoVYY1gE9E/YqoHwk5Nc6xjf5Eg7l3rXp5YaujZMx0csbJY3CzmSNDmuHODkrqY8qFixujV0aS6lopLvw+TgH7+AlLnwE/uu8JnpHMqvxvRyooX7FVA+G5s157qJ/kSDuT0b1pHAfBdastJddYsTHQorgS0llrmMhSJ9Nda8lFdTDXHbM4C1zbpKVr+Vb78PWI0nMmLrAFs0fhs8tvtBI2kK6WG4S7aDnCzQb55XI3JgsbBq98TWOje6NwaM2kg+jeFY+h+lb6l5gms5+wXtkAsXBpAIcBl+sMwq4wDRWtqmt4KIsi4pphsMtzXzd1AqzdENCm0G1I+QzVDm7JfazWtvctaN+8DM8nElSJOhCFlQhCEAhCEAhIlQCEJECrFVUrJWOjlYySNws5j2hzXDnByKyoQVppJqXik2n0Enwd+/gJNp9OTzHwmekcyrHG9HKihds1UDormzX+FC/wAmQZHoOa9MrFU0rJWOZIxsjHCzmPaHNcOQg5Fa1MeWxGkMCunF9TNLK4uppZaQnPYbaWHqa4gj7Vlyo9SLwc69pHNTG/vFdiKqFLfcFvYXovLVO2YYXynjEbSQPKdub1q6cH1VUkFjLt1Lv/IdmP7Dd/WSpfT0zY2hkbGxsG5rGhrR0AZJpipcC1LSGzqmRkA+hHaWXo2vBb1XU/wbQWkpLGOAPeP9yb4x9+UXyb1AKQIWdXAhIlUUIQhAiVCEAhCEAhCEAkQhAqRKhAIQhAIQhAJEqEAhCEAhCEAhCEH/2Q=="/>
          <p:cNvSpPr>
            <a:spLocks noChangeAspect="1" noChangeArrowheads="1"/>
          </p:cNvSpPr>
          <p:nvPr/>
        </p:nvSpPr>
        <p:spPr bwMode="auto">
          <a:xfrm>
            <a:off x="6350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331782" name="Picture 6" descr="http://images3.wikia.nocookie.net/__cb20100921134928/infodepot/images/7/70/Netgear_WNDR3700b.jpg">
            <a:hlinkClick r:id="rId12"/>
          </p:cNvPr>
          <p:cNvPicPr>
            <a:picLocks noChangeAspect="1" noChangeArrowheads="1"/>
          </p:cNvPicPr>
          <p:nvPr/>
        </p:nvPicPr>
        <p:blipFill>
          <a:blip r:embed="rId13" cstate="print"/>
          <a:srcRect/>
          <a:stretch>
            <a:fillRect/>
          </a:stretch>
        </p:blipFill>
        <p:spPr bwMode="auto">
          <a:xfrm>
            <a:off x="4789952" y="3101541"/>
            <a:ext cx="677594" cy="1157288"/>
          </a:xfrm>
          <a:prstGeom prst="rect">
            <a:avLst/>
          </a:prstGeom>
          <a:noFill/>
        </p:spPr>
      </p:pic>
      <p:sp>
        <p:nvSpPr>
          <p:cNvPr id="25" name="Rectangle 24"/>
          <p:cNvSpPr/>
          <p:nvPr/>
        </p:nvSpPr>
        <p:spPr>
          <a:xfrm>
            <a:off x="2527213" y="3764426"/>
            <a:ext cx="435577" cy="252175"/>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700" dirty="0" smtClean="0">
                <a:solidFill>
                  <a:schemeClr val="tx1"/>
                </a:solidFill>
              </a:rPr>
              <a:t>NIU</a:t>
            </a:r>
            <a:endParaRPr lang="fr-BE" sz="700" dirty="0">
              <a:solidFill>
                <a:schemeClr val="tx1"/>
              </a:solidFill>
            </a:endParaRPr>
          </a:p>
        </p:txBody>
      </p:sp>
      <p:cxnSp>
        <p:nvCxnSpPr>
          <p:cNvPr id="46" name="Straight Connector 45"/>
          <p:cNvCxnSpPr>
            <a:endCxn id="8" idx="2"/>
          </p:cNvCxnSpPr>
          <p:nvPr/>
        </p:nvCxnSpPr>
        <p:spPr>
          <a:xfrm flipV="1">
            <a:off x="4636952" y="4974707"/>
            <a:ext cx="0" cy="475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5" idx="1"/>
            <a:endCxn id="30" idx="2"/>
          </p:cNvCxnSpPr>
          <p:nvPr/>
        </p:nvCxnSpPr>
        <p:spPr>
          <a:xfrm flipH="1" flipV="1">
            <a:off x="2137680" y="3888363"/>
            <a:ext cx="389533" cy="21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Cloud Callout 66"/>
          <p:cNvSpPr/>
          <p:nvPr/>
        </p:nvSpPr>
        <p:spPr>
          <a:xfrm>
            <a:off x="842440" y="1541282"/>
            <a:ext cx="1828800" cy="1688920"/>
          </a:xfrm>
          <a:prstGeom prst="cloudCallout">
            <a:avLst>
              <a:gd name="adj1" fmla="val -17402"/>
              <a:gd name="adj2" fmla="val 26136"/>
            </a:avLst>
          </a:prstGeom>
          <a:solidFill>
            <a:srgbClr val="E229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8" name="TextBox 67"/>
          <p:cNvSpPr txBox="1"/>
          <p:nvPr/>
        </p:nvSpPr>
        <p:spPr>
          <a:xfrm>
            <a:off x="1385486" y="2229982"/>
            <a:ext cx="654205" cy="253916"/>
          </a:xfrm>
          <a:prstGeom prst="rect">
            <a:avLst/>
          </a:prstGeom>
          <a:noFill/>
        </p:spPr>
        <p:txBody>
          <a:bodyPr wrap="square" rtlCol="0">
            <a:spAutoFit/>
          </a:bodyPr>
          <a:lstStyle/>
          <a:p>
            <a:pPr algn="ctr"/>
            <a:r>
              <a:rPr lang="fr-BE" sz="1050" b="1" dirty="0" smtClean="0">
                <a:solidFill>
                  <a:schemeClr val="bg1"/>
                </a:solidFill>
              </a:rPr>
              <a:t>VOO</a:t>
            </a:r>
            <a:endParaRPr lang="fr-BE" sz="1050" b="1" dirty="0">
              <a:solidFill>
                <a:schemeClr val="bg1"/>
              </a:solidFill>
            </a:endParaRPr>
          </a:p>
        </p:txBody>
      </p:sp>
      <p:cxnSp>
        <p:nvCxnSpPr>
          <p:cNvPr id="80" name="Straight Connector 79"/>
          <p:cNvCxnSpPr>
            <a:stCxn id="15" idx="0"/>
          </p:cNvCxnSpPr>
          <p:nvPr/>
        </p:nvCxnSpPr>
        <p:spPr>
          <a:xfrm flipV="1">
            <a:off x="6042827" y="5214980"/>
            <a:ext cx="60116" cy="15497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978543" y="3841932"/>
            <a:ext cx="2319321" cy="56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3960348" y="3635992"/>
            <a:ext cx="384876" cy="184666"/>
          </a:xfrm>
          <a:prstGeom prst="rect">
            <a:avLst/>
          </a:prstGeom>
          <a:noFill/>
        </p:spPr>
        <p:txBody>
          <a:bodyPr wrap="square" rtlCol="0">
            <a:spAutoFit/>
          </a:bodyPr>
          <a:lstStyle/>
          <a:p>
            <a:r>
              <a:rPr lang="fr-BE" sz="600" dirty="0" err="1" smtClean="0"/>
              <a:t>Coax</a:t>
            </a:r>
            <a:endParaRPr lang="fr-BE" sz="600" dirty="0"/>
          </a:p>
        </p:txBody>
      </p:sp>
      <p:sp>
        <p:nvSpPr>
          <p:cNvPr id="93" name="TextBox 92"/>
          <p:cNvSpPr txBox="1"/>
          <p:nvPr/>
        </p:nvSpPr>
        <p:spPr>
          <a:xfrm>
            <a:off x="2133469" y="3685708"/>
            <a:ext cx="384876" cy="184666"/>
          </a:xfrm>
          <a:prstGeom prst="rect">
            <a:avLst/>
          </a:prstGeom>
          <a:noFill/>
        </p:spPr>
        <p:txBody>
          <a:bodyPr wrap="square" rtlCol="0">
            <a:spAutoFit/>
          </a:bodyPr>
          <a:lstStyle/>
          <a:p>
            <a:r>
              <a:rPr lang="fr-BE" sz="600" dirty="0" err="1" smtClean="0"/>
              <a:t>Coax</a:t>
            </a:r>
            <a:endParaRPr lang="fr-BE" sz="600" dirty="0"/>
          </a:p>
        </p:txBody>
      </p:sp>
      <p:sp>
        <p:nvSpPr>
          <p:cNvPr id="94" name="Rounded Rectangle 93"/>
          <p:cNvSpPr/>
          <p:nvPr/>
        </p:nvSpPr>
        <p:spPr>
          <a:xfrm>
            <a:off x="2962790" y="1272745"/>
            <a:ext cx="1618735" cy="766119"/>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800" dirty="0" smtClean="0"/>
              <a:t>Smart </a:t>
            </a:r>
            <a:r>
              <a:rPr lang="fr-BE" sz="1800" dirty="0" err="1" smtClean="0"/>
              <a:t>Metering</a:t>
            </a:r>
            <a:r>
              <a:rPr lang="fr-BE" sz="1800" dirty="0" smtClean="0"/>
              <a:t> Back-end</a:t>
            </a:r>
            <a:endParaRPr lang="fr-BE" sz="1800" dirty="0"/>
          </a:p>
        </p:txBody>
      </p:sp>
      <p:sp>
        <p:nvSpPr>
          <p:cNvPr id="95" name="Rounded Rectangle 94"/>
          <p:cNvSpPr/>
          <p:nvPr/>
        </p:nvSpPr>
        <p:spPr>
          <a:xfrm>
            <a:off x="2962790" y="2228334"/>
            <a:ext cx="1618735" cy="766119"/>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800" dirty="0" err="1" smtClean="0"/>
              <a:t>SmartBox</a:t>
            </a:r>
            <a:endParaRPr lang="fr-BE" sz="1800" dirty="0" smtClean="0"/>
          </a:p>
          <a:p>
            <a:pPr algn="ctr"/>
            <a:r>
              <a:rPr lang="fr-BE" sz="1800" dirty="0" err="1" smtClean="0"/>
              <a:t>Backend</a:t>
            </a:r>
            <a:endParaRPr lang="fr-BE" sz="1800" dirty="0"/>
          </a:p>
        </p:txBody>
      </p:sp>
      <p:cxnSp>
        <p:nvCxnSpPr>
          <p:cNvPr id="96" name="Straight Connector 95"/>
          <p:cNvCxnSpPr>
            <a:stCxn id="94" idx="1"/>
          </p:cNvCxnSpPr>
          <p:nvPr/>
        </p:nvCxnSpPr>
        <p:spPr>
          <a:xfrm flipH="1">
            <a:off x="2545220" y="1655805"/>
            <a:ext cx="417570" cy="13309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5" idx="1"/>
          </p:cNvCxnSpPr>
          <p:nvPr/>
        </p:nvCxnSpPr>
        <p:spPr>
          <a:xfrm flipH="1">
            <a:off x="2527938" y="2611394"/>
            <a:ext cx="434852" cy="7933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712588" y="3301605"/>
            <a:ext cx="384876" cy="184666"/>
          </a:xfrm>
          <a:prstGeom prst="rect">
            <a:avLst/>
          </a:prstGeom>
          <a:noFill/>
        </p:spPr>
        <p:txBody>
          <a:bodyPr wrap="square" rtlCol="0">
            <a:spAutoFit/>
          </a:bodyPr>
          <a:lstStyle/>
          <a:p>
            <a:r>
              <a:rPr lang="fr-BE" sz="600" dirty="0" err="1" smtClean="0"/>
              <a:t>Coax</a:t>
            </a:r>
            <a:endParaRPr lang="fr-BE" sz="600" dirty="0"/>
          </a:p>
        </p:txBody>
      </p:sp>
      <p:sp>
        <p:nvSpPr>
          <p:cNvPr id="103" name="Rounded Rectangle 102"/>
          <p:cNvSpPr/>
          <p:nvPr/>
        </p:nvSpPr>
        <p:spPr>
          <a:xfrm>
            <a:off x="5306922" y="1274317"/>
            <a:ext cx="1618735" cy="766119"/>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800" dirty="0" smtClean="0"/>
              <a:t>Smart </a:t>
            </a:r>
            <a:r>
              <a:rPr lang="fr-BE" sz="1800" dirty="0" err="1" smtClean="0"/>
              <a:t>Grid</a:t>
            </a:r>
            <a:r>
              <a:rPr lang="fr-BE" sz="1800" dirty="0" smtClean="0"/>
              <a:t> Back-end</a:t>
            </a:r>
            <a:endParaRPr lang="fr-BE" sz="1800" dirty="0"/>
          </a:p>
        </p:txBody>
      </p:sp>
      <p:cxnSp>
        <p:nvCxnSpPr>
          <p:cNvPr id="104" name="Straight Connector 103"/>
          <p:cNvCxnSpPr>
            <a:stCxn id="103" idx="1"/>
            <a:endCxn id="94" idx="3"/>
          </p:cNvCxnSpPr>
          <p:nvPr/>
        </p:nvCxnSpPr>
        <p:spPr>
          <a:xfrm flipH="1" flipV="1">
            <a:off x="4581525" y="1655805"/>
            <a:ext cx="725397" cy="1572"/>
          </a:xfrm>
          <a:prstGeom prst="line">
            <a:avLst/>
          </a:prstGeom>
          <a:ln w="1905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4581526" y="1908928"/>
            <a:ext cx="716338" cy="512019"/>
          </a:xfrm>
          <a:prstGeom prst="line">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endCxn id="95" idx="3"/>
          </p:cNvCxnSpPr>
          <p:nvPr/>
        </p:nvCxnSpPr>
        <p:spPr>
          <a:xfrm flipH="1">
            <a:off x="4581525" y="2606511"/>
            <a:ext cx="829461" cy="4883"/>
          </a:xfrm>
          <a:prstGeom prst="line">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5424152" y="2500772"/>
            <a:ext cx="736263" cy="230832"/>
          </a:xfrm>
          <a:prstGeom prst="rect">
            <a:avLst/>
          </a:prstGeom>
          <a:noFill/>
        </p:spPr>
        <p:txBody>
          <a:bodyPr wrap="square" rtlCol="0">
            <a:spAutoFit/>
          </a:bodyPr>
          <a:lstStyle/>
          <a:p>
            <a:r>
              <a:rPr lang="fr-BE" sz="900" dirty="0" smtClean="0"/>
              <a:t>Portail</a:t>
            </a:r>
            <a:endParaRPr lang="fr-BE" sz="900" dirty="0"/>
          </a:p>
        </p:txBody>
      </p:sp>
      <p:cxnSp>
        <p:nvCxnSpPr>
          <p:cNvPr id="115" name="Straight Connector 114"/>
          <p:cNvCxnSpPr/>
          <p:nvPr/>
        </p:nvCxnSpPr>
        <p:spPr>
          <a:xfrm flipH="1" flipV="1">
            <a:off x="4581526" y="2777935"/>
            <a:ext cx="886020" cy="219789"/>
          </a:xfrm>
          <a:prstGeom prst="line">
            <a:avLst/>
          </a:prstGeom>
          <a:ln w="190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5491711" y="2874702"/>
            <a:ext cx="1370335" cy="230832"/>
          </a:xfrm>
          <a:prstGeom prst="rect">
            <a:avLst/>
          </a:prstGeom>
          <a:noFill/>
        </p:spPr>
        <p:txBody>
          <a:bodyPr wrap="square" rtlCol="0">
            <a:spAutoFit/>
          </a:bodyPr>
          <a:lstStyle/>
          <a:p>
            <a:r>
              <a:rPr lang="fr-BE" sz="900" dirty="0" smtClean="0"/>
              <a:t>Mobile Applications</a:t>
            </a:r>
            <a:endParaRPr lang="fr-BE" sz="900" dirty="0"/>
          </a:p>
        </p:txBody>
      </p:sp>
      <p:cxnSp>
        <p:nvCxnSpPr>
          <p:cNvPr id="118" name="Straight Connector 117"/>
          <p:cNvCxnSpPr>
            <a:stCxn id="1103" idx="0"/>
          </p:cNvCxnSpPr>
          <p:nvPr/>
        </p:nvCxnSpPr>
        <p:spPr>
          <a:xfrm flipH="1" flipV="1">
            <a:off x="7956376" y="4459878"/>
            <a:ext cx="384350" cy="41273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44"/>
          <p:cNvCxnSpPr/>
          <p:nvPr/>
        </p:nvCxnSpPr>
        <p:spPr>
          <a:xfrm flipV="1">
            <a:off x="4070441" y="4550104"/>
            <a:ext cx="341879" cy="2644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5" name="Titre 1"/>
          <p:cNvSpPr>
            <a:spLocks noGrp="1"/>
          </p:cNvSpPr>
          <p:nvPr>
            <p:ph type="title"/>
          </p:nvPr>
        </p:nvSpPr>
        <p:spPr>
          <a:xfrm>
            <a:off x="233363" y="0"/>
            <a:ext cx="8277225" cy="1062038"/>
          </a:xfrm>
        </p:spPr>
        <p:txBody>
          <a:bodyPr/>
          <a:lstStyle/>
          <a:p>
            <a:r>
              <a:rPr lang="fr-BE" dirty="0" smtClean="0"/>
              <a:t>Smart </a:t>
            </a:r>
            <a:r>
              <a:rPr lang="fr-BE" dirty="0" err="1" smtClean="0"/>
              <a:t>Residence</a:t>
            </a:r>
            <a:r>
              <a:rPr lang="fr-BE" dirty="0" smtClean="0"/>
              <a:t> - Architecture</a:t>
            </a:r>
            <a:endParaRPr lang="fr-BE" dirty="0"/>
          </a:p>
        </p:txBody>
      </p:sp>
      <p:sp>
        <p:nvSpPr>
          <p:cNvPr id="79"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pic>
        <p:nvPicPr>
          <p:cNvPr id="81" name="Picture 12"/>
          <p:cNvPicPr/>
          <p:nvPr/>
        </p:nvPicPr>
        <p:blipFill rotWithShape="1">
          <a:blip r:embed="rId14" cstate="screen">
            <a:extLst>
              <a:ext uri="{28A0092B-C50C-407E-A947-70E740481C1C}">
                <a14:useLocalDpi xmlns:a14="http://schemas.microsoft.com/office/drawing/2010/main"/>
              </a:ext>
            </a:extLst>
          </a:blip>
          <a:srcRect/>
          <a:stretch/>
        </p:blipFill>
        <p:spPr bwMode="auto">
          <a:xfrm>
            <a:off x="6752174" y="4796435"/>
            <a:ext cx="535710" cy="563419"/>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14" cstate="screen">
            <a:extLst>
              <a:ext uri="{28A0092B-C50C-407E-A947-70E740481C1C}">
                <a14:useLocalDpi xmlns:a14="http://schemas.microsoft.com/office/drawing/2010/main"/>
              </a:ext>
            </a:extLst>
          </a:blip>
          <a:srcRect/>
          <a:stretch/>
        </p:blipFill>
        <p:spPr bwMode="auto">
          <a:xfrm>
            <a:off x="5774972" y="4833910"/>
            <a:ext cx="535710" cy="563419"/>
          </a:xfrm>
          <a:prstGeom prst="rect">
            <a:avLst/>
          </a:prstGeom>
          <a:ln>
            <a:no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5644790" y="5369954"/>
            <a:ext cx="796074" cy="858593"/>
          </a:xfrm>
          <a:prstGeom prst="rect">
            <a:avLst/>
          </a:prstGeom>
        </p:spPr>
      </p:pic>
      <p:pic>
        <p:nvPicPr>
          <p:cNvPr id="16" name="Picture 15"/>
          <p:cNvPicPr>
            <a:picLocks noChangeAspect="1"/>
          </p:cNvPicPr>
          <p:nvPr/>
        </p:nvPicPr>
        <p:blipFill>
          <a:blip r:embed="rId16" cstate="screen">
            <a:extLst>
              <a:ext uri="{28A0092B-C50C-407E-A947-70E740481C1C}">
                <a14:useLocalDpi xmlns:a14="http://schemas.microsoft.com/office/drawing/2010/main"/>
              </a:ext>
            </a:extLst>
          </a:blip>
          <a:srcRect/>
          <a:stretch>
            <a:fillRect/>
          </a:stretch>
        </p:blipFill>
        <p:spPr>
          <a:xfrm>
            <a:off x="6726675" y="5369954"/>
            <a:ext cx="669296" cy="835618"/>
          </a:xfrm>
          <a:prstGeom prst="rect">
            <a:avLst/>
          </a:prstGeom>
        </p:spPr>
      </p:pic>
      <p:cxnSp>
        <p:nvCxnSpPr>
          <p:cNvPr id="84" name="Straight Connector 84"/>
          <p:cNvCxnSpPr>
            <a:endCxn id="86" idx="3"/>
          </p:cNvCxnSpPr>
          <p:nvPr/>
        </p:nvCxnSpPr>
        <p:spPr>
          <a:xfrm flipH="1">
            <a:off x="1559271" y="6113266"/>
            <a:ext cx="816802"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331777" name="Groupe 331776"/>
          <p:cNvGrpSpPr/>
          <p:nvPr/>
        </p:nvGrpSpPr>
        <p:grpSpPr>
          <a:xfrm>
            <a:off x="510966" y="3548700"/>
            <a:ext cx="1626713" cy="2682605"/>
            <a:chOff x="2583182" y="3503340"/>
            <a:chExt cx="1626713" cy="2682605"/>
          </a:xfrm>
        </p:grpSpPr>
        <p:pic>
          <p:nvPicPr>
            <p:cNvPr id="331784" name="Picture 8" descr="http://www.linksys.com/assets/store/DPC3008/DPC3008_Photo01.jpg">
              <a:hlinkClick r:id="rId17"/>
            </p:cNvPr>
            <p:cNvPicPr>
              <a:picLocks noChangeAspect="1" noChangeArrowheads="1"/>
            </p:cNvPicPr>
            <p:nvPr/>
          </p:nvPicPr>
          <p:blipFill>
            <a:blip r:embed="rId18" cstate="print"/>
            <a:srcRect/>
            <a:stretch>
              <a:fillRect/>
            </a:stretch>
          </p:blipFill>
          <p:spPr bwMode="auto">
            <a:xfrm>
              <a:off x="3135022" y="5415060"/>
              <a:ext cx="787400" cy="442238"/>
            </a:xfrm>
            <a:prstGeom prst="rect">
              <a:avLst/>
            </a:prstGeom>
            <a:noFill/>
          </p:spPr>
        </p:pic>
        <p:pic>
          <p:nvPicPr>
            <p:cNvPr id="24" name="Picture 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583182" y="4025153"/>
              <a:ext cx="869061" cy="1129779"/>
            </a:xfrm>
            <a:prstGeom prst="rect">
              <a:avLst/>
            </a:prstGeom>
            <a:noFill/>
            <a:ln w="9525">
              <a:noFill/>
              <a:miter lim="800000"/>
              <a:headEnd/>
              <a:tailEnd/>
            </a:ln>
          </p:spPr>
        </p:pic>
        <p:grpSp>
          <p:nvGrpSpPr>
            <p:cNvPr id="34" name="Group 33"/>
            <p:cNvGrpSpPr/>
            <p:nvPr/>
          </p:nvGrpSpPr>
          <p:grpSpPr>
            <a:xfrm>
              <a:off x="3475124" y="3540061"/>
              <a:ext cx="734771" cy="598447"/>
              <a:chOff x="6003608" y="2274850"/>
              <a:chExt cx="734771" cy="598447"/>
            </a:xfrm>
          </p:grpSpPr>
          <p:sp>
            <p:nvSpPr>
              <p:cNvPr id="26" name="Rectangle 25"/>
              <p:cNvSpPr/>
              <p:nvPr/>
            </p:nvSpPr>
            <p:spPr>
              <a:xfrm>
                <a:off x="6003608" y="2442118"/>
                <a:ext cx="285680" cy="263912"/>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700" dirty="0" smtClean="0">
                    <a:solidFill>
                      <a:schemeClr val="tx1"/>
                    </a:solidFill>
                  </a:rPr>
                  <a:t>-9</a:t>
                </a:r>
                <a:endParaRPr lang="fr-BE" sz="700" dirty="0">
                  <a:solidFill>
                    <a:schemeClr val="tx1"/>
                  </a:solidFill>
                </a:endParaRPr>
              </a:p>
            </p:txBody>
          </p:sp>
          <p:sp>
            <p:nvSpPr>
              <p:cNvPr id="27" name="Rectangle 26"/>
              <p:cNvSpPr/>
              <p:nvPr/>
            </p:nvSpPr>
            <p:spPr>
              <a:xfrm>
                <a:off x="6286106" y="2442118"/>
                <a:ext cx="285680" cy="263912"/>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700" dirty="0" smtClean="0">
                    <a:solidFill>
                      <a:schemeClr val="tx1"/>
                    </a:solidFill>
                  </a:rPr>
                  <a:t>-2</a:t>
                </a:r>
                <a:endParaRPr lang="fr-BE" sz="700" dirty="0">
                  <a:solidFill>
                    <a:schemeClr val="tx1"/>
                  </a:solidFill>
                </a:endParaRPr>
              </a:p>
            </p:txBody>
          </p:sp>
          <p:sp>
            <p:nvSpPr>
              <p:cNvPr id="28" name="Rectangle 27"/>
              <p:cNvSpPr/>
              <p:nvPr/>
            </p:nvSpPr>
            <p:spPr>
              <a:xfrm>
                <a:off x="6087616" y="2706030"/>
                <a:ext cx="118412" cy="16726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dirty="0">
                  <a:solidFill>
                    <a:schemeClr val="tx1"/>
                  </a:solidFill>
                </a:endParaRPr>
              </a:p>
            </p:txBody>
          </p:sp>
          <p:sp>
            <p:nvSpPr>
              <p:cNvPr id="29" name="Rectangle 28"/>
              <p:cNvSpPr/>
              <p:nvPr/>
            </p:nvSpPr>
            <p:spPr>
              <a:xfrm>
                <a:off x="6219193" y="2274850"/>
                <a:ext cx="118412" cy="16726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dirty="0">
                  <a:solidFill>
                    <a:schemeClr val="tx1"/>
                  </a:solidFill>
                </a:endParaRPr>
              </a:p>
            </p:txBody>
          </p:sp>
          <p:sp>
            <p:nvSpPr>
              <p:cNvPr id="30" name="Rectangle 29"/>
              <p:cNvSpPr/>
              <p:nvPr/>
            </p:nvSpPr>
            <p:spPr>
              <a:xfrm rot="16200000">
                <a:off x="6595540" y="2494158"/>
                <a:ext cx="118412" cy="16726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700" dirty="0">
                  <a:solidFill>
                    <a:schemeClr val="tx1"/>
                  </a:solidFill>
                </a:endParaRPr>
              </a:p>
            </p:txBody>
          </p:sp>
        </p:grpSp>
        <p:sp>
          <p:nvSpPr>
            <p:cNvPr id="33" name="Rectangle 32"/>
            <p:cNvSpPr/>
            <p:nvPr/>
          </p:nvSpPr>
          <p:spPr>
            <a:xfrm>
              <a:off x="2583182" y="3705225"/>
              <a:ext cx="1468118" cy="224405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Rectangle 42"/>
            <p:cNvSpPr/>
            <p:nvPr/>
          </p:nvSpPr>
          <p:spPr>
            <a:xfrm>
              <a:off x="3402153" y="4288431"/>
              <a:ext cx="435577" cy="252175"/>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700" dirty="0" smtClean="0">
                  <a:solidFill>
                    <a:schemeClr val="tx1"/>
                  </a:solidFill>
                </a:rPr>
                <a:t>ORA</a:t>
              </a:r>
              <a:endParaRPr lang="fr-BE" sz="700" dirty="0">
                <a:solidFill>
                  <a:schemeClr val="tx1"/>
                </a:solidFill>
              </a:endParaRPr>
            </a:p>
          </p:txBody>
        </p:sp>
        <p:cxnSp>
          <p:nvCxnSpPr>
            <p:cNvPr id="48" name="Straight Connector 47"/>
            <p:cNvCxnSpPr>
              <a:stCxn id="43" idx="0"/>
              <a:endCxn id="28" idx="2"/>
            </p:cNvCxnSpPr>
            <p:nvPr/>
          </p:nvCxnSpPr>
          <p:spPr>
            <a:xfrm flipH="1" flipV="1">
              <a:off x="3618338" y="4138508"/>
              <a:ext cx="1604" cy="1499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31784" idx="0"/>
              <a:endCxn id="43" idx="2"/>
            </p:cNvCxnSpPr>
            <p:nvPr/>
          </p:nvCxnSpPr>
          <p:spPr>
            <a:xfrm flipV="1">
              <a:off x="3528722" y="4540606"/>
              <a:ext cx="91220" cy="8744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31784" idx="1"/>
              <a:endCxn id="24" idx="2"/>
            </p:cNvCxnSpPr>
            <p:nvPr/>
          </p:nvCxnSpPr>
          <p:spPr>
            <a:xfrm flipH="1" flipV="1">
              <a:off x="3017713" y="5154932"/>
              <a:ext cx="117309" cy="48124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753378" y="5620926"/>
              <a:ext cx="340963" cy="184666"/>
            </a:xfrm>
            <a:prstGeom prst="rect">
              <a:avLst/>
            </a:prstGeom>
            <a:noFill/>
          </p:spPr>
          <p:txBody>
            <a:bodyPr wrap="square" rtlCol="0">
              <a:spAutoFit/>
            </a:bodyPr>
            <a:lstStyle/>
            <a:p>
              <a:r>
                <a:rPr lang="fr-BE" sz="600" dirty="0" smtClean="0"/>
                <a:t>UTP</a:t>
              </a:r>
              <a:endParaRPr lang="fr-BE" sz="600" dirty="0"/>
            </a:p>
          </p:txBody>
        </p:sp>
        <p:sp>
          <p:nvSpPr>
            <p:cNvPr id="60" name="TextBox 59"/>
            <p:cNvSpPr txBox="1"/>
            <p:nvPr/>
          </p:nvSpPr>
          <p:spPr>
            <a:xfrm>
              <a:off x="3585276" y="4929347"/>
              <a:ext cx="384876" cy="184666"/>
            </a:xfrm>
            <a:prstGeom prst="rect">
              <a:avLst/>
            </a:prstGeom>
            <a:noFill/>
          </p:spPr>
          <p:txBody>
            <a:bodyPr wrap="square" rtlCol="0">
              <a:spAutoFit/>
            </a:bodyPr>
            <a:lstStyle/>
            <a:p>
              <a:r>
                <a:rPr lang="fr-BE" sz="600" dirty="0" err="1" smtClean="0"/>
                <a:t>Coax</a:t>
              </a:r>
              <a:endParaRPr lang="fr-BE" sz="600" dirty="0"/>
            </a:p>
          </p:txBody>
        </p:sp>
        <p:sp>
          <p:nvSpPr>
            <p:cNvPr id="61" name="TextBox 60"/>
            <p:cNvSpPr txBox="1"/>
            <p:nvPr/>
          </p:nvSpPr>
          <p:spPr>
            <a:xfrm>
              <a:off x="3585276" y="4112219"/>
              <a:ext cx="384876" cy="184666"/>
            </a:xfrm>
            <a:prstGeom prst="rect">
              <a:avLst/>
            </a:prstGeom>
            <a:noFill/>
          </p:spPr>
          <p:txBody>
            <a:bodyPr wrap="square" rtlCol="0">
              <a:spAutoFit/>
            </a:bodyPr>
            <a:lstStyle/>
            <a:p>
              <a:r>
                <a:rPr lang="fr-BE" sz="600" dirty="0" err="1" smtClean="0"/>
                <a:t>Coax</a:t>
              </a:r>
              <a:endParaRPr lang="fr-BE" sz="600" dirty="0"/>
            </a:p>
          </p:txBody>
        </p:sp>
        <p:sp>
          <p:nvSpPr>
            <p:cNvPr id="66" name="TextBox 65"/>
            <p:cNvSpPr txBox="1"/>
            <p:nvPr/>
          </p:nvSpPr>
          <p:spPr>
            <a:xfrm>
              <a:off x="2865863" y="3503340"/>
              <a:ext cx="654205" cy="184666"/>
            </a:xfrm>
            <a:prstGeom prst="rect">
              <a:avLst/>
            </a:prstGeom>
            <a:noFill/>
          </p:spPr>
          <p:txBody>
            <a:bodyPr wrap="square" rtlCol="0">
              <a:spAutoFit/>
            </a:bodyPr>
            <a:lstStyle/>
            <a:p>
              <a:pPr algn="ctr"/>
              <a:r>
                <a:rPr lang="fr-BE" sz="600" dirty="0" smtClean="0"/>
                <a:t>Coffret</a:t>
              </a:r>
              <a:endParaRPr lang="fr-BE" sz="600" dirty="0"/>
            </a:p>
          </p:txBody>
        </p:sp>
        <p:pic>
          <p:nvPicPr>
            <p:cNvPr id="86" name="Image 85" descr="Contact NO"/>
            <p:cNvPicPr/>
            <p:nvPr/>
          </p:nvPicPr>
          <p:blipFill rotWithShape="1">
            <a:blip r:embed="rId20" cstate="print"/>
            <a:srcRect l="23901" t="50000" r="20120"/>
            <a:stretch/>
          </p:blipFill>
          <p:spPr bwMode="auto">
            <a:xfrm>
              <a:off x="2991012" y="5949867"/>
              <a:ext cx="640475" cy="236078"/>
            </a:xfrm>
            <a:prstGeom prst="rect">
              <a:avLst/>
            </a:prstGeom>
            <a:noFill/>
            <a:ln w="25400">
              <a:solidFill>
                <a:srgbClr val="FF6600"/>
              </a:solidFill>
              <a:miter lim="800000"/>
              <a:headEnd/>
              <a:tailEnd/>
            </a:ln>
          </p:spPr>
        </p:pic>
      </p:grpSp>
      <p:cxnSp>
        <p:nvCxnSpPr>
          <p:cNvPr id="85" name="Straight Connector 84"/>
          <p:cNvCxnSpPr>
            <a:stCxn id="8" idx="3"/>
          </p:cNvCxnSpPr>
          <p:nvPr/>
        </p:nvCxnSpPr>
        <p:spPr>
          <a:xfrm flipV="1">
            <a:off x="4861583" y="3947569"/>
            <a:ext cx="1211302" cy="60803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104" idx="1"/>
          </p:cNvCxnSpPr>
          <p:nvPr/>
        </p:nvCxnSpPr>
        <p:spPr>
          <a:xfrm flipH="1" flipV="1">
            <a:off x="6862046" y="3947569"/>
            <a:ext cx="637586" cy="27622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5689668" y="3629828"/>
            <a:ext cx="456911" cy="184666"/>
          </a:xfrm>
          <a:prstGeom prst="rect">
            <a:avLst/>
          </a:prstGeom>
          <a:noFill/>
        </p:spPr>
        <p:txBody>
          <a:bodyPr wrap="square" rtlCol="0">
            <a:spAutoFit/>
          </a:bodyPr>
          <a:lstStyle/>
          <a:p>
            <a:r>
              <a:rPr lang="fr-BE" sz="600" dirty="0" smtClean="0"/>
              <a:t>UTP</a:t>
            </a:r>
            <a:endParaRPr lang="fr-BE" sz="600" dirty="0"/>
          </a:p>
        </p:txBody>
      </p:sp>
      <p:cxnSp>
        <p:nvCxnSpPr>
          <p:cNvPr id="89" name="Straight Connector 88"/>
          <p:cNvCxnSpPr/>
          <p:nvPr/>
        </p:nvCxnSpPr>
        <p:spPr>
          <a:xfrm flipH="1">
            <a:off x="5359119" y="3836020"/>
            <a:ext cx="692276" cy="163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pic>
        <p:nvPicPr>
          <p:cNvPr id="1103" name="Picture 79" descr="http://www.acec-chauffage.com/MARBRE.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818489" y="4872612"/>
            <a:ext cx="1044474" cy="972852"/>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99632" y="3871528"/>
            <a:ext cx="637714" cy="704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TextBox 91"/>
          <p:cNvSpPr txBox="1"/>
          <p:nvPr/>
        </p:nvSpPr>
        <p:spPr>
          <a:xfrm>
            <a:off x="793646" y="6257706"/>
            <a:ext cx="811681" cy="184666"/>
          </a:xfrm>
          <a:prstGeom prst="rect">
            <a:avLst/>
          </a:prstGeom>
          <a:noFill/>
        </p:spPr>
        <p:txBody>
          <a:bodyPr wrap="square" rtlCol="0">
            <a:spAutoFit/>
          </a:bodyPr>
          <a:lstStyle/>
          <a:p>
            <a:pPr algn="ctr"/>
            <a:r>
              <a:rPr lang="fr-BE" sz="600" dirty="0" smtClean="0"/>
              <a:t>Contacts NO</a:t>
            </a:r>
            <a:endParaRPr lang="fr-BE" sz="600" dirty="0"/>
          </a:p>
        </p:txBody>
      </p:sp>
    </p:spTree>
    <p:custDataLst>
      <p:tags r:id="rId2"/>
    </p:custDataLst>
    <p:extLst>
      <p:ext uri="{BB962C8B-B14F-4D97-AF65-F5344CB8AC3E}">
        <p14:creationId xmlns:p14="http://schemas.microsoft.com/office/powerpoint/2010/main" val="10811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1.1.2. Smart </a:t>
            </a:r>
            <a:r>
              <a:rPr lang="fr-BE" dirty="0" err="1" smtClean="0"/>
              <a:t>Residence</a:t>
            </a:r>
            <a:r>
              <a:rPr lang="fr-BE" dirty="0" smtClean="0"/>
              <a:t> - PV</a:t>
            </a:r>
            <a:endParaRPr lang="fr-BE" dirty="0"/>
          </a:p>
        </p:txBody>
      </p:sp>
      <p:sp>
        <p:nvSpPr>
          <p:cNvPr id="3" name="Espace réservé du contenu 2"/>
          <p:cNvSpPr>
            <a:spLocks noGrp="1"/>
          </p:cNvSpPr>
          <p:nvPr>
            <p:ph idx="1"/>
          </p:nvPr>
        </p:nvSpPr>
        <p:spPr>
          <a:xfrm>
            <a:off x="233363" y="1196752"/>
            <a:ext cx="8637587" cy="4883373"/>
          </a:xfrm>
        </p:spPr>
        <p:txBody>
          <a:bodyPr/>
          <a:lstStyle/>
          <a:p>
            <a:r>
              <a:rPr lang="fr-BE" sz="1800" u="sng" dirty="0" smtClean="0"/>
              <a:t>Lotissement « Champ de </a:t>
            </a:r>
            <a:r>
              <a:rPr lang="fr-BE" sz="1800" u="sng" dirty="0" err="1" smtClean="0"/>
              <a:t>Beyne</a:t>
            </a:r>
            <a:r>
              <a:rPr lang="fr-BE" sz="1800" u="sng" dirty="0" smtClean="0"/>
              <a:t> » à </a:t>
            </a:r>
            <a:r>
              <a:rPr lang="fr-BE" sz="1800" u="sng" dirty="0" err="1" smtClean="0"/>
              <a:t>Beyne</a:t>
            </a:r>
            <a:r>
              <a:rPr lang="fr-BE" sz="1800" u="sng" dirty="0" smtClean="0"/>
              <a:t> </a:t>
            </a:r>
            <a:r>
              <a:rPr lang="fr-BE" sz="1800" u="sng" dirty="0" err="1" smtClean="0"/>
              <a:t>Heusay</a:t>
            </a:r>
            <a:endParaRPr lang="fr-BE" sz="1800" dirty="0" smtClean="0"/>
          </a:p>
          <a:p>
            <a:endParaRPr lang="fr-BE" sz="1000" u="sng" dirty="0" smtClean="0"/>
          </a:p>
          <a:p>
            <a:pPr marL="0" indent="0"/>
            <a:r>
              <a:rPr lang="fr-BE" sz="1800" u="sng" dirty="0" smtClean="0"/>
              <a:t>Projet :</a:t>
            </a:r>
          </a:p>
          <a:p>
            <a:pPr marL="457200" indent="-457200">
              <a:buFont typeface="Arial" panose="020B0604020202020204" pitchFamily="34" charset="0"/>
              <a:buChar char="•"/>
            </a:pPr>
            <a:r>
              <a:rPr lang="fr-BE" sz="1800" dirty="0" smtClean="0"/>
              <a:t>Installer un maximum de Smart-</a:t>
            </a:r>
            <a:r>
              <a:rPr lang="fr-BE" sz="1800" dirty="0" err="1" smtClean="0"/>
              <a:t>Meter</a:t>
            </a:r>
            <a:r>
              <a:rPr lang="fr-BE" sz="1800" dirty="0" smtClean="0"/>
              <a:t> chez les clients du lotissement,</a:t>
            </a:r>
          </a:p>
          <a:p>
            <a:pPr marL="457200" indent="-457200">
              <a:buFont typeface="Arial" panose="020B0604020202020204" pitchFamily="34" charset="0"/>
              <a:buChar char="•"/>
            </a:pPr>
            <a:r>
              <a:rPr lang="fr-BE" sz="1800" dirty="0" smtClean="0"/>
              <a:t>Gérer les charges automatiquement ou manuellement (par le client) au moment où les panneaux PV produisent.</a:t>
            </a:r>
          </a:p>
          <a:p>
            <a:pPr marL="0" indent="0"/>
            <a:r>
              <a:rPr lang="fr-BE" sz="1800" u="sng" dirty="0" smtClean="0"/>
              <a:t>Objectif </a:t>
            </a:r>
            <a:r>
              <a:rPr lang="fr-BE" sz="1800" u="sng" dirty="0"/>
              <a:t>:</a:t>
            </a:r>
          </a:p>
          <a:p>
            <a:pPr marL="457200" indent="-457200">
              <a:buFont typeface="Arial" panose="020B0604020202020204" pitchFamily="34" charset="0"/>
              <a:buChar char="•"/>
            </a:pPr>
            <a:r>
              <a:rPr lang="fr-BE" sz="1800" dirty="0" smtClean="0"/>
              <a:t>Vérifier dans quelle mesure on peut régler les problèmes de tension </a:t>
            </a:r>
            <a:r>
              <a:rPr lang="fr-BE" sz="1800" dirty="0" err="1" smtClean="0"/>
              <a:t>dûs</a:t>
            </a:r>
            <a:r>
              <a:rPr lang="fr-BE" sz="1800" dirty="0" smtClean="0"/>
              <a:t> aux installations PV (33%).</a:t>
            </a:r>
            <a:endParaRPr lang="fr-BE" sz="1800" dirty="0"/>
          </a:p>
          <a:p>
            <a:pPr marL="0" indent="0"/>
            <a:r>
              <a:rPr lang="fr-BE" sz="1800" u="sng" dirty="0" smtClean="0"/>
              <a:t>Planning</a:t>
            </a:r>
          </a:p>
          <a:p>
            <a:pPr marL="457200" indent="-457200">
              <a:buFont typeface="Arial" panose="020B0604020202020204" pitchFamily="34" charset="0"/>
              <a:buChar char="•"/>
            </a:pPr>
            <a:r>
              <a:rPr lang="fr-BE" sz="1800" dirty="0" smtClean="0"/>
              <a:t>Installations des SM d’ici le mois de juillet 2014.</a:t>
            </a:r>
          </a:p>
          <a:p>
            <a:pPr marL="457200" indent="-457200">
              <a:buFont typeface="Arial" panose="020B0604020202020204" pitchFamily="34" charset="0"/>
              <a:buChar char="•"/>
            </a:pPr>
            <a:r>
              <a:rPr lang="fr-BE" sz="1800" dirty="0" smtClean="0"/>
              <a:t>Mesures pendant 1 an.</a:t>
            </a:r>
            <a:endParaRPr lang="fr-BE" sz="1800" dirty="0"/>
          </a:p>
        </p:txBody>
      </p:sp>
      <p:sp>
        <p:nvSpPr>
          <p:cNvPr id="5" name="Espace réservé du pied de page 4"/>
          <p:cNvSpPr>
            <a:spLocks noGrp="1"/>
          </p:cNvSpPr>
          <p:nvPr>
            <p:ph type="ftr" sz="quarter" idx="11"/>
          </p:nvPr>
        </p:nvSpPr>
        <p:spPr/>
        <p:txBody>
          <a:bodyPr/>
          <a:lstStyle/>
          <a:p>
            <a:pPr>
              <a:defRPr/>
            </a:pPr>
            <a:r>
              <a:rPr lang="nl-NL" smtClean="0"/>
              <a:t>Programme Smart-Grid – Smart-Meter</a:t>
            </a:r>
            <a:endParaRPr lang="nl-NL" dirty="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14</a:t>
            </a:fld>
            <a:endParaRPr lang="nl-NL" dirty="0"/>
          </a:p>
        </p:txBody>
      </p:sp>
      <p:sp>
        <p:nvSpPr>
          <p:cNvPr id="7"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1886409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1.1.2. Smart-Résidence - PV</a:t>
            </a:r>
            <a:endParaRPr lang="fr-BE" dirty="0"/>
          </a:p>
        </p:txBody>
      </p:sp>
      <p:sp>
        <p:nvSpPr>
          <p:cNvPr id="3" name="Espace réservé du contenu 2"/>
          <p:cNvSpPr>
            <a:spLocks noGrp="1"/>
          </p:cNvSpPr>
          <p:nvPr>
            <p:ph idx="1"/>
          </p:nvPr>
        </p:nvSpPr>
        <p:spPr>
          <a:xfrm>
            <a:off x="233363" y="1052736"/>
            <a:ext cx="8637587" cy="648072"/>
          </a:xfrm>
        </p:spPr>
        <p:txBody>
          <a:bodyPr/>
          <a:lstStyle/>
          <a:p>
            <a:pPr marL="446088" indent="-176213" eaLnBrk="1" hangingPunct="1"/>
            <a:endParaRPr lang="fr-BE" sz="2000" dirty="0" smtClean="0">
              <a:latin typeface="Cambria" pitchFamily="18" charset="0"/>
            </a:endParaRPr>
          </a:p>
          <a:p>
            <a:endParaRPr lang="fr-BE" sz="2000" dirty="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15</a:t>
            </a:fld>
            <a:endParaRPr lang="nl-NL"/>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4000"/>
                    </a14:imgEffect>
                  </a14:imgLayer>
                </a14:imgProps>
              </a:ext>
              <a:ext uri="{28A0092B-C50C-407E-A947-70E740481C1C}">
                <a14:useLocalDpi xmlns:a14="http://schemas.microsoft.com/office/drawing/2010/main" val="0"/>
              </a:ext>
            </a:extLst>
          </a:blip>
          <a:srcRect/>
          <a:stretch>
            <a:fillRect/>
          </a:stretch>
        </p:blipFill>
        <p:spPr bwMode="auto">
          <a:xfrm>
            <a:off x="233363" y="1196752"/>
            <a:ext cx="4641454" cy="509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bwMode="auto">
          <a:xfrm>
            <a:off x="1911927" y="5735781"/>
            <a:ext cx="311727" cy="29094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5" name="Légende encadrée 1 4"/>
          <p:cNvSpPr/>
          <p:nvPr/>
        </p:nvSpPr>
        <p:spPr bwMode="auto">
          <a:xfrm>
            <a:off x="2554090" y="5735781"/>
            <a:ext cx="1675010" cy="290945"/>
          </a:xfrm>
          <a:prstGeom prst="borderCallout1">
            <a:avLst>
              <a:gd name="adj1" fmla="val 47322"/>
              <a:gd name="adj2" fmla="val -2130"/>
              <a:gd name="adj3" fmla="val 51785"/>
              <a:gd name="adj4" fmla="val -20343"/>
            </a:avLst>
          </a:prstGeom>
          <a:solidFill>
            <a:schemeClr val="bg1"/>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Arial" charset="0"/>
                <a:ea typeface="ＭＳ Ｐゴシック" pitchFamily="28" charset="-128"/>
              </a:rPr>
              <a:t>CR Champ de </a:t>
            </a:r>
            <a:r>
              <a:rPr kumimoji="0" lang="fr-BE" sz="1200" b="0" i="0" u="none" strike="noStrike" cap="none" normalizeH="0" baseline="0" dirty="0" err="1" smtClean="0">
                <a:ln>
                  <a:noFill/>
                </a:ln>
                <a:solidFill>
                  <a:schemeClr val="tx1"/>
                </a:solidFill>
                <a:effectLst/>
                <a:latin typeface="Arial" charset="0"/>
                <a:ea typeface="ＭＳ Ｐゴシック" pitchFamily="28" charset="-128"/>
              </a:rPr>
              <a:t>Beyne</a:t>
            </a:r>
            <a:endParaRPr kumimoji="0" lang="fr-BE" sz="1200" b="0" i="0" u="none" strike="noStrike" cap="none" normalizeH="0" baseline="0" dirty="0" smtClean="0">
              <a:ln>
                <a:noFill/>
              </a:ln>
              <a:solidFill>
                <a:schemeClr val="tx1"/>
              </a:solidFill>
              <a:effectLst/>
              <a:latin typeface="Arial" charset="0"/>
              <a:ea typeface="ＭＳ Ｐゴシック" pitchFamily="28" charset="-128"/>
            </a:endParaRPr>
          </a:p>
        </p:txBody>
      </p:sp>
      <p:graphicFrame>
        <p:nvGraphicFramePr>
          <p:cNvPr id="10" name="Tableau 9"/>
          <p:cNvGraphicFramePr>
            <a:graphicFrameLocks noGrp="1"/>
          </p:cNvGraphicFramePr>
          <p:nvPr>
            <p:extLst>
              <p:ext uri="{D42A27DB-BD31-4B8C-83A1-F6EECF244321}">
                <p14:modId xmlns:p14="http://schemas.microsoft.com/office/powerpoint/2010/main" val="2817673647"/>
              </p:ext>
            </p:extLst>
          </p:nvPr>
        </p:nvGraphicFramePr>
        <p:xfrm>
          <a:off x="4999434" y="4514237"/>
          <a:ext cx="3898323" cy="1775792"/>
        </p:xfrm>
        <a:graphic>
          <a:graphicData uri="http://schemas.openxmlformats.org/drawingml/2006/table">
            <a:tbl>
              <a:tblPr firstRow="1" firstCol="1" bandRow="1">
                <a:tableStyleId>{5C22544A-7EE6-4342-B048-85BDC9FD1C3A}</a:tableStyleId>
              </a:tblPr>
              <a:tblGrid>
                <a:gridCol w="1557088"/>
                <a:gridCol w="778589"/>
                <a:gridCol w="720080"/>
                <a:gridCol w="842566"/>
              </a:tblGrid>
              <a:tr h="326286">
                <a:tc rowSpan="2">
                  <a:txBody>
                    <a:bodyPr/>
                    <a:lstStyle/>
                    <a:p>
                      <a:pPr>
                        <a:lnSpc>
                          <a:spcPct val="115000"/>
                        </a:lnSpc>
                        <a:spcAft>
                          <a:spcPts val="0"/>
                        </a:spcAft>
                      </a:pPr>
                      <a:r>
                        <a:rPr lang="fr-BE" sz="1000" dirty="0">
                          <a:solidFill>
                            <a:schemeClr val="tx1"/>
                          </a:solidFill>
                          <a:effectLst/>
                        </a:rPr>
                        <a:t>Rue</a:t>
                      </a:r>
                      <a:endParaRPr lang="fr-BE" sz="1000" dirty="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nSpc>
                          <a:spcPct val="115000"/>
                        </a:lnSpc>
                        <a:spcAft>
                          <a:spcPts val="0"/>
                        </a:spcAft>
                      </a:pPr>
                      <a:r>
                        <a:rPr lang="fr-BE" sz="1000" dirty="0">
                          <a:solidFill>
                            <a:schemeClr val="tx1"/>
                          </a:solidFill>
                          <a:effectLst/>
                        </a:rPr>
                        <a:t>Installation PV</a:t>
                      </a:r>
                      <a:endParaRPr lang="fr-BE" sz="1000" dirty="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r>
              <a:tr h="397946">
                <a:tc vMerge="1">
                  <a:txBody>
                    <a:bodyPr/>
                    <a:lstStyle/>
                    <a:p>
                      <a:endParaRPr lang="fr-BE"/>
                    </a:p>
                  </a:txBody>
                  <a:tcPr/>
                </a:tc>
                <a:tc>
                  <a:txBody>
                    <a:bodyPr/>
                    <a:lstStyle/>
                    <a:p>
                      <a:pPr>
                        <a:lnSpc>
                          <a:spcPct val="115000"/>
                        </a:lnSpc>
                        <a:spcAft>
                          <a:spcPts val="0"/>
                        </a:spcAft>
                      </a:pPr>
                      <a:r>
                        <a:rPr lang="fr-BE" sz="1000" dirty="0" err="1">
                          <a:solidFill>
                            <a:schemeClr val="tx1"/>
                          </a:solidFill>
                          <a:effectLst/>
                        </a:rPr>
                        <a:t>Nbre</a:t>
                      </a:r>
                      <a:r>
                        <a:rPr lang="fr-BE" sz="1000" dirty="0">
                          <a:solidFill>
                            <a:schemeClr val="tx1"/>
                          </a:solidFill>
                          <a:effectLst/>
                        </a:rPr>
                        <a:t> de PV (EAN)</a:t>
                      </a:r>
                      <a:endParaRPr lang="fr-BE" sz="1000" dirty="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BE" sz="1000" dirty="0">
                          <a:solidFill>
                            <a:schemeClr val="tx1"/>
                          </a:solidFill>
                          <a:effectLst/>
                        </a:rPr>
                        <a:t>Somme de PV (kW)</a:t>
                      </a:r>
                      <a:endParaRPr lang="fr-BE" sz="1000" dirty="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BE" sz="1000" dirty="0">
                          <a:solidFill>
                            <a:schemeClr val="tx1"/>
                          </a:solidFill>
                          <a:effectLst/>
                        </a:rPr>
                        <a:t>Moyenne de PV (kW)</a:t>
                      </a:r>
                      <a:endParaRPr lang="fr-BE" sz="1000" dirty="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3039">
                <a:tc>
                  <a:txBody>
                    <a:bodyPr/>
                    <a:lstStyle/>
                    <a:p>
                      <a:pPr>
                        <a:lnSpc>
                          <a:spcPct val="115000"/>
                        </a:lnSpc>
                        <a:spcAft>
                          <a:spcPts val="0"/>
                        </a:spcAft>
                      </a:pPr>
                      <a:r>
                        <a:rPr lang="fr-BE" sz="1000" dirty="0">
                          <a:solidFill>
                            <a:schemeClr val="tx1"/>
                          </a:solidFill>
                          <a:effectLst/>
                        </a:rPr>
                        <a:t>RUE CHAMPS DE BEYNE</a:t>
                      </a:r>
                      <a:endParaRPr lang="fr-BE" sz="1000" dirty="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11</a:t>
                      </a:r>
                      <a:endParaRPr lang="fr-BE" sz="1000" dirty="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59,86</a:t>
                      </a:r>
                      <a:endParaRPr lang="fr-BE" sz="1000" dirty="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5,44</a:t>
                      </a:r>
                      <a:endParaRPr lang="fr-BE" sz="1000" dirty="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074">
                <a:tc>
                  <a:txBody>
                    <a:bodyPr/>
                    <a:lstStyle/>
                    <a:p>
                      <a:pPr>
                        <a:lnSpc>
                          <a:spcPct val="115000"/>
                        </a:lnSpc>
                        <a:spcAft>
                          <a:spcPts val="0"/>
                        </a:spcAft>
                      </a:pPr>
                      <a:r>
                        <a:rPr lang="fr-BE" sz="1000" dirty="0">
                          <a:solidFill>
                            <a:schemeClr val="tx1"/>
                          </a:solidFill>
                          <a:effectLst/>
                        </a:rPr>
                        <a:t>RUE DE L'ENCLOS</a:t>
                      </a:r>
                      <a:endParaRPr lang="fr-BE" sz="1000" dirty="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a:solidFill>
                            <a:schemeClr val="tx1"/>
                          </a:solidFill>
                          <a:effectLst/>
                        </a:rPr>
                        <a:t>13</a:t>
                      </a:r>
                      <a:endParaRPr lang="fr-BE" sz="100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a:solidFill>
                            <a:schemeClr val="tx1"/>
                          </a:solidFill>
                          <a:effectLst/>
                        </a:rPr>
                        <a:t>66,98</a:t>
                      </a:r>
                      <a:endParaRPr lang="fr-BE" sz="100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5,15</a:t>
                      </a:r>
                      <a:endParaRPr lang="fr-BE" sz="1000" dirty="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074">
                <a:tc>
                  <a:txBody>
                    <a:bodyPr/>
                    <a:lstStyle/>
                    <a:p>
                      <a:pPr>
                        <a:lnSpc>
                          <a:spcPct val="115000"/>
                        </a:lnSpc>
                        <a:spcAft>
                          <a:spcPts val="0"/>
                        </a:spcAft>
                      </a:pPr>
                      <a:r>
                        <a:rPr lang="fr-BE" sz="1000">
                          <a:solidFill>
                            <a:schemeClr val="tx1"/>
                          </a:solidFill>
                          <a:effectLst/>
                        </a:rPr>
                        <a:t>RUE DU BASSIN</a:t>
                      </a:r>
                      <a:endParaRPr lang="fr-BE" sz="100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a:solidFill>
                            <a:schemeClr val="tx1"/>
                          </a:solidFill>
                          <a:effectLst/>
                        </a:rPr>
                        <a:t>12</a:t>
                      </a:r>
                      <a:endParaRPr lang="fr-BE" sz="100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a:solidFill>
                            <a:schemeClr val="tx1"/>
                          </a:solidFill>
                          <a:effectLst/>
                        </a:rPr>
                        <a:t>65,71</a:t>
                      </a:r>
                      <a:endParaRPr lang="fr-BE" sz="100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5,48</a:t>
                      </a:r>
                      <a:endParaRPr lang="fr-BE" sz="1000" dirty="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074">
                <a:tc>
                  <a:txBody>
                    <a:bodyPr/>
                    <a:lstStyle/>
                    <a:p>
                      <a:pPr>
                        <a:lnSpc>
                          <a:spcPct val="115000"/>
                        </a:lnSpc>
                        <a:spcAft>
                          <a:spcPts val="0"/>
                        </a:spcAft>
                      </a:pPr>
                      <a:r>
                        <a:rPr lang="fr-BE" sz="1000">
                          <a:solidFill>
                            <a:schemeClr val="tx1"/>
                          </a:solidFill>
                          <a:effectLst/>
                        </a:rPr>
                        <a:t>RUE DU HOME</a:t>
                      </a:r>
                      <a:endParaRPr lang="fr-BE" sz="100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a:solidFill>
                            <a:schemeClr val="tx1"/>
                          </a:solidFill>
                          <a:effectLst/>
                        </a:rPr>
                        <a:t>3</a:t>
                      </a:r>
                      <a:endParaRPr lang="fr-BE" sz="100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a:solidFill>
                            <a:schemeClr val="tx1"/>
                          </a:solidFill>
                          <a:effectLst/>
                        </a:rPr>
                        <a:t>16,55</a:t>
                      </a:r>
                      <a:endParaRPr lang="fr-BE" sz="100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5,52</a:t>
                      </a:r>
                      <a:endParaRPr lang="fr-BE" sz="1000" dirty="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122">
                <a:tc>
                  <a:txBody>
                    <a:bodyPr/>
                    <a:lstStyle/>
                    <a:p>
                      <a:pPr>
                        <a:lnSpc>
                          <a:spcPct val="115000"/>
                        </a:lnSpc>
                        <a:spcAft>
                          <a:spcPts val="0"/>
                        </a:spcAft>
                      </a:pPr>
                      <a:r>
                        <a:rPr lang="fr-BE" sz="1000" dirty="0">
                          <a:solidFill>
                            <a:schemeClr val="tx1"/>
                          </a:solidFill>
                          <a:effectLst/>
                        </a:rPr>
                        <a:t>Total général</a:t>
                      </a:r>
                      <a:endParaRPr lang="fr-BE" sz="1000" dirty="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a:solidFill>
                            <a:schemeClr val="tx1"/>
                          </a:solidFill>
                          <a:effectLst/>
                        </a:rPr>
                        <a:t>39</a:t>
                      </a:r>
                      <a:endParaRPr lang="fr-BE" sz="1000">
                        <a:solidFill>
                          <a:schemeClr val="tx1"/>
                        </a:solidFill>
                        <a:effectLst/>
                        <a:latin typeface="Calibri"/>
                        <a:ea typeface="Times New Roman"/>
                        <a:cs typeface="Times New Roman"/>
                      </a:endParaRPr>
                    </a:p>
                  </a:txBody>
                  <a:tcPr marL="33844" marR="338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a:solidFill>
                            <a:schemeClr val="tx1"/>
                          </a:solidFill>
                          <a:effectLst/>
                        </a:rPr>
                        <a:t>209,09</a:t>
                      </a:r>
                      <a:endParaRPr lang="fr-BE" sz="100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5,36</a:t>
                      </a:r>
                      <a:endParaRPr lang="fr-BE" sz="1000" dirty="0">
                        <a:solidFill>
                          <a:schemeClr val="tx1"/>
                        </a:solidFill>
                        <a:effectLst/>
                        <a:latin typeface="Calibri"/>
                        <a:ea typeface="Times New Roman"/>
                        <a:cs typeface="Times New Roman"/>
                      </a:endParaRPr>
                    </a:p>
                  </a:txBody>
                  <a:tcPr marL="33844" marR="3384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3000330325"/>
              </p:ext>
            </p:extLst>
          </p:nvPr>
        </p:nvGraphicFramePr>
        <p:xfrm>
          <a:off x="4999434" y="2780928"/>
          <a:ext cx="3898323" cy="1653540"/>
        </p:xfrm>
        <a:graphic>
          <a:graphicData uri="http://schemas.openxmlformats.org/drawingml/2006/table">
            <a:tbl>
              <a:tblPr firstRow="1" firstCol="1" bandRow="1">
                <a:tableStyleId>{5C22544A-7EE6-4342-B048-85BDC9FD1C3A}</a:tableStyleId>
              </a:tblPr>
              <a:tblGrid>
                <a:gridCol w="1539875"/>
                <a:gridCol w="519257"/>
                <a:gridCol w="509154"/>
                <a:gridCol w="768928"/>
                <a:gridCol w="561109"/>
              </a:tblGrid>
              <a:tr h="190500">
                <a:tc>
                  <a:txBody>
                    <a:bodyPr/>
                    <a:lstStyle/>
                    <a:p>
                      <a:pPr>
                        <a:lnSpc>
                          <a:spcPct val="115000"/>
                        </a:lnSpc>
                        <a:spcAft>
                          <a:spcPts val="0"/>
                        </a:spcAft>
                      </a:pPr>
                      <a:r>
                        <a:rPr lang="fr-BE" sz="1000" dirty="0">
                          <a:solidFill>
                            <a:schemeClr val="tx1"/>
                          </a:solidFill>
                          <a:effectLst/>
                        </a:rPr>
                        <a:t>Code tarifaire</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lnSpc>
                          <a:spcPct val="115000"/>
                        </a:lnSpc>
                        <a:spcAft>
                          <a:spcPts val="0"/>
                        </a:spcAft>
                      </a:pPr>
                      <a:r>
                        <a:rPr lang="fr-BE" sz="1000" dirty="0">
                          <a:solidFill>
                            <a:schemeClr val="tx1"/>
                          </a:solidFill>
                          <a:effectLst/>
                        </a:rPr>
                        <a:t>Tarif</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hMerge="1">
                  <a:txBody>
                    <a:bodyPr/>
                    <a:lstStyle/>
                    <a:p>
                      <a:endParaRPr lang="fr-BE"/>
                    </a:p>
                  </a:txBody>
                  <a:tcPr/>
                </a:tc>
              </a:tr>
              <a:tr h="190500">
                <a:tc>
                  <a:txBody>
                    <a:bodyPr/>
                    <a:lstStyle/>
                    <a:p>
                      <a:pPr>
                        <a:lnSpc>
                          <a:spcPct val="115000"/>
                        </a:lnSpc>
                      </a:pPr>
                      <a:endParaRPr lang="fr-BE" sz="1000" dirty="0">
                        <a:solidFill>
                          <a:schemeClr val="tx1"/>
                        </a:solidFill>
                        <a:effectLst/>
                        <a:latin typeface="Calibri"/>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BE" sz="1000" dirty="0">
                          <a:solidFill>
                            <a:schemeClr val="tx1"/>
                          </a:solidFill>
                          <a:effectLst/>
                        </a:rPr>
                        <a:t>Simple tarif</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BE" sz="1000" dirty="0">
                          <a:solidFill>
                            <a:schemeClr val="tx1"/>
                          </a:solidFill>
                          <a:effectLst/>
                        </a:rPr>
                        <a:t>Double tarif</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BE" sz="1000" dirty="0">
                          <a:solidFill>
                            <a:schemeClr val="tx1"/>
                          </a:solidFill>
                          <a:effectLst/>
                        </a:rPr>
                        <a:t>Chauffage électrique</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BE" sz="1000" dirty="0">
                          <a:solidFill>
                            <a:schemeClr val="tx1"/>
                          </a:solidFill>
                          <a:effectLst/>
                        </a:rPr>
                        <a:t>Total général</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15000"/>
                        </a:lnSpc>
                        <a:spcAft>
                          <a:spcPts val="0"/>
                        </a:spcAft>
                      </a:pPr>
                      <a:r>
                        <a:rPr lang="fr-BE" sz="1000">
                          <a:solidFill>
                            <a:schemeClr val="tx1"/>
                          </a:solidFill>
                          <a:effectLst/>
                        </a:rPr>
                        <a:t>RUE CHAMPS DE BEYNE</a:t>
                      </a:r>
                      <a:endParaRPr lang="fr-BE" sz="100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5</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24</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pPr>
                      <a:endParaRPr lang="fr-BE" sz="1000" dirty="0">
                        <a:solidFill>
                          <a:schemeClr val="tx1"/>
                        </a:solidFill>
                        <a:effectLst/>
                        <a:latin typeface="Calibri"/>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29</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15000"/>
                        </a:lnSpc>
                        <a:spcAft>
                          <a:spcPts val="0"/>
                        </a:spcAft>
                      </a:pPr>
                      <a:r>
                        <a:rPr lang="fr-BE" sz="1000" dirty="0">
                          <a:solidFill>
                            <a:schemeClr val="tx1"/>
                          </a:solidFill>
                          <a:effectLst/>
                        </a:rPr>
                        <a:t>RUE DE L'ENCLOS</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5</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31</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fr-BE" sz="1000" dirty="0">
                        <a:solidFill>
                          <a:schemeClr val="tx1"/>
                        </a:solidFill>
                        <a:effectLst/>
                        <a:latin typeface="Calibri"/>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36</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15000"/>
                        </a:lnSpc>
                        <a:spcAft>
                          <a:spcPts val="0"/>
                        </a:spcAft>
                      </a:pPr>
                      <a:r>
                        <a:rPr lang="fr-BE" sz="1000">
                          <a:solidFill>
                            <a:schemeClr val="tx1"/>
                          </a:solidFill>
                          <a:effectLst/>
                        </a:rPr>
                        <a:t>RUE DU BASSIN</a:t>
                      </a:r>
                      <a:endParaRPr lang="fr-BE" sz="100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5</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28</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3</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36</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15000"/>
                        </a:lnSpc>
                        <a:spcAft>
                          <a:spcPts val="0"/>
                        </a:spcAft>
                      </a:pPr>
                      <a:r>
                        <a:rPr lang="fr-BE" sz="1000">
                          <a:solidFill>
                            <a:schemeClr val="tx1"/>
                          </a:solidFill>
                          <a:effectLst/>
                        </a:rPr>
                        <a:t>RUE DU HOME</a:t>
                      </a:r>
                      <a:endParaRPr lang="fr-BE" sz="100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2</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14</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fr-BE" sz="1000" dirty="0">
                        <a:solidFill>
                          <a:schemeClr val="tx1"/>
                        </a:solidFill>
                        <a:effectLst/>
                        <a:latin typeface="Calibri"/>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16</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nSpc>
                          <a:spcPct val="115000"/>
                        </a:lnSpc>
                        <a:spcAft>
                          <a:spcPts val="0"/>
                        </a:spcAft>
                      </a:pPr>
                      <a:r>
                        <a:rPr lang="fr-BE" sz="1000" dirty="0">
                          <a:solidFill>
                            <a:schemeClr val="tx1"/>
                          </a:solidFill>
                          <a:effectLst/>
                        </a:rPr>
                        <a:t>Total général</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17</a:t>
                      </a:r>
                      <a:endParaRPr lang="fr-BE" sz="1000" dirty="0">
                        <a:solidFill>
                          <a:schemeClr val="tx1"/>
                        </a:solidFill>
                        <a:effectLst/>
                        <a:latin typeface="Calibri"/>
                        <a:ea typeface="Times New Roman"/>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98</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3</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0"/>
                        </a:spcAft>
                      </a:pPr>
                      <a:r>
                        <a:rPr lang="fr-BE" sz="1000" dirty="0">
                          <a:solidFill>
                            <a:schemeClr val="tx1"/>
                          </a:solidFill>
                          <a:effectLst/>
                        </a:rPr>
                        <a:t>117</a:t>
                      </a:r>
                      <a:endParaRPr lang="fr-BE" sz="1000" dirty="0">
                        <a:solidFill>
                          <a:schemeClr val="tx1"/>
                        </a:solidFill>
                        <a:effectLst/>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
        <p:nvSpPr>
          <p:cNvPr id="13"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pic>
        <p:nvPicPr>
          <p:cNvPr id="14" name="Picture 2" descr="C:\Users\valmacco\AppData\Local\Microsoft\Windows\Temporary Internet Files\Content.Outlook\FASUQ49B\IMG_1036.JPG"/>
          <p:cNvPicPr>
            <a:picLocks noChangeAspect="1" noChangeArrowheads="1"/>
          </p:cNvPicPr>
          <p:nvPr/>
        </p:nvPicPr>
        <p:blipFill rotWithShape="1">
          <a:blip r:embed="rId4" cstate="print"/>
          <a:srcRect t="13428" b="35494"/>
          <a:stretch/>
        </p:blipFill>
        <p:spPr bwMode="auto">
          <a:xfrm>
            <a:off x="4999434" y="1196752"/>
            <a:ext cx="3869806" cy="1482477"/>
          </a:xfrm>
          <a:prstGeom prst="rect">
            <a:avLst/>
          </a:prstGeom>
          <a:noFill/>
          <a:ln w="12700">
            <a:solidFill>
              <a:schemeClr val="tx1"/>
            </a:solidFill>
          </a:ln>
        </p:spPr>
      </p:pic>
    </p:spTree>
    <p:extLst>
      <p:ext uri="{BB962C8B-B14F-4D97-AF65-F5344CB8AC3E}">
        <p14:creationId xmlns:p14="http://schemas.microsoft.com/office/powerpoint/2010/main" val="727335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1.1.3. Smart </a:t>
            </a:r>
            <a:r>
              <a:rPr lang="fr-BE" dirty="0" err="1" smtClean="0"/>
              <a:t>Residence</a:t>
            </a:r>
            <a:r>
              <a:rPr lang="fr-BE" dirty="0" smtClean="0"/>
              <a:t> Tarif</a:t>
            </a:r>
            <a:endParaRPr lang="fr-BE" dirty="0"/>
          </a:p>
        </p:txBody>
      </p:sp>
      <p:sp>
        <p:nvSpPr>
          <p:cNvPr id="6" name="Espace réservé du contenu 5"/>
          <p:cNvSpPr>
            <a:spLocks noGrp="1"/>
          </p:cNvSpPr>
          <p:nvPr>
            <p:ph idx="1"/>
          </p:nvPr>
        </p:nvSpPr>
        <p:spPr>
          <a:xfrm>
            <a:off x="233363" y="1196752"/>
            <a:ext cx="8637587" cy="5328592"/>
          </a:xfrm>
        </p:spPr>
        <p:txBody>
          <a:bodyPr/>
          <a:lstStyle/>
          <a:p>
            <a:pPr marL="0" indent="0"/>
            <a:r>
              <a:rPr lang="fr-BE" sz="1800" dirty="0"/>
              <a:t>Avec la même infrastructure, </a:t>
            </a:r>
            <a:r>
              <a:rPr lang="fr-BE" sz="1800" dirty="0" smtClean="0"/>
              <a:t>vérifier comment on peut répondre aux besoins des fournisseurs.</a:t>
            </a:r>
          </a:p>
          <a:p>
            <a:pPr marL="0" indent="0"/>
            <a:endParaRPr lang="fr-BE" sz="1000" u="sng" dirty="0" smtClean="0"/>
          </a:p>
          <a:p>
            <a:pPr marL="0" indent="0"/>
            <a:r>
              <a:rPr lang="fr-BE" sz="1800" u="sng" dirty="0" smtClean="0"/>
              <a:t>Projet :</a:t>
            </a:r>
          </a:p>
          <a:p>
            <a:pPr marL="0" indent="0"/>
            <a:r>
              <a:rPr lang="fr-BE" sz="1800" dirty="0" smtClean="0"/>
              <a:t>Sélectionner 100 clients :</a:t>
            </a:r>
          </a:p>
          <a:p>
            <a:pPr marL="714375" indent="-266700">
              <a:buFont typeface="Arial" panose="020B0604020202020204" pitchFamily="34" charset="0"/>
              <a:buChar char="•"/>
            </a:pPr>
            <a:r>
              <a:rPr lang="fr-BE" sz="1800" dirty="0"/>
              <a:t>D</a:t>
            </a:r>
            <a:r>
              <a:rPr lang="fr-BE" sz="1800" dirty="0" smtClean="0"/>
              <a:t>ans le portefeuille de chacun des fournisseurs,</a:t>
            </a:r>
          </a:p>
          <a:p>
            <a:pPr marL="714375" indent="-266700">
              <a:buFont typeface="Arial" panose="020B0604020202020204" pitchFamily="34" charset="0"/>
              <a:buChar char="•"/>
            </a:pPr>
            <a:r>
              <a:rPr lang="fr-BE" sz="1800" dirty="0" smtClean="0"/>
              <a:t>Raccordés au réseau VOO (Ethernet),</a:t>
            </a:r>
          </a:p>
          <a:p>
            <a:pPr marL="714375" indent="-266700">
              <a:buFont typeface="Arial" panose="020B0604020202020204" pitchFamily="34" charset="0"/>
              <a:buChar char="•"/>
            </a:pPr>
            <a:r>
              <a:rPr lang="fr-BE" sz="1800" dirty="0" smtClean="0"/>
              <a:t>D’accord d’expérimenter une tarification variable,</a:t>
            </a:r>
          </a:p>
          <a:p>
            <a:pPr marL="714375" indent="-266700">
              <a:buFont typeface="Arial" panose="020B0604020202020204" pitchFamily="34" charset="0"/>
              <a:buChar char="•"/>
            </a:pPr>
            <a:r>
              <a:rPr lang="fr-BE" sz="1800" dirty="0" smtClean="0"/>
              <a:t>D’accord de modifier leur comportement de consommateur pour optimiser leur gain sur la facture.</a:t>
            </a:r>
          </a:p>
          <a:p>
            <a:pPr marL="0" indent="0"/>
            <a:r>
              <a:rPr lang="fr-BE" sz="1800" u="sng" dirty="0"/>
              <a:t>Objectif : </a:t>
            </a:r>
          </a:p>
          <a:p>
            <a:pPr marL="457200" indent="-457200">
              <a:buFont typeface="Arial" panose="020B0604020202020204" pitchFamily="34" charset="0"/>
              <a:buChar char="•"/>
            </a:pPr>
            <a:r>
              <a:rPr lang="fr-BE" sz="1800" dirty="0"/>
              <a:t>Evaluer l’intérêt de la clientèle à modifier son comportement de consommateur pour répondre à une variation des prix de l’électricité.</a:t>
            </a:r>
          </a:p>
          <a:p>
            <a:pPr marL="0" indent="0"/>
            <a:r>
              <a:rPr lang="fr-BE" sz="1800" u="sng" dirty="0" smtClean="0"/>
              <a:t>Planning</a:t>
            </a:r>
          </a:p>
          <a:p>
            <a:pPr marL="0" indent="0"/>
            <a:r>
              <a:rPr lang="fr-BE" sz="1800" dirty="0" smtClean="0"/>
              <a:t>Dossier en cours d’élaboration, finalisation des partenariats.</a:t>
            </a:r>
          </a:p>
          <a:p>
            <a:pPr marL="0" indent="0"/>
            <a:r>
              <a:rPr lang="fr-BE" sz="1800" dirty="0" smtClean="0"/>
              <a:t>Mesures pendant 1 an après installation des SM.</a:t>
            </a:r>
          </a:p>
          <a:p>
            <a:pPr marL="0" indent="0"/>
            <a:endParaRPr lang="fr-BE" sz="1800" u="sng" dirty="0"/>
          </a:p>
        </p:txBody>
      </p:sp>
      <p:sp>
        <p:nvSpPr>
          <p:cNvPr id="5" name="Espace réservé du pied de page 4"/>
          <p:cNvSpPr>
            <a:spLocks noGrp="1"/>
          </p:cNvSpPr>
          <p:nvPr>
            <p:ph type="ftr" sz="quarter" idx="11"/>
          </p:nvPr>
        </p:nvSpPr>
        <p:spPr/>
        <p:txBody>
          <a:bodyPr/>
          <a:lstStyle/>
          <a:p>
            <a:pPr>
              <a:defRPr/>
            </a:pPr>
            <a:r>
              <a:rPr lang="nl-NL" smtClean="0"/>
              <a:t>Programme Smart-Grid – Smart-Meter</a:t>
            </a:r>
            <a:endParaRPr lang="nl-NL" dirty="0"/>
          </a:p>
        </p:txBody>
      </p:sp>
      <p:sp>
        <p:nvSpPr>
          <p:cNvPr id="3" name="Espace réservé du numéro de diapositive 2"/>
          <p:cNvSpPr>
            <a:spLocks noGrp="1"/>
          </p:cNvSpPr>
          <p:nvPr>
            <p:ph type="sldNum" sz="quarter" idx="12"/>
          </p:nvPr>
        </p:nvSpPr>
        <p:spPr/>
        <p:txBody>
          <a:bodyPr/>
          <a:lstStyle/>
          <a:p>
            <a:pPr>
              <a:defRPr/>
            </a:pPr>
            <a:fld id="{D74D5D33-2499-4534-A74A-31CBA2D50D72}" type="slidenum">
              <a:rPr lang="nl-NL" smtClean="0"/>
              <a:pPr>
                <a:defRPr/>
              </a:pPr>
              <a:t>16</a:t>
            </a:fld>
            <a:endParaRPr lang="nl-NL"/>
          </a:p>
        </p:txBody>
      </p:sp>
      <p:sp>
        <p:nvSpPr>
          <p:cNvPr id="7"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246350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nl-NL" smtClean="0"/>
              <a:t>Programme Smart-Grid – Smart-Meter</a:t>
            </a:r>
            <a:endParaRPr lang="nl-NL" dirty="0"/>
          </a:p>
        </p:txBody>
      </p:sp>
      <p:sp>
        <p:nvSpPr>
          <p:cNvPr id="5" name="Espace réservé du numéro de diapositive 4"/>
          <p:cNvSpPr>
            <a:spLocks noGrp="1"/>
          </p:cNvSpPr>
          <p:nvPr>
            <p:ph type="sldNum" sz="quarter" idx="12"/>
          </p:nvPr>
        </p:nvSpPr>
        <p:spPr/>
        <p:txBody>
          <a:bodyPr/>
          <a:lstStyle/>
          <a:p>
            <a:pPr>
              <a:defRPr/>
            </a:pPr>
            <a:fld id="{511BFD33-74A7-45C5-9DC4-EDA4A63E318A}" type="slidenum">
              <a:rPr lang="nl-NL" smtClean="0"/>
              <a:pPr>
                <a:defRPr/>
              </a:pPr>
              <a:t>17</a:t>
            </a:fld>
            <a:endParaRPr lang="nl-NL" dirty="0"/>
          </a:p>
        </p:txBody>
      </p:sp>
      <p:sp>
        <p:nvSpPr>
          <p:cNvPr id="6" name="Espace réservé de la date 5"/>
          <p:cNvSpPr>
            <a:spLocks noGrp="1"/>
          </p:cNvSpPr>
          <p:nvPr>
            <p:ph type="dt" sz="half" idx="2"/>
          </p:nvPr>
        </p:nvSpPr>
        <p:spPr/>
        <p:txBody>
          <a:bodyPr/>
          <a:lstStyle/>
          <a:p>
            <a:pPr>
              <a:defRPr/>
            </a:pPr>
            <a:r>
              <a:rPr lang="fr-FR" smtClean="0"/>
              <a:t>12-02-2014</a:t>
            </a:r>
            <a:endParaRPr lang="nl-NL" dirty="0"/>
          </a:p>
        </p:txBody>
      </p:sp>
      <p:graphicFrame>
        <p:nvGraphicFramePr>
          <p:cNvPr id="8" name="Graphique 7"/>
          <p:cNvGraphicFramePr>
            <a:graphicFrameLocks/>
          </p:cNvGraphicFramePr>
          <p:nvPr>
            <p:extLst>
              <p:ext uri="{D42A27DB-BD31-4B8C-83A1-F6EECF244321}">
                <p14:modId xmlns:p14="http://schemas.microsoft.com/office/powerpoint/2010/main" val="1682461580"/>
              </p:ext>
            </p:extLst>
          </p:nvPr>
        </p:nvGraphicFramePr>
        <p:xfrm>
          <a:off x="80814" y="3284984"/>
          <a:ext cx="4320480" cy="245271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re 1"/>
          <p:cNvSpPr>
            <a:spLocks noGrp="1"/>
          </p:cNvSpPr>
          <p:nvPr>
            <p:ph type="title"/>
          </p:nvPr>
        </p:nvSpPr>
        <p:spPr>
          <a:xfrm>
            <a:off x="233363" y="0"/>
            <a:ext cx="8277225" cy="1062038"/>
          </a:xfrm>
        </p:spPr>
        <p:txBody>
          <a:bodyPr/>
          <a:lstStyle/>
          <a:p>
            <a:r>
              <a:rPr lang="fr-BE" dirty="0" smtClean="0"/>
              <a:t>1.1.3. Smart </a:t>
            </a:r>
            <a:r>
              <a:rPr lang="fr-BE" dirty="0" err="1" smtClean="0"/>
              <a:t>Residence</a:t>
            </a:r>
            <a:r>
              <a:rPr lang="fr-BE" dirty="0" smtClean="0"/>
              <a:t> Tarif</a:t>
            </a:r>
            <a:endParaRPr lang="fr-BE" dirty="0"/>
          </a:p>
        </p:txBody>
      </p:sp>
      <p:graphicFrame>
        <p:nvGraphicFramePr>
          <p:cNvPr id="10" name="Graphique 9"/>
          <p:cNvGraphicFramePr>
            <a:graphicFrameLocks/>
          </p:cNvGraphicFramePr>
          <p:nvPr>
            <p:extLst>
              <p:ext uri="{D42A27DB-BD31-4B8C-83A1-F6EECF244321}">
                <p14:modId xmlns:p14="http://schemas.microsoft.com/office/powerpoint/2010/main" val="2962686722"/>
              </p:ext>
            </p:extLst>
          </p:nvPr>
        </p:nvGraphicFramePr>
        <p:xfrm>
          <a:off x="4905350" y="2708920"/>
          <a:ext cx="4013820" cy="3014365"/>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p:cNvSpPr txBox="1"/>
          <p:nvPr/>
        </p:nvSpPr>
        <p:spPr>
          <a:xfrm>
            <a:off x="1043608" y="1930847"/>
            <a:ext cx="2376264" cy="461665"/>
          </a:xfrm>
          <a:prstGeom prst="rect">
            <a:avLst/>
          </a:prstGeom>
          <a:noFill/>
        </p:spPr>
        <p:txBody>
          <a:bodyPr wrap="square" rtlCol="0">
            <a:spAutoFit/>
          </a:bodyPr>
          <a:lstStyle/>
          <a:p>
            <a:pPr algn="ctr"/>
            <a:r>
              <a:rPr lang="fr-BE" u="sng" dirty="0" smtClean="0"/>
              <a:t>Tarif </a:t>
            </a:r>
            <a:r>
              <a:rPr lang="fr-BE" u="sng" dirty="0" err="1" smtClean="0"/>
              <a:t>bihoraire</a:t>
            </a:r>
            <a:endParaRPr lang="fr-BE" u="sng" dirty="0"/>
          </a:p>
        </p:txBody>
      </p:sp>
      <p:sp>
        <p:nvSpPr>
          <p:cNvPr id="13" name="ZoneTexte 12"/>
          <p:cNvSpPr txBox="1"/>
          <p:nvPr/>
        </p:nvSpPr>
        <p:spPr>
          <a:xfrm>
            <a:off x="5724128" y="1930847"/>
            <a:ext cx="2376264" cy="461665"/>
          </a:xfrm>
          <a:prstGeom prst="rect">
            <a:avLst/>
          </a:prstGeom>
          <a:noFill/>
        </p:spPr>
        <p:txBody>
          <a:bodyPr wrap="square" rtlCol="0">
            <a:spAutoFit/>
          </a:bodyPr>
          <a:lstStyle/>
          <a:p>
            <a:pPr algn="ctr"/>
            <a:r>
              <a:rPr lang="fr-BE" u="sng" dirty="0" smtClean="0"/>
              <a:t>Tarif variable</a:t>
            </a:r>
            <a:endParaRPr lang="fr-BE" u="sng" dirty="0"/>
          </a:p>
        </p:txBody>
      </p:sp>
    </p:spTree>
    <p:extLst>
      <p:ext uri="{BB962C8B-B14F-4D97-AF65-F5344CB8AC3E}">
        <p14:creationId xmlns:p14="http://schemas.microsoft.com/office/powerpoint/2010/main" val="4254341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1187624" y="1340767"/>
            <a:ext cx="6556995" cy="5102647"/>
          </a:xfrm>
          <a:prstGeom prst="rect">
            <a:avLst/>
          </a:prstGeom>
          <a:noFill/>
          <a:ln w="9525">
            <a:noFill/>
            <a:miter lim="800000"/>
            <a:headEnd/>
            <a:tailEnd/>
          </a:ln>
        </p:spPr>
      </p:pic>
      <p:sp>
        <p:nvSpPr>
          <p:cNvPr id="6" name="Titre 1"/>
          <p:cNvSpPr>
            <a:spLocks noGrp="1"/>
          </p:cNvSpPr>
          <p:nvPr>
            <p:ph type="title"/>
          </p:nvPr>
        </p:nvSpPr>
        <p:spPr>
          <a:xfrm>
            <a:off x="233363" y="0"/>
            <a:ext cx="8277225" cy="1062038"/>
          </a:xfrm>
        </p:spPr>
        <p:txBody>
          <a:bodyPr/>
          <a:lstStyle/>
          <a:p>
            <a:r>
              <a:rPr lang="fr-BE" dirty="0" smtClean="0"/>
              <a:t>1.1.4. Smart </a:t>
            </a:r>
            <a:r>
              <a:rPr lang="fr-BE" dirty="0" err="1" smtClean="0"/>
              <a:t>Residence</a:t>
            </a:r>
            <a:r>
              <a:rPr lang="fr-BE" dirty="0" smtClean="0"/>
              <a:t> - Gaz</a:t>
            </a:r>
            <a:endParaRPr lang="fr-BE" dirty="0"/>
          </a:p>
        </p:txBody>
      </p:sp>
      <p:sp>
        <p:nvSpPr>
          <p:cNvPr id="2" name="Rectangle 1"/>
          <p:cNvSpPr/>
          <p:nvPr/>
        </p:nvSpPr>
        <p:spPr>
          <a:xfrm>
            <a:off x="179512" y="1412776"/>
            <a:ext cx="2880320" cy="923330"/>
          </a:xfrm>
          <a:prstGeom prst="rect">
            <a:avLst/>
          </a:prstGeom>
        </p:spPr>
        <p:txBody>
          <a:bodyPr wrap="square">
            <a:spAutoFit/>
          </a:bodyPr>
          <a:lstStyle/>
          <a:p>
            <a:pPr indent="19050"/>
            <a:r>
              <a:rPr lang="fr-BE" sz="1800" dirty="0"/>
              <a:t>Connecter des SM Gaz à des SM Electricité, en labo puis sur le terrain.</a:t>
            </a:r>
          </a:p>
        </p:txBody>
      </p:sp>
      <p:sp>
        <p:nvSpPr>
          <p:cNvPr id="8"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
        <p:nvSpPr>
          <p:cNvPr id="9"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10" name="Espace réservé du numéro de diapositive 5"/>
          <p:cNvSpPr>
            <a:spLocks noGrp="1"/>
          </p:cNvSpPr>
          <p:nvPr>
            <p:ph type="sldNum" sz="quarter" idx="12"/>
          </p:nvPr>
        </p:nvSpPr>
        <p:spPr>
          <a:xfrm>
            <a:off x="6084168" y="6548438"/>
            <a:ext cx="662707" cy="304800"/>
          </a:xfrm>
        </p:spPr>
        <p:txBody>
          <a:bodyPr/>
          <a:lstStyle/>
          <a:p>
            <a:pPr>
              <a:defRPr/>
            </a:pPr>
            <a:fld id="{511BFD33-74A7-45C5-9DC4-EDA4A63E318A}" type="slidenum">
              <a:rPr lang="nl-NL" smtClean="0"/>
              <a:pPr>
                <a:defRPr/>
              </a:pPr>
              <a:t>18</a:t>
            </a:fld>
            <a:endParaRPr lang="nl-NL"/>
          </a:p>
        </p:txBody>
      </p:sp>
      <p:sp>
        <p:nvSpPr>
          <p:cNvPr id="3" name="Rectangle 2"/>
          <p:cNvSpPr/>
          <p:nvPr/>
        </p:nvSpPr>
        <p:spPr bwMode="auto">
          <a:xfrm>
            <a:off x="5580112" y="3645024"/>
            <a:ext cx="2016224" cy="23042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Tree>
    <p:extLst>
      <p:ext uri="{BB962C8B-B14F-4D97-AF65-F5344CB8AC3E}">
        <p14:creationId xmlns:p14="http://schemas.microsoft.com/office/powerpoint/2010/main" val="1724202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179512" y="1124744"/>
            <a:ext cx="3456384" cy="27363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6" name="Rectangle à coins arrondis 5"/>
          <p:cNvSpPr/>
          <p:nvPr/>
        </p:nvSpPr>
        <p:spPr bwMode="auto">
          <a:xfrm>
            <a:off x="539552" y="1484784"/>
            <a:ext cx="1296144" cy="72008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7" name="ZoneTexte 6"/>
          <p:cNvSpPr txBox="1"/>
          <p:nvPr/>
        </p:nvSpPr>
        <p:spPr>
          <a:xfrm>
            <a:off x="683568" y="1556792"/>
            <a:ext cx="1080120" cy="584775"/>
          </a:xfrm>
          <a:prstGeom prst="rect">
            <a:avLst/>
          </a:prstGeom>
          <a:solidFill>
            <a:srgbClr val="92D050"/>
          </a:solidFill>
        </p:spPr>
        <p:txBody>
          <a:bodyPr wrap="square" rtlCol="0">
            <a:spAutoFit/>
          </a:bodyPr>
          <a:lstStyle/>
          <a:p>
            <a:pPr algn="ctr"/>
            <a:r>
              <a:rPr lang="fr-BE" sz="800" dirty="0" smtClean="0"/>
              <a:t>Module  de communication PLC, GPRS ou Ethernet</a:t>
            </a:r>
            <a:endParaRPr lang="fr-BE" sz="800" dirty="0"/>
          </a:p>
        </p:txBody>
      </p:sp>
      <p:sp>
        <p:nvSpPr>
          <p:cNvPr id="9" name="Rectangle 8"/>
          <p:cNvSpPr/>
          <p:nvPr/>
        </p:nvSpPr>
        <p:spPr>
          <a:xfrm>
            <a:off x="303491" y="1196752"/>
            <a:ext cx="1710725"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cap="none" spc="0" dirty="0" smtClean="0">
                <a:ln w="11430"/>
                <a:effectLst>
                  <a:outerShdw blurRad="50800" dist="39000" dir="5460000" algn="tl">
                    <a:srgbClr val="000000">
                      <a:alpha val="38000"/>
                    </a:srgbClr>
                  </a:outerShdw>
                </a:effectLst>
              </a:rPr>
              <a:t>Compteur électrique Smart</a:t>
            </a:r>
          </a:p>
          <a:p>
            <a:pPr algn="ctr"/>
            <a:endParaRPr lang="fr-FR" sz="1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à coins arrondis 9"/>
          <p:cNvSpPr/>
          <p:nvPr/>
        </p:nvSpPr>
        <p:spPr bwMode="auto">
          <a:xfrm>
            <a:off x="6372200" y="1484784"/>
            <a:ext cx="1152128" cy="72008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11" name="Rectangle 10"/>
          <p:cNvSpPr/>
          <p:nvPr/>
        </p:nvSpPr>
        <p:spPr>
          <a:xfrm>
            <a:off x="6156176" y="1124744"/>
            <a:ext cx="1507144" cy="24622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Compteurs Gaz </a:t>
            </a:r>
            <a:endParaRPr lang="fr-FR" sz="1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ZoneTexte 12"/>
          <p:cNvSpPr txBox="1"/>
          <p:nvPr/>
        </p:nvSpPr>
        <p:spPr>
          <a:xfrm>
            <a:off x="6444208" y="1628800"/>
            <a:ext cx="1008112" cy="338554"/>
          </a:xfrm>
          <a:prstGeom prst="rect">
            <a:avLst/>
          </a:prstGeom>
          <a:noFill/>
        </p:spPr>
        <p:txBody>
          <a:bodyPr wrap="square" rtlCol="0">
            <a:spAutoFit/>
          </a:bodyPr>
          <a:lstStyle/>
          <a:p>
            <a:pPr algn="ctr"/>
            <a:r>
              <a:rPr lang="fr-BE" sz="800" b="1" dirty="0" smtClean="0"/>
              <a:t>LANDIS</a:t>
            </a:r>
          </a:p>
          <a:p>
            <a:pPr algn="ctr"/>
            <a:r>
              <a:rPr lang="fr-BE" sz="800" b="1" dirty="0" smtClean="0"/>
              <a:t>G350</a:t>
            </a:r>
            <a:endParaRPr lang="fr-BE" sz="800" b="1" dirty="0"/>
          </a:p>
        </p:txBody>
      </p:sp>
      <p:sp>
        <p:nvSpPr>
          <p:cNvPr id="14" name="Rectangle à coins arrondis 13"/>
          <p:cNvSpPr/>
          <p:nvPr/>
        </p:nvSpPr>
        <p:spPr bwMode="auto">
          <a:xfrm>
            <a:off x="6372200" y="2564904"/>
            <a:ext cx="1152128" cy="72008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15" name="ZoneTexte 14"/>
          <p:cNvSpPr txBox="1"/>
          <p:nvPr/>
        </p:nvSpPr>
        <p:spPr>
          <a:xfrm>
            <a:off x="6444208" y="2780928"/>
            <a:ext cx="1008112" cy="215444"/>
          </a:xfrm>
          <a:prstGeom prst="rect">
            <a:avLst/>
          </a:prstGeom>
          <a:noFill/>
        </p:spPr>
        <p:txBody>
          <a:bodyPr wrap="square" rtlCol="0">
            <a:spAutoFit/>
          </a:bodyPr>
          <a:lstStyle/>
          <a:p>
            <a:pPr algn="ctr"/>
            <a:r>
              <a:rPr lang="fr-BE" sz="800" b="1" dirty="0" smtClean="0">
                <a:solidFill>
                  <a:schemeClr val="bg1"/>
                </a:solidFill>
              </a:rPr>
              <a:t>FLONIDAN</a:t>
            </a:r>
            <a:endParaRPr lang="fr-BE" sz="800" b="1" dirty="0">
              <a:solidFill>
                <a:schemeClr val="bg1"/>
              </a:solidFill>
            </a:endParaRPr>
          </a:p>
        </p:txBody>
      </p:sp>
      <p:sp>
        <p:nvSpPr>
          <p:cNvPr id="16" name="Rectangle à coins arrondis 15"/>
          <p:cNvSpPr/>
          <p:nvPr/>
        </p:nvSpPr>
        <p:spPr bwMode="auto">
          <a:xfrm>
            <a:off x="6372200" y="3861048"/>
            <a:ext cx="1152128" cy="720080"/>
          </a:xfrm>
          <a:prstGeom prst="round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17" name="ZoneTexte 16"/>
          <p:cNvSpPr txBox="1"/>
          <p:nvPr/>
        </p:nvSpPr>
        <p:spPr>
          <a:xfrm>
            <a:off x="6516216" y="4077072"/>
            <a:ext cx="1008112" cy="215444"/>
          </a:xfrm>
          <a:prstGeom prst="rect">
            <a:avLst/>
          </a:prstGeom>
          <a:noFill/>
        </p:spPr>
        <p:txBody>
          <a:bodyPr wrap="square" rtlCol="0">
            <a:spAutoFit/>
          </a:bodyPr>
          <a:lstStyle/>
          <a:p>
            <a:pPr algn="ctr"/>
            <a:r>
              <a:rPr lang="fr-BE" sz="800" b="1" dirty="0" smtClean="0">
                <a:solidFill>
                  <a:schemeClr val="bg1"/>
                </a:solidFill>
              </a:rPr>
              <a:t>ELSTER</a:t>
            </a:r>
            <a:endParaRPr lang="fr-BE" sz="800" b="1" dirty="0">
              <a:solidFill>
                <a:schemeClr val="bg1"/>
              </a:solidFill>
            </a:endParaRPr>
          </a:p>
        </p:txBody>
      </p:sp>
      <p:sp>
        <p:nvSpPr>
          <p:cNvPr id="18" name="Rectangle à coins arrondis 17"/>
          <p:cNvSpPr/>
          <p:nvPr/>
        </p:nvSpPr>
        <p:spPr bwMode="auto">
          <a:xfrm>
            <a:off x="6372200" y="5229200"/>
            <a:ext cx="1152128" cy="72008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19" name="ZoneTexte 18"/>
          <p:cNvSpPr txBox="1"/>
          <p:nvPr/>
        </p:nvSpPr>
        <p:spPr>
          <a:xfrm>
            <a:off x="6444208" y="5445224"/>
            <a:ext cx="1008112" cy="215444"/>
          </a:xfrm>
          <a:prstGeom prst="rect">
            <a:avLst/>
          </a:prstGeom>
          <a:noFill/>
        </p:spPr>
        <p:txBody>
          <a:bodyPr wrap="square" rtlCol="0">
            <a:spAutoFit/>
          </a:bodyPr>
          <a:lstStyle/>
          <a:p>
            <a:pPr algn="ctr"/>
            <a:r>
              <a:rPr lang="fr-BE" sz="800" b="1" dirty="0" smtClean="0">
                <a:solidFill>
                  <a:schemeClr val="bg1"/>
                </a:solidFill>
              </a:rPr>
              <a:t>ITRON</a:t>
            </a:r>
            <a:endParaRPr lang="fr-BE" sz="800" b="1" dirty="0">
              <a:solidFill>
                <a:schemeClr val="bg1"/>
              </a:solidFill>
            </a:endParaRPr>
          </a:p>
        </p:txBody>
      </p:sp>
      <p:cxnSp>
        <p:nvCxnSpPr>
          <p:cNvPr id="23" name="Connecteur en angle 22"/>
          <p:cNvCxnSpPr>
            <a:stCxn id="6" idx="3"/>
          </p:cNvCxnSpPr>
          <p:nvPr/>
        </p:nvCxnSpPr>
        <p:spPr bwMode="auto">
          <a:xfrm>
            <a:off x="1835696" y="1844824"/>
            <a:ext cx="864096" cy="504056"/>
          </a:xfrm>
          <a:prstGeom prst="bentConnector3">
            <a:avLst>
              <a:gd name="adj1" fmla="val 50000"/>
            </a:avLst>
          </a:prstGeom>
          <a:solidFill>
            <a:schemeClr val="accent1"/>
          </a:solidFill>
          <a:ln w="9525" cap="flat" cmpd="sng" algn="ctr">
            <a:solidFill>
              <a:schemeClr val="tx1"/>
            </a:solidFill>
            <a:prstDash val="solid"/>
            <a:round/>
            <a:headEnd type="none" w="med" len="med"/>
            <a:tailEnd type="none" w="med" len="med"/>
          </a:ln>
          <a:effectLst/>
        </p:spPr>
      </p:cxnSp>
      <p:sp>
        <p:nvSpPr>
          <p:cNvPr id="24" name="ZoneTexte 23"/>
          <p:cNvSpPr txBox="1"/>
          <p:nvPr/>
        </p:nvSpPr>
        <p:spPr>
          <a:xfrm>
            <a:off x="1835696" y="1628800"/>
            <a:ext cx="576064" cy="253916"/>
          </a:xfrm>
          <a:prstGeom prst="rect">
            <a:avLst/>
          </a:prstGeom>
          <a:noFill/>
        </p:spPr>
        <p:txBody>
          <a:bodyPr wrap="square" rtlCol="0">
            <a:spAutoFit/>
          </a:bodyPr>
          <a:lstStyle/>
          <a:p>
            <a:r>
              <a:rPr lang="fr-BE" sz="1050" dirty="0" smtClean="0"/>
              <a:t>MBUS</a:t>
            </a:r>
            <a:endParaRPr lang="fr-BE" sz="1050" dirty="0"/>
          </a:p>
        </p:txBody>
      </p:sp>
      <p:sp>
        <p:nvSpPr>
          <p:cNvPr id="25" name="Rectangle 24"/>
          <p:cNvSpPr/>
          <p:nvPr/>
        </p:nvSpPr>
        <p:spPr bwMode="auto">
          <a:xfrm>
            <a:off x="2627784" y="2204864"/>
            <a:ext cx="792088" cy="360040"/>
          </a:xfrm>
          <a:prstGeom prst="rect">
            <a:avLst/>
          </a:prstGeom>
          <a:solidFill>
            <a:srgbClr val="D951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26" name="ZoneTexte 25"/>
          <p:cNvSpPr txBox="1"/>
          <p:nvPr/>
        </p:nvSpPr>
        <p:spPr>
          <a:xfrm>
            <a:off x="2699792" y="2276872"/>
            <a:ext cx="720080" cy="215444"/>
          </a:xfrm>
          <a:prstGeom prst="rect">
            <a:avLst/>
          </a:prstGeom>
          <a:noFill/>
        </p:spPr>
        <p:txBody>
          <a:bodyPr wrap="square" rtlCol="0">
            <a:spAutoFit/>
          </a:bodyPr>
          <a:lstStyle/>
          <a:p>
            <a:pPr algn="ctr"/>
            <a:r>
              <a:rPr lang="fr-BE" sz="800" b="1" dirty="0" smtClean="0">
                <a:solidFill>
                  <a:schemeClr val="bg1"/>
                </a:solidFill>
              </a:rPr>
              <a:t>DONGLE</a:t>
            </a:r>
            <a:endParaRPr lang="fr-BE" sz="800" b="1" dirty="0">
              <a:solidFill>
                <a:schemeClr val="bg1"/>
              </a:solidFill>
            </a:endParaRPr>
          </a:p>
        </p:txBody>
      </p:sp>
      <p:sp>
        <p:nvSpPr>
          <p:cNvPr id="27" name="ZoneTexte 26"/>
          <p:cNvSpPr txBox="1"/>
          <p:nvPr/>
        </p:nvSpPr>
        <p:spPr>
          <a:xfrm>
            <a:off x="2699792" y="1844824"/>
            <a:ext cx="576064" cy="338554"/>
          </a:xfrm>
          <a:prstGeom prst="rect">
            <a:avLst/>
          </a:prstGeom>
          <a:noFill/>
        </p:spPr>
        <p:txBody>
          <a:bodyPr wrap="square" rtlCol="0">
            <a:spAutoFit/>
          </a:bodyPr>
          <a:lstStyle/>
          <a:p>
            <a:r>
              <a:rPr lang="fr-BE" sz="800" dirty="0" smtClean="0"/>
              <a:t>Module Wireless</a:t>
            </a:r>
            <a:endParaRPr lang="fr-BE" sz="800" dirty="0"/>
          </a:p>
        </p:txBody>
      </p:sp>
      <p:cxnSp>
        <p:nvCxnSpPr>
          <p:cNvPr id="39" name="Connecteur droit 38"/>
          <p:cNvCxnSpPr/>
          <p:nvPr/>
        </p:nvCxnSpPr>
        <p:spPr bwMode="auto">
          <a:xfrm>
            <a:off x="3491880" y="2348880"/>
            <a:ext cx="288032" cy="0"/>
          </a:xfrm>
          <a:prstGeom prst="line">
            <a:avLst/>
          </a:prstGeom>
          <a:solidFill>
            <a:schemeClr val="accent1"/>
          </a:solidFill>
          <a:ln w="31750" cap="flat" cmpd="sng" algn="ctr">
            <a:solidFill>
              <a:schemeClr val="tx1"/>
            </a:solidFill>
            <a:prstDash val="sysDot"/>
            <a:round/>
            <a:headEnd type="none" w="med" len="med"/>
            <a:tailEnd type="none" w="med" len="med"/>
          </a:ln>
          <a:effectLst/>
        </p:spPr>
      </p:cxnSp>
      <p:cxnSp>
        <p:nvCxnSpPr>
          <p:cNvPr id="52" name="Connecteur droit 51"/>
          <p:cNvCxnSpPr/>
          <p:nvPr/>
        </p:nvCxnSpPr>
        <p:spPr bwMode="auto">
          <a:xfrm>
            <a:off x="3779912" y="1844824"/>
            <a:ext cx="2448272" cy="0"/>
          </a:xfrm>
          <a:prstGeom prst="line">
            <a:avLst/>
          </a:prstGeom>
          <a:solidFill>
            <a:schemeClr val="accent1"/>
          </a:solidFill>
          <a:ln w="25400" cap="flat" cmpd="sng" algn="ctr">
            <a:solidFill>
              <a:schemeClr val="tx1"/>
            </a:solidFill>
            <a:prstDash val="sysDot"/>
            <a:round/>
            <a:headEnd type="none" w="med" len="med"/>
            <a:tailEnd type="none" w="med" len="med"/>
          </a:ln>
          <a:effectLst/>
        </p:spPr>
      </p:cxnSp>
      <p:cxnSp>
        <p:nvCxnSpPr>
          <p:cNvPr id="63" name="Connecteur droit 62"/>
          <p:cNvCxnSpPr/>
          <p:nvPr/>
        </p:nvCxnSpPr>
        <p:spPr bwMode="auto">
          <a:xfrm>
            <a:off x="3779912" y="1844824"/>
            <a:ext cx="0" cy="504056"/>
          </a:xfrm>
          <a:prstGeom prst="line">
            <a:avLst/>
          </a:prstGeom>
          <a:solidFill>
            <a:schemeClr val="accent1"/>
          </a:solidFill>
          <a:ln w="25400" cap="flat" cmpd="sng" algn="ctr">
            <a:solidFill>
              <a:schemeClr val="tx1"/>
            </a:solidFill>
            <a:prstDash val="sysDot"/>
            <a:round/>
            <a:headEnd type="none" w="med" len="med"/>
            <a:tailEnd type="none" w="med" len="med"/>
          </a:ln>
          <a:effectLst/>
        </p:spPr>
      </p:cxnSp>
      <p:sp>
        <p:nvSpPr>
          <p:cNvPr id="68" name="ZoneTexte 67"/>
          <p:cNvSpPr txBox="1"/>
          <p:nvPr/>
        </p:nvSpPr>
        <p:spPr>
          <a:xfrm>
            <a:off x="5724128" y="1628800"/>
            <a:ext cx="576064" cy="253916"/>
          </a:xfrm>
          <a:prstGeom prst="rect">
            <a:avLst/>
          </a:prstGeom>
          <a:noFill/>
        </p:spPr>
        <p:txBody>
          <a:bodyPr wrap="square" rtlCol="0">
            <a:spAutoFit/>
          </a:bodyPr>
          <a:lstStyle/>
          <a:p>
            <a:r>
              <a:rPr lang="fr-BE" sz="1050" dirty="0" smtClean="0"/>
              <a:t>MBUS</a:t>
            </a:r>
            <a:endParaRPr lang="fr-BE" sz="1050" dirty="0"/>
          </a:p>
        </p:txBody>
      </p:sp>
      <p:cxnSp>
        <p:nvCxnSpPr>
          <p:cNvPr id="70" name="Connecteur droit 69"/>
          <p:cNvCxnSpPr/>
          <p:nvPr/>
        </p:nvCxnSpPr>
        <p:spPr bwMode="auto">
          <a:xfrm>
            <a:off x="1835696" y="1988840"/>
            <a:ext cx="2880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Connecteur droit 71"/>
          <p:cNvCxnSpPr/>
          <p:nvPr/>
        </p:nvCxnSpPr>
        <p:spPr bwMode="auto">
          <a:xfrm>
            <a:off x="2123728" y="1988840"/>
            <a:ext cx="0" cy="7200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4" name="Connecteur droit 73"/>
          <p:cNvCxnSpPr/>
          <p:nvPr/>
        </p:nvCxnSpPr>
        <p:spPr bwMode="auto">
          <a:xfrm>
            <a:off x="2123728" y="2708920"/>
            <a:ext cx="20162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6" name="Connecteur droit 75"/>
          <p:cNvCxnSpPr/>
          <p:nvPr/>
        </p:nvCxnSpPr>
        <p:spPr bwMode="auto">
          <a:xfrm flipV="1">
            <a:off x="4139952" y="2348880"/>
            <a:ext cx="0" cy="3600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Connecteur droit 77"/>
          <p:cNvCxnSpPr/>
          <p:nvPr/>
        </p:nvCxnSpPr>
        <p:spPr bwMode="auto">
          <a:xfrm flipV="1">
            <a:off x="4139952" y="20608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Connecteur droit 79"/>
          <p:cNvCxnSpPr/>
          <p:nvPr/>
        </p:nvCxnSpPr>
        <p:spPr bwMode="auto">
          <a:xfrm>
            <a:off x="4139952" y="2060848"/>
            <a:ext cx="223224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 name="Rectangle 82"/>
          <p:cNvSpPr/>
          <p:nvPr/>
        </p:nvSpPr>
        <p:spPr>
          <a:xfrm>
            <a:off x="251520" y="3284984"/>
            <a:ext cx="551753"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000" cap="none" spc="0" dirty="0" smtClean="0">
                <a:ln w="11430"/>
                <a:effectLst>
                  <a:outerShdw blurRad="50800" dist="39000" dir="5460000" algn="tl">
                    <a:srgbClr val="000000">
                      <a:alpha val="38000"/>
                    </a:srgbClr>
                  </a:outerShdw>
                </a:effectLst>
              </a:rPr>
              <a:t>25S60</a:t>
            </a:r>
          </a:p>
          <a:p>
            <a:pPr algn="ctr"/>
            <a:endParaRPr lang="fr-FR" sz="1000" cap="none" spc="0" dirty="0" smtClean="0">
              <a:ln w="11430"/>
              <a:effectLst>
                <a:outerShdw blurRad="50800" dist="39000" dir="5460000" algn="tl">
                  <a:srgbClr val="000000">
                    <a:alpha val="38000"/>
                  </a:srgbClr>
                </a:outerShdw>
              </a:effectLst>
            </a:endParaRPr>
          </a:p>
          <a:p>
            <a:pPr algn="ctr"/>
            <a:endParaRPr lang="fr-FR" sz="1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4" name="Ellipse 83"/>
          <p:cNvSpPr/>
          <p:nvPr/>
        </p:nvSpPr>
        <p:spPr bwMode="auto">
          <a:xfrm>
            <a:off x="6804248" y="3356992"/>
            <a:ext cx="360040" cy="288032"/>
          </a:xfrm>
          <a:prstGeom prst="ellipse">
            <a:avLst/>
          </a:prstGeom>
          <a:solidFill>
            <a:srgbClr val="D53D2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85" name="Ellipse 84"/>
          <p:cNvSpPr/>
          <p:nvPr/>
        </p:nvSpPr>
        <p:spPr bwMode="auto">
          <a:xfrm>
            <a:off x="6804248" y="4653136"/>
            <a:ext cx="360040" cy="288032"/>
          </a:xfrm>
          <a:prstGeom prst="ellipse">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86" name="Ellipse 85"/>
          <p:cNvSpPr/>
          <p:nvPr/>
        </p:nvSpPr>
        <p:spPr bwMode="auto">
          <a:xfrm>
            <a:off x="6804248" y="6021288"/>
            <a:ext cx="360040" cy="288032"/>
          </a:xfrm>
          <a:prstGeom prst="ellipse">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BE"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87" name="ZoneTexte 86"/>
          <p:cNvSpPr txBox="1"/>
          <p:nvPr/>
        </p:nvSpPr>
        <p:spPr>
          <a:xfrm>
            <a:off x="7164288" y="3356992"/>
            <a:ext cx="1512168" cy="377026"/>
          </a:xfrm>
          <a:prstGeom prst="rect">
            <a:avLst/>
          </a:prstGeom>
          <a:noFill/>
        </p:spPr>
        <p:txBody>
          <a:bodyPr wrap="square" rtlCol="0">
            <a:spAutoFit/>
          </a:bodyPr>
          <a:lstStyle/>
          <a:p>
            <a:r>
              <a:rPr lang="fr-BE" sz="1050" dirty="0" smtClean="0"/>
              <a:t>UNIFLO </a:t>
            </a:r>
          </a:p>
          <a:p>
            <a:r>
              <a:rPr lang="fr-BE" sz="800" dirty="0" smtClean="0"/>
              <a:t>(convertisseur MBUS)</a:t>
            </a:r>
            <a:endParaRPr lang="fr-BE" sz="800" dirty="0"/>
          </a:p>
        </p:txBody>
      </p:sp>
      <p:sp>
        <p:nvSpPr>
          <p:cNvPr id="88" name="ZoneTexte 87"/>
          <p:cNvSpPr txBox="1"/>
          <p:nvPr/>
        </p:nvSpPr>
        <p:spPr>
          <a:xfrm>
            <a:off x="7164288" y="4653136"/>
            <a:ext cx="1008112" cy="253916"/>
          </a:xfrm>
          <a:prstGeom prst="rect">
            <a:avLst/>
          </a:prstGeom>
          <a:noFill/>
        </p:spPr>
        <p:txBody>
          <a:bodyPr wrap="square" rtlCol="0">
            <a:spAutoFit/>
          </a:bodyPr>
          <a:lstStyle/>
          <a:p>
            <a:r>
              <a:rPr lang="fr-BE" sz="1050" dirty="0" smtClean="0"/>
              <a:t>ENCODER</a:t>
            </a:r>
            <a:endParaRPr lang="fr-BE" sz="1050" dirty="0"/>
          </a:p>
        </p:txBody>
      </p:sp>
      <p:sp>
        <p:nvSpPr>
          <p:cNvPr id="89" name="ZoneTexte 88"/>
          <p:cNvSpPr txBox="1"/>
          <p:nvPr/>
        </p:nvSpPr>
        <p:spPr>
          <a:xfrm>
            <a:off x="7164288" y="6021288"/>
            <a:ext cx="1008112" cy="253916"/>
          </a:xfrm>
          <a:prstGeom prst="rect">
            <a:avLst/>
          </a:prstGeom>
          <a:noFill/>
        </p:spPr>
        <p:txBody>
          <a:bodyPr wrap="square" rtlCol="0">
            <a:spAutoFit/>
          </a:bodyPr>
          <a:lstStyle/>
          <a:p>
            <a:r>
              <a:rPr lang="fr-BE" sz="1050" dirty="0" smtClean="0"/>
              <a:t>CYBLE</a:t>
            </a:r>
            <a:endParaRPr lang="fr-BE" sz="1050" dirty="0"/>
          </a:p>
        </p:txBody>
      </p:sp>
      <p:cxnSp>
        <p:nvCxnSpPr>
          <p:cNvPr id="93" name="Connecteur droit 92"/>
          <p:cNvCxnSpPr>
            <a:stCxn id="6" idx="2"/>
          </p:cNvCxnSpPr>
          <p:nvPr/>
        </p:nvCxnSpPr>
        <p:spPr bwMode="auto">
          <a:xfrm>
            <a:off x="1187624" y="2204864"/>
            <a:ext cx="0" cy="25922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Connecteur droit 95"/>
          <p:cNvCxnSpPr/>
          <p:nvPr/>
        </p:nvCxnSpPr>
        <p:spPr bwMode="auto">
          <a:xfrm>
            <a:off x="1475656" y="2204864"/>
            <a:ext cx="0" cy="12961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Connecteur droit 96"/>
          <p:cNvCxnSpPr/>
          <p:nvPr/>
        </p:nvCxnSpPr>
        <p:spPr bwMode="auto">
          <a:xfrm>
            <a:off x="899592" y="2204864"/>
            <a:ext cx="0" cy="396044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0" name="Connecteur droit 99"/>
          <p:cNvCxnSpPr>
            <a:stCxn id="84" idx="2"/>
          </p:cNvCxnSpPr>
          <p:nvPr/>
        </p:nvCxnSpPr>
        <p:spPr bwMode="auto">
          <a:xfrm flipH="1">
            <a:off x="1475656" y="3501008"/>
            <a:ext cx="53285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3" name="Connecteur droit 102"/>
          <p:cNvCxnSpPr/>
          <p:nvPr/>
        </p:nvCxnSpPr>
        <p:spPr bwMode="auto">
          <a:xfrm flipH="1">
            <a:off x="1187624" y="4797152"/>
            <a:ext cx="56166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6" name="Connecteur droit 105"/>
          <p:cNvCxnSpPr/>
          <p:nvPr/>
        </p:nvCxnSpPr>
        <p:spPr bwMode="auto">
          <a:xfrm flipH="1">
            <a:off x="899592" y="6165304"/>
            <a:ext cx="59046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9" name="ZoneTexte 108"/>
          <p:cNvSpPr txBox="1"/>
          <p:nvPr/>
        </p:nvSpPr>
        <p:spPr>
          <a:xfrm>
            <a:off x="5724128" y="3284984"/>
            <a:ext cx="576064" cy="253916"/>
          </a:xfrm>
          <a:prstGeom prst="rect">
            <a:avLst/>
          </a:prstGeom>
          <a:noFill/>
        </p:spPr>
        <p:txBody>
          <a:bodyPr wrap="square" rtlCol="0">
            <a:spAutoFit/>
          </a:bodyPr>
          <a:lstStyle/>
          <a:p>
            <a:r>
              <a:rPr lang="fr-BE" sz="1050" dirty="0" smtClean="0"/>
              <a:t>MBUS</a:t>
            </a:r>
            <a:endParaRPr lang="fr-BE" sz="1050" dirty="0"/>
          </a:p>
        </p:txBody>
      </p:sp>
      <p:sp>
        <p:nvSpPr>
          <p:cNvPr id="110" name="ZoneTexte 109"/>
          <p:cNvSpPr txBox="1"/>
          <p:nvPr/>
        </p:nvSpPr>
        <p:spPr>
          <a:xfrm>
            <a:off x="1547664" y="3284984"/>
            <a:ext cx="576064" cy="253916"/>
          </a:xfrm>
          <a:prstGeom prst="rect">
            <a:avLst/>
          </a:prstGeom>
          <a:noFill/>
        </p:spPr>
        <p:txBody>
          <a:bodyPr wrap="square" rtlCol="0">
            <a:spAutoFit/>
          </a:bodyPr>
          <a:lstStyle/>
          <a:p>
            <a:r>
              <a:rPr lang="fr-BE" sz="1050" dirty="0" smtClean="0"/>
              <a:t>MBUS</a:t>
            </a:r>
            <a:endParaRPr lang="fr-BE" sz="1050" dirty="0"/>
          </a:p>
        </p:txBody>
      </p:sp>
      <p:sp>
        <p:nvSpPr>
          <p:cNvPr id="48" name="Titre 1"/>
          <p:cNvSpPr>
            <a:spLocks noGrp="1"/>
          </p:cNvSpPr>
          <p:nvPr>
            <p:ph type="title"/>
          </p:nvPr>
        </p:nvSpPr>
        <p:spPr>
          <a:xfrm>
            <a:off x="233363" y="0"/>
            <a:ext cx="8277225" cy="1062038"/>
          </a:xfrm>
        </p:spPr>
        <p:txBody>
          <a:bodyPr/>
          <a:lstStyle/>
          <a:p>
            <a:r>
              <a:rPr lang="fr-BE" dirty="0" smtClean="0"/>
              <a:t>1.1.4. Smart </a:t>
            </a:r>
            <a:r>
              <a:rPr lang="fr-BE" dirty="0" err="1" smtClean="0"/>
              <a:t>Residence</a:t>
            </a:r>
            <a:r>
              <a:rPr lang="fr-BE" dirty="0" smtClean="0"/>
              <a:t> - Gaz</a:t>
            </a:r>
            <a:endParaRPr lang="fr-BE" dirty="0"/>
          </a:p>
        </p:txBody>
      </p:sp>
      <p:sp>
        <p:nvSpPr>
          <p:cNvPr id="4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
        <p:nvSpPr>
          <p:cNvPr id="50"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51" name="Espace réservé du numéro de diapositive 5"/>
          <p:cNvSpPr>
            <a:spLocks noGrp="1"/>
          </p:cNvSpPr>
          <p:nvPr>
            <p:ph type="sldNum" sz="quarter" idx="12"/>
          </p:nvPr>
        </p:nvSpPr>
        <p:spPr>
          <a:xfrm>
            <a:off x="6084168" y="6548438"/>
            <a:ext cx="662707" cy="304800"/>
          </a:xfrm>
        </p:spPr>
        <p:txBody>
          <a:bodyPr/>
          <a:lstStyle/>
          <a:p>
            <a:pPr>
              <a:defRPr/>
            </a:pPr>
            <a:fld id="{511BFD33-74A7-45C5-9DC4-EDA4A63E318A}" type="slidenum">
              <a:rPr lang="nl-NL" smtClean="0"/>
              <a:pPr>
                <a:defRPr/>
              </a:pPr>
              <a:t>19</a:t>
            </a:fld>
            <a:endParaRPr lang="nl-NL"/>
          </a:p>
        </p:txBody>
      </p:sp>
    </p:spTree>
    <p:extLst>
      <p:ext uri="{BB962C8B-B14F-4D97-AF65-F5344CB8AC3E}">
        <p14:creationId xmlns:p14="http://schemas.microsoft.com/office/powerpoint/2010/main" val="317644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4"/>
          <p:cNvCxnSpPr/>
          <p:nvPr/>
        </p:nvCxnSpPr>
        <p:spPr bwMode="auto">
          <a:xfrm>
            <a:off x="4427984" y="3789040"/>
            <a:ext cx="3600400" cy="0"/>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5124" name="Espace réservé du numéro de diapositive 5"/>
          <p:cNvSpPr>
            <a:spLocks noGrp="1"/>
          </p:cNvSpPr>
          <p:nvPr>
            <p:ph type="sldNum" sz="quarter" idx="12"/>
          </p:nvPr>
        </p:nvSpPr>
        <p:spPr>
          <a:noFill/>
        </p:spPr>
        <p:txBody>
          <a:bodyPr/>
          <a:lstStyle/>
          <a:p>
            <a:fld id="{63548E7A-20E2-4AF1-ACC1-92F2F5F5C1CC}" type="slidenum">
              <a:rPr lang="fr-BE" smtClean="0"/>
              <a:pPr/>
              <a:t>2</a:t>
            </a:fld>
            <a:endParaRPr lang="fr-BE"/>
          </a:p>
        </p:txBody>
      </p:sp>
      <p:sp>
        <p:nvSpPr>
          <p:cNvPr id="5125" name="Rectangle 2"/>
          <p:cNvSpPr>
            <a:spLocks noGrp="1" noChangeArrowheads="1"/>
          </p:cNvSpPr>
          <p:nvPr>
            <p:ph type="title"/>
          </p:nvPr>
        </p:nvSpPr>
        <p:spPr/>
        <p:txBody>
          <a:bodyPr/>
          <a:lstStyle/>
          <a:p>
            <a:pPr eaLnBrk="1" hangingPunct="1"/>
            <a:r>
              <a:rPr lang="fr-BE" sz="2800" dirty="0" smtClean="0">
                <a:latin typeface="Cambria" pitchFamily="18" charset="0"/>
              </a:rPr>
              <a:t>Organisation RESA</a:t>
            </a:r>
            <a:endParaRPr lang="fr-BE" sz="2800" dirty="0">
              <a:latin typeface="Cambria" pitchFamily="18" charset="0"/>
            </a:endParaRPr>
          </a:p>
        </p:txBody>
      </p:sp>
      <p:graphicFrame>
        <p:nvGraphicFramePr>
          <p:cNvPr id="3" name="Diagramme 2"/>
          <p:cNvGraphicFramePr/>
          <p:nvPr>
            <p:extLst>
              <p:ext uri="{D42A27DB-BD31-4B8C-83A1-F6EECF244321}">
                <p14:modId xmlns:p14="http://schemas.microsoft.com/office/powerpoint/2010/main" val="1195097753"/>
              </p:ext>
            </p:extLst>
          </p:nvPr>
        </p:nvGraphicFramePr>
        <p:xfrm>
          <a:off x="179512" y="1124744"/>
          <a:ext cx="856895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necteur droit 6"/>
          <p:cNvCxnSpPr/>
          <p:nvPr/>
        </p:nvCxnSpPr>
        <p:spPr bwMode="auto">
          <a:xfrm flipV="1">
            <a:off x="6264188" y="3789040"/>
            <a:ext cx="0" cy="12961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cxnSp>
        <p:nvCxnSpPr>
          <p:cNvPr id="13" name="Connecteur droit 12"/>
          <p:cNvCxnSpPr/>
          <p:nvPr/>
        </p:nvCxnSpPr>
        <p:spPr bwMode="auto">
          <a:xfrm flipV="1">
            <a:off x="8026919" y="3789040"/>
            <a:ext cx="0" cy="1296144"/>
          </a:xfrm>
          <a:prstGeom prst="line">
            <a:avLst/>
          </a:prstGeom>
          <a:solidFill>
            <a:schemeClr val="accent1"/>
          </a:solidFill>
          <a:ln w="28575" cap="flat" cmpd="sng" algn="ctr">
            <a:solidFill>
              <a:srgbClr val="0070C0"/>
            </a:solidFill>
            <a:prstDash val="solid"/>
            <a:round/>
            <a:headEnd type="none" w="med" len="med"/>
            <a:tailEnd type="none" w="med" len="med"/>
          </a:ln>
          <a:effectLst/>
        </p:spPr>
      </p:cxnSp>
      <p:sp>
        <p:nvSpPr>
          <p:cNvPr id="11"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12"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chor="ctr"/>
          <a:lstStyle/>
          <a:p>
            <a:pPr algn="ctr"/>
            <a:r>
              <a:rPr lang="fr-BE" sz="4000" dirty="0" smtClean="0"/>
              <a:t>Autre moyen d’intégration de la production décentralisée.</a:t>
            </a:r>
            <a:endParaRPr lang="fr-BE" sz="4000" dirty="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20</a:t>
            </a:fld>
            <a:endParaRPr lang="nl-NL"/>
          </a:p>
        </p:txBody>
      </p:sp>
      <p:sp>
        <p:nvSpPr>
          <p:cNvPr id="8"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2151126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60" y="1186434"/>
            <a:ext cx="7056784" cy="496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BE" dirty="0" smtClean="0"/>
              <a:t>Acteurs dans le marché libéralisé</a:t>
            </a:r>
            <a:endParaRPr lang="fr-BE" dirty="0"/>
          </a:p>
        </p:txBody>
      </p:sp>
      <p:sp>
        <p:nvSpPr>
          <p:cNvPr id="5" name="Espace réservé du pied de page 4"/>
          <p:cNvSpPr>
            <a:spLocks noGrp="1"/>
          </p:cNvSpPr>
          <p:nvPr>
            <p:ph type="ftr" sz="quarter" idx="11"/>
          </p:nvPr>
        </p:nvSpPr>
        <p:spPr/>
        <p:txBody>
          <a:bodyPr/>
          <a:lstStyle/>
          <a:p>
            <a:pPr>
              <a:defRPr/>
            </a:pPr>
            <a:r>
              <a:rPr lang="nl-NL" smtClean="0"/>
              <a:t>Programme Smart-Grid – Smart-Meter</a:t>
            </a:r>
            <a:endParaRPr lang="nl-NL" dirty="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21</a:t>
            </a:fld>
            <a:endParaRPr lang="nl-NL" dirty="0"/>
          </a:p>
        </p:txBody>
      </p:sp>
      <p:sp>
        <p:nvSpPr>
          <p:cNvPr id="8"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272587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Interactions</a:t>
            </a:r>
            <a:endParaRPr lang="fr-BE" dirty="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22</a:t>
            </a:fld>
            <a:endParaRPr lang="nl-N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20888"/>
            <a:ext cx="6636449" cy="3738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323528" y="1052736"/>
            <a:ext cx="8352928" cy="1200329"/>
          </a:xfrm>
          <a:prstGeom prst="rect">
            <a:avLst/>
          </a:prstGeom>
          <a:noFill/>
        </p:spPr>
        <p:txBody>
          <a:bodyPr wrap="square" rtlCol="0">
            <a:spAutoFit/>
          </a:bodyPr>
          <a:lstStyle/>
          <a:p>
            <a:r>
              <a:rPr lang="fr-BE" sz="1200" dirty="0" smtClean="0"/>
              <a:t>Le Smart-</a:t>
            </a:r>
            <a:r>
              <a:rPr lang="fr-BE" sz="1200" dirty="0" err="1" smtClean="0"/>
              <a:t>Meter</a:t>
            </a:r>
            <a:r>
              <a:rPr lang="fr-BE" sz="1200" dirty="0" smtClean="0"/>
              <a:t> et le Smart-Grid adressent les sujets repris dans le Modèle d’interaction ci-dessous.</a:t>
            </a:r>
          </a:p>
          <a:p>
            <a:r>
              <a:rPr lang="fr-BE" sz="1200" dirty="0" smtClean="0"/>
              <a:t>Le schéma vise à montrer :</a:t>
            </a:r>
          </a:p>
          <a:p>
            <a:pPr marL="171450" indent="-171450">
              <a:buFont typeface="Arial" panose="020B0604020202020204" pitchFamily="34" charset="0"/>
              <a:buChar char="•"/>
            </a:pPr>
            <a:r>
              <a:rPr lang="fr-BE" sz="1200" dirty="0" smtClean="0"/>
              <a:t>Qu’il existe différents acteurs au niveau du marché.</a:t>
            </a:r>
          </a:p>
          <a:p>
            <a:pPr marL="171450" indent="-171450">
              <a:buFont typeface="Arial" panose="020B0604020202020204" pitchFamily="34" charset="0"/>
              <a:buChar char="•"/>
            </a:pPr>
            <a:r>
              <a:rPr lang="fr-BE" sz="1200" dirty="0" smtClean="0"/>
              <a:t>Que ces différents acteurs de marché ont des intérêts différents dans la gestion Smart.</a:t>
            </a:r>
          </a:p>
          <a:p>
            <a:pPr marL="171450" indent="-171450">
              <a:buFont typeface="Arial" panose="020B0604020202020204" pitchFamily="34" charset="0"/>
              <a:buChar char="•"/>
            </a:pPr>
            <a:r>
              <a:rPr lang="fr-BE" sz="1200" dirty="0" smtClean="0"/>
              <a:t>Qu’il existe des interactions entre les intérêts des parties, parfois concurrentes.</a:t>
            </a:r>
          </a:p>
          <a:p>
            <a:pPr marL="171450" indent="-171450">
              <a:buFont typeface="Arial" panose="020B0604020202020204" pitchFamily="34" charset="0"/>
              <a:buChar char="•"/>
            </a:pPr>
            <a:r>
              <a:rPr lang="fr-BE" sz="1200" dirty="0" smtClean="0"/>
              <a:t>Qu’il existe différentes échelles de temps dans la gestion. Tout ne situe pas au niveau de la gestion « temps réel »</a:t>
            </a:r>
            <a:endParaRPr lang="fr-BE" sz="1200" dirty="0"/>
          </a:p>
        </p:txBody>
      </p:sp>
      <p:sp>
        <p:nvSpPr>
          <p:cNvPr id="11"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8"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
        <p:nvSpPr>
          <p:cNvPr id="9" name="Légende encadrée 1 8"/>
          <p:cNvSpPr/>
          <p:nvPr/>
        </p:nvSpPr>
        <p:spPr bwMode="auto">
          <a:xfrm>
            <a:off x="7130584" y="3284984"/>
            <a:ext cx="1905912" cy="290945"/>
          </a:xfrm>
          <a:prstGeom prst="borderCallout1">
            <a:avLst>
              <a:gd name="adj1" fmla="val 47322"/>
              <a:gd name="adj2" fmla="val -2130"/>
              <a:gd name="adj3" fmla="val 113987"/>
              <a:gd name="adj4" fmla="val -32491"/>
            </a:avLst>
          </a:prstGeom>
          <a:solidFill>
            <a:schemeClr val="bg1"/>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Arial" charset="0"/>
                <a:ea typeface="ＭＳ Ｐゴシック" pitchFamily="28" charset="-128"/>
              </a:rPr>
              <a:t>Smart-Résidence - PV</a:t>
            </a:r>
          </a:p>
        </p:txBody>
      </p:sp>
      <p:sp>
        <p:nvSpPr>
          <p:cNvPr id="12" name="Légende encadrée 1 11"/>
          <p:cNvSpPr/>
          <p:nvPr/>
        </p:nvSpPr>
        <p:spPr bwMode="auto">
          <a:xfrm>
            <a:off x="7122150" y="4870616"/>
            <a:ext cx="1905912" cy="290945"/>
          </a:xfrm>
          <a:prstGeom prst="borderCallout1">
            <a:avLst>
              <a:gd name="adj1" fmla="val 47322"/>
              <a:gd name="adj2" fmla="val -2130"/>
              <a:gd name="adj3" fmla="val 61606"/>
              <a:gd name="adj4" fmla="val -40486"/>
            </a:avLst>
          </a:prstGeom>
          <a:solidFill>
            <a:schemeClr val="bg1"/>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smtClean="0">
                <a:ln>
                  <a:noFill/>
                </a:ln>
                <a:solidFill>
                  <a:schemeClr val="tx1"/>
                </a:solidFill>
                <a:effectLst/>
                <a:latin typeface="Arial" charset="0"/>
                <a:ea typeface="ＭＳ Ｐゴシック" pitchFamily="28" charset="-128"/>
              </a:rPr>
              <a:t>Smart-Résidence - Tarif</a:t>
            </a:r>
          </a:p>
        </p:txBody>
      </p:sp>
      <p:sp>
        <p:nvSpPr>
          <p:cNvPr id="13" name="Légende encadrée 1 12"/>
          <p:cNvSpPr/>
          <p:nvPr/>
        </p:nvSpPr>
        <p:spPr bwMode="auto">
          <a:xfrm>
            <a:off x="7130584" y="3645023"/>
            <a:ext cx="1905912" cy="290945"/>
          </a:xfrm>
          <a:prstGeom prst="borderCallout1">
            <a:avLst>
              <a:gd name="adj1" fmla="val 47322"/>
              <a:gd name="adj2" fmla="val -2130"/>
              <a:gd name="adj3" fmla="val 15772"/>
              <a:gd name="adj4" fmla="val -32491"/>
            </a:avLst>
          </a:prstGeom>
          <a:solidFill>
            <a:schemeClr val="bg1"/>
          </a:solid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fr-BE" sz="1200" b="0" i="0" u="none" strike="noStrike" cap="none" normalizeH="0" baseline="0" dirty="0" err="1" smtClean="0">
                <a:ln>
                  <a:noFill/>
                </a:ln>
                <a:solidFill>
                  <a:schemeClr val="tx1"/>
                </a:solidFill>
                <a:effectLst/>
                <a:latin typeface="Arial" charset="0"/>
                <a:ea typeface="ＭＳ Ｐゴシック" pitchFamily="28" charset="-128"/>
              </a:rPr>
              <a:t>Tfo</a:t>
            </a:r>
            <a:r>
              <a:rPr kumimoji="0" lang="fr-BE" sz="1200" b="0" i="0" u="none" strike="noStrike" cap="none" normalizeH="0" baseline="0" dirty="0" smtClean="0">
                <a:ln>
                  <a:noFill/>
                </a:ln>
                <a:solidFill>
                  <a:schemeClr val="tx1"/>
                </a:solidFill>
                <a:effectLst/>
                <a:latin typeface="Arial" charset="0"/>
                <a:ea typeface="ＭＳ Ｐゴシック" pitchFamily="28" charset="-128"/>
              </a:rPr>
              <a:t> régulant</a:t>
            </a:r>
          </a:p>
        </p:txBody>
      </p:sp>
    </p:spTree>
    <p:extLst>
      <p:ext uri="{BB962C8B-B14F-4D97-AF65-F5344CB8AC3E}">
        <p14:creationId xmlns:p14="http://schemas.microsoft.com/office/powerpoint/2010/main" val="987000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idx="1"/>
          </p:nvPr>
        </p:nvSpPr>
        <p:spPr>
          <a:xfrm>
            <a:off x="194653" y="1199694"/>
            <a:ext cx="5904656" cy="1086684"/>
          </a:xfrm>
        </p:spPr>
        <p:txBody>
          <a:bodyPr/>
          <a:lstStyle/>
          <a:p>
            <a:pPr marL="0" indent="0" eaLnBrk="1" hangingPunct="1"/>
            <a:r>
              <a:rPr lang="en-US" sz="1800" dirty="0"/>
              <a:t>Un </a:t>
            </a:r>
            <a:r>
              <a:rPr lang="en-US" sz="1800" dirty="0" err="1"/>
              <a:t>transformateur</a:t>
            </a:r>
            <a:r>
              <a:rPr lang="en-US" sz="1800" dirty="0"/>
              <a:t> auto-</a:t>
            </a:r>
            <a:r>
              <a:rPr lang="en-US" sz="1800" dirty="0" err="1"/>
              <a:t>régulant</a:t>
            </a:r>
            <a:r>
              <a:rPr lang="en-US" sz="1800" dirty="0"/>
              <a:t> </a:t>
            </a:r>
            <a:r>
              <a:rPr lang="en-US" sz="1800" dirty="0" err="1"/>
              <a:t>utilisant</a:t>
            </a:r>
            <a:r>
              <a:rPr lang="en-US" sz="1800" dirty="0"/>
              <a:t> la </a:t>
            </a:r>
            <a:r>
              <a:rPr lang="en-US" sz="1800" dirty="0" err="1"/>
              <a:t>technologie</a:t>
            </a:r>
            <a:r>
              <a:rPr lang="en-US" sz="1800" dirty="0"/>
              <a:t> “OLTC” (On Load Tap Changer) </a:t>
            </a:r>
            <a:r>
              <a:rPr lang="en-US" sz="1800" dirty="0" smtClean="0"/>
              <a:t>a </a:t>
            </a:r>
            <a:r>
              <a:rPr lang="en-US" sz="1800" dirty="0" err="1"/>
              <a:t>été</a:t>
            </a:r>
            <a:r>
              <a:rPr lang="en-US" sz="1800" dirty="0"/>
              <a:t> </a:t>
            </a:r>
            <a:r>
              <a:rPr lang="en-US" sz="1800" dirty="0" err="1"/>
              <a:t>placé</a:t>
            </a:r>
            <a:r>
              <a:rPr lang="en-US" sz="1800" dirty="0"/>
              <a:t> le </a:t>
            </a:r>
            <a:r>
              <a:rPr lang="en-US" sz="1800" dirty="0" smtClean="0"/>
              <a:t>25 </a:t>
            </a:r>
            <a:r>
              <a:rPr lang="en-US" sz="1800" dirty="0" err="1"/>
              <a:t>juin</a:t>
            </a:r>
            <a:r>
              <a:rPr lang="en-US" sz="1800" dirty="0"/>
              <a:t> 2013 </a:t>
            </a:r>
            <a:r>
              <a:rPr lang="en-US" sz="1800" dirty="0" err="1"/>
              <a:t>dans</a:t>
            </a:r>
            <a:r>
              <a:rPr lang="en-US" sz="1800" dirty="0"/>
              <a:t> la CR Champs de </a:t>
            </a:r>
            <a:r>
              <a:rPr lang="en-US" sz="1800" dirty="0" err="1"/>
              <a:t>Beyne</a:t>
            </a:r>
            <a:r>
              <a:rPr lang="en-US" sz="1800" dirty="0"/>
              <a:t>.</a:t>
            </a:r>
          </a:p>
          <a:p>
            <a:pPr marL="0" indent="0" eaLnBrk="1" hangingPunct="1"/>
            <a:r>
              <a:rPr lang="en-US" sz="2000" dirty="0" smtClean="0">
                <a:solidFill>
                  <a:schemeClr val="tx1"/>
                </a:solidFill>
                <a:latin typeface="Calibri" pitchFamily="34" charset="0"/>
                <a:cs typeface="Calibri" pitchFamily="34" charset="0"/>
              </a:rPr>
              <a:t>    </a:t>
            </a:r>
            <a:endParaRPr lang="en-US" sz="2000" dirty="0" smtClean="0">
              <a:solidFill>
                <a:srgbClr val="FF0000"/>
              </a:solidFill>
              <a:latin typeface="Calibri" pitchFamily="34" charset="0"/>
              <a:cs typeface="Calibri" pitchFamily="34" charset="0"/>
            </a:endParaRPr>
          </a:p>
          <a:p>
            <a:pPr marL="0" indent="0" eaLnBrk="1" hangingPunct="1"/>
            <a:endParaRPr lang="en-US" sz="1200" u="sng" dirty="0" smtClean="0">
              <a:solidFill>
                <a:schemeClr val="accent2">
                  <a:lumMod val="60000"/>
                  <a:lumOff val="40000"/>
                </a:schemeClr>
              </a:solidFill>
              <a:latin typeface="Calibri" pitchFamily="34" charset="0"/>
              <a:cs typeface="Calibri" pitchFamily="34" charset="0"/>
            </a:endParaRPr>
          </a:p>
          <a:p>
            <a:pPr marL="0" indent="0" eaLnBrk="1" hangingPunct="1"/>
            <a:r>
              <a:rPr lang="en-US" sz="1200" dirty="0" smtClean="0">
                <a:solidFill>
                  <a:schemeClr val="accent2">
                    <a:lumMod val="60000"/>
                    <a:lumOff val="40000"/>
                  </a:schemeClr>
                </a:solidFill>
                <a:latin typeface="Calibri" pitchFamily="34" charset="0"/>
                <a:cs typeface="Calibri" pitchFamily="34" charset="0"/>
              </a:rPr>
              <a:t> 			</a:t>
            </a:r>
            <a:endParaRPr lang="en-US" sz="1200" dirty="0" smtClean="0">
              <a:solidFill>
                <a:schemeClr val="tx1"/>
              </a:solidFill>
              <a:latin typeface="Calibri" pitchFamily="34" charset="0"/>
              <a:cs typeface="Calibri" pitchFamily="34" charset="0"/>
            </a:endParaRPr>
          </a:p>
          <a:p>
            <a:pPr marL="0" indent="0" eaLnBrk="1" hangingPunct="1"/>
            <a:endParaRPr lang="en-US" sz="2000" dirty="0" smtClean="0">
              <a:solidFill>
                <a:schemeClr val="tx1"/>
              </a:solidFill>
              <a:latin typeface="Calibri" pitchFamily="34" charset="0"/>
              <a:cs typeface="Calibri" pitchFamily="34" charset="0"/>
            </a:endParaRPr>
          </a:p>
          <a:p>
            <a:pPr marL="0" indent="0" eaLnBrk="1" hangingPunct="1"/>
            <a:endParaRPr lang="en-US" sz="2000" dirty="0" smtClean="0">
              <a:solidFill>
                <a:schemeClr val="tx1"/>
              </a:solidFill>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buFontTx/>
              <a:buChar char="-"/>
            </a:pPr>
            <a:endParaRPr lang="en-US" dirty="0" smtClean="0">
              <a:latin typeface="Calibri" pitchFamily="34" charset="0"/>
              <a:cs typeface="Calibri" pitchFamily="34" charset="0"/>
            </a:endParaRPr>
          </a:p>
          <a:p>
            <a:pPr marL="0" indent="0" eaLnBrk="1" hangingPunct="1"/>
            <a:r>
              <a:rPr lang="en-US" sz="1600" dirty="0" smtClean="0">
                <a:solidFill>
                  <a:srgbClr val="FF0000"/>
                </a:solidFill>
                <a:latin typeface="Calibri" pitchFamily="34" charset="0"/>
                <a:cs typeface="Calibri" pitchFamily="34" charset="0"/>
              </a:rPr>
              <a:t>        </a:t>
            </a:r>
          </a:p>
          <a:p>
            <a:pPr lvl="1" eaLnBrk="1" hangingPunct="1">
              <a:buFontTx/>
              <a:buNone/>
            </a:pPr>
            <a:r>
              <a:rPr lang="en-US" dirty="0" smtClean="0">
                <a:latin typeface="Calibri" pitchFamily="34" charset="0"/>
                <a:cs typeface="Calibri" pitchFamily="34" charset="0"/>
              </a:rPr>
              <a:t> </a:t>
            </a:r>
          </a:p>
          <a:p>
            <a:pPr lvl="1" eaLnBrk="1" hangingPunct="1">
              <a:buFontTx/>
              <a:buNone/>
            </a:pPr>
            <a:endParaRPr lang="en-US" dirty="0" smtClean="0">
              <a:latin typeface="Calibri" pitchFamily="34" charset="0"/>
              <a:cs typeface="Calibri" pitchFamily="34" charset="0"/>
            </a:endParaRPr>
          </a:p>
          <a:p>
            <a:pPr lvl="2" eaLnBrk="1" hangingPunct="1">
              <a:buNone/>
            </a:pPr>
            <a:endParaRPr lang="en-US" dirty="0" smtClean="0">
              <a:latin typeface="Calibri" pitchFamily="34" charset="0"/>
              <a:cs typeface="Calibri" pitchFamily="34" charset="0"/>
            </a:endParaRPr>
          </a:p>
          <a:p>
            <a:pPr lvl="3" indent="0" eaLnBrk="1" hangingPunct="1">
              <a:buFont typeface="Times" pitchFamily="28" charset="0"/>
              <a:buChar char="–"/>
            </a:pPr>
            <a:endParaRPr lang="en-US" dirty="0" smtClean="0">
              <a:latin typeface="Calibri" pitchFamily="34" charset="0"/>
              <a:cs typeface="Calibri" pitchFamily="34" charset="0"/>
            </a:endParaRPr>
          </a:p>
          <a:p>
            <a:pPr lvl="4" indent="0" eaLnBrk="1" hangingPunct="1">
              <a:buClr>
                <a:srgbClr val="D95121"/>
              </a:buClr>
              <a:buNone/>
            </a:pPr>
            <a:endParaRPr lang="en-US" dirty="0" smtClean="0">
              <a:latin typeface="Calibri" pitchFamily="34" charset="0"/>
              <a:cs typeface="Calibri" pitchFamily="34" charset="0"/>
            </a:endParaRPr>
          </a:p>
        </p:txBody>
      </p:sp>
      <p:sp>
        <p:nvSpPr>
          <p:cNvPr id="17" name="Rectangle 16"/>
          <p:cNvSpPr/>
          <p:nvPr/>
        </p:nvSpPr>
        <p:spPr>
          <a:xfrm>
            <a:off x="0" y="3645024"/>
            <a:ext cx="184731" cy="276999"/>
          </a:xfrm>
          <a:prstGeom prst="rect">
            <a:avLst/>
          </a:prstGeom>
        </p:spPr>
        <p:txBody>
          <a:bodyPr wrap="none">
            <a:spAutoFit/>
          </a:bodyPr>
          <a:lstStyle/>
          <a:p>
            <a:endParaRPr lang="fr-BE" sz="1200" b="1" dirty="0"/>
          </a:p>
        </p:txBody>
      </p:sp>
      <p:pic>
        <p:nvPicPr>
          <p:cNvPr id="8" name="Image 7" descr="Captureprésentation ST21.JPG"/>
          <p:cNvPicPr>
            <a:picLocks noChangeAspect="1"/>
          </p:cNvPicPr>
          <p:nvPr/>
        </p:nvPicPr>
        <p:blipFill>
          <a:blip r:embed="rId3" cstate="print"/>
          <a:stretch>
            <a:fillRect/>
          </a:stretch>
        </p:blipFill>
        <p:spPr>
          <a:xfrm>
            <a:off x="1527986" y="2632966"/>
            <a:ext cx="4657898" cy="3805134"/>
          </a:xfrm>
          <a:prstGeom prst="rect">
            <a:avLst/>
          </a:prstGeom>
          <a:ln w="12700">
            <a:solidFill>
              <a:schemeClr val="tx1"/>
            </a:solidFill>
          </a:ln>
        </p:spPr>
      </p:pic>
      <p:sp>
        <p:nvSpPr>
          <p:cNvPr id="15" name="Rectangle 14"/>
          <p:cNvSpPr/>
          <p:nvPr/>
        </p:nvSpPr>
        <p:spPr>
          <a:xfrm>
            <a:off x="2104050" y="2926514"/>
            <a:ext cx="645048" cy="276999"/>
          </a:xfrm>
          <a:prstGeom prst="rect">
            <a:avLst/>
          </a:prstGeom>
          <a:solidFill>
            <a:schemeClr val="bg1"/>
          </a:solidFill>
          <a:ln w="25400">
            <a:solidFill>
              <a:srgbClr val="FF0000"/>
            </a:solidFill>
          </a:ln>
        </p:spPr>
        <p:txBody>
          <a:bodyPr wrap="none">
            <a:spAutoFit/>
          </a:bodyPr>
          <a:lstStyle/>
          <a:p>
            <a:r>
              <a:rPr lang="fr-BE" sz="1200" b="1" dirty="0">
                <a:latin typeface="Times New Roman" pitchFamily="18" charset="0"/>
                <a:cs typeface="Times New Roman" pitchFamily="18" charset="0"/>
              </a:rPr>
              <a:t>OLTC.</a:t>
            </a:r>
          </a:p>
        </p:txBody>
      </p:sp>
      <p:sp>
        <p:nvSpPr>
          <p:cNvPr id="16" name="Rectangle 15"/>
          <p:cNvSpPr/>
          <p:nvPr/>
        </p:nvSpPr>
        <p:spPr>
          <a:xfrm>
            <a:off x="2248066" y="4254588"/>
            <a:ext cx="1266822" cy="276999"/>
          </a:xfrm>
          <a:prstGeom prst="rect">
            <a:avLst/>
          </a:prstGeom>
          <a:solidFill>
            <a:schemeClr val="bg1"/>
          </a:solidFill>
          <a:ln w="25400">
            <a:solidFill>
              <a:srgbClr val="FF0000"/>
            </a:solidFill>
          </a:ln>
        </p:spPr>
        <p:txBody>
          <a:bodyPr wrap="none">
            <a:spAutoFit/>
          </a:bodyPr>
          <a:lstStyle/>
          <a:p>
            <a:r>
              <a:rPr lang="fr-BE" sz="1200" b="1" dirty="0">
                <a:latin typeface="Times New Roman" pitchFamily="18" charset="0"/>
                <a:cs typeface="Times New Roman" pitchFamily="18" charset="0"/>
              </a:rPr>
              <a:t>Transformateur.</a:t>
            </a:r>
          </a:p>
        </p:txBody>
      </p:sp>
      <p:sp>
        <p:nvSpPr>
          <p:cNvPr id="24" name="Rectangle 23"/>
          <p:cNvSpPr/>
          <p:nvPr/>
        </p:nvSpPr>
        <p:spPr>
          <a:xfrm>
            <a:off x="5128386" y="3641078"/>
            <a:ext cx="1301190" cy="276999"/>
          </a:xfrm>
          <a:prstGeom prst="rect">
            <a:avLst/>
          </a:prstGeom>
          <a:solidFill>
            <a:schemeClr val="bg1"/>
          </a:solidFill>
          <a:ln w="25400">
            <a:solidFill>
              <a:srgbClr val="FF0000"/>
            </a:solidFill>
          </a:ln>
        </p:spPr>
        <p:txBody>
          <a:bodyPr wrap="none">
            <a:spAutoFit/>
          </a:bodyPr>
          <a:lstStyle/>
          <a:p>
            <a:r>
              <a:rPr lang="fr-BE" sz="1200" b="1" dirty="0" smtClean="0">
                <a:latin typeface="Times New Roman" pitchFamily="18" charset="0"/>
                <a:cs typeface="Times New Roman" pitchFamily="18" charset="0"/>
              </a:rPr>
              <a:t>Boitier IP CATV.</a:t>
            </a:r>
            <a:endParaRPr lang="fr-BE" sz="1200" b="1" dirty="0">
              <a:latin typeface="Times New Roman" pitchFamily="18" charset="0"/>
              <a:cs typeface="Times New Roman" pitchFamily="18" charset="0"/>
            </a:endParaRPr>
          </a:p>
        </p:txBody>
      </p:sp>
      <p:sp>
        <p:nvSpPr>
          <p:cNvPr id="26" name="Rectangle 25"/>
          <p:cNvSpPr/>
          <p:nvPr/>
        </p:nvSpPr>
        <p:spPr>
          <a:xfrm>
            <a:off x="5050224" y="5446794"/>
            <a:ext cx="1379352" cy="276999"/>
          </a:xfrm>
          <a:prstGeom prst="rect">
            <a:avLst/>
          </a:prstGeom>
          <a:solidFill>
            <a:schemeClr val="bg1"/>
          </a:solidFill>
          <a:ln w="25400">
            <a:solidFill>
              <a:srgbClr val="FF0000"/>
            </a:solidFill>
          </a:ln>
        </p:spPr>
        <p:txBody>
          <a:bodyPr wrap="none">
            <a:spAutoFit/>
          </a:bodyPr>
          <a:lstStyle/>
          <a:p>
            <a:r>
              <a:rPr lang="fr-BE" sz="1200" b="1" dirty="0">
                <a:latin typeface="Times New Roman" pitchFamily="18" charset="0"/>
                <a:cs typeface="Times New Roman" pitchFamily="18" charset="0"/>
              </a:rPr>
              <a:t>Calculateur C264.</a:t>
            </a:r>
          </a:p>
        </p:txBody>
      </p:sp>
      <p:sp>
        <p:nvSpPr>
          <p:cNvPr id="27" name="Rectangle 26"/>
          <p:cNvSpPr/>
          <p:nvPr/>
        </p:nvSpPr>
        <p:spPr>
          <a:xfrm>
            <a:off x="299418" y="4993761"/>
            <a:ext cx="1624612" cy="461665"/>
          </a:xfrm>
          <a:prstGeom prst="rect">
            <a:avLst/>
          </a:prstGeom>
          <a:solidFill>
            <a:schemeClr val="bg1"/>
          </a:solidFill>
          <a:ln w="25400">
            <a:solidFill>
              <a:srgbClr val="FF0000"/>
            </a:solidFill>
          </a:ln>
        </p:spPr>
        <p:txBody>
          <a:bodyPr wrap="none">
            <a:spAutoFit/>
          </a:bodyPr>
          <a:lstStyle/>
          <a:p>
            <a:r>
              <a:rPr lang="fr-BE" sz="1200" b="1" dirty="0">
                <a:latin typeface="Times New Roman" pitchFamily="18" charset="0"/>
                <a:cs typeface="Times New Roman" pitchFamily="18" charset="0"/>
              </a:rPr>
              <a:t>Boitier de commande </a:t>
            </a:r>
          </a:p>
          <a:p>
            <a:r>
              <a:rPr lang="fr-BE" sz="1200" b="1" dirty="0">
                <a:latin typeface="Times New Roman" pitchFamily="18" charset="0"/>
                <a:cs typeface="Times New Roman" pitchFamily="18" charset="0"/>
              </a:rPr>
              <a:t>de l’OLTC.</a:t>
            </a:r>
          </a:p>
        </p:txBody>
      </p:sp>
      <p:pic>
        <p:nvPicPr>
          <p:cNvPr id="19" name="Picture 2" descr="C:\Users\valmacco\Downloads\2013-04-09 08.41.12.jpg"/>
          <p:cNvPicPr>
            <a:picLocks noChangeAspect="1" noChangeArrowheads="1"/>
          </p:cNvPicPr>
          <p:nvPr/>
        </p:nvPicPr>
        <p:blipFill>
          <a:blip r:embed="rId4" cstate="print"/>
          <a:srcRect/>
          <a:stretch>
            <a:fillRect/>
          </a:stretch>
        </p:blipFill>
        <p:spPr bwMode="auto">
          <a:xfrm>
            <a:off x="6228184" y="1198900"/>
            <a:ext cx="2656083" cy="1992062"/>
          </a:xfrm>
          <a:prstGeom prst="rect">
            <a:avLst/>
          </a:prstGeom>
          <a:noFill/>
          <a:ln w="12700">
            <a:solidFill>
              <a:schemeClr val="tx1"/>
            </a:solidFill>
          </a:ln>
        </p:spPr>
      </p:pic>
      <p:sp>
        <p:nvSpPr>
          <p:cNvPr id="20" name="Rectangle 2"/>
          <p:cNvSpPr>
            <a:spLocks noGrp="1" noChangeArrowheads="1"/>
          </p:cNvSpPr>
          <p:nvPr>
            <p:ph type="title"/>
          </p:nvPr>
        </p:nvSpPr>
        <p:spPr>
          <a:xfrm>
            <a:off x="233363" y="0"/>
            <a:ext cx="8659117" cy="1062038"/>
          </a:xfrm>
        </p:spPr>
        <p:txBody>
          <a:bodyPr/>
          <a:lstStyle/>
          <a:p>
            <a:pPr indent="19050"/>
            <a:r>
              <a:rPr lang="fr-BE" dirty="0" smtClean="0"/>
              <a:t>2.3.1 </a:t>
            </a:r>
            <a:r>
              <a:rPr lang="fr-BE" dirty="0"/>
              <a:t>: </a:t>
            </a:r>
            <a:r>
              <a:rPr lang="fr-BE" dirty="0" smtClean="0"/>
              <a:t>Transformateur </a:t>
            </a:r>
            <a:r>
              <a:rPr lang="fr-BE" dirty="0" err="1"/>
              <a:t>auto-régulant</a:t>
            </a:r>
            <a:endParaRPr lang="fr-BE" dirty="0"/>
          </a:p>
        </p:txBody>
      </p:sp>
      <p:sp>
        <p:nvSpPr>
          <p:cNvPr id="22"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
        <p:nvSpPr>
          <p:cNvPr id="25"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28" name="Espace réservé du numéro de diapositive 5"/>
          <p:cNvSpPr>
            <a:spLocks noGrp="1"/>
          </p:cNvSpPr>
          <p:nvPr>
            <p:ph type="sldNum" sz="quarter" idx="12"/>
          </p:nvPr>
        </p:nvSpPr>
        <p:spPr>
          <a:xfrm>
            <a:off x="6084168" y="6548438"/>
            <a:ext cx="662707" cy="304800"/>
          </a:xfrm>
        </p:spPr>
        <p:txBody>
          <a:bodyPr/>
          <a:lstStyle/>
          <a:p>
            <a:pPr>
              <a:defRPr/>
            </a:pPr>
            <a:fld id="{511BFD33-74A7-45C5-9DC4-EDA4A63E318A}" type="slidenum">
              <a:rPr lang="nl-NL" smtClean="0"/>
              <a:pPr>
                <a:defRPr/>
              </a:pPr>
              <a:t>23</a:t>
            </a:fld>
            <a:endParaRPr lang="nl-NL"/>
          </a:p>
        </p:txBody>
      </p:sp>
    </p:spTree>
    <p:extLst>
      <p:ext uri="{BB962C8B-B14F-4D97-AF65-F5344CB8AC3E}">
        <p14:creationId xmlns:p14="http://schemas.microsoft.com/office/powerpoint/2010/main" val="1499678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idx="1"/>
          </p:nvPr>
        </p:nvSpPr>
        <p:spPr>
          <a:xfrm>
            <a:off x="242441" y="1196752"/>
            <a:ext cx="8578031" cy="1152128"/>
          </a:xfrm>
        </p:spPr>
        <p:txBody>
          <a:bodyPr/>
          <a:lstStyle/>
          <a:p>
            <a:pPr marL="0" indent="0" eaLnBrk="1" hangingPunct="1"/>
            <a:r>
              <a:rPr lang="en-US" sz="1800" dirty="0" smtClean="0"/>
              <a:t>Pour </a:t>
            </a:r>
            <a:r>
              <a:rPr lang="en-US" sz="1800" dirty="0" err="1"/>
              <a:t>mesurer</a:t>
            </a:r>
            <a:r>
              <a:rPr lang="en-US" sz="1800" dirty="0"/>
              <a:t> la tension </a:t>
            </a:r>
            <a:r>
              <a:rPr lang="en-US" sz="1800" dirty="0" err="1"/>
              <a:t>sur</a:t>
            </a:r>
            <a:r>
              <a:rPr lang="en-US" sz="1800" dirty="0"/>
              <a:t> le </a:t>
            </a:r>
            <a:r>
              <a:rPr lang="en-US" sz="1800" dirty="0" err="1"/>
              <a:t>réseau</a:t>
            </a:r>
            <a:r>
              <a:rPr lang="en-US" sz="1800" dirty="0"/>
              <a:t> de distribution BT, nous </a:t>
            </a:r>
            <a:r>
              <a:rPr lang="en-US" sz="1800" dirty="0" err="1"/>
              <a:t>avons</a:t>
            </a:r>
            <a:r>
              <a:rPr lang="en-US" sz="1800" dirty="0"/>
              <a:t> </a:t>
            </a:r>
            <a:r>
              <a:rPr lang="en-US" sz="1800" dirty="0" err="1"/>
              <a:t>placés</a:t>
            </a:r>
            <a:r>
              <a:rPr lang="en-US" sz="1800" dirty="0"/>
              <a:t> 8 </a:t>
            </a:r>
            <a:r>
              <a:rPr lang="en-US" sz="1800" dirty="0" err="1" smtClean="0"/>
              <a:t>capteurs</a:t>
            </a:r>
            <a:r>
              <a:rPr lang="en-US" sz="1800" dirty="0" smtClean="0"/>
              <a:t> </a:t>
            </a:r>
            <a:r>
              <a:rPr lang="en-US" sz="1800" dirty="0" err="1"/>
              <a:t>dans</a:t>
            </a:r>
            <a:r>
              <a:rPr lang="en-US" sz="1800" dirty="0"/>
              <a:t> des armoires de </a:t>
            </a:r>
            <a:r>
              <a:rPr lang="en-US" sz="1800" dirty="0" err="1"/>
              <a:t>raccordement</a:t>
            </a:r>
            <a:r>
              <a:rPr lang="en-US" sz="1800" dirty="0"/>
              <a:t>, le plus </a:t>
            </a:r>
            <a:r>
              <a:rPr lang="en-US" sz="1800" dirty="0" err="1"/>
              <a:t>près</a:t>
            </a:r>
            <a:r>
              <a:rPr lang="en-US" sz="1800" dirty="0"/>
              <a:t> possible des </a:t>
            </a:r>
            <a:r>
              <a:rPr lang="en-US" sz="1800" dirty="0" smtClean="0"/>
              <a:t>    </a:t>
            </a:r>
            <a:r>
              <a:rPr lang="en-US" sz="1800" dirty="0"/>
              <a:t>productions </a:t>
            </a:r>
            <a:r>
              <a:rPr lang="en-US" sz="1800" dirty="0" err="1"/>
              <a:t>photovoltaïques</a:t>
            </a:r>
            <a:r>
              <a:rPr lang="en-US" sz="1800" dirty="0" smtClean="0"/>
              <a:t>.</a:t>
            </a:r>
            <a:endParaRPr lang="en-US" dirty="0" smtClean="0">
              <a:latin typeface="Calibri" pitchFamily="34" charset="0"/>
              <a:cs typeface="Calibri" pitchFamily="34" charset="0"/>
            </a:endParaRPr>
          </a:p>
          <a:p>
            <a:pPr lvl="3" indent="0" eaLnBrk="1" hangingPunct="1">
              <a:buFont typeface="Times" pitchFamily="28" charset="0"/>
              <a:buChar char="–"/>
            </a:pPr>
            <a:endParaRPr lang="en-US" dirty="0" smtClean="0">
              <a:latin typeface="Calibri" pitchFamily="34" charset="0"/>
              <a:cs typeface="Calibri" pitchFamily="34" charset="0"/>
            </a:endParaRPr>
          </a:p>
          <a:p>
            <a:pPr lvl="4" indent="0" eaLnBrk="1" hangingPunct="1">
              <a:buClr>
                <a:srgbClr val="D95121"/>
              </a:buClr>
              <a:buNone/>
            </a:pPr>
            <a:endParaRPr lang="en-US" dirty="0" smtClean="0">
              <a:latin typeface="Calibri" pitchFamily="34" charset="0"/>
              <a:cs typeface="Calibri" pitchFamily="34" charset="0"/>
            </a:endParaRPr>
          </a:p>
        </p:txBody>
      </p:sp>
      <p:sp>
        <p:nvSpPr>
          <p:cNvPr id="17" name="Rectangle 16"/>
          <p:cNvSpPr/>
          <p:nvPr/>
        </p:nvSpPr>
        <p:spPr>
          <a:xfrm>
            <a:off x="0" y="3645024"/>
            <a:ext cx="184731" cy="276999"/>
          </a:xfrm>
          <a:prstGeom prst="rect">
            <a:avLst/>
          </a:prstGeom>
        </p:spPr>
        <p:txBody>
          <a:bodyPr wrap="none">
            <a:spAutoFit/>
          </a:bodyPr>
          <a:lstStyle/>
          <a:p>
            <a:endParaRPr lang="fr-BE" sz="1200" b="1" dirty="0"/>
          </a:p>
        </p:txBody>
      </p:sp>
      <p:pic>
        <p:nvPicPr>
          <p:cNvPr id="7" name="Picture 2" descr="C:\Users\valmacco\AppData\Local\Microsoft\Windows\Temporary Internet Files\Content.Outlook\FASUQ49B\IMG_1032.JPG"/>
          <p:cNvPicPr>
            <a:picLocks noChangeAspect="1" noChangeArrowheads="1"/>
          </p:cNvPicPr>
          <p:nvPr/>
        </p:nvPicPr>
        <p:blipFill>
          <a:blip r:embed="rId3" cstate="print"/>
          <a:srcRect/>
          <a:stretch>
            <a:fillRect/>
          </a:stretch>
        </p:blipFill>
        <p:spPr bwMode="auto">
          <a:xfrm>
            <a:off x="971600" y="2627911"/>
            <a:ext cx="2736304" cy="2052228"/>
          </a:xfrm>
          <a:prstGeom prst="rect">
            <a:avLst/>
          </a:prstGeom>
          <a:noFill/>
          <a:ln w="12700">
            <a:solidFill>
              <a:schemeClr val="tx1"/>
            </a:solidFill>
          </a:ln>
        </p:spPr>
      </p:pic>
      <p:pic>
        <p:nvPicPr>
          <p:cNvPr id="8" name="Picture 3" descr="C:\Users\valmacco\AppData\Local\Microsoft\Windows\Temporary Internet Files\Content.Outlook\FASUQ49B\IMG_1034.JPG"/>
          <p:cNvPicPr>
            <a:picLocks noChangeAspect="1" noChangeArrowheads="1"/>
          </p:cNvPicPr>
          <p:nvPr/>
        </p:nvPicPr>
        <p:blipFill>
          <a:blip r:embed="rId4" cstate="print"/>
          <a:srcRect/>
          <a:stretch>
            <a:fillRect/>
          </a:stretch>
        </p:blipFill>
        <p:spPr bwMode="auto">
          <a:xfrm>
            <a:off x="4067944" y="2627911"/>
            <a:ext cx="2712302" cy="2034226"/>
          </a:xfrm>
          <a:prstGeom prst="rect">
            <a:avLst/>
          </a:prstGeom>
          <a:noFill/>
          <a:ln w="12700">
            <a:solidFill>
              <a:schemeClr val="tx1"/>
            </a:solidFill>
          </a:ln>
        </p:spPr>
      </p:pic>
      <p:cxnSp>
        <p:nvCxnSpPr>
          <p:cNvPr id="10" name="Connecteur droit avec flèche 9"/>
          <p:cNvCxnSpPr/>
          <p:nvPr/>
        </p:nvCxnSpPr>
        <p:spPr bwMode="auto">
          <a:xfrm flipH="1" flipV="1">
            <a:off x="2555776" y="4140079"/>
            <a:ext cx="216024" cy="7920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 name="Connecteur droit avec flèche 10"/>
          <p:cNvCxnSpPr/>
          <p:nvPr/>
        </p:nvCxnSpPr>
        <p:spPr bwMode="auto">
          <a:xfrm flipH="1">
            <a:off x="6372200" y="2915943"/>
            <a:ext cx="792088" cy="509572"/>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 name="Connecteur droit avec flèche 11"/>
          <p:cNvCxnSpPr/>
          <p:nvPr/>
        </p:nvCxnSpPr>
        <p:spPr bwMode="auto">
          <a:xfrm flipH="1" flipV="1">
            <a:off x="5508104" y="3492007"/>
            <a:ext cx="1420024" cy="57054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bwMode="auto">
          <a:xfrm flipV="1">
            <a:off x="5508104" y="4428111"/>
            <a:ext cx="389189" cy="57606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7092280" y="2771927"/>
            <a:ext cx="1613231" cy="276999"/>
          </a:xfrm>
          <a:prstGeom prst="rect">
            <a:avLst/>
          </a:prstGeom>
        </p:spPr>
        <p:txBody>
          <a:bodyPr wrap="square">
            <a:spAutoFit/>
          </a:bodyPr>
          <a:lstStyle/>
          <a:p>
            <a:r>
              <a:rPr lang="fr-BE" sz="1200" b="1" dirty="0" smtClean="0">
                <a:latin typeface="Calibri" pitchFamily="34" charset="0"/>
                <a:cs typeface="Calibri" pitchFamily="34" charset="0"/>
              </a:rPr>
              <a:t>Système Radio.</a:t>
            </a:r>
            <a:endParaRPr lang="fr-BE" sz="1200" b="1" dirty="0"/>
          </a:p>
        </p:txBody>
      </p:sp>
      <p:sp>
        <p:nvSpPr>
          <p:cNvPr id="15" name="Rectangle 14"/>
          <p:cNvSpPr/>
          <p:nvPr/>
        </p:nvSpPr>
        <p:spPr>
          <a:xfrm>
            <a:off x="6810689" y="3924055"/>
            <a:ext cx="1613231" cy="276999"/>
          </a:xfrm>
          <a:prstGeom prst="rect">
            <a:avLst/>
          </a:prstGeom>
        </p:spPr>
        <p:txBody>
          <a:bodyPr wrap="square">
            <a:spAutoFit/>
          </a:bodyPr>
          <a:lstStyle/>
          <a:p>
            <a:r>
              <a:rPr lang="fr-BE" sz="1200" b="1" dirty="0" smtClean="0">
                <a:latin typeface="Calibri" pitchFamily="34" charset="0"/>
                <a:cs typeface="Calibri" pitchFamily="34" charset="0"/>
              </a:rPr>
              <a:t>compteur de tension.</a:t>
            </a:r>
            <a:endParaRPr lang="fr-BE" sz="1200" b="1" dirty="0"/>
          </a:p>
        </p:txBody>
      </p:sp>
      <p:sp>
        <p:nvSpPr>
          <p:cNvPr id="16" name="Rectangle 15"/>
          <p:cNvSpPr/>
          <p:nvPr/>
        </p:nvSpPr>
        <p:spPr>
          <a:xfrm>
            <a:off x="4860032" y="4932167"/>
            <a:ext cx="1613231" cy="276999"/>
          </a:xfrm>
          <a:prstGeom prst="rect">
            <a:avLst/>
          </a:prstGeom>
        </p:spPr>
        <p:txBody>
          <a:bodyPr wrap="square">
            <a:spAutoFit/>
          </a:bodyPr>
          <a:lstStyle/>
          <a:p>
            <a:r>
              <a:rPr lang="fr-BE" sz="1200" b="1" dirty="0" smtClean="0">
                <a:latin typeface="Calibri" pitchFamily="34" charset="0"/>
                <a:cs typeface="Calibri" pitchFamily="34" charset="0"/>
              </a:rPr>
              <a:t>jeux de barre BT</a:t>
            </a:r>
            <a:endParaRPr lang="fr-BE" sz="1200" b="1" dirty="0"/>
          </a:p>
        </p:txBody>
      </p:sp>
      <p:sp>
        <p:nvSpPr>
          <p:cNvPr id="18" name="Rectangle 17"/>
          <p:cNvSpPr/>
          <p:nvPr/>
        </p:nvSpPr>
        <p:spPr>
          <a:xfrm>
            <a:off x="2771800" y="4978333"/>
            <a:ext cx="1613231" cy="461665"/>
          </a:xfrm>
          <a:prstGeom prst="rect">
            <a:avLst/>
          </a:prstGeom>
        </p:spPr>
        <p:txBody>
          <a:bodyPr wrap="square">
            <a:spAutoFit/>
          </a:bodyPr>
          <a:lstStyle/>
          <a:p>
            <a:r>
              <a:rPr lang="fr-BE" sz="1200" b="1" dirty="0" smtClean="0">
                <a:latin typeface="Calibri" pitchFamily="34" charset="0"/>
                <a:cs typeface="Calibri" pitchFamily="34" charset="0"/>
              </a:rPr>
              <a:t>Armoire de raccordement.</a:t>
            </a:r>
            <a:endParaRPr lang="fr-BE" sz="1200" b="1" dirty="0"/>
          </a:p>
        </p:txBody>
      </p:sp>
      <p:sp>
        <p:nvSpPr>
          <p:cNvPr id="19" name="Rectangle 2"/>
          <p:cNvSpPr>
            <a:spLocks noGrp="1" noChangeArrowheads="1"/>
          </p:cNvSpPr>
          <p:nvPr>
            <p:ph type="title"/>
          </p:nvPr>
        </p:nvSpPr>
        <p:spPr>
          <a:xfrm>
            <a:off x="233363" y="0"/>
            <a:ext cx="8659117" cy="1062038"/>
          </a:xfrm>
        </p:spPr>
        <p:txBody>
          <a:bodyPr/>
          <a:lstStyle/>
          <a:p>
            <a:pPr indent="19050"/>
            <a:r>
              <a:rPr lang="fr-BE" dirty="0" smtClean="0"/>
              <a:t>2.3.1 </a:t>
            </a:r>
            <a:r>
              <a:rPr lang="fr-BE" dirty="0"/>
              <a:t>: </a:t>
            </a:r>
            <a:r>
              <a:rPr lang="fr-BE" dirty="0" smtClean="0"/>
              <a:t>Transformateur </a:t>
            </a:r>
            <a:r>
              <a:rPr lang="fr-BE" dirty="0" err="1"/>
              <a:t>auto-régulant</a:t>
            </a:r>
            <a:endParaRPr lang="fr-BE" dirty="0"/>
          </a:p>
        </p:txBody>
      </p:sp>
      <p:sp>
        <p:nvSpPr>
          <p:cNvPr id="20"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
        <p:nvSpPr>
          <p:cNvPr id="21"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22" name="Espace réservé du numéro de diapositive 5"/>
          <p:cNvSpPr>
            <a:spLocks noGrp="1"/>
          </p:cNvSpPr>
          <p:nvPr>
            <p:ph type="sldNum" sz="quarter" idx="12"/>
          </p:nvPr>
        </p:nvSpPr>
        <p:spPr>
          <a:xfrm>
            <a:off x="6084168" y="6548438"/>
            <a:ext cx="662707" cy="304800"/>
          </a:xfrm>
        </p:spPr>
        <p:txBody>
          <a:bodyPr/>
          <a:lstStyle/>
          <a:p>
            <a:pPr>
              <a:defRPr/>
            </a:pPr>
            <a:fld id="{511BFD33-74A7-45C5-9DC4-EDA4A63E318A}" type="slidenum">
              <a:rPr lang="nl-NL" smtClean="0"/>
              <a:pPr>
                <a:defRPr/>
              </a:pPr>
              <a:t>24</a:t>
            </a:fld>
            <a:endParaRPr lang="nl-NL"/>
          </a:p>
        </p:txBody>
      </p:sp>
    </p:spTree>
    <p:extLst>
      <p:ext uri="{BB962C8B-B14F-4D97-AF65-F5344CB8AC3E}">
        <p14:creationId xmlns:p14="http://schemas.microsoft.com/office/powerpoint/2010/main" val="494743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233363" y="0"/>
            <a:ext cx="8659117" cy="1062038"/>
          </a:xfrm>
        </p:spPr>
        <p:txBody>
          <a:bodyPr/>
          <a:lstStyle/>
          <a:p>
            <a:pPr indent="19050"/>
            <a:r>
              <a:rPr lang="fr-BE" dirty="0" smtClean="0"/>
              <a:t>2.3.1 </a:t>
            </a:r>
            <a:r>
              <a:rPr lang="fr-BE" dirty="0"/>
              <a:t>: </a:t>
            </a:r>
            <a:r>
              <a:rPr lang="fr-BE" dirty="0" smtClean="0"/>
              <a:t>Transformateur </a:t>
            </a:r>
            <a:r>
              <a:rPr lang="fr-BE" dirty="0" err="1"/>
              <a:t>auto-régulant</a:t>
            </a:r>
            <a:endParaRPr lang="fr-BE" dirty="0"/>
          </a:p>
        </p:txBody>
      </p:sp>
      <p:sp>
        <p:nvSpPr>
          <p:cNvPr id="5126" name="Rectangle 3"/>
          <p:cNvSpPr>
            <a:spLocks noGrp="1" noChangeArrowheads="1"/>
          </p:cNvSpPr>
          <p:nvPr>
            <p:ph type="body" idx="1"/>
          </p:nvPr>
        </p:nvSpPr>
        <p:spPr>
          <a:xfrm>
            <a:off x="233363" y="1124744"/>
            <a:ext cx="8637587" cy="5256583"/>
          </a:xfrm>
        </p:spPr>
        <p:txBody>
          <a:bodyPr/>
          <a:lstStyle/>
          <a:p>
            <a:pPr marL="0" indent="0" eaLnBrk="1" hangingPunct="1"/>
            <a:r>
              <a:rPr lang="en-US" sz="2000" dirty="0" smtClean="0">
                <a:solidFill>
                  <a:schemeClr val="tx1"/>
                </a:solidFill>
                <a:latin typeface="Calibri" pitchFamily="34" charset="0"/>
                <a:cs typeface="Calibri" pitchFamily="34" charset="0"/>
              </a:rPr>
              <a:t>Variation de la tension</a:t>
            </a:r>
            <a:endParaRPr lang="en-US" sz="1800" dirty="0" smtClean="0">
              <a:solidFill>
                <a:schemeClr val="tx1"/>
              </a:solidFill>
              <a:latin typeface="Calibri" pitchFamily="34" charset="0"/>
              <a:cs typeface="Calibri" pitchFamily="34" charset="0"/>
            </a:endParaRPr>
          </a:p>
          <a:p>
            <a:pPr marL="0" indent="0" eaLnBrk="1" hangingPunct="1"/>
            <a:r>
              <a:rPr lang="en-US" sz="2000" dirty="0" smtClean="0">
                <a:solidFill>
                  <a:schemeClr val="tx1"/>
                </a:solidFill>
                <a:latin typeface="Calibri" pitchFamily="34" charset="0"/>
                <a:cs typeface="Calibri" pitchFamily="34" charset="0"/>
              </a:rPr>
              <a:t>		</a:t>
            </a:r>
            <a:endParaRPr lang="en-US" sz="1600" dirty="0" smtClean="0">
              <a:solidFill>
                <a:srgbClr val="FF0000"/>
              </a:solidFill>
              <a:latin typeface="Calibri" pitchFamily="34" charset="0"/>
              <a:cs typeface="Calibri" pitchFamily="34" charset="0"/>
            </a:endParaRPr>
          </a:p>
          <a:p>
            <a:pPr marL="0" indent="0" eaLnBrk="1" hangingPunct="1"/>
            <a:r>
              <a:rPr lang="en-US" sz="1600" dirty="0" smtClean="0">
                <a:solidFill>
                  <a:srgbClr val="FF0000"/>
                </a:solidFill>
                <a:latin typeface="Calibri" pitchFamily="34" charset="0"/>
                <a:cs typeface="Calibri" pitchFamily="34" charset="0"/>
              </a:rPr>
              <a:t>		</a:t>
            </a:r>
          </a:p>
          <a:p>
            <a:pPr marL="0" indent="0" eaLnBrk="1" hangingPunct="1"/>
            <a:r>
              <a:rPr lang="en-US" sz="2000" dirty="0" smtClean="0">
                <a:solidFill>
                  <a:srgbClr val="FF0000"/>
                </a:solidFill>
                <a:latin typeface="Calibri" pitchFamily="34" charset="0"/>
                <a:cs typeface="Calibri" pitchFamily="34" charset="0"/>
              </a:rPr>
              <a:t>	</a:t>
            </a:r>
          </a:p>
          <a:p>
            <a:pPr marL="0" indent="0" eaLnBrk="1" hangingPunct="1"/>
            <a:endParaRPr lang="en-US" sz="1200" u="sng" dirty="0" smtClean="0">
              <a:solidFill>
                <a:schemeClr val="accent2">
                  <a:lumMod val="60000"/>
                  <a:lumOff val="40000"/>
                </a:schemeClr>
              </a:solidFill>
              <a:latin typeface="Calibri" pitchFamily="34" charset="0"/>
              <a:cs typeface="Calibri" pitchFamily="34" charset="0"/>
            </a:endParaRPr>
          </a:p>
          <a:p>
            <a:pPr marL="0" indent="0" eaLnBrk="1" hangingPunct="1"/>
            <a:r>
              <a:rPr lang="en-US" sz="1200" dirty="0" smtClean="0">
                <a:solidFill>
                  <a:schemeClr val="accent2">
                    <a:lumMod val="60000"/>
                    <a:lumOff val="40000"/>
                  </a:schemeClr>
                </a:solidFill>
                <a:latin typeface="Calibri" pitchFamily="34" charset="0"/>
                <a:cs typeface="Calibri" pitchFamily="34" charset="0"/>
              </a:rPr>
              <a:t> 			</a:t>
            </a:r>
            <a:endParaRPr lang="en-US" sz="1200" dirty="0" smtClean="0">
              <a:solidFill>
                <a:schemeClr val="tx1"/>
              </a:solidFill>
              <a:latin typeface="Calibri" pitchFamily="34" charset="0"/>
              <a:cs typeface="Calibri" pitchFamily="34" charset="0"/>
            </a:endParaRPr>
          </a:p>
          <a:p>
            <a:pPr marL="0" indent="0" eaLnBrk="1" hangingPunct="1"/>
            <a:endParaRPr lang="en-US" sz="2000" dirty="0" smtClean="0">
              <a:solidFill>
                <a:schemeClr val="tx1"/>
              </a:solidFill>
              <a:latin typeface="Calibri" pitchFamily="34" charset="0"/>
              <a:cs typeface="Calibri" pitchFamily="34" charset="0"/>
            </a:endParaRPr>
          </a:p>
          <a:p>
            <a:pPr marL="0" indent="0" eaLnBrk="1" hangingPunct="1"/>
            <a:endParaRPr lang="en-US" sz="2000" dirty="0" smtClean="0">
              <a:solidFill>
                <a:schemeClr val="tx1"/>
              </a:solidFill>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buFontTx/>
              <a:buChar char="-"/>
            </a:pPr>
            <a:endParaRPr lang="en-US" dirty="0" smtClean="0">
              <a:latin typeface="Calibri" pitchFamily="34" charset="0"/>
              <a:cs typeface="Calibri" pitchFamily="34" charset="0"/>
            </a:endParaRPr>
          </a:p>
          <a:p>
            <a:pPr marL="0" indent="0" eaLnBrk="1" hangingPunct="1"/>
            <a:r>
              <a:rPr lang="en-US" sz="1600" dirty="0" smtClean="0">
                <a:solidFill>
                  <a:srgbClr val="FF0000"/>
                </a:solidFill>
                <a:latin typeface="Calibri" pitchFamily="34" charset="0"/>
                <a:cs typeface="Calibri" pitchFamily="34" charset="0"/>
              </a:rPr>
              <a:t>        </a:t>
            </a:r>
          </a:p>
          <a:p>
            <a:pPr lvl="1" eaLnBrk="1" hangingPunct="1">
              <a:buFontTx/>
              <a:buNone/>
            </a:pPr>
            <a:r>
              <a:rPr lang="en-US" dirty="0" smtClean="0">
                <a:latin typeface="Calibri" pitchFamily="34" charset="0"/>
                <a:cs typeface="Calibri" pitchFamily="34" charset="0"/>
              </a:rPr>
              <a:t> </a:t>
            </a:r>
          </a:p>
          <a:p>
            <a:pPr lvl="1" eaLnBrk="1" hangingPunct="1">
              <a:buFontTx/>
              <a:buNone/>
            </a:pPr>
            <a:endParaRPr lang="en-US" dirty="0" smtClean="0">
              <a:latin typeface="Calibri" pitchFamily="34" charset="0"/>
              <a:cs typeface="Calibri" pitchFamily="34" charset="0"/>
            </a:endParaRPr>
          </a:p>
          <a:p>
            <a:pPr lvl="2" eaLnBrk="1" hangingPunct="1">
              <a:buNone/>
            </a:pPr>
            <a:endParaRPr lang="en-US" dirty="0" smtClean="0">
              <a:latin typeface="Calibri" pitchFamily="34" charset="0"/>
              <a:cs typeface="Calibri" pitchFamily="34" charset="0"/>
            </a:endParaRPr>
          </a:p>
          <a:p>
            <a:pPr lvl="3" indent="0" eaLnBrk="1" hangingPunct="1">
              <a:buFont typeface="Times" pitchFamily="28" charset="0"/>
              <a:buChar char="–"/>
            </a:pPr>
            <a:endParaRPr lang="en-US" dirty="0" smtClean="0">
              <a:latin typeface="Calibri" pitchFamily="34" charset="0"/>
              <a:cs typeface="Calibri" pitchFamily="34" charset="0"/>
            </a:endParaRPr>
          </a:p>
          <a:p>
            <a:pPr lvl="4" indent="0" eaLnBrk="1" hangingPunct="1">
              <a:buClr>
                <a:srgbClr val="D95121"/>
              </a:buClr>
              <a:buNone/>
            </a:pPr>
            <a:endParaRPr lang="en-US" dirty="0" smtClean="0">
              <a:latin typeface="Calibri" pitchFamily="34" charset="0"/>
              <a:cs typeface="Calibri" pitchFamily="34" charset="0"/>
            </a:endParaRPr>
          </a:p>
        </p:txBody>
      </p:sp>
      <p:sp>
        <p:nvSpPr>
          <p:cNvPr id="17" name="Rectangle 16"/>
          <p:cNvSpPr/>
          <p:nvPr/>
        </p:nvSpPr>
        <p:spPr>
          <a:xfrm>
            <a:off x="0" y="3645024"/>
            <a:ext cx="184731" cy="276999"/>
          </a:xfrm>
          <a:prstGeom prst="rect">
            <a:avLst/>
          </a:prstGeom>
        </p:spPr>
        <p:txBody>
          <a:bodyPr wrap="none">
            <a:spAutoFit/>
          </a:bodyPr>
          <a:lstStyle/>
          <a:p>
            <a:endParaRPr lang="fr-BE" sz="1200" b="1" dirty="0"/>
          </a:p>
        </p:txBody>
      </p:sp>
      <p:pic>
        <p:nvPicPr>
          <p:cNvPr id="10" name="Image 9" descr="Capture présentationST1.JPG"/>
          <p:cNvPicPr>
            <a:picLocks noChangeAspect="1"/>
          </p:cNvPicPr>
          <p:nvPr/>
        </p:nvPicPr>
        <p:blipFill>
          <a:blip r:embed="rId3" cstate="print"/>
          <a:stretch>
            <a:fillRect/>
          </a:stretch>
        </p:blipFill>
        <p:spPr>
          <a:xfrm>
            <a:off x="410047" y="1485014"/>
            <a:ext cx="4320000" cy="1920000"/>
          </a:xfrm>
          <a:prstGeom prst="rect">
            <a:avLst/>
          </a:prstGeom>
        </p:spPr>
      </p:pic>
      <p:pic>
        <p:nvPicPr>
          <p:cNvPr id="11" name="Image 10" descr="Captureprésentation ST3.JPG"/>
          <p:cNvPicPr>
            <a:picLocks noChangeAspect="1"/>
          </p:cNvPicPr>
          <p:nvPr/>
        </p:nvPicPr>
        <p:blipFill>
          <a:blip r:embed="rId4" cstate="print"/>
          <a:stretch>
            <a:fillRect/>
          </a:stretch>
        </p:blipFill>
        <p:spPr>
          <a:xfrm>
            <a:off x="4721266" y="2529719"/>
            <a:ext cx="4320000" cy="2230609"/>
          </a:xfrm>
          <a:prstGeom prst="rect">
            <a:avLst/>
          </a:prstGeom>
        </p:spPr>
      </p:pic>
      <p:pic>
        <p:nvPicPr>
          <p:cNvPr id="14" name="Image 13" descr="Captureprésentation ST4.JPG"/>
          <p:cNvPicPr>
            <a:picLocks noChangeAspect="1"/>
          </p:cNvPicPr>
          <p:nvPr/>
        </p:nvPicPr>
        <p:blipFill>
          <a:blip r:embed="rId5" cstate="print"/>
          <a:stretch>
            <a:fillRect/>
          </a:stretch>
        </p:blipFill>
        <p:spPr>
          <a:xfrm>
            <a:off x="410047" y="3894018"/>
            <a:ext cx="4320000" cy="2456200"/>
          </a:xfrm>
          <a:prstGeom prst="rect">
            <a:avLst/>
          </a:prstGeom>
        </p:spPr>
      </p:pic>
      <p:sp>
        <p:nvSpPr>
          <p:cNvPr id="13"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
        <p:nvSpPr>
          <p:cNvPr id="15"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16" name="Espace réservé du numéro de diapositive 5"/>
          <p:cNvSpPr>
            <a:spLocks noGrp="1"/>
          </p:cNvSpPr>
          <p:nvPr>
            <p:ph type="sldNum" sz="quarter" idx="12"/>
          </p:nvPr>
        </p:nvSpPr>
        <p:spPr>
          <a:xfrm>
            <a:off x="6084168" y="6548438"/>
            <a:ext cx="662707" cy="304800"/>
          </a:xfrm>
        </p:spPr>
        <p:txBody>
          <a:bodyPr/>
          <a:lstStyle/>
          <a:p>
            <a:pPr>
              <a:defRPr/>
            </a:pPr>
            <a:fld id="{511BFD33-74A7-45C5-9DC4-EDA4A63E318A}" type="slidenum">
              <a:rPr lang="nl-NL" smtClean="0"/>
              <a:pPr>
                <a:defRPr/>
              </a:pPr>
              <a:t>25</a:t>
            </a:fld>
            <a:endParaRPr lang="nl-NL"/>
          </a:p>
        </p:txBody>
      </p:sp>
    </p:spTree>
    <p:extLst>
      <p:ext uri="{BB962C8B-B14F-4D97-AF65-F5344CB8AC3E}">
        <p14:creationId xmlns:p14="http://schemas.microsoft.com/office/powerpoint/2010/main" val="14025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idx="1"/>
          </p:nvPr>
        </p:nvSpPr>
        <p:spPr>
          <a:xfrm>
            <a:off x="233363" y="1124744"/>
            <a:ext cx="6714901" cy="5256583"/>
          </a:xfrm>
        </p:spPr>
        <p:txBody>
          <a:bodyPr/>
          <a:lstStyle/>
          <a:p>
            <a:pPr marL="0" indent="0" eaLnBrk="1" hangingPunct="1"/>
            <a:r>
              <a:rPr lang="en-US" sz="2400" dirty="0" smtClean="0">
                <a:latin typeface="Calibri" pitchFamily="34" charset="0"/>
                <a:cs typeface="Calibri" pitchFamily="34" charset="0"/>
              </a:rPr>
              <a:t>Principe de </a:t>
            </a:r>
            <a:r>
              <a:rPr lang="en-US" sz="2400" dirty="0" err="1" smtClean="0">
                <a:latin typeface="Calibri" pitchFamily="34" charset="0"/>
                <a:cs typeface="Calibri" pitchFamily="34" charset="0"/>
              </a:rPr>
              <a:t>réglage</a:t>
            </a:r>
            <a:r>
              <a:rPr lang="en-US" sz="2400" dirty="0" smtClean="0">
                <a:latin typeface="Calibri" pitchFamily="34" charset="0"/>
                <a:cs typeface="Calibri" pitchFamily="34" charset="0"/>
              </a:rPr>
              <a:t> de la tension</a:t>
            </a:r>
          </a:p>
          <a:p>
            <a:pPr marL="0" indent="0" eaLnBrk="1" hangingPunct="1"/>
            <a:r>
              <a:rPr lang="en-US" sz="2000" dirty="0" smtClean="0">
                <a:latin typeface="Calibri" pitchFamily="34" charset="0"/>
                <a:cs typeface="Calibri" pitchFamily="34" charset="0"/>
              </a:rPr>
              <a:t>	        </a:t>
            </a:r>
            <a:endParaRPr lang="en-US" sz="2000" u="sng" dirty="0" smtClean="0">
              <a:solidFill>
                <a:schemeClr val="tx1"/>
              </a:solidFill>
              <a:latin typeface="Calibri" pitchFamily="34" charset="0"/>
              <a:cs typeface="Calibri" pitchFamily="34" charset="0"/>
            </a:endParaRPr>
          </a:p>
          <a:p>
            <a:pPr marL="0" indent="0" eaLnBrk="1" hangingPunct="1"/>
            <a:r>
              <a:rPr lang="en-US" sz="2000" dirty="0" smtClean="0">
                <a:solidFill>
                  <a:schemeClr val="tx1"/>
                </a:solidFill>
                <a:latin typeface="Calibri" pitchFamily="34" charset="0"/>
                <a:cs typeface="Calibri" pitchFamily="34" charset="0"/>
              </a:rPr>
              <a:t>La </a:t>
            </a:r>
            <a:r>
              <a:rPr lang="en-US" sz="2000" dirty="0" err="1" smtClean="0">
                <a:solidFill>
                  <a:schemeClr val="tx1"/>
                </a:solidFill>
                <a:latin typeface="Calibri" pitchFamily="34" charset="0"/>
                <a:cs typeface="Calibri" pitchFamily="34" charset="0"/>
              </a:rPr>
              <a:t>régulation</a:t>
            </a:r>
            <a:r>
              <a:rPr lang="en-US" sz="2000" dirty="0" smtClean="0">
                <a:solidFill>
                  <a:schemeClr val="tx1"/>
                </a:solidFill>
                <a:latin typeface="Calibri" pitchFamily="34" charset="0"/>
                <a:cs typeface="Calibri" pitchFamily="34" charset="0"/>
              </a:rPr>
              <a:t>:</a:t>
            </a:r>
          </a:p>
          <a:p>
            <a:pPr marL="0" indent="0" eaLnBrk="1" hangingPunct="1">
              <a:buFontTx/>
              <a:buChar char="-"/>
            </a:pPr>
            <a:endParaRPr lang="en-US" sz="2000" dirty="0" smtClean="0">
              <a:solidFill>
                <a:schemeClr val="tx1"/>
              </a:solidFill>
              <a:latin typeface="Calibri" pitchFamily="34" charset="0"/>
              <a:cs typeface="Calibri" pitchFamily="34" charset="0"/>
            </a:endParaRPr>
          </a:p>
          <a:p>
            <a:pPr marL="0" indent="0" eaLnBrk="1" hangingPunct="1"/>
            <a:r>
              <a:rPr lang="en-US" sz="1400" dirty="0" smtClean="0">
                <a:solidFill>
                  <a:schemeClr val="tx1"/>
                </a:solidFill>
                <a:latin typeface="Calibri" pitchFamily="34" charset="0"/>
                <a:cs typeface="Calibri" pitchFamily="34" charset="0"/>
              </a:rPr>
              <a:t>    </a:t>
            </a:r>
            <a:r>
              <a:rPr lang="en-US" sz="1400" dirty="0" err="1" smtClean="0">
                <a:solidFill>
                  <a:schemeClr val="tx1"/>
                </a:solidFill>
                <a:latin typeface="Calibri" pitchFamily="34" charset="0"/>
                <a:cs typeface="Calibri" pitchFamily="34" charset="0"/>
              </a:rPr>
              <a:t>Uc</a:t>
            </a:r>
            <a:r>
              <a:rPr lang="en-US" sz="1400" dirty="0" smtClean="0">
                <a:solidFill>
                  <a:schemeClr val="tx1"/>
                </a:solidFill>
                <a:latin typeface="Calibri" pitchFamily="34" charset="0"/>
                <a:cs typeface="Calibri" pitchFamily="34" charset="0"/>
              </a:rPr>
              <a:t>: </a:t>
            </a:r>
            <a:r>
              <a:rPr lang="en-US" sz="1400" dirty="0" err="1" smtClean="0">
                <a:solidFill>
                  <a:schemeClr val="tx1"/>
                </a:solidFill>
                <a:latin typeface="Calibri" pitchFamily="34" charset="0"/>
                <a:cs typeface="Calibri" pitchFamily="34" charset="0"/>
              </a:rPr>
              <a:t>Consigne</a:t>
            </a:r>
            <a:r>
              <a:rPr lang="en-US" sz="1400" dirty="0" smtClean="0">
                <a:solidFill>
                  <a:schemeClr val="tx1"/>
                </a:solidFill>
                <a:latin typeface="Calibri" pitchFamily="34" charset="0"/>
                <a:cs typeface="Calibri" pitchFamily="34" charset="0"/>
              </a:rPr>
              <a:t> (230V).</a:t>
            </a:r>
          </a:p>
          <a:p>
            <a:pPr marL="0" indent="0" eaLnBrk="1" hangingPunct="1"/>
            <a:r>
              <a:rPr lang="en-US" sz="1400" dirty="0" smtClean="0">
                <a:solidFill>
                  <a:schemeClr val="tx1"/>
                </a:solidFill>
                <a:latin typeface="Calibri" pitchFamily="34" charset="0"/>
                <a:cs typeface="Calibri" pitchFamily="34" charset="0"/>
              </a:rPr>
              <a:t>    + </a:t>
            </a:r>
            <a:r>
              <a:rPr lang="en-US" sz="1400" dirty="0" err="1" smtClean="0">
                <a:solidFill>
                  <a:schemeClr val="tx1"/>
                </a:solidFill>
                <a:latin typeface="Calibri" pitchFamily="34" charset="0"/>
                <a:cs typeface="Calibri" pitchFamily="34" charset="0"/>
              </a:rPr>
              <a:t>Udt</a:t>
            </a:r>
            <a:r>
              <a:rPr lang="en-US" sz="1400" dirty="0" smtClean="0">
                <a:solidFill>
                  <a:schemeClr val="tx1"/>
                </a:solidFill>
                <a:latin typeface="Calibri" pitchFamily="34" charset="0"/>
                <a:cs typeface="Calibri" pitchFamily="34" charset="0"/>
              </a:rPr>
              <a:t>: +10% de </a:t>
            </a:r>
            <a:r>
              <a:rPr lang="en-US" sz="1400" dirty="0" err="1" smtClean="0">
                <a:solidFill>
                  <a:schemeClr val="tx1"/>
                </a:solidFill>
                <a:latin typeface="Calibri" pitchFamily="34" charset="0"/>
                <a:cs typeface="Calibri" pitchFamily="34" charset="0"/>
              </a:rPr>
              <a:t>Uc</a:t>
            </a:r>
            <a:r>
              <a:rPr lang="en-US" sz="1400" dirty="0" smtClean="0">
                <a:solidFill>
                  <a:schemeClr val="tx1"/>
                </a:solidFill>
                <a:latin typeface="Calibri" pitchFamily="34" charset="0"/>
                <a:cs typeface="Calibri" pitchFamily="34" charset="0"/>
              </a:rPr>
              <a:t>.</a:t>
            </a:r>
          </a:p>
          <a:p>
            <a:pPr marL="0" indent="0" eaLnBrk="1" hangingPunct="1"/>
            <a:r>
              <a:rPr lang="en-US" sz="1400" dirty="0" smtClean="0">
                <a:solidFill>
                  <a:schemeClr val="tx1"/>
                </a:solidFill>
                <a:latin typeface="Calibri" pitchFamily="34" charset="0"/>
                <a:cs typeface="Calibri" pitchFamily="34" charset="0"/>
              </a:rPr>
              <a:t>    - </a:t>
            </a:r>
            <a:r>
              <a:rPr lang="en-US" sz="1400" dirty="0" err="1" smtClean="0">
                <a:solidFill>
                  <a:schemeClr val="tx1"/>
                </a:solidFill>
                <a:latin typeface="Calibri" pitchFamily="34" charset="0"/>
                <a:cs typeface="Calibri" pitchFamily="34" charset="0"/>
              </a:rPr>
              <a:t>Udt</a:t>
            </a:r>
            <a:r>
              <a:rPr lang="en-US" sz="1400" dirty="0" smtClean="0">
                <a:solidFill>
                  <a:schemeClr val="tx1"/>
                </a:solidFill>
                <a:latin typeface="Calibri" pitchFamily="34" charset="0"/>
                <a:cs typeface="Calibri" pitchFamily="34" charset="0"/>
              </a:rPr>
              <a:t>:  -10% de </a:t>
            </a:r>
            <a:r>
              <a:rPr lang="en-US" sz="1400" dirty="0" err="1" smtClean="0">
                <a:solidFill>
                  <a:schemeClr val="tx1"/>
                </a:solidFill>
                <a:latin typeface="Calibri" pitchFamily="34" charset="0"/>
                <a:cs typeface="Calibri" pitchFamily="34" charset="0"/>
              </a:rPr>
              <a:t>Uc</a:t>
            </a:r>
            <a:r>
              <a:rPr lang="en-US" sz="1400" dirty="0" smtClean="0">
                <a:solidFill>
                  <a:schemeClr val="tx1"/>
                </a:solidFill>
                <a:latin typeface="Calibri" pitchFamily="34" charset="0"/>
                <a:cs typeface="Calibri" pitchFamily="34" charset="0"/>
              </a:rPr>
              <a:t>.</a:t>
            </a:r>
          </a:p>
          <a:p>
            <a:pPr marL="0" indent="0" eaLnBrk="1" hangingPunct="1"/>
            <a:r>
              <a:rPr lang="en-US" sz="1400" dirty="0" smtClean="0">
                <a:solidFill>
                  <a:schemeClr val="tx1"/>
                </a:solidFill>
                <a:latin typeface="Calibri" pitchFamily="34" charset="0"/>
                <a:cs typeface="Calibri" pitchFamily="34" charset="0"/>
              </a:rPr>
              <a:t>    Uv1p: Variation de U </a:t>
            </a:r>
            <a:r>
              <a:rPr lang="en-US" sz="1400" dirty="0" err="1" smtClean="0">
                <a:solidFill>
                  <a:schemeClr val="tx1"/>
                </a:solidFill>
                <a:latin typeface="Calibri" pitchFamily="34" charset="0"/>
                <a:cs typeface="Calibri" pitchFamily="34" charset="0"/>
              </a:rPr>
              <a:t>lors</a:t>
            </a:r>
            <a:r>
              <a:rPr lang="en-US" sz="1400" dirty="0" smtClean="0">
                <a:solidFill>
                  <a:schemeClr val="tx1"/>
                </a:solidFill>
                <a:latin typeface="Calibri" pitchFamily="34" charset="0"/>
                <a:cs typeface="Calibri" pitchFamily="34" charset="0"/>
              </a:rPr>
              <a:t> d’un</a:t>
            </a:r>
          </a:p>
          <a:p>
            <a:pPr marL="0" indent="0" eaLnBrk="1" hangingPunct="1"/>
            <a:r>
              <a:rPr lang="en-US" sz="1400" dirty="0" smtClean="0">
                <a:solidFill>
                  <a:schemeClr val="tx1"/>
                </a:solidFill>
                <a:latin typeface="Calibri" pitchFamily="34" charset="0"/>
                <a:cs typeface="Calibri" pitchFamily="34" charset="0"/>
              </a:rPr>
              <a:t>                passage de plot (+/-).</a:t>
            </a:r>
          </a:p>
          <a:p>
            <a:pPr marL="0" indent="0" eaLnBrk="1" hangingPunct="1"/>
            <a:r>
              <a:rPr lang="en-US" sz="1400" dirty="0" smtClean="0">
                <a:solidFill>
                  <a:schemeClr val="tx1"/>
                </a:solidFill>
                <a:latin typeface="Calibri" pitchFamily="34" charset="0"/>
                <a:cs typeface="Calibri" pitchFamily="34" charset="0"/>
              </a:rPr>
              <a:t>         </a:t>
            </a:r>
          </a:p>
          <a:p>
            <a:pPr marL="0" indent="0" eaLnBrk="1" hangingPunct="1"/>
            <a:r>
              <a:rPr lang="en-US" sz="2000" dirty="0" smtClean="0">
                <a:solidFill>
                  <a:schemeClr val="tx1"/>
                </a:solidFill>
                <a:latin typeface="Calibri" pitchFamily="34" charset="0"/>
                <a:cs typeface="Calibri" pitchFamily="34" charset="0"/>
              </a:rPr>
              <a:t>		</a:t>
            </a:r>
            <a:endParaRPr lang="en-US" sz="1600" dirty="0" smtClean="0">
              <a:solidFill>
                <a:srgbClr val="FF0000"/>
              </a:solidFill>
              <a:latin typeface="Calibri" pitchFamily="34" charset="0"/>
              <a:cs typeface="Calibri" pitchFamily="34" charset="0"/>
            </a:endParaRPr>
          </a:p>
          <a:p>
            <a:pPr marL="0" indent="0" eaLnBrk="1" hangingPunct="1"/>
            <a:r>
              <a:rPr lang="en-US" sz="1600" dirty="0" smtClean="0">
                <a:solidFill>
                  <a:srgbClr val="FF0000"/>
                </a:solidFill>
                <a:latin typeface="Calibri" pitchFamily="34" charset="0"/>
                <a:cs typeface="Calibri" pitchFamily="34" charset="0"/>
              </a:rPr>
              <a:t>		</a:t>
            </a:r>
          </a:p>
          <a:p>
            <a:pPr marL="0" indent="0" eaLnBrk="1" hangingPunct="1"/>
            <a:r>
              <a:rPr lang="en-US" sz="2000" dirty="0" smtClean="0">
                <a:solidFill>
                  <a:srgbClr val="FF0000"/>
                </a:solidFill>
                <a:latin typeface="Calibri" pitchFamily="34" charset="0"/>
                <a:cs typeface="Calibri" pitchFamily="34" charset="0"/>
              </a:rPr>
              <a:t>	</a:t>
            </a:r>
          </a:p>
          <a:p>
            <a:pPr marL="0" indent="0" eaLnBrk="1" hangingPunct="1"/>
            <a:endParaRPr lang="en-US" sz="1200" u="sng" dirty="0" smtClean="0">
              <a:solidFill>
                <a:schemeClr val="accent2">
                  <a:lumMod val="60000"/>
                  <a:lumOff val="40000"/>
                </a:schemeClr>
              </a:solidFill>
              <a:latin typeface="Calibri" pitchFamily="34" charset="0"/>
              <a:cs typeface="Calibri" pitchFamily="34" charset="0"/>
            </a:endParaRPr>
          </a:p>
          <a:p>
            <a:pPr marL="0" indent="0" eaLnBrk="1" hangingPunct="1"/>
            <a:r>
              <a:rPr lang="en-US" sz="1200" dirty="0" smtClean="0">
                <a:solidFill>
                  <a:schemeClr val="accent2">
                    <a:lumMod val="60000"/>
                    <a:lumOff val="40000"/>
                  </a:schemeClr>
                </a:solidFill>
                <a:latin typeface="Calibri" pitchFamily="34" charset="0"/>
                <a:cs typeface="Calibri" pitchFamily="34" charset="0"/>
              </a:rPr>
              <a:t> 			</a:t>
            </a:r>
            <a:endParaRPr lang="en-US" sz="1200" dirty="0" smtClean="0">
              <a:solidFill>
                <a:schemeClr val="tx1"/>
              </a:solidFill>
              <a:latin typeface="Calibri" pitchFamily="34" charset="0"/>
              <a:cs typeface="Calibri" pitchFamily="34" charset="0"/>
            </a:endParaRPr>
          </a:p>
          <a:p>
            <a:pPr marL="0" indent="0" eaLnBrk="1" hangingPunct="1"/>
            <a:endParaRPr lang="fr-BE" sz="2000" dirty="0" smtClean="0"/>
          </a:p>
          <a:p>
            <a:pPr marL="0" indent="0" eaLnBrk="1" hangingPunct="1"/>
            <a:endParaRPr lang="en-US" sz="2000" dirty="0" smtClean="0">
              <a:solidFill>
                <a:schemeClr val="tx1"/>
              </a:solidFill>
              <a:latin typeface="Calibri" pitchFamily="34" charset="0"/>
              <a:cs typeface="Calibri" pitchFamily="34" charset="0"/>
            </a:endParaRPr>
          </a:p>
          <a:p>
            <a:pPr marL="0" indent="0" eaLnBrk="1" hangingPunct="1"/>
            <a:endParaRPr lang="en-US" sz="2000" dirty="0" smtClean="0">
              <a:solidFill>
                <a:schemeClr val="tx1"/>
              </a:solidFill>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buFontTx/>
              <a:buChar char="-"/>
            </a:pPr>
            <a:endParaRPr lang="en-US" dirty="0" smtClean="0">
              <a:latin typeface="Calibri" pitchFamily="34" charset="0"/>
              <a:cs typeface="Calibri" pitchFamily="34" charset="0"/>
            </a:endParaRPr>
          </a:p>
          <a:p>
            <a:pPr marL="0" indent="0" eaLnBrk="1" hangingPunct="1"/>
            <a:r>
              <a:rPr lang="en-US" sz="1600" dirty="0" smtClean="0">
                <a:solidFill>
                  <a:srgbClr val="FF0000"/>
                </a:solidFill>
                <a:latin typeface="Calibri" pitchFamily="34" charset="0"/>
                <a:cs typeface="Calibri" pitchFamily="34" charset="0"/>
              </a:rPr>
              <a:t>        </a:t>
            </a:r>
          </a:p>
          <a:p>
            <a:pPr lvl="1" eaLnBrk="1" hangingPunct="1">
              <a:buFontTx/>
              <a:buNone/>
            </a:pPr>
            <a:r>
              <a:rPr lang="en-US" dirty="0" smtClean="0">
                <a:latin typeface="Calibri" pitchFamily="34" charset="0"/>
                <a:cs typeface="Calibri" pitchFamily="34" charset="0"/>
              </a:rPr>
              <a:t> </a:t>
            </a:r>
          </a:p>
          <a:p>
            <a:pPr lvl="1" eaLnBrk="1" hangingPunct="1">
              <a:buFontTx/>
              <a:buNone/>
            </a:pPr>
            <a:endParaRPr lang="en-US" dirty="0" smtClean="0">
              <a:latin typeface="Calibri" pitchFamily="34" charset="0"/>
              <a:cs typeface="Calibri" pitchFamily="34" charset="0"/>
            </a:endParaRPr>
          </a:p>
          <a:p>
            <a:pPr lvl="2" eaLnBrk="1" hangingPunct="1">
              <a:buNone/>
            </a:pPr>
            <a:endParaRPr lang="en-US" dirty="0" smtClean="0">
              <a:latin typeface="Calibri" pitchFamily="34" charset="0"/>
              <a:cs typeface="Calibri" pitchFamily="34" charset="0"/>
            </a:endParaRPr>
          </a:p>
          <a:p>
            <a:pPr lvl="3" indent="0" eaLnBrk="1" hangingPunct="1">
              <a:buFont typeface="Times" pitchFamily="28" charset="0"/>
              <a:buChar char="–"/>
            </a:pPr>
            <a:endParaRPr lang="en-US" dirty="0" smtClean="0">
              <a:latin typeface="Calibri" pitchFamily="34" charset="0"/>
              <a:cs typeface="Calibri" pitchFamily="34" charset="0"/>
            </a:endParaRPr>
          </a:p>
          <a:p>
            <a:pPr lvl="4" indent="0" eaLnBrk="1" hangingPunct="1">
              <a:buClr>
                <a:srgbClr val="D95121"/>
              </a:buClr>
              <a:buNone/>
            </a:pPr>
            <a:endParaRPr lang="en-US" dirty="0" smtClean="0">
              <a:latin typeface="Calibri" pitchFamily="34" charset="0"/>
              <a:cs typeface="Calibri" pitchFamily="34" charset="0"/>
            </a:endParaRPr>
          </a:p>
        </p:txBody>
      </p:sp>
      <p:sp>
        <p:nvSpPr>
          <p:cNvPr id="17" name="Rectangle 16"/>
          <p:cNvSpPr/>
          <p:nvPr/>
        </p:nvSpPr>
        <p:spPr>
          <a:xfrm>
            <a:off x="0" y="3645024"/>
            <a:ext cx="184731" cy="276999"/>
          </a:xfrm>
          <a:prstGeom prst="rect">
            <a:avLst/>
          </a:prstGeom>
        </p:spPr>
        <p:txBody>
          <a:bodyPr wrap="none">
            <a:spAutoFit/>
          </a:bodyPr>
          <a:lstStyle/>
          <a:p>
            <a:endParaRPr lang="fr-BE" sz="1200" b="1" dirty="0"/>
          </a:p>
        </p:txBody>
      </p:sp>
      <p:pic>
        <p:nvPicPr>
          <p:cNvPr id="13" name="Image 12" descr="Captureprésentation ST5.JPG"/>
          <p:cNvPicPr>
            <a:picLocks noChangeAspect="1"/>
          </p:cNvPicPr>
          <p:nvPr/>
        </p:nvPicPr>
        <p:blipFill>
          <a:blip r:embed="rId3" cstate="print"/>
          <a:stretch>
            <a:fillRect/>
          </a:stretch>
        </p:blipFill>
        <p:spPr>
          <a:xfrm>
            <a:off x="2915816" y="1556792"/>
            <a:ext cx="6228184" cy="4646158"/>
          </a:xfrm>
          <a:prstGeom prst="rect">
            <a:avLst/>
          </a:prstGeom>
        </p:spPr>
      </p:pic>
      <p:sp>
        <p:nvSpPr>
          <p:cNvPr id="10" name="Rectangle 2"/>
          <p:cNvSpPr>
            <a:spLocks noGrp="1" noChangeArrowheads="1"/>
          </p:cNvSpPr>
          <p:nvPr>
            <p:ph type="title"/>
          </p:nvPr>
        </p:nvSpPr>
        <p:spPr>
          <a:xfrm>
            <a:off x="233363" y="0"/>
            <a:ext cx="8659117" cy="1062038"/>
          </a:xfrm>
        </p:spPr>
        <p:txBody>
          <a:bodyPr/>
          <a:lstStyle/>
          <a:p>
            <a:pPr indent="19050"/>
            <a:r>
              <a:rPr lang="fr-BE" dirty="0" smtClean="0"/>
              <a:t>2.3.1 </a:t>
            </a:r>
            <a:r>
              <a:rPr lang="fr-BE" dirty="0"/>
              <a:t>: Transformateurs </a:t>
            </a:r>
            <a:r>
              <a:rPr lang="fr-BE" dirty="0" err="1"/>
              <a:t>auto-régulant</a:t>
            </a:r>
            <a:endParaRPr lang="fr-BE" dirty="0"/>
          </a:p>
        </p:txBody>
      </p:sp>
      <p:sp>
        <p:nvSpPr>
          <p:cNvPr id="11"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
        <p:nvSpPr>
          <p:cNvPr id="12"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14" name="Espace réservé du numéro de diapositive 5"/>
          <p:cNvSpPr>
            <a:spLocks noGrp="1"/>
          </p:cNvSpPr>
          <p:nvPr>
            <p:ph type="sldNum" sz="quarter" idx="12"/>
          </p:nvPr>
        </p:nvSpPr>
        <p:spPr>
          <a:xfrm>
            <a:off x="6084168" y="6548438"/>
            <a:ext cx="662707" cy="304800"/>
          </a:xfrm>
        </p:spPr>
        <p:txBody>
          <a:bodyPr/>
          <a:lstStyle/>
          <a:p>
            <a:pPr>
              <a:defRPr/>
            </a:pPr>
            <a:fld id="{511BFD33-74A7-45C5-9DC4-EDA4A63E318A}" type="slidenum">
              <a:rPr lang="nl-NL" smtClean="0"/>
              <a:pPr>
                <a:defRPr/>
              </a:pPr>
              <a:t>26</a:t>
            </a:fld>
            <a:endParaRPr lang="nl-NL"/>
          </a:p>
        </p:txBody>
      </p:sp>
    </p:spTree>
    <p:extLst>
      <p:ext uri="{BB962C8B-B14F-4D97-AF65-F5344CB8AC3E}">
        <p14:creationId xmlns:p14="http://schemas.microsoft.com/office/powerpoint/2010/main" val="321556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idx="1"/>
          </p:nvPr>
        </p:nvSpPr>
        <p:spPr>
          <a:xfrm>
            <a:off x="233363" y="1124744"/>
            <a:ext cx="8659117" cy="5256583"/>
          </a:xfrm>
        </p:spPr>
        <p:txBody>
          <a:bodyPr/>
          <a:lstStyle/>
          <a:p>
            <a:pPr marL="0" indent="0" eaLnBrk="1" hangingPunct="1"/>
            <a:r>
              <a:rPr lang="en-US" sz="1800" u="sng" dirty="0"/>
              <a:t>Les </a:t>
            </a:r>
            <a:r>
              <a:rPr lang="en-US" sz="1800" u="sng" dirty="0" err="1"/>
              <a:t>résultats</a:t>
            </a:r>
            <a:r>
              <a:rPr lang="en-US" sz="1800" u="sng" dirty="0"/>
              <a:t> du </a:t>
            </a:r>
            <a:r>
              <a:rPr lang="en-US" sz="1800" u="sng" dirty="0" err="1"/>
              <a:t>projet</a:t>
            </a:r>
            <a:r>
              <a:rPr lang="en-US" sz="1800" u="sng" dirty="0"/>
              <a:t> </a:t>
            </a:r>
            <a:r>
              <a:rPr lang="en-US" sz="1800" u="sng" dirty="0" err="1"/>
              <a:t>pilote</a:t>
            </a:r>
            <a:r>
              <a:rPr lang="en-US" sz="1800" u="sng" dirty="0"/>
              <a:t>.</a:t>
            </a:r>
          </a:p>
          <a:p>
            <a:pPr marL="0" indent="0" eaLnBrk="1" hangingPunct="1"/>
            <a:r>
              <a:rPr lang="en-US" sz="1800" dirty="0" smtClean="0"/>
              <a:t>Dans </a:t>
            </a:r>
            <a:r>
              <a:rPr lang="en-US" sz="1800" dirty="0" err="1" smtClean="0"/>
              <a:t>l’état</a:t>
            </a:r>
            <a:r>
              <a:rPr lang="en-US" sz="1800" dirty="0" smtClean="0"/>
              <a:t> </a:t>
            </a:r>
            <a:r>
              <a:rPr lang="en-US" sz="1800" dirty="0" err="1" smtClean="0"/>
              <a:t>actuel</a:t>
            </a:r>
            <a:r>
              <a:rPr lang="en-US" sz="1800" dirty="0" smtClean="0"/>
              <a:t> </a:t>
            </a:r>
            <a:r>
              <a:rPr lang="en-US" sz="1800" dirty="0"/>
              <a:t>du prototype :</a:t>
            </a:r>
            <a:endParaRPr lang="en-US" sz="1800" dirty="0" smtClean="0"/>
          </a:p>
          <a:p>
            <a:pPr marL="285750" indent="-285750" eaLnBrk="1" hangingPunct="1">
              <a:buFont typeface="Arial" panose="020B0604020202020204" pitchFamily="34" charset="0"/>
              <a:buChar char="•"/>
            </a:pPr>
            <a:r>
              <a:rPr lang="en-US" sz="1800" dirty="0" err="1" smtClean="0"/>
              <a:t>Technologie</a:t>
            </a:r>
            <a:r>
              <a:rPr lang="en-US" sz="1800" dirty="0" smtClean="0"/>
              <a:t> </a:t>
            </a:r>
            <a:r>
              <a:rPr lang="en-US" sz="1800" dirty="0" err="1"/>
              <a:t>lourde</a:t>
            </a:r>
            <a:r>
              <a:rPr lang="en-US" sz="1800" dirty="0"/>
              <a:t> et </a:t>
            </a:r>
            <a:r>
              <a:rPr lang="en-US" sz="1800" dirty="0" err="1"/>
              <a:t>complexe</a:t>
            </a:r>
            <a:r>
              <a:rPr lang="en-US" sz="1800" dirty="0"/>
              <a:t> à </a:t>
            </a:r>
            <a:r>
              <a:rPr lang="en-US" sz="1800" dirty="0" err="1"/>
              <a:t>mettre</a:t>
            </a:r>
            <a:r>
              <a:rPr lang="en-US" sz="1800" dirty="0"/>
              <a:t> en place.</a:t>
            </a:r>
          </a:p>
          <a:p>
            <a:pPr marL="285750" indent="-285750" eaLnBrk="1" hangingPunct="1">
              <a:buFont typeface="Arial" panose="020B0604020202020204" pitchFamily="34" charset="0"/>
              <a:buChar char="•"/>
            </a:pPr>
            <a:r>
              <a:rPr lang="en-US" sz="1800" dirty="0" err="1" smtClean="0"/>
              <a:t>Entretien</a:t>
            </a:r>
            <a:r>
              <a:rPr lang="en-US" sz="1800" dirty="0" smtClean="0"/>
              <a:t> </a:t>
            </a:r>
            <a:r>
              <a:rPr lang="en-US" sz="1800" dirty="0"/>
              <a:t>du </a:t>
            </a:r>
            <a:r>
              <a:rPr lang="en-US" sz="1800" dirty="0" err="1"/>
              <a:t>transfomateur</a:t>
            </a:r>
            <a:r>
              <a:rPr lang="en-US" sz="1800" dirty="0"/>
              <a:t> à </a:t>
            </a:r>
            <a:r>
              <a:rPr lang="en-US" sz="1800" dirty="0" err="1"/>
              <a:t>effectuer</a:t>
            </a:r>
            <a:r>
              <a:rPr lang="en-US" sz="1800" dirty="0"/>
              <a:t> de </a:t>
            </a:r>
            <a:r>
              <a:rPr lang="en-US" sz="1800" dirty="0" err="1"/>
              <a:t>façon</a:t>
            </a:r>
            <a:r>
              <a:rPr lang="en-US" sz="1800" dirty="0"/>
              <a:t> </a:t>
            </a:r>
            <a:r>
              <a:rPr lang="en-US" sz="1800" dirty="0" err="1"/>
              <a:t>périodique</a:t>
            </a:r>
            <a:r>
              <a:rPr lang="en-US" sz="1800" dirty="0"/>
              <a:t>.</a:t>
            </a:r>
          </a:p>
          <a:p>
            <a:pPr marL="285750" indent="-285750" eaLnBrk="1" hangingPunct="1">
              <a:buFont typeface="Arial" panose="020B0604020202020204" pitchFamily="34" charset="0"/>
              <a:buChar char="•"/>
            </a:pPr>
            <a:r>
              <a:rPr lang="en-US" sz="1800" dirty="0" smtClean="0"/>
              <a:t>Le </a:t>
            </a:r>
            <a:r>
              <a:rPr lang="en-US" sz="1800" dirty="0" err="1"/>
              <a:t>nombre</a:t>
            </a:r>
            <a:r>
              <a:rPr lang="en-US" sz="1800" dirty="0"/>
              <a:t> de positions </a:t>
            </a:r>
            <a:r>
              <a:rPr lang="en-US" sz="1800" dirty="0" smtClean="0"/>
              <a:t>de </a:t>
            </a:r>
            <a:r>
              <a:rPr lang="en-US" sz="1800" dirty="0" err="1" smtClean="0"/>
              <a:t>réglage</a:t>
            </a:r>
            <a:r>
              <a:rPr lang="en-US" sz="1800" dirty="0" smtClean="0"/>
              <a:t> </a:t>
            </a:r>
            <a:r>
              <a:rPr lang="en-US" sz="1800" dirty="0" err="1" smtClean="0"/>
              <a:t>disponibles</a:t>
            </a:r>
            <a:r>
              <a:rPr lang="en-US" sz="1800" dirty="0" smtClean="0"/>
              <a:t> </a:t>
            </a:r>
            <a:r>
              <a:rPr lang="en-US" sz="1800" dirty="0" err="1"/>
              <a:t>est</a:t>
            </a:r>
            <a:r>
              <a:rPr lang="en-US" sz="1800" dirty="0"/>
              <a:t> trop </a:t>
            </a:r>
            <a:r>
              <a:rPr lang="en-US" sz="1800" dirty="0" smtClean="0"/>
              <a:t>important.</a:t>
            </a:r>
            <a:endParaRPr lang="en-US" sz="1800" dirty="0"/>
          </a:p>
          <a:p>
            <a:pPr marL="285750" indent="-285750" eaLnBrk="1" hangingPunct="1">
              <a:buFont typeface="Arial" panose="020B0604020202020204" pitchFamily="34" charset="0"/>
              <a:buChar char="•"/>
            </a:pPr>
            <a:r>
              <a:rPr lang="en-US" sz="1800" dirty="0" smtClean="0"/>
              <a:t>Le </a:t>
            </a:r>
            <a:r>
              <a:rPr lang="en-US" sz="1800" dirty="0" err="1"/>
              <a:t>coût</a:t>
            </a:r>
            <a:r>
              <a:rPr lang="en-US" sz="1800" dirty="0"/>
              <a:t> de la </a:t>
            </a:r>
            <a:r>
              <a:rPr lang="en-US" sz="1800" dirty="0" err="1"/>
              <a:t>technologie</a:t>
            </a:r>
            <a:r>
              <a:rPr lang="en-US" sz="1800" dirty="0"/>
              <a:t> OLTC </a:t>
            </a:r>
            <a:r>
              <a:rPr lang="en-US" sz="1800" dirty="0" err="1"/>
              <a:t>est</a:t>
            </a:r>
            <a:r>
              <a:rPr lang="en-US" sz="1800" dirty="0"/>
              <a:t> </a:t>
            </a:r>
            <a:r>
              <a:rPr lang="en-US" sz="1800" dirty="0" err="1"/>
              <a:t>relativement</a:t>
            </a:r>
            <a:r>
              <a:rPr lang="en-US" sz="1800" dirty="0"/>
              <a:t> </a:t>
            </a:r>
            <a:r>
              <a:rPr lang="en-US" sz="1800" dirty="0" err="1" smtClean="0"/>
              <a:t>élevé</a:t>
            </a:r>
            <a:r>
              <a:rPr lang="en-US" sz="1800" dirty="0" smtClean="0"/>
              <a:t>.</a:t>
            </a:r>
            <a:endParaRPr lang="en-US" sz="1800" dirty="0"/>
          </a:p>
          <a:p>
            <a:pPr marL="0" indent="0" eaLnBrk="1" hangingPunct="1"/>
            <a:endParaRPr lang="en-US" sz="1800" u="sng" dirty="0" smtClean="0"/>
          </a:p>
          <a:p>
            <a:pPr marL="0" indent="0" eaLnBrk="1" hangingPunct="1"/>
            <a:r>
              <a:rPr lang="en-US" sz="1800" u="sng" dirty="0" err="1" smtClean="0"/>
              <a:t>Etapes</a:t>
            </a:r>
            <a:r>
              <a:rPr lang="en-US" sz="1800" u="sng" dirty="0" smtClean="0"/>
              <a:t> </a:t>
            </a:r>
            <a:r>
              <a:rPr lang="en-US" sz="1800" u="sng" dirty="0" err="1" smtClean="0"/>
              <a:t>suivantes</a:t>
            </a:r>
            <a:endParaRPr lang="en-US" sz="1800" u="sng" dirty="0"/>
          </a:p>
          <a:p>
            <a:pPr marL="285750" indent="-285750" eaLnBrk="1" hangingPunct="1">
              <a:buFont typeface="Arial" panose="020B0604020202020204" pitchFamily="34" charset="0"/>
              <a:buChar char="•"/>
            </a:pPr>
            <a:r>
              <a:rPr lang="en-US" sz="1800" dirty="0" smtClean="0"/>
              <a:t>Coupler </a:t>
            </a:r>
            <a:r>
              <a:rPr lang="en-US" sz="1800" dirty="0"/>
              <a:t>le </a:t>
            </a:r>
            <a:r>
              <a:rPr lang="en-US" sz="1800" dirty="0" err="1"/>
              <a:t>réglage</a:t>
            </a:r>
            <a:r>
              <a:rPr lang="en-US" sz="1800" dirty="0"/>
              <a:t> du </a:t>
            </a:r>
            <a:r>
              <a:rPr lang="en-US" sz="1800" dirty="0" err="1"/>
              <a:t>transformateur</a:t>
            </a:r>
            <a:r>
              <a:rPr lang="en-US" sz="1800" dirty="0"/>
              <a:t> auto-</a:t>
            </a:r>
            <a:r>
              <a:rPr lang="en-US" sz="1800" dirty="0" err="1"/>
              <a:t>régulant</a:t>
            </a:r>
            <a:r>
              <a:rPr lang="en-US" sz="1800" dirty="0"/>
              <a:t> avec la </a:t>
            </a:r>
            <a:r>
              <a:rPr lang="en-US" sz="1800" dirty="0" err="1"/>
              <a:t>mesure</a:t>
            </a:r>
            <a:r>
              <a:rPr lang="en-US" sz="1800" dirty="0"/>
              <a:t> de tension des SM</a:t>
            </a:r>
            <a:r>
              <a:rPr lang="en-US" sz="1800" dirty="0" smtClean="0"/>
              <a:t>.</a:t>
            </a:r>
          </a:p>
          <a:p>
            <a:pPr marL="285750" indent="-285750" eaLnBrk="1" hangingPunct="1">
              <a:buFont typeface="Arial" panose="020B0604020202020204" pitchFamily="34" charset="0"/>
              <a:buChar char="•"/>
            </a:pPr>
            <a:r>
              <a:rPr lang="en-US" sz="1800" dirty="0" err="1" smtClean="0"/>
              <a:t>Vérifier</a:t>
            </a:r>
            <a:r>
              <a:rPr lang="en-US" sz="1800" dirty="0" smtClean="0"/>
              <a:t> la </a:t>
            </a:r>
            <a:r>
              <a:rPr lang="en-US" sz="1800" dirty="0" err="1" smtClean="0"/>
              <a:t>complémentarité</a:t>
            </a:r>
            <a:r>
              <a:rPr lang="en-US" sz="1800" dirty="0" smtClean="0"/>
              <a:t> avec la GAD.</a:t>
            </a:r>
          </a:p>
          <a:p>
            <a:pPr marL="285750" indent="-285750" eaLnBrk="1" hangingPunct="1">
              <a:buFont typeface="Arial" panose="020B0604020202020204" pitchFamily="34" charset="0"/>
              <a:buChar char="•"/>
            </a:pPr>
            <a:endParaRPr lang="en-US" sz="1800" dirty="0"/>
          </a:p>
          <a:p>
            <a:pPr marL="0" indent="0" eaLnBrk="1" hangingPunct="1"/>
            <a:r>
              <a:rPr lang="en-US" sz="1600" dirty="0" smtClean="0">
                <a:solidFill>
                  <a:srgbClr val="FF0000"/>
                </a:solidFill>
                <a:latin typeface="Calibri" pitchFamily="34" charset="0"/>
                <a:cs typeface="Calibri" pitchFamily="34" charset="0"/>
              </a:rPr>
              <a:t>		</a:t>
            </a:r>
          </a:p>
          <a:p>
            <a:pPr marL="0" indent="0" eaLnBrk="1" hangingPunct="1"/>
            <a:r>
              <a:rPr lang="en-US" sz="2000" dirty="0" smtClean="0">
                <a:solidFill>
                  <a:srgbClr val="FF0000"/>
                </a:solidFill>
                <a:latin typeface="Calibri" pitchFamily="34" charset="0"/>
                <a:cs typeface="Calibri" pitchFamily="34" charset="0"/>
              </a:rPr>
              <a:t>	</a:t>
            </a:r>
          </a:p>
          <a:p>
            <a:pPr marL="0" indent="0" eaLnBrk="1" hangingPunct="1"/>
            <a:endParaRPr lang="en-US" sz="1200" u="sng" dirty="0" smtClean="0">
              <a:solidFill>
                <a:schemeClr val="accent2">
                  <a:lumMod val="60000"/>
                  <a:lumOff val="40000"/>
                </a:schemeClr>
              </a:solidFill>
              <a:latin typeface="Calibri" pitchFamily="34" charset="0"/>
              <a:cs typeface="Calibri" pitchFamily="34" charset="0"/>
            </a:endParaRPr>
          </a:p>
          <a:p>
            <a:pPr marL="0" indent="0" eaLnBrk="1" hangingPunct="1"/>
            <a:r>
              <a:rPr lang="en-US" sz="1200" dirty="0" smtClean="0">
                <a:solidFill>
                  <a:schemeClr val="accent2">
                    <a:lumMod val="60000"/>
                    <a:lumOff val="40000"/>
                  </a:schemeClr>
                </a:solidFill>
                <a:latin typeface="Calibri" pitchFamily="34" charset="0"/>
                <a:cs typeface="Calibri" pitchFamily="34" charset="0"/>
              </a:rPr>
              <a:t> 			</a:t>
            </a:r>
            <a:endParaRPr lang="en-US" sz="1200" dirty="0" smtClean="0">
              <a:solidFill>
                <a:schemeClr val="tx1"/>
              </a:solidFill>
              <a:latin typeface="Calibri" pitchFamily="34" charset="0"/>
              <a:cs typeface="Calibri" pitchFamily="34" charset="0"/>
            </a:endParaRPr>
          </a:p>
          <a:p>
            <a:pPr marL="0" indent="0" eaLnBrk="1" hangingPunct="1"/>
            <a:endParaRPr lang="fr-BE" sz="2000" dirty="0" smtClean="0"/>
          </a:p>
          <a:p>
            <a:pPr marL="0" indent="0" eaLnBrk="1" hangingPunct="1"/>
            <a:endParaRPr lang="en-US" sz="2000" dirty="0" smtClean="0">
              <a:solidFill>
                <a:schemeClr val="tx1"/>
              </a:solidFill>
              <a:latin typeface="Calibri" pitchFamily="34" charset="0"/>
              <a:cs typeface="Calibri" pitchFamily="34" charset="0"/>
            </a:endParaRPr>
          </a:p>
          <a:p>
            <a:pPr marL="0" indent="0" eaLnBrk="1" hangingPunct="1"/>
            <a:endParaRPr lang="en-US" sz="2000" dirty="0" smtClean="0">
              <a:solidFill>
                <a:schemeClr val="tx1"/>
              </a:solidFill>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endParaRPr lang="en-US" dirty="0" smtClean="0">
              <a:latin typeface="Calibri" pitchFamily="34" charset="0"/>
              <a:cs typeface="Calibri" pitchFamily="34" charset="0"/>
            </a:endParaRPr>
          </a:p>
          <a:p>
            <a:pPr marL="0" indent="0" eaLnBrk="1" hangingPunct="1">
              <a:buFontTx/>
              <a:buChar char="-"/>
            </a:pPr>
            <a:endParaRPr lang="en-US" dirty="0" smtClean="0">
              <a:latin typeface="Calibri" pitchFamily="34" charset="0"/>
              <a:cs typeface="Calibri" pitchFamily="34" charset="0"/>
            </a:endParaRPr>
          </a:p>
          <a:p>
            <a:pPr marL="0" indent="0" eaLnBrk="1" hangingPunct="1"/>
            <a:r>
              <a:rPr lang="en-US" sz="1600" dirty="0" smtClean="0">
                <a:solidFill>
                  <a:srgbClr val="FF0000"/>
                </a:solidFill>
                <a:latin typeface="Calibri" pitchFamily="34" charset="0"/>
                <a:cs typeface="Calibri" pitchFamily="34" charset="0"/>
              </a:rPr>
              <a:t>        </a:t>
            </a:r>
          </a:p>
          <a:p>
            <a:pPr lvl="1" eaLnBrk="1" hangingPunct="1">
              <a:buFontTx/>
              <a:buNone/>
            </a:pPr>
            <a:r>
              <a:rPr lang="en-US" dirty="0" smtClean="0">
                <a:latin typeface="Calibri" pitchFamily="34" charset="0"/>
                <a:cs typeface="Calibri" pitchFamily="34" charset="0"/>
              </a:rPr>
              <a:t> </a:t>
            </a:r>
          </a:p>
          <a:p>
            <a:pPr lvl="1" eaLnBrk="1" hangingPunct="1">
              <a:buFontTx/>
              <a:buNone/>
            </a:pPr>
            <a:endParaRPr lang="en-US" dirty="0" smtClean="0">
              <a:latin typeface="Calibri" pitchFamily="34" charset="0"/>
              <a:cs typeface="Calibri" pitchFamily="34" charset="0"/>
            </a:endParaRPr>
          </a:p>
          <a:p>
            <a:pPr lvl="2" eaLnBrk="1" hangingPunct="1">
              <a:buNone/>
            </a:pPr>
            <a:endParaRPr lang="en-US" dirty="0" smtClean="0">
              <a:latin typeface="Calibri" pitchFamily="34" charset="0"/>
              <a:cs typeface="Calibri" pitchFamily="34" charset="0"/>
            </a:endParaRPr>
          </a:p>
          <a:p>
            <a:pPr lvl="3" indent="0" eaLnBrk="1" hangingPunct="1">
              <a:buFont typeface="Times" pitchFamily="28" charset="0"/>
              <a:buChar char="–"/>
            </a:pPr>
            <a:endParaRPr lang="en-US" dirty="0" smtClean="0">
              <a:latin typeface="Calibri" pitchFamily="34" charset="0"/>
              <a:cs typeface="Calibri" pitchFamily="34" charset="0"/>
            </a:endParaRPr>
          </a:p>
          <a:p>
            <a:pPr lvl="4" indent="0" eaLnBrk="1" hangingPunct="1">
              <a:buClr>
                <a:srgbClr val="D95121"/>
              </a:buClr>
              <a:buNone/>
            </a:pPr>
            <a:endParaRPr lang="en-US" dirty="0" smtClean="0">
              <a:latin typeface="Calibri" pitchFamily="34" charset="0"/>
              <a:cs typeface="Calibri" pitchFamily="34" charset="0"/>
            </a:endParaRPr>
          </a:p>
        </p:txBody>
      </p:sp>
      <p:sp>
        <p:nvSpPr>
          <p:cNvPr id="17" name="Rectangle 16"/>
          <p:cNvSpPr/>
          <p:nvPr/>
        </p:nvSpPr>
        <p:spPr>
          <a:xfrm>
            <a:off x="0" y="3645024"/>
            <a:ext cx="184731" cy="276999"/>
          </a:xfrm>
          <a:prstGeom prst="rect">
            <a:avLst/>
          </a:prstGeom>
        </p:spPr>
        <p:txBody>
          <a:bodyPr wrap="none">
            <a:spAutoFit/>
          </a:bodyPr>
          <a:lstStyle/>
          <a:p>
            <a:endParaRPr lang="fr-BE" sz="1200" b="1" dirty="0"/>
          </a:p>
        </p:txBody>
      </p:sp>
      <p:sp>
        <p:nvSpPr>
          <p:cNvPr id="11" name="Rectangle 2"/>
          <p:cNvSpPr>
            <a:spLocks noGrp="1" noChangeArrowheads="1"/>
          </p:cNvSpPr>
          <p:nvPr>
            <p:ph type="title"/>
          </p:nvPr>
        </p:nvSpPr>
        <p:spPr>
          <a:xfrm>
            <a:off x="233363" y="0"/>
            <a:ext cx="8659117" cy="1062038"/>
          </a:xfrm>
        </p:spPr>
        <p:txBody>
          <a:bodyPr/>
          <a:lstStyle/>
          <a:p>
            <a:pPr indent="19050"/>
            <a:r>
              <a:rPr lang="fr-BE" dirty="0" smtClean="0"/>
              <a:t>2.3.1 </a:t>
            </a:r>
            <a:r>
              <a:rPr lang="fr-BE" dirty="0"/>
              <a:t>: Transformateurs </a:t>
            </a:r>
            <a:r>
              <a:rPr lang="fr-BE" dirty="0" err="1"/>
              <a:t>auto-régulant</a:t>
            </a:r>
            <a:endParaRPr lang="fr-BE" dirty="0"/>
          </a:p>
        </p:txBody>
      </p:sp>
      <p:sp>
        <p:nvSpPr>
          <p:cNvPr id="12"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
        <p:nvSpPr>
          <p:cNvPr id="13"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14" name="Espace réservé du numéro de diapositive 5"/>
          <p:cNvSpPr>
            <a:spLocks noGrp="1"/>
          </p:cNvSpPr>
          <p:nvPr>
            <p:ph type="sldNum" sz="quarter" idx="12"/>
          </p:nvPr>
        </p:nvSpPr>
        <p:spPr>
          <a:xfrm>
            <a:off x="6084168" y="6548438"/>
            <a:ext cx="662707" cy="304800"/>
          </a:xfrm>
        </p:spPr>
        <p:txBody>
          <a:bodyPr/>
          <a:lstStyle/>
          <a:p>
            <a:pPr>
              <a:defRPr/>
            </a:pPr>
            <a:fld id="{511BFD33-74A7-45C5-9DC4-EDA4A63E318A}" type="slidenum">
              <a:rPr lang="nl-NL" smtClean="0"/>
              <a:pPr>
                <a:defRPr/>
              </a:pPr>
              <a:t>27</a:t>
            </a:fld>
            <a:endParaRPr lang="nl-NL"/>
          </a:p>
        </p:txBody>
      </p:sp>
    </p:spTree>
    <p:extLst>
      <p:ext uri="{BB962C8B-B14F-4D97-AF65-F5344CB8AC3E}">
        <p14:creationId xmlns:p14="http://schemas.microsoft.com/office/powerpoint/2010/main" val="1787637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539750" y="844550"/>
            <a:ext cx="8277225" cy="593725"/>
          </a:xfrm>
          <a:prstGeom prst="rect">
            <a:avLst/>
          </a:prstGeom>
          <a:noFill/>
          <a:ln w="9525">
            <a:noFill/>
            <a:miter lim="800000"/>
            <a:headEnd/>
            <a:tailEnd/>
          </a:ln>
        </p:spPr>
        <p:txBody>
          <a:bodyPr/>
          <a:lstStyle/>
          <a:p>
            <a:pPr eaLnBrk="1" hangingPunct="1"/>
            <a:endParaRPr lang="fr-BE" sz="3200" b="1" dirty="0">
              <a:solidFill>
                <a:schemeClr val="bg1"/>
              </a:solidFill>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REFLEX</a:t>
            </a:r>
            <a:endParaRPr lang="fr-BE" dirty="0"/>
          </a:p>
        </p:txBody>
      </p:sp>
      <p:sp>
        <p:nvSpPr>
          <p:cNvPr id="3" name="Espace réservé du contenu 2"/>
          <p:cNvSpPr>
            <a:spLocks noGrp="1"/>
          </p:cNvSpPr>
          <p:nvPr>
            <p:ph idx="1"/>
          </p:nvPr>
        </p:nvSpPr>
        <p:spPr>
          <a:xfrm>
            <a:off x="233363" y="1196752"/>
            <a:ext cx="8637587" cy="4883373"/>
          </a:xfrm>
        </p:spPr>
        <p:txBody>
          <a:bodyPr/>
          <a:lstStyle/>
          <a:p>
            <a:pPr>
              <a:buFont typeface="Arial" panose="020B0604020202020204" pitchFamily="34" charset="0"/>
              <a:buChar char="•"/>
            </a:pPr>
            <a:r>
              <a:rPr lang="fr-BE" sz="2000" b="0" dirty="0" smtClean="0"/>
              <a:t>Groupe </a:t>
            </a:r>
            <a:r>
              <a:rPr lang="fr-BE" sz="2000" b="0" dirty="0"/>
              <a:t>de réflexion REDI (Réseaux électriques durables et intelligents) qui a fonctionné pendant toute l’année 2011 et qui a produit un rapport, </a:t>
            </a:r>
            <a:br>
              <a:rPr lang="fr-BE" sz="2000" b="0" dirty="0"/>
            </a:br>
            <a:r>
              <a:rPr lang="fr-BE" sz="2000" b="0" dirty="0"/>
              <a:t>le 23 janvier 2012, sur les priorités en matière de développement des réseaux.</a:t>
            </a:r>
          </a:p>
          <a:p>
            <a:pPr>
              <a:buFont typeface="Arial" panose="020B0604020202020204" pitchFamily="34" charset="0"/>
              <a:buChar char="•"/>
            </a:pPr>
            <a:r>
              <a:rPr lang="fr-BE" sz="2000" b="0" dirty="0"/>
              <a:t>Le forum </a:t>
            </a:r>
            <a:r>
              <a:rPr lang="fr-BE" sz="2000" b="0" dirty="0" err="1"/>
              <a:t>RéFlex</a:t>
            </a:r>
            <a:r>
              <a:rPr lang="fr-BE" sz="2000" b="0" dirty="0"/>
              <a:t> en constitue le prolongement et a pour objet d’avancer dans leur mise en œuvre, afin de permettre aux gestionnaires de réseau de disposer des outils nécessaires à l’</a:t>
            </a:r>
            <a:r>
              <a:rPr lang="fr-BE" sz="2000" dirty="0"/>
              <a:t>intégration des productions locales</a:t>
            </a:r>
            <a:r>
              <a:rPr lang="fr-BE" sz="2000" b="0" dirty="0"/>
              <a:t> au moindre coût sociétal. </a:t>
            </a:r>
          </a:p>
          <a:p>
            <a:pPr>
              <a:buFont typeface="Arial" panose="020B0604020202020204" pitchFamily="34" charset="0"/>
              <a:buChar char="•"/>
            </a:pPr>
            <a:r>
              <a:rPr lang="fr-BE" sz="2000" b="0" dirty="0" smtClean="0"/>
              <a:t>Assurer la prise en compte des orientations stratégiques régionales en matière de </a:t>
            </a:r>
            <a:r>
              <a:rPr lang="fr-BE" sz="2000" dirty="0" smtClean="0"/>
              <a:t>flexibilité</a:t>
            </a:r>
            <a:r>
              <a:rPr lang="fr-BE" sz="2000" b="0" dirty="0" smtClean="0"/>
              <a:t>.</a:t>
            </a:r>
            <a:endParaRPr lang="fr-BE" sz="2000" b="0" dirty="0"/>
          </a:p>
          <a:p>
            <a:endParaRPr lang="fr-BE" dirty="0"/>
          </a:p>
        </p:txBody>
      </p:sp>
      <p:sp>
        <p:nvSpPr>
          <p:cNvPr id="4" name="Espace réservé du pied de page 3"/>
          <p:cNvSpPr>
            <a:spLocks noGrp="1"/>
          </p:cNvSpPr>
          <p:nvPr>
            <p:ph type="ftr" sz="quarter" idx="11"/>
          </p:nvPr>
        </p:nvSpPr>
        <p:spPr/>
        <p:txBody>
          <a:bodyPr/>
          <a:lstStyle/>
          <a:p>
            <a:pPr>
              <a:defRPr/>
            </a:pPr>
            <a:r>
              <a:rPr lang="nl-NL" smtClean="0"/>
              <a:t>Programme Smart-Grid – Smart-Meter</a:t>
            </a:r>
            <a:endParaRPr lang="nl-NL" dirty="0"/>
          </a:p>
        </p:txBody>
      </p:sp>
      <p:sp>
        <p:nvSpPr>
          <p:cNvPr id="5" name="Espace réservé du numéro de diapositive 4"/>
          <p:cNvSpPr>
            <a:spLocks noGrp="1"/>
          </p:cNvSpPr>
          <p:nvPr>
            <p:ph type="sldNum" sz="quarter" idx="12"/>
          </p:nvPr>
        </p:nvSpPr>
        <p:spPr/>
        <p:txBody>
          <a:bodyPr/>
          <a:lstStyle/>
          <a:p>
            <a:pPr>
              <a:defRPr/>
            </a:pPr>
            <a:fld id="{511BFD33-74A7-45C5-9DC4-EDA4A63E318A}" type="slidenum">
              <a:rPr lang="nl-NL" smtClean="0"/>
              <a:pPr>
                <a:defRPr/>
              </a:pPr>
              <a:t>3</a:t>
            </a:fld>
            <a:endParaRPr lang="nl-NL" dirty="0"/>
          </a:p>
        </p:txBody>
      </p:sp>
      <p:sp>
        <p:nvSpPr>
          <p:cNvPr id="6" name="Espace réservé de la date 5"/>
          <p:cNvSpPr>
            <a:spLocks noGrp="1"/>
          </p:cNvSpPr>
          <p:nvPr>
            <p:ph type="dt" sz="half" idx="2"/>
          </p:nvPr>
        </p:nvSpPr>
        <p:spPr/>
        <p:txBody>
          <a:bodyPr/>
          <a:lstStyle/>
          <a:p>
            <a:pPr>
              <a:defRPr/>
            </a:pPr>
            <a:r>
              <a:rPr lang="fr-FR" smtClean="0"/>
              <a:t>12-02-2014</a:t>
            </a:r>
            <a:endParaRPr lang="nl-NL" dirty="0"/>
          </a:p>
        </p:txBody>
      </p:sp>
    </p:spTree>
    <p:extLst>
      <p:ext uri="{BB962C8B-B14F-4D97-AF65-F5344CB8AC3E}">
        <p14:creationId xmlns:p14="http://schemas.microsoft.com/office/powerpoint/2010/main" val="1837685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chor="ctr"/>
          <a:lstStyle/>
          <a:p>
            <a:pPr algn="ctr"/>
            <a:r>
              <a:rPr lang="fr-BE" sz="3200" dirty="0"/>
              <a:t>Description des Programmes Smart-</a:t>
            </a:r>
            <a:r>
              <a:rPr lang="fr-BE" sz="3200" dirty="0" err="1"/>
              <a:t>Meter</a:t>
            </a:r>
            <a:r>
              <a:rPr lang="fr-BE" sz="3200" dirty="0"/>
              <a:t> / Smart </a:t>
            </a:r>
            <a:r>
              <a:rPr lang="fr-BE" sz="3200" dirty="0" smtClean="0"/>
              <a:t>Grid chez TECTEO</a:t>
            </a:r>
            <a:endParaRPr lang="fr-BE" sz="3200" dirty="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4</a:t>
            </a:fld>
            <a:endParaRPr lang="nl-NL"/>
          </a:p>
        </p:txBody>
      </p:sp>
      <p:sp>
        <p:nvSpPr>
          <p:cNvPr id="8"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250027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Programme </a:t>
            </a:r>
            <a:r>
              <a:rPr lang="fr-BE" dirty="0"/>
              <a:t>1 – </a:t>
            </a:r>
            <a:r>
              <a:rPr lang="fr-BE" dirty="0" smtClean="0"/>
              <a:t>Smart-</a:t>
            </a:r>
            <a:r>
              <a:rPr lang="fr-BE" dirty="0" err="1" smtClean="0"/>
              <a:t>Meter</a:t>
            </a:r>
            <a:endParaRPr lang="fr-BE" dirty="0"/>
          </a:p>
        </p:txBody>
      </p:sp>
      <p:sp>
        <p:nvSpPr>
          <p:cNvPr id="3" name="Espace réservé du contenu 2"/>
          <p:cNvSpPr>
            <a:spLocks noGrp="1"/>
          </p:cNvSpPr>
          <p:nvPr>
            <p:ph idx="1"/>
          </p:nvPr>
        </p:nvSpPr>
        <p:spPr>
          <a:xfrm>
            <a:off x="233363" y="1052736"/>
            <a:ext cx="8637587" cy="5027389"/>
          </a:xfrm>
        </p:spPr>
        <p:txBody>
          <a:bodyPr anchor="t"/>
          <a:lstStyle/>
          <a:p>
            <a:r>
              <a:rPr lang="fr-BE" sz="1800" u="sng" dirty="0" smtClean="0"/>
              <a:t>Description du programme  1</a:t>
            </a:r>
            <a:endParaRPr lang="fr-BE" sz="1800" dirty="0" smtClean="0"/>
          </a:p>
          <a:p>
            <a:endParaRPr lang="fr-BE" sz="600" u="sng" dirty="0" smtClean="0"/>
          </a:p>
          <a:p>
            <a:r>
              <a:rPr lang="fr-BE" sz="1600" u="sng" dirty="0" smtClean="0"/>
              <a:t>Thème 1.1 : Fonctionnalités</a:t>
            </a:r>
          </a:p>
          <a:p>
            <a:endParaRPr lang="fr-BE" sz="1400" dirty="0" smtClean="0"/>
          </a:p>
          <a:p>
            <a:pPr indent="19050"/>
            <a:r>
              <a:rPr lang="fr-BE" sz="1400" u="sng" dirty="0" smtClean="0"/>
              <a:t>Projet 1.1.1 : Smart Résidence - Pilote</a:t>
            </a:r>
          </a:p>
          <a:p>
            <a:pPr indent="19050"/>
            <a:r>
              <a:rPr lang="fr-BE" sz="1200" dirty="0" smtClean="0">
                <a:solidFill>
                  <a:schemeClr val="tx1"/>
                </a:solidFill>
              </a:rPr>
              <a:t>94 SM placés en 2012.</a:t>
            </a:r>
          </a:p>
          <a:p>
            <a:pPr indent="19050"/>
            <a:r>
              <a:rPr lang="fr-BE" sz="1200" u="sng" dirty="0" smtClean="0">
                <a:solidFill>
                  <a:schemeClr val="tx1"/>
                </a:solidFill>
              </a:rPr>
              <a:t>Objectif :</a:t>
            </a:r>
            <a:r>
              <a:rPr lang="fr-BE" sz="1200" dirty="0" smtClean="0">
                <a:solidFill>
                  <a:schemeClr val="tx1"/>
                </a:solidFill>
              </a:rPr>
              <a:t> Vérifier les problèmes de connectivité, tester l’outil d’acquisition des données et amélioration du prototype de comptage.</a:t>
            </a:r>
            <a:endParaRPr lang="fr-BE" sz="1200" dirty="0" smtClean="0"/>
          </a:p>
          <a:p>
            <a:pPr indent="19050"/>
            <a:endParaRPr lang="fr-BE" sz="1200" u="sng" dirty="0" smtClean="0"/>
          </a:p>
          <a:p>
            <a:pPr indent="19050"/>
            <a:r>
              <a:rPr lang="fr-BE" sz="1400" u="sng" dirty="0" smtClean="0"/>
              <a:t>Projet 1.1.2 : Smart Résidence - PV (Photovoltaïque)</a:t>
            </a:r>
          </a:p>
          <a:p>
            <a:pPr indent="19050"/>
            <a:r>
              <a:rPr lang="fr-BE" sz="1200" dirty="0" smtClean="0">
                <a:solidFill>
                  <a:schemeClr val="tx1"/>
                </a:solidFill>
              </a:rPr>
              <a:t>GAD pour régler les problèmes de tension dans le réseau BT.</a:t>
            </a:r>
          </a:p>
          <a:p>
            <a:pPr indent="19050"/>
            <a:r>
              <a:rPr lang="fr-BE" sz="1200" u="sng" dirty="0" smtClean="0">
                <a:solidFill>
                  <a:schemeClr val="tx1"/>
                </a:solidFill>
              </a:rPr>
              <a:t>Objectif :</a:t>
            </a:r>
            <a:r>
              <a:rPr lang="fr-BE" sz="1200" dirty="0" smtClean="0">
                <a:solidFill>
                  <a:schemeClr val="tx1"/>
                </a:solidFill>
              </a:rPr>
              <a:t> Vérifier dans quelle mesure le GAD peut régler les problèmes PV dans le réseau BT.</a:t>
            </a:r>
            <a:endParaRPr lang="fr-BE" sz="1200" dirty="0" smtClean="0"/>
          </a:p>
          <a:p>
            <a:pPr indent="19050"/>
            <a:endParaRPr lang="fr-BE" sz="1200" u="sng" dirty="0" smtClean="0"/>
          </a:p>
          <a:p>
            <a:pPr indent="19050"/>
            <a:r>
              <a:rPr lang="fr-BE" sz="1400" u="sng" dirty="0" smtClean="0"/>
              <a:t>Projet 1.1.3 : Smart Résidence - Tarif</a:t>
            </a:r>
          </a:p>
          <a:p>
            <a:pPr indent="19050"/>
            <a:r>
              <a:rPr lang="fr-BE" sz="1200" dirty="0" smtClean="0">
                <a:solidFill>
                  <a:schemeClr val="tx1"/>
                </a:solidFill>
              </a:rPr>
              <a:t>GAD en partenariat avec les fournisseurs.</a:t>
            </a:r>
          </a:p>
          <a:p>
            <a:pPr indent="19050"/>
            <a:r>
              <a:rPr lang="fr-BE" sz="1200" u="sng" dirty="0" smtClean="0">
                <a:solidFill>
                  <a:schemeClr val="tx1"/>
                </a:solidFill>
              </a:rPr>
              <a:t>Objectif  :</a:t>
            </a:r>
            <a:r>
              <a:rPr lang="fr-BE" sz="1200" dirty="0" smtClean="0">
                <a:solidFill>
                  <a:schemeClr val="tx1"/>
                </a:solidFill>
              </a:rPr>
              <a:t> Vérifier à quels signaux de prix les clients sont prêts à répondre.</a:t>
            </a:r>
            <a:endParaRPr lang="fr-BE" sz="1200" dirty="0" smtClean="0"/>
          </a:p>
          <a:p>
            <a:pPr indent="19050"/>
            <a:endParaRPr lang="fr-BE" sz="1200" u="sng" dirty="0" smtClean="0"/>
          </a:p>
          <a:p>
            <a:pPr indent="19050"/>
            <a:r>
              <a:rPr lang="fr-BE" sz="1400" u="sng" dirty="0" smtClean="0"/>
              <a:t>Projet 1.1.4 : Smart Résidence - Gaz</a:t>
            </a:r>
          </a:p>
          <a:p>
            <a:pPr indent="19050"/>
            <a:r>
              <a:rPr lang="fr-BE" sz="1200" dirty="0" smtClean="0">
                <a:solidFill>
                  <a:schemeClr val="tx1"/>
                </a:solidFill>
              </a:rPr>
              <a:t>Connecter des SM Gaz à des SM Electricité, en labo puis sur le terrain.</a:t>
            </a:r>
          </a:p>
          <a:p>
            <a:pPr indent="19050"/>
            <a:r>
              <a:rPr lang="fr-BE" sz="1200" u="sng" dirty="0" smtClean="0">
                <a:solidFill>
                  <a:schemeClr val="tx1"/>
                </a:solidFill>
              </a:rPr>
              <a:t>Objectif :</a:t>
            </a:r>
            <a:r>
              <a:rPr lang="fr-BE" sz="1200" dirty="0" smtClean="0">
                <a:solidFill>
                  <a:schemeClr val="tx1"/>
                </a:solidFill>
              </a:rPr>
              <a:t> Vérifier Interopérabilité des SM.</a:t>
            </a:r>
          </a:p>
          <a:p>
            <a:pPr indent="19050"/>
            <a:endParaRPr lang="fr-BE" sz="600" u="sng" dirty="0" smtClean="0"/>
          </a:p>
          <a:p>
            <a:endParaRPr lang="fr-BE" sz="1200" u="sng" dirty="0" smtClean="0"/>
          </a:p>
          <a:p>
            <a:endParaRPr lang="fr-BE" sz="1200" dirty="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5</a:t>
            </a:fld>
            <a:endParaRPr lang="nl-NL"/>
          </a:p>
        </p:txBody>
      </p:sp>
      <p:sp>
        <p:nvSpPr>
          <p:cNvPr id="8"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1648433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Programme 2 – </a:t>
            </a:r>
            <a:r>
              <a:rPr lang="fr-BE" sz="3200" dirty="0" smtClean="0"/>
              <a:t>Smart-Grid</a:t>
            </a:r>
            <a:endParaRPr lang="fr-BE" sz="3200" dirty="0"/>
          </a:p>
        </p:txBody>
      </p:sp>
      <p:sp>
        <p:nvSpPr>
          <p:cNvPr id="3" name="Espace réservé du contenu 2"/>
          <p:cNvSpPr>
            <a:spLocks noGrp="1"/>
          </p:cNvSpPr>
          <p:nvPr>
            <p:ph idx="1"/>
          </p:nvPr>
        </p:nvSpPr>
        <p:spPr>
          <a:xfrm>
            <a:off x="233363" y="1052736"/>
            <a:ext cx="8637587" cy="6048672"/>
          </a:xfrm>
        </p:spPr>
        <p:txBody>
          <a:bodyPr anchor="t"/>
          <a:lstStyle/>
          <a:p>
            <a:r>
              <a:rPr lang="fr-BE" sz="1800" u="sng" dirty="0" smtClean="0"/>
              <a:t>Description </a:t>
            </a:r>
            <a:r>
              <a:rPr lang="fr-BE" sz="1800" u="sng" dirty="0"/>
              <a:t>du programme </a:t>
            </a:r>
            <a:r>
              <a:rPr lang="fr-BE" sz="1800" u="sng" dirty="0" smtClean="0"/>
              <a:t>2</a:t>
            </a:r>
            <a:endParaRPr lang="fr-BE" sz="1800" dirty="0"/>
          </a:p>
          <a:p>
            <a:endParaRPr lang="fr-BE" sz="1600" u="sng" dirty="0" smtClean="0"/>
          </a:p>
          <a:p>
            <a:r>
              <a:rPr lang="fr-BE" sz="1600" u="sng" dirty="0" smtClean="0"/>
              <a:t>Thème </a:t>
            </a:r>
            <a:r>
              <a:rPr lang="fr-BE" sz="1600" u="sng" dirty="0"/>
              <a:t>2.1 </a:t>
            </a:r>
            <a:r>
              <a:rPr lang="fr-BE" sz="1600" u="sng" dirty="0" smtClean="0"/>
              <a:t>:</a:t>
            </a:r>
            <a:endParaRPr lang="fr-BE" sz="1600" dirty="0"/>
          </a:p>
          <a:p>
            <a:pPr indent="19050"/>
            <a:r>
              <a:rPr lang="fr-BE" sz="1400" u="sng" dirty="0" smtClean="0"/>
              <a:t>Projet </a:t>
            </a:r>
            <a:r>
              <a:rPr lang="fr-BE" sz="1400" u="sng" dirty="0"/>
              <a:t>2.1 : </a:t>
            </a:r>
            <a:r>
              <a:rPr lang="fr-BE" sz="1400" u="sng" dirty="0" smtClean="0"/>
              <a:t>GREDOR</a:t>
            </a:r>
          </a:p>
          <a:p>
            <a:pPr marL="714375"/>
            <a:r>
              <a:rPr lang="fr-BE" sz="1200" dirty="0">
                <a:solidFill>
                  <a:schemeClr val="tx1"/>
                </a:solidFill>
              </a:rPr>
              <a:t>Propre aux GRD </a:t>
            </a:r>
          </a:p>
          <a:p>
            <a:pPr marL="542925" indent="-171450"/>
            <a:r>
              <a:rPr lang="fr-BE" sz="1200" dirty="0">
                <a:solidFill>
                  <a:schemeClr val="tx1"/>
                </a:solidFill>
              </a:rPr>
              <a:t>	Développer un ensemble d’outils informatiques d’aide à la prise de décision par les GRD afin de leur permettre de faire face à l’arrivée massive de productions décentralisées. </a:t>
            </a:r>
          </a:p>
          <a:p>
            <a:pPr marL="542925" indent="-171450"/>
            <a:r>
              <a:rPr lang="fr-BE" sz="1200" dirty="0" smtClean="0">
                <a:solidFill>
                  <a:schemeClr val="tx1"/>
                </a:solidFill>
              </a:rPr>
              <a:t>	Amélioration </a:t>
            </a:r>
            <a:r>
              <a:rPr lang="fr-BE" sz="1200" dirty="0">
                <a:solidFill>
                  <a:schemeClr val="tx1"/>
                </a:solidFill>
              </a:rPr>
              <a:t>de l’observabilité du réseau, monitoring et contrôle du réseau, outil de planification. </a:t>
            </a:r>
          </a:p>
          <a:p>
            <a:pPr marL="542925" indent="-171450"/>
            <a:r>
              <a:rPr lang="fr-BE" sz="1200" dirty="0">
                <a:solidFill>
                  <a:schemeClr val="tx1"/>
                </a:solidFill>
              </a:rPr>
              <a:t>Commun à tous les acteurs</a:t>
            </a:r>
          </a:p>
          <a:p>
            <a:pPr marL="542925" indent="-171450"/>
            <a:r>
              <a:rPr lang="fr-BE" sz="1200" dirty="0">
                <a:solidFill>
                  <a:schemeClr val="tx1"/>
                </a:solidFill>
              </a:rPr>
              <a:t>	Définir différents modèles d’interaction possibles entre les acteurs actuels et futurs (« prosumers », agrégateurs,…) afin de fournir aux instances de décision des recommandations qui visent l’intérêt sociétal. </a:t>
            </a:r>
            <a:endParaRPr lang="fr-BE" sz="1400" dirty="0"/>
          </a:p>
          <a:p>
            <a:endParaRPr lang="fr-BE" sz="1600" u="sng" dirty="0" smtClean="0"/>
          </a:p>
          <a:p>
            <a:r>
              <a:rPr lang="fr-BE" sz="1600" u="sng" dirty="0" smtClean="0"/>
              <a:t>Thème </a:t>
            </a:r>
            <a:r>
              <a:rPr lang="fr-BE" sz="1600" u="sng" dirty="0"/>
              <a:t>2.2</a:t>
            </a:r>
          </a:p>
          <a:p>
            <a:pPr indent="19050"/>
            <a:r>
              <a:rPr lang="fr-BE" sz="1400" u="sng" dirty="0"/>
              <a:t>Projet 2.2 : </a:t>
            </a:r>
            <a:r>
              <a:rPr lang="fr-BE" sz="1400" u="sng" dirty="0" err="1" smtClean="0"/>
              <a:t>OptiGrid</a:t>
            </a:r>
            <a:endParaRPr lang="fr-BE" sz="1400" u="sng" dirty="0" smtClean="0"/>
          </a:p>
          <a:p>
            <a:pPr indent="19050"/>
            <a:r>
              <a:rPr lang="fr-BE" sz="1200" dirty="0" smtClean="0">
                <a:solidFill>
                  <a:schemeClr val="tx1"/>
                </a:solidFill>
              </a:rPr>
              <a:t>Optimiser </a:t>
            </a:r>
            <a:r>
              <a:rPr lang="fr-BE" sz="1200" dirty="0">
                <a:solidFill>
                  <a:schemeClr val="tx1"/>
                </a:solidFill>
              </a:rPr>
              <a:t>la capacité de transport d’une ligne aérienne tout en respectant la distance de sécurité entre la ligne et le sol (la flèche de la ligne) ainsi que la stabilité mécanique de cette ligne. </a:t>
            </a:r>
            <a:r>
              <a:rPr lang="fr-BE" sz="1200" dirty="0" smtClean="0">
                <a:solidFill>
                  <a:schemeClr val="tx1"/>
                </a:solidFill>
              </a:rPr>
              <a:t>Adaptation du capteur </a:t>
            </a:r>
            <a:r>
              <a:rPr lang="fr-BE" sz="1200" dirty="0">
                <a:solidFill>
                  <a:schemeClr val="tx1"/>
                </a:solidFill>
              </a:rPr>
              <a:t>pour la moyenne tension ainsi </a:t>
            </a:r>
            <a:r>
              <a:rPr lang="fr-BE" sz="1200" dirty="0" smtClean="0">
                <a:solidFill>
                  <a:schemeClr val="tx1"/>
                </a:solidFill>
              </a:rPr>
              <a:t>que l’intégration </a:t>
            </a:r>
            <a:r>
              <a:rPr lang="fr-BE" sz="1200" dirty="0">
                <a:solidFill>
                  <a:schemeClr val="tx1"/>
                </a:solidFill>
              </a:rPr>
              <a:t>de fonctionnalités de maintenance prédictive.  </a:t>
            </a:r>
            <a:endParaRPr lang="fr-BE" sz="1400" u="sng" dirty="0"/>
          </a:p>
          <a:p>
            <a:pPr indent="19050"/>
            <a:endParaRPr lang="fr-BE" sz="1400" u="sng" dirty="0" smtClean="0"/>
          </a:p>
          <a:p>
            <a:pPr indent="19050"/>
            <a:endParaRPr lang="fr-BE" sz="1400" u="sng" dirty="0"/>
          </a:p>
          <a:p>
            <a:endParaRPr lang="fr-BE" sz="1200" u="sng" dirty="0"/>
          </a:p>
          <a:p>
            <a:endParaRPr lang="fr-BE" sz="1200" u="sng" dirty="0" smtClean="0"/>
          </a:p>
          <a:p>
            <a:endParaRPr lang="fr-BE" sz="1200" dirty="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6</a:t>
            </a:fld>
            <a:endParaRPr lang="nl-NL"/>
          </a:p>
        </p:txBody>
      </p:sp>
      <p:sp>
        <p:nvSpPr>
          <p:cNvPr id="8"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3014704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3200" dirty="0"/>
              <a:t>Programme 2 – </a:t>
            </a:r>
            <a:r>
              <a:rPr lang="fr-BE" sz="3200" dirty="0" smtClean="0"/>
              <a:t>Smart-Grid</a:t>
            </a:r>
            <a:endParaRPr lang="fr-BE" sz="3200" dirty="0"/>
          </a:p>
        </p:txBody>
      </p:sp>
      <p:sp>
        <p:nvSpPr>
          <p:cNvPr id="3" name="Espace réservé du contenu 2"/>
          <p:cNvSpPr>
            <a:spLocks noGrp="1"/>
          </p:cNvSpPr>
          <p:nvPr>
            <p:ph idx="1"/>
          </p:nvPr>
        </p:nvSpPr>
        <p:spPr>
          <a:xfrm>
            <a:off x="233363" y="1052736"/>
            <a:ext cx="8637587" cy="6048672"/>
          </a:xfrm>
        </p:spPr>
        <p:txBody>
          <a:bodyPr anchor="t"/>
          <a:lstStyle/>
          <a:p>
            <a:r>
              <a:rPr lang="fr-BE" sz="1800" u="sng" dirty="0" smtClean="0"/>
              <a:t>Description </a:t>
            </a:r>
            <a:r>
              <a:rPr lang="fr-BE" sz="1800" u="sng" dirty="0"/>
              <a:t>du programme </a:t>
            </a:r>
            <a:r>
              <a:rPr lang="fr-BE" sz="1800" u="sng" dirty="0" smtClean="0"/>
              <a:t>2</a:t>
            </a:r>
            <a:endParaRPr lang="fr-BE" sz="1800" dirty="0"/>
          </a:p>
          <a:p>
            <a:endParaRPr lang="fr-BE" sz="1600" u="sng" dirty="0" smtClean="0"/>
          </a:p>
          <a:p>
            <a:r>
              <a:rPr lang="fr-BE" sz="1600" u="sng" dirty="0" smtClean="0"/>
              <a:t>Thème </a:t>
            </a:r>
            <a:r>
              <a:rPr lang="fr-BE" sz="1600" u="sng" dirty="0"/>
              <a:t>2.3 : PV</a:t>
            </a:r>
          </a:p>
          <a:p>
            <a:pPr indent="19050"/>
            <a:r>
              <a:rPr lang="fr-BE" sz="1400" u="sng" dirty="0"/>
              <a:t>Projet 2.3.1 : </a:t>
            </a:r>
            <a:r>
              <a:rPr lang="fr-BE" sz="1400" u="sng" dirty="0" smtClean="0"/>
              <a:t>Transformateur </a:t>
            </a:r>
            <a:r>
              <a:rPr lang="fr-BE" sz="1400" u="sng" dirty="0" err="1" smtClean="0"/>
              <a:t>auto-régulant</a:t>
            </a:r>
            <a:endParaRPr lang="fr-BE" sz="1400" u="sng" dirty="0" smtClean="0"/>
          </a:p>
          <a:p>
            <a:pPr indent="19050"/>
            <a:r>
              <a:rPr lang="fr-BE" sz="1200" dirty="0" smtClean="0">
                <a:solidFill>
                  <a:schemeClr val="tx1"/>
                </a:solidFill>
              </a:rPr>
              <a:t>Régler la tension au niveau du </a:t>
            </a:r>
            <a:r>
              <a:rPr lang="fr-BE" sz="1200" dirty="0" err="1" smtClean="0">
                <a:solidFill>
                  <a:schemeClr val="tx1"/>
                </a:solidFill>
              </a:rPr>
              <a:t>tfo</a:t>
            </a:r>
            <a:r>
              <a:rPr lang="fr-BE" sz="1200" dirty="0" smtClean="0">
                <a:solidFill>
                  <a:schemeClr val="tx1"/>
                </a:solidFill>
              </a:rPr>
              <a:t> pour pallier aux problèmes dans le réseau.</a:t>
            </a:r>
          </a:p>
          <a:p>
            <a:pPr indent="19050"/>
            <a:r>
              <a:rPr lang="fr-BE" sz="1200" u="sng" dirty="0" smtClean="0">
                <a:solidFill>
                  <a:schemeClr val="tx1"/>
                </a:solidFill>
              </a:rPr>
              <a:t>Objectif :</a:t>
            </a:r>
            <a:r>
              <a:rPr lang="fr-BE" sz="1200" dirty="0" smtClean="0">
                <a:solidFill>
                  <a:schemeClr val="tx1"/>
                </a:solidFill>
              </a:rPr>
              <a:t> Vérifier la capacité de ce matériel à régler les problèmes de tension dans le réseau BT.</a:t>
            </a:r>
          </a:p>
          <a:p>
            <a:pPr indent="19050"/>
            <a:endParaRPr lang="fr-BE" sz="1400" u="sng" dirty="0"/>
          </a:p>
          <a:p>
            <a:r>
              <a:rPr lang="fr-BE" sz="1600" u="sng" dirty="0" smtClean="0"/>
              <a:t>Thème </a:t>
            </a:r>
            <a:r>
              <a:rPr lang="fr-BE" sz="1600" u="sng" dirty="0"/>
              <a:t>2.8 : Stockage</a:t>
            </a:r>
          </a:p>
          <a:p>
            <a:pPr indent="19050"/>
            <a:r>
              <a:rPr lang="fr-BE" sz="1600" u="sng" dirty="0"/>
              <a:t>Projet 2.8.1 </a:t>
            </a:r>
            <a:r>
              <a:rPr lang="fr-BE" sz="1600" u="sng" dirty="0" err="1"/>
              <a:t>StoreAge</a:t>
            </a:r>
            <a:endParaRPr lang="fr-BE" sz="1600" u="sng" dirty="0"/>
          </a:p>
          <a:p>
            <a:pPr indent="19050"/>
            <a:r>
              <a:rPr lang="fr-BE" sz="1200" dirty="0" smtClean="0">
                <a:solidFill>
                  <a:schemeClr val="tx1"/>
                </a:solidFill>
              </a:rPr>
              <a:t>Analyse de systèmes </a:t>
            </a:r>
            <a:r>
              <a:rPr lang="fr-BE" sz="1200" dirty="0">
                <a:solidFill>
                  <a:schemeClr val="tx1"/>
                </a:solidFill>
              </a:rPr>
              <a:t>de stockage.</a:t>
            </a:r>
          </a:p>
          <a:p>
            <a:pPr indent="19050"/>
            <a:endParaRPr lang="fr-BE" sz="1400" u="sng" dirty="0" smtClean="0"/>
          </a:p>
          <a:p>
            <a:pPr indent="19050"/>
            <a:endParaRPr lang="fr-BE" sz="1400" u="sng" dirty="0"/>
          </a:p>
          <a:p>
            <a:endParaRPr lang="fr-BE" sz="1200" u="sng" dirty="0"/>
          </a:p>
          <a:p>
            <a:endParaRPr lang="fr-BE" sz="1200" u="sng" dirty="0" smtClean="0"/>
          </a:p>
          <a:p>
            <a:endParaRPr lang="fr-BE" sz="1200" dirty="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7</a:t>
            </a:fld>
            <a:endParaRPr lang="nl-NL"/>
          </a:p>
        </p:txBody>
      </p:sp>
      <p:sp>
        <p:nvSpPr>
          <p:cNvPr id="8"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1613051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chor="ctr"/>
          <a:lstStyle/>
          <a:p>
            <a:pPr algn="ctr"/>
            <a:r>
              <a:rPr lang="fr-BE" sz="3200" dirty="0" smtClean="0"/>
              <a:t>Gestion Active de la Demande</a:t>
            </a:r>
          </a:p>
          <a:p>
            <a:pPr algn="ctr"/>
            <a:r>
              <a:rPr lang="fr-BE" sz="3200" dirty="0" smtClean="0"/>
              <a:t>Projet Smart </a:t>
            </a:r>
            <a:r>
              <a:rPr lang="fr-BE" sz="3200" dirty="0" err="1" smtClean="0"/>
              <a:t>Residence</a:t>
            </a:r>
            <a:endParaRPr lang="fr-BE" sz="3200" dirty="0" smtClean="0"/>
          </a:p>
        </p:txBody>
      </p:sp>
      <p:sp>
        <p:nvSpPr>
          <p:cNvPr id="6" name="Espace réservé du numéro de diapositive 5"/>
          <p:cNvSpPr>
            <a:spLocks noGrp="1"/>
          </p:cNvSpPr>
          <p:nvPr>
            <p:ph type="sldNum" sz="quarter" idx="12"/>
          </p:nvPr>
        </p:nvSpPr>
        <p:spPr/>
        <p:txBody>
          <a:bodyPr/>
          <a:lstStyle/>
          <a:p>
            <a:pPr>
              <a:defRPr/>
            </a:pPr>
            <a:fld id="{511BFD33-74A7-45C5-9DC4-EDA4A63E318A}" type="slidenum">
              <a:rPr lang="nl-NL" smtClean="0"/>
              <a:pPr>
                <a:defRPr/>
              </a:pPr>
              <a:t>8</a:t>
            </a:fld>
            <a:endParaRPr lang="nl-NL"/>
          </a:p>
        </p:txBody>
      </p:sp>
      <p:sp>
        <p:nvSpPr>
          <p:cNvPr id="8"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9"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1190338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1.1.1. Smart </a:t>
            </a:r>
            <a:r>
              <a:rPr lang="fr-BE" dirty="0" err="1" smtClean="0"/>
              <a:t>Residence</a:t>
            </a:r>
            <a:r>
              <a:rPr lang="fr-BE" dirty="0" smtClean="0"/>
              <a:t> - Pilote</a:t>
            </a:r>
            <a:endParaRPr lang="fr-BE" dirty="0"/>
          </a:p>
        </p:txBody>
      </p:sp>
      <p:sp>
        <p:nvSpPr>
          <p:cNvPr id="3" name="Espace réservé du contenu 2"/>
          <p:cNvSpPr>
            <a:spLocks noGrp="1"/>
          </p:cNvSpPr>
          <p:nvPr>
            <p:ph idx="1"/>
          </p:nvPr>
        </p:nvSpPr>
        <p:spPr>
          <a:xfrm>
            <a:off x="2894148" y="1315438"/>
            <a:ext cx="5638292" cy="2278757"/>
          </a:xfrm>
        </p:spPr>
        <p:txBody>
          <a:bodyPr/>
          <a:lstStyle/>
          <a:p>
            <a:pPr lvl="0"/>
            <a:r>
              <a:rPr lang="fr-BE" sz="1600" u="sng" dirty="0" smtClean="0"/>
              <a:t>Coffret de comptage traditionnel</a:t>
            </a:r>
          </a:p>
          <a:p>
            <a:pPr lvl="0">
              <a:buFont typeface="+mj-lt"/>
              <a:buAutoNum type="arabicPeriod"/>
            </a:pPr>
            <a:r>
              <a:rPr lang="fr-BE" sz="1600" b="0" dirty="0" smtClean="0"/>
              <a:t>Un interrupteur général</a:t>
            </a:r>
          </a:p>
          <a:p>
            <a:pPr lvl="0">
              <a:buFont typeface="+mj-lt"/>
              <a:buAutoNum type="arabicPeriod"/>
            </a:pPr>
            <a:r>
              <a:rPr lang="fr-BE" sz="1600" b="0" dirty="0" smtClean="0"/>
              <a:t>Un </a:t>
            </a:r>
            <a:r>
              <a:rPr lang="fr-BE" sz="1600" b="0" dirty="0"/>
              <a:t>disjoncteur-sectionneur modulaire.</a:t>
            </a:r>
            <a:endParaRPr lang="fr-BE" sz="1600" dirty="0"/>
          </a:p>
          <a:p>
            <a:pPr lvl="0">
              <a:buFont typeface="+mj-lt"/>
              <a:buAutoNum type="arabicPeriod"/>
            </a:pPr>
            <a:r>
              <a:rPr lang="fr-BE" sz="1600" b="0" dirty="0" smtClean="0"/>
              <a:t>Un </a:t>
            </a:r>
            <a:r>
              <a:rPr lang="fr-BE" sz="1600" b="0" dirty="0"/>
              <a:t>compteur double tarif (deux index)</a:t>
            </a:r>
            <a:endParaRPr lang="fr-BE" sz="1600" dirty="0"/>
          </a:p>
          <a:p>
            <a:pPr lvl="0">
              <a:buFont typeface="+mj-lt"/>
              <a:buAutoNum type="arabicPeriod"/>
            </a:pPr>
            <a:r>
              <a:rPr lang="fr-BE" sz="1800" dirty="0" smtClean="0"/>
              <a:t>Un </a:t>
            </a:r>
            <a:r>
              <a:rPr lang="fr-BE" sz="1800" dirty="0"/>
              <a:t>récepteur de Télécommande centralisée</a:t>
            </a:r>
          </a:p>
          <a:p>
            <a:pPr lvl="0">
              <a:buFont typeface="+mj-lt"/>
              <a:buAutoNum type="arabicPeriod"/>
            </a:pPr>
            <a:r>
              <a:rPr lang="fr-BE" sz="1600" b="0" dirty="0"/>
              <a:t>La commande d’un chauffe-eau électrique </a:t>
            </a:r>
            <a:endParaRPr lang="fr-BE" sz="1600" dirty="0"/>
          </a:p>
          <a:p>
            <a:endParaRPr lang="fr-FR" sz="1600" dirty="0" smtClean="0"/>
          </a:p>
          <a:p>
            <a:endParaRPr lang="fr-BE" dirty="0"/>
          </a:p>
        </p:txBody>
      </p:sp>
      <p:sp>
        <p:nvSpPr>
          <p:cNvPr id="6" name="Espace réservé du numéro de diapositive 5"/>
          <p:cNvSpPr>
            <a:spLocks noGrp="1"/>
          </p:cNvSpPr>
          <p:nvPr>
            <p:ph type="sldNum" sz="quarter" idx="12"/>
          </p:nvPr>
        </p:nvSpPr>
        <p:spPr/>
        <p:txBody>
          <a:bodyPr/>
          <a:lstStyle/>
          <a:p>
            <a:pPr>
              <a:defRPr/>
            </a:pPr>
            <a:fld id="{8DB642B2-8AC4-45E9-B766-E34AE8A8FED8}" type="slidenum">
              <a:rPr lang="nl-NL" smtClean="0">
                <a:solidFill>
                  <a:srgbClr val="FFFFFF"/>
                </a:solidFill>
              </a:rPr>
              <a:pPr>
                <a:defRPr/>
              </a:pPr>
              <a:t>9</a:t>
            </a:fld>
            <a:endParaRPr lang="nl-NL">
              <a:solidFill>
                <a:srgbClr val="FFFFFF"/>
              </a:solidFill>
            </a:endParaRPr>
          </a:p>
        </p:txBody>
      </p:sp>
      <p:pic>
        <p:nvPicPr>
          <p:cNvPr id="8" name="Picture 8" descr="P206648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409" y="1292951"/>
            <a:ext cx="2058434" cy="4265899"/>
          </a:xfrm>
          <a:prstGeom prst="rect">
            <a:avLst/>
          </a:prstGeom>
          <a:solidFill>
            <a:schemeClr val="bg1">
              <a:lumMod val="85000"/>
            </a:schemeClr>
          </a:solidFill>
          <a:ln w="15875" cap="flat" cmpd="sng" algn="ctr">
            <a:solidFill>
              <a:srgbClr val="FF0000"/>
            </a:solidFill>
            <a:prstDash val="solid"/>
            <a:round/>
            <a:headEnd type="none" w="med" len="med"/>
            <a:tailEnd type="none" w="med" len="med"/>
          </a:ln>
          <a:effectLst/>
          <a:extLst/>
        </p:spPr>
      </p:pic>
      <p:sp>
        <p:nvSpPr>
          <p:cNvPr id="17" name="Ellipse 16"/>
          <p:cNvSpPr/>
          <p:nvPr/>
        </p:nvSpPr>
        <p:spPr bwMode="auto">
          <a:xfrm>
            <a:off x="2077343" y="3450645"/>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1</a:t>
            </a:r>
          </a:p>
        </p:txBody>
      </p:sp>
      <p:sp>
        <p:nvSpPr>
          <p:cNvPr id="18" name="Ellipse 17"/>
          <p:cNvSpPr/>
          <p:nvPr/>
        </p:nvSpPr>
        <p:spPr bwMode="auto">
          <a:xfrm>
            <a:off x="2306827" y="4581128"/>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BE" sz="1200" b="1" i="0" u="none" strike="noStrike" cap="none" normalizeH="0" baseline="0" dirty="0" smtClean="0">
                <a:ln>
                  <a:noFill/>
                </a:ln>
                <a:solidFill>
                  <a:srgbClr val="FF0000"/>
                </a:solidFill>
                <a:effectLst/>
                <a:latin typeface="Arial" charset="0"/>
                <a:ea typeface="ＭＳ Ｐゴシック" pitchFamily="28" charset="-128"/>
              </a:rPr>
              <a:t>2</a:t>
            </a:r>
          </a:p>
        </p:txBody>
      </p:sp>
      <p:sp>
        <p:nvSpPr>
          <p:cNvPr id="19" name="Ellipse 18"/>
          <p:cNvSpPr/>
          <p:nvPr/>
        </p:nvSpPr>
        <p:spPr bwMode="auto">
          <a:xfrm>
            <a:off x="1880529" y="2204864"/>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BE" sz="1200" b="1" dirty="0">
                <a:solidFill>
                  <a:srgbClr val="FF0000"/>
                </a:solidFill>
                <a:latin typeface="Arial" charset="0"/>
                <a:ea typeface="ＭＳ Ｐゴシック" pitchFamily="28" charset="-128"/>
              </a:rPr>
              <a:t>3</a:t>
            </a:r>
            <a:endParaRPr kumimoji="0" lang="fr-BE" sz="1200" b="1" i="0" u="none" strike="noStrike" cap="none" normalizeH="0" baseline="0" dirty="0" smtClean="0">
              <a:ln>
                <a:noFill/>
              </a:ln>
              <a:solidFill>
                <a:srgbClr val="FF0000"/>
              </a:solidFill>
              <a:effectLst/>
              <a:latin typeface="Arial" charset="0"/>
              <a:ea typeface="ＭＳ Ｐゴシック" pitchFamily="28" charset="-128"/>
            </a:endParaRPr>
          </a:p>
        </p:txBody>
      </p:sp>
      <p:sp>
        <p:nvSpPr>
          <p:cNvPr id="20" name="Ellipse 19"/>
          <p:cNvSpPr/>
          <p:nvPr/>
        </p:nvSpPr>
        <p:spPr bwMode="auto">
          <a:xfrm>
            <a:off x="1266545" y="4338457"/>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BE" sz="1200" b="1" dirty="0">
                <a:solidFill>
                  <a:srgbClr val="FF0000"/>
                </a:solidFill>
                <a:latin typeface="Arial" charset="0"/>
                <a:ea typeface="ＭＳ Ｐゴシック" pitchFamily="28" charset="-128"/>
              </a:rPr>
              <a:t>4</a:t>
            </a:r>
            <a:endParaRPr kumimoji="0" lang="fr-BE" sz="1200" b="1" i="0" u="none" strike="noStrike" cap="none" normalizeH="0" baseline="0" dirty="0" smtClean="0">
              <a:ln>
                <a:noFill/>
              </a:ln>
              <a:solidFill>
                <a:srgbClr val="FF0000"/>
              </a:solidFill>
              <a:effectLst/>
              <a:latin typeface="Arial" charset="0"/>
              <a:ea typeface="ＭＳ Ｐゴシック" pitchFamily="28" charset="-128"/>
            </a:endParaRPr>
          </a:p>
        </p:txBody>
      </p:sp>
      <p:sp>
        <p:nvSpPr>
          <p:cNvPr id="21" name="Ellipse 20"/>
          <p:cNvSpPr/>
          <p:nvPr/>
        </p:nvSpPr>
        <p:spPr bwMode="auto">
          <a:xfrm>
            <a:off x="2168561" y="5421990"/>
            <a:ext cx="288032" cy="273720"/>
          </a:xfrm>
          <a:prstGeom prst="ellipse">
            <a:avLst/>
          </a:prstGeom>
          <a:solidFill>
            <a:schemeClr val="bg1">
              <a:lumMod val="85000"/>
            </a:schemeClr>
          </a:solidFill>
          <a:ln w="158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BE" sz="1200" b="1" dirty="0">
                <a:solidFill>
                  <a:srgbClr val="FF0000"/>
                </a:solidFill>
                <a:latin typeface="Arial" charset="0"/>
                <a:ea typeface="ＭＳ Ｐゴシック" pitchFamily="28" charset="-128"/>
              </a:rPr>
              <a:t>5</a:t>
            </a:r>
            <a:endParaRPr kumimoji="0" lang="fr-BE" sz="1200" b="1" i="0" u="none" strike="noStrike" cap="none" normalizeH="0" baseline="0" dirty="0" smtClean="0">
              <a:ln>
                <a:noFill/>
              </a:ln>
              <a:solidFill>
                <a:srgbClr val="FF0000"/>
              </a:solidFill>
              <a:effectLst/>
              <a:latin typeface="Arial" charset="0"/>
              <a:ea typeface="ＭＳ Ｐゴシック" pitchFamily="28" charset="-128"/>
            </a:endParaRPr>
          </a:p>
        </p:txBody>
      </p:sp>
      <p:grpSp>
        <p:nvGrpSpPr>
          <p:cNvPr id="22" name="Groupe 21"/>
          <p:cNvGrpSpPr>
            <a:grpSpLocks/>
          </p:cNvGrpSpPr>
          <p:nvPr/>
        </p:nvGrpSpPr>
        <p:grpSpPr bwMode="auto">
          <a:xfrm>
            <a:off x="5565115" y="3762493"/>
            <a:ext cx="2658110" cy="1892300"/>
            <a:chOff x="6464" y="12875"/>
            <a:chExt cx="4186" cy="2980"/>
          </a:xfrm>
        </p:grpSpPr>
        <p:sp>
          <p:nvSpPr>
            <p:cNvPr id="23" name="Rectangle 22"/>
            <p:cNvSpPr>
              <a:spLocks noChangeArrowheads="1"/>
            </p:cNvSpPr>
            <p:nvPr/>
          </p:nvSpPr>
          <p:spPr bwMode="auto">
            <a:xfrm>
              <a:off x="8590" y="13680"/>
              <a:ext cx="260" cy="3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BE"/>
            </a:p>
          </p:txBody>
        </p:sp>
        <p:sp>
          <p:nvSpPr>
            <p:cNvPr id="24" name="Rectangle 23"/>
            <p:cNvSpPr>
              <a:spLocks noChangeArrowheads="1"/>
            </p:cNvSpPr>
            <p:nvPr/>
          </p:nvSpPr>
          <p:spPr bwMode="auto">
            <a:xfrm>
              <a:off x="6679" y="14050"/>
              <a:ext cx="607" cy="1251"/>
            </a:xfrm>
            <a:prstGeom prst="rect">
              <a:avLst/>
            </a:prstGeom>
            <a:solidFill>
              <a:srgbClr val="FFFFFF"/>
            </a:solidFill>
            <a:ln w="9525">
              <a:solidFill>
                <a:schemeClr val="bg1">
                  <a:lumMod val="50000"/>
                  <a:lumOff val="0"/>
                </a:schemeClr>
              </a:solidFill>
              <a:miter lim="800000"/>
              <a:headEnd/>
              <a:tailEnd/>
            </a:ln>
          </p:spPr>
          <p:txBody>
            <a:bodyPr rot="0" vert="horz" wrap="square" lIns="91440" tIns="45720" rIns="91440" bIns="45720" anchor="t" anchorCtr="0" upright="1">
              <a:noAutofit/>
            </a:bodyPr>
            <a:lstStyle/>
            <a:p>
              <a:endParaRPr lang="fr-BE"/>
            </a:p>
          </p:txBody>
        </p:sp>
        <p:sp>
          <p:nvSpPr>
            <p:cNvPr id="25" name="Rectangle 24"/>
            <p:cNvSpPr>
              <a:spLocks noChangeArrowheads="1"/>
            </p:cNvSpPr>
            <p:nvPr/>
          </p:nvSpPr>
          <p:spPr bwMode="auto">
            <a:xfrm>
              <a:off x="6758" y="15292"/>
              <a:ext cx="467" cy="170"/>
            </a:xfrm>
            <a:prstGeom prst="rect">
              <a:avLst/>
            </a:prstGeom>
            <a:solidFill>
              <a:srgbClr val="FFFFFF"/>
            </a:solidFill>
            <a:ln w="9525">
              <a:solidFill>
                <a:schemeClr val="bg1">
                  <a:lumMod val="50000"/>
                  <a:lumOff val="0"/>
                </a:schemeClr>
              </a:solidFill>
              <a:miter lim="800000"/>
              <a:headEnd/>
              <a:tailEnd/>
            </a:ln>
          </p:spPr>
          <p:txBody>
            <a:bodyPr rot="0" vert="horz" wrap="square" lIns="91440" tIns="45720" rIns="91440" bIns="45720" anchor="t" anchorCtr="0" upright="1">
              <a:noAutofit/>
            </a:bodyPr>
            <a:lstStyle/>
            <a:p>
              <a:endParaRPr lang="fr-BE"/>
            </a:p>
          </p:txBody>
        </p:sp>
        <p:sp>
          <p:nvSpPr>
            <p:cNvPr id="26" name="AutoShape 17"/>
            <p:cNvSpPr>
              <a:spLocks noChangeArrowheads="1"/>
            </p:cNvSpPr>
            <p:nvPr/>
          </p:nvSpPr>
          <p:spPr bwMode="auto">
            <a:xfrm>
              <a:off x="7094" y="15339"/>
              <a:ext cx="76" cy="84"/>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BE"/>
            </a:p>
          </p:txBody>
        </p:sp>
        <p:sp>
          <p:nvSpPr>
            <p:cNvPr id="27" name="AutoShape 18"/>
            <p:cNvSpPr>
              <a:spLocks noChangeArrowheads="1"/>
            </p:cNvSpPr>
            <p:nvPr/>
          </p:nvSpPr>
          <p:spPr bwMode="auto">
            <a:xfrm>
              <a:off x="6848" y="15339"/>
              <a:ext cx="77" cy="84"/>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BE"/>
            </a:p>
          </p:txBody>
        </p:sp>
        <p:grpSp>
          <p:nvGrpSpPr>
            <p:cNvPr id="28" name="Group 19"/>
            <p:cNvGrpSpPr>
              <a:grpSpLocks/>
            </p:cNvGrpSpPr>
            <p:nvPr/>
          </p:nvGrpSpPr>
          <p:grpSpPr bwMode="auto">
            <a:xfrm>
              <a:off x="7108" y="14690"/>
              <a:ext cx="107" cy="313"/>
              <a:chOff x="2769" y="4086"/>
              <a:chExt cx="198" cy="526"/>
            </a:xfrm>
          </p:grpSpPr>
          <p:sp>
            <p:nvSpPr>
              <p:cNvPr id="91" name="AutoShape 20"/>
              <p:cNvSpPr>
                <a:spLocks noChangeArrowheads="1"/>
              </p:cNvSpPr>
              <p:nvPr/>
            </p:nvSpPr>
            <p:spPr bwMode="auto">
              <a:xfrm>
                <a:off x="2769" y="4086"/>
                <a:ext cx="143" cy="143"/>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BE"/>
              </a:p>
            </p:txBody>
          </p:sp>
          <p:sp>
            <p:nvSpPr>
              <p:cNvPr id="92" name="AutoShape 21"/>
              <p:cNvSpPr>
                <a:spLocks noChangeArrowheads="1"/>
              </p:cNvSpPr>
              <p:nvPr/>
            </p:nvSpPr>
            <p:spPr bwMode="auto">
              <a:xfrm>
                <a:off x="2769" y="4469"/>
                <a:ext cx="143" cy="143"/>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BE"/>
              </a:p>
            </p:txBody>
          </p:sp>
          <p:cxnSp>
            <p:nvCxnSpPr>
              <p:cNvPr id="93" name="AutoShape 22"/>
              <p:cNvCxnSpPr>
                <a:cxnSpLocks noChangeShapeType="1"/>
              </p:cNvCxnSpPr>
              <p:nvPr/>
            </p:nvCxnSpPr>
            <p:spPr bwMode="auto">
              <a:xfrm>
                <a:off x="2967" y="4157"/>
                <a:ext cx="0" cy="38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29" name="AutoShape 23"/>
            <p:cNvCxnSpPr>
              <a:cxnSpLocks noChangeShapeType="1"/>
            </p:cNvCxnSpPr>
            <p:nvPr/>
          </p:nvCxnSpPr>
          <p:spPr bwMode="auto">
            <a:xfrm flipV="1">
              <a:off x="7130" y="14651"/>
              <a:ext cx="0" cy="3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24"/>
            <p:cNvCxnSpPr>
              <a:cxnSpLocks noChangeShapeType="1"/>
            </p:cNvCxnSpPr>
            <p:nvPr/>
          </p:nvCxnSpPr>
          <p:spPr bwMode="auto">
            <a:xfrm flipH="1">
              <a:off x="6888" y="14651"/>
              <a:ext cx="242"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AutoShape 25"/>
            <p:cNvCxnSpPr>
              <a:cxnSpLocks noChangeShapeType="1"/>
            </p:cNvCxnSpPr>
            <p:nvPr/>
          </p:nvCxnSpPr>
          <p:spPr bwMode="auto">
            <a:xfrm flipV="1">
              <a:off x="6888" y="14651"/>
              <a:ext cx="0" cy="68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AutoShape 26"/>
            <p:cNvCxnSpPr>
              <a:cxnSpLocks noChangeShapeType="1"/>
            </p:cNvCxnSpPr>
            <p:nvPr/>
          </p:nvCxnSpPr>
          <p:spPr bwMode="auto">
            <a:xfrm>
              <a:off x="7130" y="15003"/>
              <a:ext cx="0" cy="33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3" name="Text Box 27"/>
            <p:cNvSpPr txBox="1">
              <a:spLocks noChangeArrowheads="1"/>
            </p:cNvSpPr>
            <p:nvPr/>
          </p:nvSpPr>
          <p:spPr bwMode="auto">
            <a:xfrm>
              <a:off x="6464" y="13548"/>
              <a:ext cx="1144"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800">
                  <a:solidFill>
                    <a:srgbClr val="000080"/>
                  </a:solidFill>
                  <a:effectLst/>
                  <a:latin typeface="Arial"/>
                  <a:ea typeface="Times New Roman"/>
                  <a:cs typeface="Times New Roman"/>
                </a:rPr>
                <a:t>Coffret de comptage</a:t>
              </a:r>
              <a:endParaRPr lang="fr-BE" sz="1100">
                <a:solidFill>
                  <a:srgbClr val="000080"/>
                </a:solidFill>
                <a:effectLst/>
                <a:latin typeface="Arial"/>
                <a:ea typeface="Times New Roman"/>
                <a:cs typeface="Times New Roman"/>
              </a:endParaRPr>
            </a:p>
          </p:txBody>
        </p:sp>
        <p:sp>
          <p:nvSpPr>
            <p:cNvPr id="34" name="Text Box 28"/>
            <p:cNvSpPr txBox="1">
              <a:spLocks noChangeArrowheads="1"/>
            </p:cNvSpPr>
            <p:nvPr/>
          </p:nvSpPr>
          <p:spPr bwMode="auto">
            <a:xfrm>
              <a:off x="6464" y="14207"/>
              <a:ext cx="1024"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indent="-62865" algn="ctr">
                <a:spcAft>
                  <a:spcPts val="0"/>
                </a:spcAft>
              </a:pPr>
              <a:r>
                <a:rPr lang="fr-FR" sz="700">
                  <a:solidFill>
                    <a:srgbClr val="000080"/>
                  </a:solidFill>
                  <a:effectLst/>
                  <a:latin typeface="Arial"/>
                  <a:ea typeface="Times New Roman"/>
                  <a:cs typeface="Times New Roman"/>
                </a:rPr>
                <a:t>Contact NO</a:t>
              </a:r>
              <a:endParaRPr lang="fr-BE" sz="1100">
                <a:solidFill>
                  <a:srgbClr val="000080"/>
                </a:solidFill>
                <a:effectLst/>
                <a:latin typeface="Arial"/>
                <a:ea typeface="Times New Roman"/>
                <a:cs typeface="Times New Roman"/>
              </a:endParaRPr>
            </a:p>
            <a:p>
              <a:pPr algn="ctr">
                <a:spcAft>
                  <a:spcPts val="0"/>
                </a:spcAft>
              </a:pPr>
              <a:r>
                <a:rPr lang="fr-FR" sz="700">
                  <a:solidFill>
                    <a:srgbClr val="000080"/>
                  </a:solidFill>
                  <a:effectLst/>
                  <a:latin typeface="Arial"/>
                  <a:ea typeface="Times New Roman"/>
                  <a:cs typeface="Times New Roman"/>
                </a:rPr>
                <a:t>In 2A</a:t>
              </a:r>
              <a:endParaRPr lang="fr-BE" sz="1100">
                <a:solidFill>
                  <a:srgbClr val="000080"/>
                </a:solidFill>
                <a:effectLst/>
                <a:latin typeface="Arial"/>
                <a:ea typeface="Times New Roman"/>
                <a:cs typeface="Times New Roman"/>
              </a:endParaRPr>
            </a:p>
          </p:txBody>
        </p:sp>
        <p:sp>
          <p:nvSpPr>
            <p:cNvPr id="35" name="Rectangle 34"/>
            <p:cNvSpPr>
              <a:spLocks noChangeArrowheads="1"/>
            </p:cNvSpPr>
            <p:nvPr/>
          </p:nvSpPr>
          <p:spPr bwMode="auto">
            <a:xfrm>
              <a:off x="7661" y="13210"/>
              <a:ext cx="1263" cy="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fr-BE"/>
            </a:p>
          </p:txBody>
        </p:sp>
        <p:cxnSp>
          <p:nvCxnSpPr>
            <p:cNvPr id="36" name="AutoShape 30"/>
            <p:cNvCxnSpPr>
              <a:cxnSpLocks noChangeShapeType="1"/>
            </p:cNvCxnSpPr>
            <p:nvPr/>
          </p:nvCxnSpPr>
          <p:spPr bwMode="auto">
            <a:xfrm>
              <a:off x="7763" y="13378"/>
              <a:ext cx="1106" cy="0"/>
            </a:xfrm>
            <a:prstGeom prst="straightConnector1">
              <a:avLst/>
            </a:prstGeom>
            <a:noFill/>
            <a:ln w="34925">
              <a:solidFill>
                <a:srgbClr val="000000"/>
              </a:solidFill>
              <a:round/>
              <a:headEnd/>
              <a:tailEnd/>
            </a:ln>
            <a:extLst>
              <a:ext uri="{909E8E84-426E-40DD-AFC4-6F175D3DCCD1}">
                <a14:hiddenFill xmlns:a14="http://schemas.microsoft.com/office/drawing/2010/main">
                  <a:noFill/>
                </a14:hiddenFill>
              </a:ext>
            </a:extLst>
          </p:spPr>
        </p:cxnSp>
        <p:cxnSp>
          <p:nvCxnSpPr>
            <p:cNvPr id="37" name="AutoShape 31"/>
            <p:cNvCxnSpPr>
              <a:cxnSpLocks noChangeShapeType="1"/>
            </p:cNvCxnSpPr>
            <p:nvPr/>
          </p:nvCxnSpPr>
          <p:spPr bwMode="auto">
            <a:xfrm>
              <a:off x="7763" y="13591"/>
              <a:ext cx="1106" cy="0"/>
            </a:xfrm>
            <a:prstGeom prst="straightConnector1">
              <a:avLst/>
            </a:prstGeom>
            <a:noFill/>
            <a:ln w="34925">
              <a:solidFill>
                <a:srgbClr val="000000"/>
              </a:solidFill>
              <a:round/>
              <a:headEnd/>
              <a:tailEnd/>
            </a:ln>
            <a:extLst>
              <a:ext uri="{909E8E84-426E-40DD-AFC4-6F175D3DCCD1}">
                <a14:hiddenFill xmlns:a14="http://schemas.microsoft.com/office/drawing/2010/main">
                  <a:noFill/>
                </a14:hiddenFill>
              </a:ext>
            </a:extLst>
          </p:spPr>
        </p:cxnSp>
        <p:cxnSp>
          <p:nvCxnSpPr>
            <p:cNvPr id="38" name="AutoShape 32"/>
            <p:cNvCxnSpPr>
              <a:cxnSpLocks noChangeShapeType="1"/>
            </p:cNvCxnSpPr>
            <p:nvPr/>
          </p:nvCxnSpPr>
          <p:spPr bwMode="auto">
            <a:xfrm>
              <a:off x="7847" y="14180"/>
              <a:ext cx="1" cy="1396"/>
            </a:xfrm>
            <a:prstGeom prst="straightConnector1">
              <a:avLst/>
            </a:prstGeom>
            <a:noFill/>
            <a:ln w="9525">
              <a:solidFill>
                <a:srgbClr val="CC6600"/>
              </a:solidFill>
              <a:round/>
              <a:headEnd/>
              <a:tailEnd/>
            </a:ln>
            <a:extLst>
              <a:ext uri="{909E8E84-426E-40DD-AFC4-6F175D3DCCD1}">
                <a14:hiddenFill xmlns:a14="http://schemas.microsoft.com/office/drawing/2010/main">
                  <a:noFill/>
                </a14:hiddenFill>
              </a:ext>
            </a:extLst>
          </p:spPr>
        </p:cxnSp>
        <p:cxnSp>
          <p:nvCxnSpPr>
            <p:cNvPr id="39" name="AutoShape 33"/>
            <p:cNvCxnSpPr>
              <a:cxnSpLocks noChangeShapeType="1"/>
            </p:cNvCxnSpPr>
            <p:nvPr/>
          </p:nvCxnSpPr>
          <p:spPr bwMode="auto">
            <a:xfrm flipH="1">
              <a:off x="7130" y="15576"/>
              <a:ext cx="717" cy="0"/>
            </a:xfrm>
            <a:prstGeom prst="straightConnector1">
              <a:avLst/>
            </a:prstGeom>
            <a:noFill/>
            <a:ln w="9525">
              <a:solidFill>
                <a:srgbClr val="CC6600"/>
              </a:solidFill>
              <a:round/>
              <a:headEnd/>
              <a:tailEnd/>
            </a:ln>
            <a:extLst>
              <a:ext uri="{909E8E84-426E-40DD-AFC4-6F175D3DCCD1}">
                <a14:hiddenFill xmlns:a14="http://schemas.microsoft.com/office/drawing/2010/main">
                  <a:noFill/>
                </a14:hiddenFill>
              </a:ext>
            </a:extLst>
          </p:spPr>
        </p:cxnSp>
        <p:cxnSp>
          <p:nvCxnSpPr>
            <p:cNvPr id="40" name="AutoShape 34"/>
            <p:cNvCxnSpPr>
              <a:cxnSpLocks noChangeShapeType="1"/>
            </p:cNvCxnSpPr>
            <p:nvPr/>
          </p:nvCxnSpPr>
          <p:spPr bwMode="auto">
            <a:xfrm>
              <a:off x="7130" y="15423"/>
              <a:ext cx="0" cy="153"/>
            </a:xfrm>
            <a:prstGeom prst="straightConnector1">
              <a:avLst/>
            </a:prstGeom>
            <a:noFill/>
            <a:ln w="9525">
              <a:solidFill>
                <a:srgbClr val="CC6600"/>
              </a:solidFill>
              <a:round/>
              <a:headEnd/>
              <a:tailEnd/>
            </a:ln>
            <a:extLst>
              <a:ext uri="{909E8E84-426E-40DD-AFC4-6F175D3DCCD1}">
                <a14:hiddenFill xmlns:a14="http://schemas.microsoft.com/office/drawing/2010/main">
                  <a:noFill/>
                </a14:hiddenFill>
              </a:ext>
            </a:extLst>
          </p:spPr>
        </p:cxnSp>
        <p:cxnSp>
          <p:nvCxnSpPr>
            <p:cNvPr id="41" name="AutoShape 35"/>
            <p:cNvCxnSpPr>
              <a:cxnSpLocks noChangeShapeType="1"/>
            </p:cNvCxnSpPr>
            <p:nvPr/>
          </p:nvCxnSpPr>
          <p:spPr bwMode="auto">
            <a:xfrm flipV="1">
              <a:off x="7847" y="13591"/>
              <a:ext cx="1" cy="349"/>
            </a:xfrm>
            <a:prstGeom prst="straightConnector1">
              <a:avLst/>
            </a:prstGeom>
            <a:noFill/>
            <a:ln w="9525">
              <a:solidFill>
                <a:srgbClr val="CC6600"/>
              </a:solidFill>
              <a:round/>
              <a:headEnd/>
              <a:tailEnd/>
            </a:ln>
            <a:extLst>
              <a:ext uri="{909E8E84-426E-40DD-AFC4-6F175D3DCCD1}">
                <a14:hiddenFill xmlns:a14="http://schemas.microsoft.com/office/drawing/2010/main">
                  <a:noFill/>
                </a14:hiddenFill>
              </a:ext>
            </a:extLst>
          </p:spPr>
        </p:cxnSp>
        <p:cxnSp>
          <p:nvCxnSpPr>
            <p:cNvPr id="42" name="AutoShape 36"/>
            <p:cNvCxnSpPr>
              <a:cxnSpLocks noChangeShapeType="1"/>
            </p:cNvCxnSpPr>
            <p:nvPr/>
          </p:nvCxnSpPr>
          <p:spPr bwMode="auto">
            <a:xfrm flipV="1">
              <a:off x="8013" y="13378"/>
              <a:ext cx="1" cy="562"/>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sp>
          <p:nvSpPr>
            <p:cNvPr id="43" name="Rectangle 42"/>
            <p:cNvSpPr>
              <a:spLocks noChangeArrowheads="1"/>
            </p:cNvSpPr>
            <p:nvPr/>
          </p:nvSpPr>
          <p:spPr bwMode="auto">
            <a:xfrm>
              <a:off x="8208" y="14746"/>
              <a:ext cx="743" cy="475"/>
            </a:xfrm>
            <a:prstGeom prst="rect">
              <a:avLst/>
            </a:prstGeom>
            <a:solidFill>
              <a:srgbClr val="FFFFFF"/>
            </a:solidFill>
            <a:ln w="9525">
              <a:solidFill>
                <a:schemeClr val="bg1">
                  <a:lumMod val="50000"/>
                  <a:lumOff val="0"/>
                </a:schemeClr>
              </a:solidFill>
              <a:miter lim="800000"/>
              <a:headEnd/>
              <a:tailEnd/>
            </a:ln>
          </p:spPr>
          <p:txBody>
            <a:bodyPr rot="0" vert="horz" wrap="square" lIns="91440" tIns="45720" rIns="91440" bIns="45720" anchor="t" anchorCtr="0" upright="1">
              <a:noAutofit/>
            </a:bodyPr>
            <a:lstStyle/>
            <a:p>
              <a:endParaRPr lang="fr-BE"/>
            </a:p>
          </p:txBody>
        </p:sp>
        <p:sp>
          <p:nvSpPr>
            <p:cNvPr id="44" name="AutoShape 38"/>
            <p:cNvSpPr>
              <a:spLocks noChangeArrowheads="1"/>
            </p:cNvSpPr>
            <p:nvPr/>
          </p:nvSpPr>
          <p:spPr bwMode="auto">
            <a:xfrm>
              <a:off x="8253" y="15064"/>
              <a:ext cx="77" cy="8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BE"/>
            </a:p>
          </p:txBody>
        </p:sp>
        <p:sp>
          <p:nvSpPr>
            <p:cNvPr id="45" name="AutoShape 39"/>
            <p:cNvSpPr>
              <a:spLocks noChangeArrowheads="1"/>
            </p:cNvSpPr>
            <p:nvPr/>
          </p:nvSpPr>
          <p:spPr bwMode="auto">
            <a:xfrm>
              <a:off x="8453" y="15064"/>
              <a:ext cx="76" cy="85"/>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BE"/>
            </a:p>
          </p:txBody>
        </p:sp>
        <p:grpSp>
          <p:nvGrpSpPr>
            <p:cNvPr id="46" name="Group 40"/>
            <p:cNvGrpSpPr>
              <a:grpSpLocks/>
            </p:cNvGrpSpPr>
            <p:nvPr/>
          </p:nvGrpSpPr>
          <p:grpSpPr bwMode="auto">
            <a:xfrm>
              <a:off x="8610" y="14845"/>
              <a:ext cx="105" cy="313"/>
              <a:chOff x="2769" y="4086"/>
              <a:chExt cx="198" cy="526"/>
            </a:xfrm>
          </p:grpSpPr>
          <p:sp>
            <p:nvSpPr>
              <p:cNvPr id="88" name="AutoShape 41"/>
              <p:cNvSpPr>
                <a:spLocks noChangeArrowheads="1"/>
              </p:cNvSpPr>
              <p:nvPr/>
            </p:nvSpPr>
            <p:spPr bwMode="auto">
              <a:xfrm>
                <a:off x="2769" y="4086"/>
                <a:ext cx="143" cy="143"/>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BE"/>
              </a:p>
            </p:txBody>
          </p:sp>
          <p:sp>
            <p:nvSpPr>
              <p:cNvPr id="89" name="AutoShape 42"/>
              <p:cNvSpPr>
                <a:spLocks noChangeArrowheads="1"/>
              </p:cNvSpPr>
              <p:nvPr/>
            </p:nvSpPr>
            <p:spPr bwMode="auto">
              <a:xfrm>
                <a:off x="2769" y="4469"/>
                <a:ext cx="143" cy="143"/>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BE"/>
              </a:p>
            </p:txBody>
          </p:sp>
          <p:cxnSp>
            <p:nvCxnSpPr>
              <p:cNvPr id="90" name="AutoShape 43"/>
              <p:cNvCxnSpPr>
                <a:cxnSpLocks noChangeShapeType="1"/>
              </p:cNvCxnSpPr>
              <p:nvPr/>
            </p:nvCxnSpPr>
            <p:spPr bwMode="auto">
              <a:xfrm>
                <a:off x="2967" y="4157"/>
                <a:ext cx="0" cy="38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47" name="Group 44"/>
            <p:cNvGrpSpPr>
              <a:grpSpLocks/>
            </p:cNvGrpSpPr>
            <p:nvPr/>
          </p:nvGrpSpPr>
          <p:grpSpPr bwMode="auto">
            <a:xfrm>
              <a:off x="8767" y="14845"/>
              <a:ext cx="107" cy="313"/>
              <a:chOff x="2769" y="4086"/>
              <a:chExt cx="198" cy="526"/>
            </a:xfrm>
          </p:grpSpPr>
          <p:sp>
            <p:nvSpPr>
              <p:cNvPr id="85" name="AutoShape 45"/>
              <p:cNvSpPr>
                <a:spLocks noChangeArrowheads="1"/>
              </p:cNvSpPr>
              <p:nvPr/>
            </p:nvSpPr>
            <p:spPr bwMode="auto">
              <a:xfrm>
                <a:off x="2769" y="4086"/>
                <a:ext cx="143" cy="143"/>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BE"/>
              </a:p>
            </p:txBody>
          </p:sp>
          <p:sp>
            <p:nvSpPr>
              <p:cNvPr id="86" name="AutoShape 46"/>
              <p:cNvSpPr>
                <a:spLocks noChangeArrowheads="1"/>
              </p:cNvSpPr>
              <p:nvPr/>
            </p:nvSpPr>
            <p:spPr bwMode="auto">
              <a:xfrm>
                <a:off x="2769" y="4469"/>
                <a:ext cx="143" cy="143"/>
              </a:xfrm>
              <a:prstGeom prst="flowChartConnector">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fr-BE"/>
              </a:p>
            </p:txBody>
          </p:sp>
          <p:cxnSp>
            <p:nvCxnSpPr>
              <p:cNvPr id="87" name="AutoShape 47"/>
              <p:cNvCxnSpPr>
                <a:cxnSpLocks noChangeShapeType="1"/>
              </p:cNvCxnSpPr>
              <p:nvPr/>
            </p:nvCxnSpPr>
            <p:spPr bwMode="auto">
              <a:xfrm>
                <a:off x="2967" y="4157"/>
                <a:ext cx="0" cy="38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48" name="AutoShape 48"/>
            <p:cNvCxnSpPr>
              <a:cxnSpLocks noChangeShapeType="1"/>
            </p:cNvCxnSpPr>
            <p:nvPr/>
          </p:nvCxnSpPr>
          <p:spPr bwMode="auto">
            <a:xfrm flipH="1">
              <a:off x="8644" y="14188"/>
              <a:ext cx="0" cy="649"/>
            </a:xfrm>
            <a:prstGeom prst="straightConnector1">
              <a:avLst/>
            </a:prstGeom>
            <a:noFill/>
            <a:ln w="9525">
              <a:solidFill>
                <a:srgbClr val="CC6600"/>
              </a:solidFill>
              <a:round/>
              <a:headEnd/>
              <a:tailEnd/>
            </a:ln>
            <a:extLst>
              <a:ext uri="{909E8E84-426E-40DD-AFC4-6F175D3DCCD1}">
                <a14:hiddenFill xmlns:a14="http://schemas.microsoft.com/office/drawing/2010/main">
                  <a:noFill/>
                </a14:hiddenFill>
              </a:ext>
            </a:extLst>
          </p:spPr>
        </p:cxnSp>
        <p:cxnSp>
          <p:nvCxnSpPr>
            <p:cNvPr id="49" name="AutoShape 49"/>
            <p:cNvCxnSpPr>
              <a:cxnSpLocks noChangeShapeType="1"/>
            </p:cNvCxnSpPr>
            <p:nvPr/>
          </p:nvCxnSpPr>
          <p:spPr bwMode="auto">
            <a:xfrm>
              <a:off x="8788" y="14180"/>
              <a:ext cx="0" cy="657"/>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50" name="AutoShape 50"/>
            <p:cNvCxnSpPr>
              <a:cxnSpLocks noChangeShapeType="1"/>
            </p:cNvCxnSpPr>
            <p:nvPr/>
          </p:nvCxnSpPr>
          <p:spPr bwMode="auto">
            <a:xfrm>
              <a:off x="8253" y="14988"/>
              <a:ext cx="671" cy="0"/>
            </a:xfrm>
            <a:prstGeom prst="straightConnector1">
              <a:avLst/>
            </a:prstGeom>
            <a:noFill/>
            <a:ln w="6350">
              <a:solidFill>
                <a:srgbClr val="000000"/>
              </a:solidFill>
              <a:prstDash val="lgDashDot"/>
              <a:round/>
              <a:headEnd/>
              <a:tailEnd/>
            </a:ln>
            <a:extLst>
              <a:ext uri="{909E8E84-426E-40DD-AFC4-6F175D3DCCD1}">
                <a14:hiddenFill xmlns:a14="http://schemas.microsoft.com/office/drawing/2010/main">
                  <a:noFill/>
                </a14:hiddenFill>
              </a:ext>
            </a:extLst>
          </p:spPr>
        </p:cxnSp>
        <p:sp>
          <p:nvSpPr>
            <p:cNvPr id="51" name="Arc 51"/>
            <p:cNvSpPr>
              <a:spLocks/>
            </p:cNvSpPr>
            <p:nvPr/>
          </p:nvSpPr>
          <p:spPr bwMode="auto">
            <a:xfrm rot="5400000" flipH="1" flipV="1">
              <a:off x="8309" y="14837"/>
              <a:ext cx="63" cy="1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BE"/>
            </a:p>
          </p:txBody>
        </p:sp>
        <p:sp>
          <p:nvSpPr>
            <p:cNvPr id="52" name="Arc 52"/>
            <p:cNvSpPr>
              <a:spLocks/>
            </p:cNvSpPr>
            <p:nvPr/>
          </p:nvSpPr>
          <p:spPr bwMode="auto">
            <a:xfrm rot="5400000" flipH="1" flipV="1">
              <a:off x="8409" y="14840"/>
              <a:ext cx="63" cy="99"/>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BE"/>
            </a:p>
          </p:txBody>
        </p:sp>
        <p:cxnSp>
          <p:nvCxnSpPr>
            <p:cNvPr id="53" name="AutoShape 53"/>
            <p:cNvCxnSpPr>
              <a:cxnSpLocks noChangeShapeType="1"/>
            </p:cNvCxnSpPr>
            <p:nvPr/>
          </p:nvCxnSpPr>
          <p:spPr bwMode="auto">
            <a:xfrm>
              <a:off x="8291" y="14918"/>
              <a:ext cx="0" cy="14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4" name="AutoShape 54"/>
            <p:cNvCxnSpPr>
              <a:cxnSpLocks noChangeShapeType="1"/>
            </p:cNvCxnSpPr>
            <p:nvPr/>
          </p:nvCxnSpPr>
          <p:spPr bwMode="auto">
            <a:xfrm>
              <a:off x="8490" y="14921"/>
              <a:ext cx="0" cy="14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 name="AutoShape 55"/>
            <p:cNvCxnSpPr>
              <a:cxnSpLocks noChangeShapeType="1"/>
            </p:cNvCxnSpPr>
            <p:nvPr/>
          </p:nvCxnSpPr>
          <p:spPr bwMode="auto">
            <a:xfrm>
              <a:off x="8013" y="14180"/>
              <a:ext cx="1" cy="1395"/>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56" name="AutoShape 56"/>
            <p:cNvCxnSpPr>
              <a:cxnSpLocks noChangeShapeType="1"/>
            </p:cNvCxnSpPr>
            <p:nvPr/>
          </p:nvCxnSpPr>
          <p:spPr bwMode="auto">
            <a:xfrm>
              <a:off x="8013" y="15575"/>
              <a:ext cx="278" cy="1"/>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57" name="AutoShape 57"/>
            <p:cNvCxnSpPr>
              <a:cxnSpLocks noChangeShapeType="1"/>
            </p:cNvCxnSpPr>
            <p:nvPr/>
          </p:nvCxnSpPr>
          <p:spPr bwMode="auto">
            <a:xfrm flipV="1">
              <a:off x="8291" y="15149"/>
              <a:ext cx="1" cy="427"/>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58" name="AutoShape 58"/>
            <p:cNvCxnSpPr>
              <a:cxnSpLocks noChangeShapeType="1"/>
            </p:cNvCxnSpPr>
            <p:nvPr/>
          </p:nvCxnSpPr>
          <p:spPr bwMode="auto">
            <a:xfrm>
              <a:off x="6888" y="15423"/>
              <a:ext cx="0" cy="235"/>
            </a:xfrm>
            <a:prstGeom prst="straightConnector1">
              <a:avLst/>
            </a:prstGeom>
            <a:noFill/>
            <a:ln w="9525">
              <a:solidFill>
                <a:srgbClr val="CC6600"/>
              </a:solidFill>
              <a:round/>
              <a:headEnd/>
              <a:tailEnd/>
            </a:ln>
            <a:extLst>
              <a:ext uri="{909E8E84-426E-40DD-AFC4-6F175D3DCCD1}">
                <a14:hiddenFill xmlns:a14="http://schemas.microsoft.com/office/drawing/2010/main">
                  <a:noFill/>
                </a14:hiddenFill>
              </a:ext>
            </a:extLst>
          </p:spPr>
        </p:cxnSp>
        <p:cxnSp>
          <p:nvCxnSpPr>
            <p:cNvPr id="59" name="AutoShape 59"/>
            <p:cNvCxnSpPr>
              <a:cxnSpLocks noChangeShapeType="1"/>
            </p:cNvCxnSpPr>
            <p:nvPr/>
          </p:nvCxnSpPr>
          <p:spPr bwMode="auto">
            <a:xfrm>
              <a:off x="6888" y="15658"/>
              <a:ext cx="1602" cy="1"/>
            </a:xfrm>
            <a:prstGeom prst="straightConnector1">
              <a:avLst/>
            </a:prstGeom>
            <a:noFill/>
            <a:ln w="9525">
              <a:solidFill>
                <a:srgbClr val="CC6600"/>
              </a:solidFill>
              <a:round/>
              <a:headEnd/>
              <a:tailEnd/>
            </a:ln>
            <a:extLst>
              <a:ext uri="{909E8E84-426E-40DD-AFC4-6F175D3DCCD1}">
                <a14:hiddenFill xmlns:a14="http://schemas.microsoft.com/office/drawing/2010/main">
                  <a:noFill/>
                </a14:hiddenFill>
              </a:ext>
            </a:extLst>
          </p:spPr>
        </p:cxnSp>
        <p:cxnSp>
          <p:nvCxnSpPr>
            <p:cNvPr id="60" name="AutoShape 60"/>
            <p:cNvCxnSpPr>
              <a:cxnSpLocks noChangeShapeType="1"/>
            </p:cNvCxnSpPr>
            <p:nvPr/>
          </p:nvCxnSpPr>
          <p:spPr bwMode="auto">
            <a:xfrm>
              <a:off x="8490" y="15149"/>
              <a:ext cx="0" cy="509"/>
            </a:xfrm>
            <a:prstGeom prst="straightConnector1">
              <a:avLst/>
            </a:prstGeom>
            <a:noFill/>
            <a:ln w="9525">
              <a:solidFill>
                <a:srgbClr val="CC6600"/>
              </a:solidFill>
              <a:round/>
              <a:headEnd/>
              <a:tailEnd/>
            </a:ln>
            <a:extLst>
              <a:ext uri="{909E8E84-426E-40DD-AFC4-6F175D3DCCD1}">
                <a14:hiddenFill xmlns:a14="http://schemas.microsoft.com/office/drawing/2010/main">
                  <a:noFill/>
                </a14:hiddenFill>
              </a:ext>
            </a:extLst>
          </p:spPr>
        </p:cxnSp>
        <p:cxnSp>
          <p:nvCxnSpPr>
            <p:cNvPr id="61" name="AutoShape 61"/>
            <p:cNvCxnSpPr>
              <a:cxnSpLocks noChangeShapeType="1"/>
            </p:cNvCxnSpPr>
            <p:nvPr/>
          </p:nvCxnSpPr>
          <p:spPr bwMode="auto">
            <a:xfrm>
              <a:off x="8644" y="15149"/>
              <a:ext cx="0" cy="510"/>
            </a:xfrm>
            <a:prstGeom prst="straightConnector1">
              <a:avLst/>
            </a:prstGeom>
            <a:noFill/>
            <a:ln w="9525">
              <a:solidFill>
                <a:srgbClr val="CC6600"/>
              </a:solidFill>
              <a:round/>
              <a:headEnd/>
              <a:tailEnd/>
            </a:ln>
            <a:extLst>
              <a:ext uri="{909E8E84-426E-40DD-AFC4-6F175D3DCCD1}">
                <a14:hiddenFill xmlns:a14="http://schemas.microsoft.com/office/drawing/2010/main">
                  <a:noFill/>
                </a14:hiddenFill>
              </a:ext>
            </a:extLst>
          </p:spPr>
        </p:cxnSp>
        <p:cxnSp>
          <p:nvCxnSpPr>
            <p:cNvPr id="62" name="AutoShape 62"/>
            <p:cNvCxnSpPr>
              <a:cxnSpLocks noChangeShapeType="1"/>
            </p:cNvCxnSpPr>
            <p:nvPr/>
          </p:nvCxnSpPr>
          <p:spPr bwMode="auto">
            <a:xfrm flipV="1">
              <a:off x="8644" y="15658"/>
              <a:ext cx="280" cy="1"/>
            </a:xfrm>
            <a:prstGeom prst="straightConnector1">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cxnSp>
        <p:cxnSp>
          <p:nvCxnSpPr>
            <p:cNvPr id="63" name="AutoShape 63"/>
            <p:cNvCxnSpPr>
              <a:cxnSpLocks noChangeShapeType="1"/>
            </p:cNvCxnSpPr>
            <p:nvPr/>
          </p:nvCxnSpPr>
          <p:spPr bwMode="auto">
            <a:xfrm>
              <a:off x="8789" y="15149"/>
              <a:ext cx="0" cy="426"/>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cxnSp>
          <p:nvCxnSpPr>
            <p:cNvPr id="64" name="AutoShape 64"/>
            <p:cNvCxnSpPr>
              <a:cxnSpLocks noChangeShapeType="1"/>
            </p:cNvCxnSpPr>
            <p:nvPr/>
          </p:nvCxnSpPr>
          <p:spPr bwMode="auto">
            <a:xfrm>
              <a:off x="8789" y="15575"/>
              <a:ext cx="135" cy="0"/>
            </a:xfrm>
            <a:prstGeom prst="straightConnector1">
              <a:avLst/>
            </a:prstGeom>
            <a:noFill/>
            <a:ln w="9525">
              <a:solidFill>
                <a:srgbClr val="0070C0"/>
              </a:solidFill>
              <a:round/>
              <a:headEnd/>
              <a:tailEnd type="triangle" w="med" len="med"/>
            </a:ln>
            <a:extLst>
              <a:ext uri="{909E8E84-426E-40DD-AFC4-6F175D3DCCD1}">
                <a14:hiddenFill xmlns:a14="http://schemas.microsoft.com/office/drawing/2010/main">
                  <a:noFill/>
                </a14:hiddenFill>
              </a:ext>
            </a:extLst>
          </p:spPr>
        </p:cxnSp>
        <p:cxnSp>
          <p:nvCxnSpPr>
            <p:cNvPr id="65" name="AutoShape 65"/>
            <p:cNvCxnSpPr>
              <a:cxnSpLocks noChangeShapeType="1"/>
            </p:cNvCxnSpPr>
            <p:nvPr/>
          </p:nvCxnSpPr>
          <p:spPr bwMode="auto">
            <a:xfrm flipV="1">
              <a:off x="8642" y="13591"/>
              <a:ext cx="0" cy="349"/>
            </a:xfrm>
            <a:prstGeom prst="straightConnector1">
              <a:avLst/>
            </a:prstGeom>
            <a:noFill/>
            <a:ln w="9525">
              <a:solidFill>
                <a:srgbClr val="CC6600"/>
              </a:solidFill>
              <a:round/>
              <a:headEnd/>
              <a:tailEnd/>
            </a:ln>
            <a:extLst>
              <a:ext uri="{909E8E84-426E-40DD-AFC4-6F175D3DCCD1}">
                <a14:hiddenFill xmlns:a14="http://schemas.microsoft.com/office/drawing/2010/main">
                  <a:noFill/>
                </a14:hiddenFill>
              </a:ext>
            </a:extLst>
          </p:spPr>
        </p:cxnSp>
        <p:cxnSp>
          <p:nvCxnSpPr>
            <p:cNvPr id="66" name="AutoShape 66"/>
            <p:cNvCxnSpPr>
              <a:cxnSpLocks noChangeShapeType="1"/>
            </p:cNvCxnSpPr>
            <p:nvPr/>
          </p:nvCxnSpPr>
          <p:spPr bwMode="auto">
            <a:xfrm flipV="1">
              <a:off x="8789" y="13378"/>
              <a:ext cx="0" cy="562"/>
            </a:xfrm>
            <a:prstGeom prst="straightConnector1">
              <a:avLst/>
            </a:prstGeom>
            <a:noFill/>
            <a:ln w="9525">
              <a:solidFill>
                <a:srgbClr val="0070C0"/>
              </a:solidFill>
              <a:round/>
              <a:headEnd/>
              <a:tailEnd/>
            </a:ln>
            <a:extLst>
              <a:ext uri="{909E8E84-426E-40DD-AFC4-6F175D3DCCD1}">
                <a14:hiddenFill xmlns:a14="http://schemas.microsoft.com/office/drawing/2010/main">
                  <a:noFill/>
                </a14:hiddenFill>
              </a:ext>
            </a:extLst>
          </p:spPr>
        </p:cxnSp>
        <p:sp>
          <p:nvSpPr>
            <p:cNvPr id="67" name="Text Box 67"/>
            <p:cNvSpPr txBox="1">
              <a:spLocks noChangeArrowheads="1"/>
            </p:cNvSpPr>
            <p:nvPr/>
          </p:nvSpPr>
          <p:spPr bwMode="auto">
            <a:xfrm>
              <a:off x="8951" y="15462"/>
              <a:ext cx="1699" cy="3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800">
                  <a:solidFill>
                    <a:srgbClr val="000080"/>
                  </a:solidFill>
                  <a:effectLst/>
                  <a:latin typeface="Arial"/>
                  <a:ea typeface="Times New Roman"/>
                  <a:cs typeface="Times New Roman"/>
                </a:rPr>
                <a:t>Vers le chauffe-eau</a:t>
              </a:r>
              <a:endParaRPr lang="fr-BE" sz="1100">
                <a:solidFill>
                  <a:srgbClr val="000080"/>
                </a:solidFill>
                <a:effectLst/>
                <a:latin typeface="Arial"/>
                <a:ea typeface="Times New Roman"/>
                <a:cs typeface="Times New Roman"/>
              </a:endParaRPr>
            </a:p>
          </p:txBody>
        </p:sp>
        <p:sp>
          <p:nvSpPr>
            <p:cNvPr id="68" name="Text Box 68"/>
            <p:cNvSpPr txBox="1">
              <a:spLocks noChangeArrowheads="1"/>
            </p:cNvSpPr>
            <p:nvPr/>
          </p:nvSpPr>
          <p:spPr bwMode="auto">
            <a:xfrm>
              <a:off x="7415" y="12875"/>
              <a:ext cx="185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fr-FR" sz="800">
                  <a:solidFill>
                    <a:srgbClr val="000080"/>
                  </a:solidFill>
                  <a:effectLst/>
                  <a:latin typeface="Arial"/>
                  <a:ea typeface="Times New Roman"/>
                  <a:cs typeface="Times New Roman"/>
                </a:rPr>
                <a:t>Coffret divisionnaire</a:t>
              </a:r>
              <a:endParaRPr lang="fr-BE" sz="1100">
                <a:solidFill>
                  <a:srgbClr val="000080"/>
                </a:solidFill>
                <a:effectLst/>
                <a:latin typeface="Arial"/>
                <a:ea typeface="Times New Roman"/>
                <a:cs typeface="Times New Roman"/>
              </a:endParaRPr>
            </a:p>
          </p:txBody>
        </p:sp>
        <p:grpSp>
          <p:nvGrpSpPr>
            <p:cNvPr id="69" name="Group 69"/>
            <p:cNvGrpSpPr>
              <a:grpSpLocks/>
            </p:cNvGrpSpPr>
            <p:nvPr/>
          </p:nvGrpSpPr>
          <p:grpSpPr bwMode="auto">
            <a:xfrm>
              <a:off x="7731" y="13961"/>
              <a:ext cx="116" cy="219"/>
              <a:chOff x="3962" y="2860"/>
              <a:chExt cx="217" cy="368"/>
            </a:xfrm>
          </p:grpSpPr>
          <p:cxnSp>
            <p:nvCxnSpPr>
              <p:cNvPr id="83" name="AutoShape 70"/>
              <p:cNvCxnSpPr>
                <a:cxnSpLocks noChangeShapeType="1"/>
              </p:cNvCxnSpPr>
              <p:nvPr/>
            </p:nvCxnSpPr>
            <p:spPr bwMode="auto">
              <a:xfrm>
                <a:off x="4010" y="2860"/>
                <a:ext cx="169" cy="3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4" name="Rectangle 83"/>
              <p:cNvSpPr>
                <a:spLocks noChangeArrowheads="1"/>
              </p:cNvSpPr>
              <p:nvPr/>
            </p:nvSpPr>
            <p:spPr bwMode="auto">
              <a:xfrm rot="-1695048">
                <a:off x="3962" y="2943"/>
                <a:ext cx="96" cy="104"/>
              </a:xfrm>
              <a:prstGeom prst="rect">
                <a:avLst/>
              </a:prstGeom>
              <a:solidFill>
                <a:schemeClr val="tx1">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fr-BE"/>
              </a:p>
            </p:txBody>
          </p:sp>
        </p:grpSp>
        <p:grpSp>
          <p:nvGrpSpPr>
            <p:cNvPr id="70" name="Group 72"/>
            <p:cNvGrpSpPr>
              <a:grpSpLocks/>
            </p:cNvGrpSpPr>
            <p:nvPr/>
          </p:nvGrpSpPr>
          <p:grpSpPr bwMode="auto">
            <a:xfrm>
              <a:off x="7898" y="13961"/>
              <a:ext cx="116" cy="219"/>
              <a:chOff x="3962" y="2860"/>
              <a:chExt cx="217" cy="368"/>
            </a:xfrm>
          </p:grpSpPr>
          <p:cxnSp>
            <p:nvCxnSpPr>
              <p:cNvPr id="81" name="AutoShape 73"/>
              <p:cNvCxnSpPr>
                <a:cxnSpLocks noChangeShapeType="1"/>
              </p:cNvCxnSpPr>
              <p:nvPr/>
            </p:nvCxnSpPr>
            <p:spPr bwMode="auto">
              <a:xfrm>
                <a:off x="4010" y="2860"/>
                <a:ext cx="169" cy="3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2" name="Rectangle 81"/>
              <p:cNvSpPr>
                <a:spLocks noChangeArrowheads="1"/>
              </p:cNvSpPr>
              <p:nvPr/>
            </p:nvSpPr>
            <p:spPr bwMode="auto">
              <a:xfrm rot="-1695048">
                <a:off x="3962" y="2943"/>
                <a:ext cx="96" cy="104"/>
              </a:xfrm>
              <a:prstGeom prst="rect">
                <a:avLst/>
              </a:prstGeom>
              <a:solidFill>
                <a:schemeClr val="tx1">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fr-BE"/>
              </a:p>
            </p:txBody>
          </p:sp>
        </p:grpSp>
        <p:grpSp>
          <p:nvGrpSpPr>
            <p:cNvPr id="71" name="Group 75"/>
            <p:cNvGrpSpPr>
              <a:grpSpLocks/>
            </p:cNvGrpSpPr>
            <p:nvPr/>
          </p:nvGrpSpPr>
          <p:grpSpPr bwMode="auto">
            <a:xfrm>
              <a:off x="8529" y="13961"/>
              <a:ext cx="116" cy="219"/>
              <a:chOff x="3962" y="2860"/>
              <a:chExt cx="217" cy="368"/>
            </a:xfrm>
          </p:grpSpPr>
          <p:cxnSp>
            <p:nvCxnSpPr>
              <p:cNvPr id="79" name="AutoShape 76"/>
              <p:cNvCxnSpPr>
                <a:cxnSpLocks noChangeShapeType="1"/>
              </p:cNvCxnSpPr>
              <p:nvPr/>
            </p:nvCxnSpPr>
            <p:spPr bwMode="auto">
              <a:xfrm>
                <a:off x="4010" y="2860"/>
                <a:ext cx="169" cy="3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0" name="Rectangle 79"/>
              <p:cNvSpPr>
                <a:spLocks noChangeArrowheads="1"/>
              </p:cNvSpPr>
              <p:nvPr/>
            </p:nvSpPr>
            <p:spPr bwMode="auto">
              <a:xfrm rot="-1695048">
                <a:off x="3962" y="2943"/>
                <a:ext cx="96" cy="104"/>
              </a:xfrm>
              <a:prstGeom prst="rect">
                <a:avLst/>
              </a:prstGeom>
              <a:solidFill>
                <a:schemeClr val="tx1">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fr-BE"/>
              </a:p>
            </p:txBody>
          </p:sp>
        </p:grpSp>
        <p:grpSp>
          <p:nvGrpSpPr>
            <p:cNvPr id="72" name="Group 78"/>
            <p:cNvGrpSpPr>
              <a:grpSpLocks/>
            </p:cNvGrpSpPr>
            <p:nvPr/>
          </p:nvGrpSpPr>
          <p:grpSpPr bwMode="auto">
            <a:xfrm>
              <a:off x="8672" y="13961"/>
              <a:ext cx="116" cy="219"/>
              <a:chOff x="3962" y="2860"/>
              <a:chExt cx="217" cy="368"/>
            </a:xfrm>
          </p:grpSpPr>
          <p:cxnSp>
            <p:nvCxnSpPr>
              <p:cNvPr id="77" name="AutoShape 79"/>
              <p:cNvCxnSpPr>
                <a:cxnSpLocks noChangeShapeType="1"/>
              </p:cNvCxnSpPr>
              <p:nvPr/>
            </p:nvCxnSpPr>
            <p:spPr bwMode="auto">
              <a:xfrm>
                <a:off x="4010" y="2860"/>
                <a:ext cx="169" cy="36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78" name="Rectangle 77"/>
              <p:cNvSpPr>
                <a:spLocks noChangeArrowheads="1"/>
              </p:cNvSpPr>
              <p:nvPr/>
            </p:nvSpPr>
            <p:spPr bwMode="auto">
              <a:xfrm rot="-1695048">
                <a:off x="3962" y="2943"/>
                <a:ext cx="96" cy="104"/>
              </a:xfrm>
              <a:prstGeom prst="rect">
                <a:avLst/>
              </a:prstGeom>
              <a:solidFill>
                <a:schemeClr val="tx1">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fr-BE"/>
              </a:p>
            </p:txBody>
          </p:sp>
        </p:grpSp>
        <p:sp>
          <p:nvSpPr>
            <p:cNvPr id="73" name="AutoShape 81"/>
            <p:cNvSpPr>
              <a:spLocks noChangeArrowheads="1"/>
            </p:cNvSpPr>
            <p:nvPr/>
          </p:nvSpPr>
          <p:spPr bwMode="auto">
            <a:xfrm>
              <a:off x="7810" y="13552"/>
              <a:ext cx="76" cy="86"/>
            </a:xfrm>
            <a:prstGeom prst="flowChartConnector">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BE"/>
            </a:p>
          </p:txBody>
        </p:sp>
        <p:sp>
          <p:nvSpPr>
            <p:cNvPr id="74" name="AutoShape 82"/>
            <p:cNvSpPr>
              <a:spLocks noChangeArrowheads="1"/>
            </p:cNvSpPr>
            <p:nvPr/>
          </p:nvSpPr>
          <p:spPr bwMode="auto">
            <a:xfrm>
              <a:off x="7972" y="13337"/>
              <a:ext cx="77" cy="85"/>
            </a:xfrm>
            <a:prstGeom prst="flowChartConnector">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BE"/>
            </a:p>
          </p:txBody>
        </p:sp>
        <p:sp>
          <p:nvSpPr>
            <p:cNvPr id="75" name="AutoShape 83"/>
            <p:cNvSpPr>
              <a:spLocks noChangeArrowheads="1"/>
            </p:cNvSpPr>
            <p:nvPr/>
          </p:nvSpPr>
          <p:spPr bwMode="auto">
            <a:xfrm>
              <a:off x="8610" y="13552"/>
              <a:ext cx="76" cy="86"/>
            </a:xfrm>
            <a:prstGeom prst="flowChartConnector">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BE"/>
            </a:p>
          </p:txBody>
        </p:sp>
        <p:sp>
          <p:nvSpPr>
            <p:cNvPr id="76" name="AutoShape 84"/>
            <p:cNvSpPr>
              <a:spLocks noChangeArrowheads="1"/>
            </p:cNvSpPr>
            <p:nvPr/>
          </p:nvSpPr>
          <p:spPr bwMode="auto">
            <a:xfrm>
              <a:off x="8753" y="13337"/>
              <a:ext cx="77" cy="85"/>
            </a:xfrm>
            <a:prstGeom prst="flowChartConnector">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fr-BE"/>
            </a:p>
          </p:txBody>
        </p:sp>
      </p:grpSp>
      <p:cxnSp>
        <p:nvCxnSpPr>
          <p:cNvPr id="94" name="Connecteur droit 93"/>
          <p:cNvCxnSpPr>
            <a:cxnSpLocks noChangeShapeType="1"/>
          </p:cNvCxnSpPr>
          <p:nvPr/>
        </p:nvCxnSpPr>
        <p:spPr bwMode="auto">
          <a:xfrm flipV="1">
            <a:off x="4844564" y="5012345"/>
            <a:ext cx="655806" cy="569219"/>
          </a:xfrm>
          <a:prstGeom prst="line">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cxnSp>
      <p:pic>
        <p:nvPicPr>
          <p:cNvPr id="95" name="Image 94" descr="Contact NO"/>
          <p:cNvPicPr/>
          <p:nvPr/>
        </p:nvPicPr>
        <p:blipFill>
          <a:blip r:embed="rId3" cstate="print"/>
          <a:srcRect/>
          <a:stretch>
            <a:fillRect/>
          </a:stretch>
        </p:blipFill>
        <p:spPr bwMode="auto">
          <a:xfrm>
            <a:off x="2987824" y="5139286"/>
            <a:ext cx="1733550" cy="884555"/>
          </a:xfrm>
          <a:prstGeom prst="rect">
            <a:avLst/>
          </a:prstGeom>
          <a:noFill/>
          <a:ln w="25400">
            <a:solidFill>
              <a:srgbClr val="FF6600"/>
            </a:solidFill>
            <a:miter lim="800000"/>
            <a:headEnd/>
            <a:tailEnd/>
          </a:ln>
        </p:spPr>
      </p:pic>
      <p:sp>
        <p:nvSpPr>
          <p:cNvPr id="97" name="Rectangle 5"/>
          <p:cNvSpPr>
            <a:spLocks noGrp="1" noChangeArrowheads="1"/>
          </p:cNvSpPr>
          <p:nvPr>
            <p:ph type="ftr" sz="quarter" idx="4294967295"/>
          </p:nvPr>
        </p:nvSpPr>
        <p:spPr bwMode="auto">
          <a:xfrm>
            <a:off x="1259632" y="6548438"/>
            <a:ext cx="4407742" cy="3063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nl-NL" dirty="0" err="1" smtClean="0"/>
              <a:t>Programme</a:t>
            </a:r>
            <a:r>
              <a:rPr lang="nl-NL" dirty="0" smtClean="0"/>
              <a:t> Smart-Grid – Smart-Meter</a:t>
            </a:r>
            <a:endParaRPr lang="nl-NL" dirty="0"/>
          </a:p>
        </p:txBody>
      </p:sp>
      <p:sp>
        <p:nvSpPr>
          <p:cNvPr id="98" name="Rectangle 4"/>
          <p:cNvSpPr>
            <a:spLocks noGrp="1" noChangeArrowheads="1"/>
          </p:cNvSpPr>
          <p:nvPr>
            <p:ph type="dt" sz="half" idx="2"/>
          </p:nvPr>
        </p:nvSpPr>
        <p:spPr bwMode="auto">
          <a:xfrm>
            <a:off x="233363" y="6548438"/>
            <a:ext cx="1026269"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smtClean="0">
                <a:solidFill>
                  <a:schemeClr val="bg1"/>
                </a:solidFill>
              </a:defRPr>
            </a:lvl1pPr>
          </a:lstStyle>
          <a:p>
            <a:pPr>
              <a:defRPr/>
            </a:pPr>
            <a:r>
              <a:rPr lang="fr-FR" dirty="0" smtClean="0"/>
              <a:t>12-02-2014</a:t>
            </a:r>
            <a:endParaRPr lang="nl-NL" dirty="0"/>
          </a:p>
        </p:txBody>
      </p:sp>
    </p:spTree>
    <p:extLst>
      <p:ext uri="{BB962C8B-B14F-4D97-AF65-F5344CB8AC3E}">
        <p14:creationId xmlns:p14="http://schemas.microsoft.com/office/powerpoint/2010/main" val="4980612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Agenda"/>
</p:tagLst>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2943</TotalTime>
  <Words>1132</Words>
  <Application>Microsoft Office PowerPoint</Application>
  <PresentationFormat>Affichage à l'écran (4:3)</PresentationFormat>
  <Paragraphs>464</Paragraphs>
  <Slides>28</Slides>
  <Notes>12</Notes>
  <HiddenSlides>2</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0" baseType="lpstr">
      <vt:lpstr>Nouvelle présentation</vt:lpstr>
      <vt:lpstr>think-cell Slide</vt:lpstr>
      <vt:lpstr>Présentation PowerPoint</vt:lpstr>
      <vt:lpstr>Organisation RESA</vt:lpstr>
      <vt:lpstr>REFLEX</vt:lpstr>
      <vt:lpstr>Présentation PowerPoint</vt:lpstr>
      <vt:lpstr>Programme 1 – Smart-Meter</vt:lpstr>
      <vt:lpstr>Programme 2 – Smart-Grid</vt:lpstr>
      <vt:lpstr>Programme 2 – Smart-Grid</vt:lpstr>
      <vt:lpstr>Présentation PowerPoint</vt:lpstr>
      <vt:lpstr>1.1.1. Smart Residence - Pilote</vt:lpstr>
      <vt:lpstr>1.1.1. Smart Residence - Pilote</vt:lpstr>
      <vt:lpstr>1.1.1. Smart Residence - Pilote</vt:lpstr>
      <vt:lpstr>1.1.1. Smart Residence - Pilote</vt:lpstr>
      <vt:lpstr>Smart Residence - Architecture</vt:lpstr>
      <vt:lpstr>1.1.2. Smart Residence - PV</vt:lpstr>
      <vt:lpstr>1.1.2. Smart-Résidence - PV</vt:lpstr>
      <vt:lpstr>1.1.3. Smart Residence Tarif</vt:lpstr>
      <vt:lpstr>1.1.3. Smart Residence Tarif</vt:lpstr>
      <vt:lpstr>1.1.4. Smart Residence - Gaz</vt:lpstr>
      <vt:lpstr>1.1.4. Smart Residence - Gaz</vt:lpstr>
      <vt:lpstr>Présentation PowerPoint</vt:lpstr>
      <vt:lpstr>Acteurs dans le marché libéralisé</vt:lpstr>
      <vt:lpstr>Interactions</vt:lpstr>
      <vt:lpstr>2.3.1 : Transformateur auto-régulant</vt:lpstr>
      <vt:lpstr>2.3.1 : Transformateur auto-régulant</vt:lpstr>
      <vt:lpstr>2.3.1 : Transformateur auto-régulant</vt:lpstr>
      <vt:lpstr>2.3.1 : Transformateurs auto-régulant</vt:lpstr>
      <vt:lpstr>2.3.1 : Transformateurs auto-régulant</vt:lpstr>
      <vt:lpstr>Présentation PowerPoint</vt:lpstr>
    </vt:vector>
  </TitlesOfParts>
  <Company>Studio 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Studio 5</dc:creator>
  <cp:lastModifiedBy>Alain Versyp</cp:lastModifiedBy>
  <cp:revision>232</cp:revision>
  <dcterms:created xsi:type="dcterms:W3CDTF">2010-10-04T13:37:52Z</dcterms:created>
  <dcterms:modified xsi:type="dcterms:W3CDTF">2014-02-12T06:37:18Z</dcterms:modified>
</cp:coreProperties>
</file>