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notesMasterIdLst>
    <p:notesMasterId r:id="rId21"/>
  </p:notesMasterIdLst>
  <p:sldIdLst>
    <p:sldId id="256" r:id="rId2"/>
    <p:sldId id="264" r:id="rId3"/>
    <p:sldId id="265" r:id="rId4"/>
    <p:sldId id="258" r:id="rId5"/>
    <p:sldId id="266" r:id="rId6"/>
    <p:sldId id="263" r:id="rId7"/>
    <p:sldId id="267" r:id="rId8"/>
    <p:sldId id="262" r:id="rId9"/>
    <p:sldId id="268" r:id="rId10"/>
    <p:sldId id="269" r:id="rId11"/>
    <p:sldId id="270" r:id="rId12"/>
    <p:sldId id="259" r:id="rId13"/>
    <p:sldId id="271" r:id="rId14"/>
    <p:sldId id="272" r:id="rId15"/>
    <p:sldId id="273" r:id="rId16"/>
    <p:sldId id="274" r:id="rId17"/>
    <p:sldId id="275" r:id="rId18"/>
    <p:sldId id="261" r:id="rId19"/>
    <p:sldId id="260" r:id="rId2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16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BFA035-F310-CC40-838B-BDEE30390CD1}" type="datetimeFigureOut">
              <a:rPr lang="fr-FR" smtClean="0"/>
              <a:pPr/>
              <a:t>23/04/2014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A07BF5-480A-CB4F-83AD-F1A9959988D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BE" smtClean="0"/>
              <a:t>Cliquez et modifiez le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BE"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47C9B81F-C347-4BEF-BFDF-29C42F48304A}" type="datetimeFigureOut">
              <a:rPr lang="en-US" smtClean="0"/>
              <a:pPr/>
              <a:t>4/23/2014</a:t>
            </a:fld>
            <a:endParaRPr lang="en-US"/>
          </a:p>
        </p:txBody>
      </p:sp>
      <p:sp>
        <p:nvSpPr>
          <p:cNvPr id="19" name="Espace réservé du pied de page 18"/>
          <p:cNvSpPr>
            <a:spLocks noGrp="1"/>
          </p:cNvSpPr>
          <p:nvPr>
            <p:ph type="ftr" sz="quarter" idx="11"/>
          </p:nvPr>
        </p:nvSpPr>
        <p:spPr/>
        <p:txBody>
          <a:bodyPr/>
          <a:lstStyle/>
          <a:p>
            <a:endParaRPr kumimoji="0" lang="en-US"/>
          </a:p>
        </p:txBody>
      </p:sp>
      <p:sp>
        <p:nvSpPr>
          <p:cNvPr id="27" name="Espace réservé du numéro de diapositive 2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u contenu 2"/>
          <p:cNvSpPr>
            <a:spLocks noGrp="1"/>
          </p:cNvSpPr>
          <p:nvPr>
            <p:ph idx="1"/>
          </p:nvPr>
        </p:nvSpPr>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BE" smtClean="0"/>
              <a:t>Cliquez et modifiez le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BE" smtClean="0"/>
              <a:t>Cliquez pour modifier les styles du texte du masque</a:t>
            </a:r>
          </a:p>
        </p:txBody>
      </p:sp>
      <p:sp>
        <p:nvSpPr>
          <p:cNvPr id="4" name="Espace réservé de la date 3"/>
          <p:cNvSpPr>
            <a:spLocks noGrp="1"/>
          </p:cNvSpPr>
          <p:nvPr>
            <p:ph type="dt" sz="half" idx="10"/>
          </p:nvPr>
        </p:nvSpPr>
        <p:spPr/>
        <p:txBody>
          <a:bodyPr/>
          <a:lstStyle/>
          <a:p>
            <a:fld id="{47C9B81F-C347-4BEF-BFDF-29C42F48304A}" type="datetimeFigureOut">
              <a:rPr lang="en-US" smtClean="0"/>
              <a:pPr/>
              <a:t>4/23/2014</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nl-BE" smtClean="0"/>
              <a:t>Cliquez et modifiez le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5" name="Espace réservé de la date 4"/>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nl-BE" smtClean="0"/>
              <a:t>Cliquez et modifiez le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7" name="Espace réservé de la date 6"/>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BE" smtClean="0"/>
              <a:t>Cliquez et modifiez le titre</a:t>
            </a:r>
            <a:endParaRPr kumimoji="0" lang="en-US"/>
          </a:p>
        </p:txBody>
      </p:sp>
      <p:sp>
        <p:nvSpPr>
          <p:cNvPr id="3" name="Espace réservé de la date 2"/>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BE" smtClean="0"/>
              <a:t>Cliquez et modifiez le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BE"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5" name="Espace réservé de la date 4"/>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0F223C-5F3B-E148-84AC-7D674AEDFCF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BE" smtClean="0"/>
              <a:t>Cliquez et modifiez le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BE" smtClean="0"/>
              <a:t>Cliquez pour modifier les styles du texte du masque</a:t>
            </a:r>
          </a:p>
        </p:txBody>
      </p:sp>
      <p:sp>
        <p:nvSpPr>
          <p:cNvPr id="5" name="Espace réservé de la date 4"/>
          <p:cNvSpPr>
            <a:spLocks noGrp="1"/>
          </p:cNvSpPr>
          <p:nvPr>
            <p:ph type="dt" sz="half" idx="10"/>
          </p:nvPr>
        </p:nvSpPr>
        <p:spPr/>
        <p:txBody>
          <a:bodyPr/>
          <a:lstStyle/>
          <a:p>
            <a:fld id="{2F7B9AEB-58AB-1446-B1FC-7B7A1BBED3A6}" type="datetimeFigureOut">
              <a:rPr lang="fr-FR" smtClean="0"/>
              <a:pPr/>
              <a:t>23/04/2014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70F223C-5F3B-E148-84AC-7D674AEDFCF5}"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BE"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BE" smtClean="0"/>
              <a:t>Cliquez et modifiez le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BE" smtClean="0"/>
              <a:t>Cliquez pour modifier les styles du texte du masque</a:t>
            </a:r>
          </a:p>
          <a:p>
            <a:pPr lvl="1" eaLnBrk="1" latinLnBrk="0" hangingPunct="1"/>
            <a:r>
              <a:rPr kumimoji="0" lang="nl-BE" smtClean="0"/>
              <a:t>Deuxième niveau</a:t>
            </a:r>
          </a:p>
          <a:p>
            <a:pPr lvl="2" eaLnBrk="1" latinLnBrk="0" hangingPunct="1"/>
            <a:r>
              <a:rPr kumimoji="0" lang="nl-BE" smtClean="0"/>
              <a:t>Troisième niveau</a:t>
            </a:r>
          </a:p>
          <a:p>
            <a:pPr lvl="3" eaLnBrk="1" latinLnBrk="0" hangingPunct="1"/>
            <a:r>
              <a:rPr kumimoji="0" lang="nl-BE" smtClean="0"/>
              <a:t>Quatrième niveau</a:t>
            </a:r>
          </a:p>
          <a:p>
            <a:pPr lvl="4" eaLnBrk="1" latinLnBrk="0" hangingPunct="1"/>
            <a:r>
              <a:rPr kumimoji="0" lang="nl-BE"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F7B9AEB-58AB-1446-B1FC-7B7A1BBED3A6}" type="datetimeFigureOut">
              <a:rPr lang="fr-FR" smtClean="0"/>
              <a:pPr/>
              <a:t>23/04/2014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70F223C-5F3B-E148-84AC-7D674AEDFCF5}" type="slidenum">
              <a:rPr lang="fr-FR" smtClean="0"/>
              <a:pPr/>
              <a:t>‹N°›</a:t>
            </a:fld>
            <a:endParaRPr lang="fr-FR"/>
          </a:p>
        </p:txBody>
      </p:sp>
      <p:grpSp>
        <p:nvGrpSpPr>
          <p:cNvPr id="2" name="Grouper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Gestion active de la charge</a:t>
            </a:r>
            <a:endParaRPr lang="fr-FR" dirty="0"/>
          </a:p>
        </p:txBody>
      </p:sp>
      <p:sp>
        <p:nvSpPr>
          <p:cNvPr id="3" name="Sous-titre 2"/>
          <p:cNvSpPr>
            <a:spLocks noGrp="1"/>
          </p:cNvSpPr>
          <p:nvPr>
            <p:ph type="subTitle" idx="1"/>
          </p:nvPr>
        </p:nvSpPr>
        <p:spPr>
          <a:xfrm>
            <a:off x="530352" y="4362299"/>
            <a:ext cx="7854696" cy="1752600"/>
          </a:xfrm>
        </p:spPr>
        <p:txBody>
          <a:bodyPr>
            <a:normAutofit fontScale="92500" lnSpcReduction="10000"/>
          </a:bodyPr>
          <a:lstStyle/>
          <a:p>
            <a:endParaRPr lang="fr-FR" dirty="0" smtClean="0"/>
          </a:p>
          <a:p>
            <a:endParaRPr lang="fr-FR" dirty="0" smtClean="0"/>
          </a:p>
          <a:p>
            <a:endParaRPr lang="fr-FR" dirty="0" smtClean="0"/>
          </a:p>
          <a:p>
            <a:r>
              <a:rPr lang="fr-FR" dirty="0" smtClean="0"/>
              <a:t>Présentation </a:t>
            </a:r>
            <a:r>
              <a:rPr lang="fr-FR" dirty="0" err="1" smtClean="0"/>
              <a:t>CWaPE</a:t>
            </a:r>
            <a:r>
              <a:rPr lang="fr-FR" dirty="0" smtClean="0"/>
              <a:t> par REW le 23/04/2014</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Objectiver</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Acceptante du consommateur final</a:t>
            </a:r>
          </a:p>
          <a:p>
            <a:r>
              <a:rPr lang="fr-FR" dirty="0" smtClean="0"/>
              <a:t>Il convient de cartographier le comportement des consommateurs face à ces nouvelles opportunités.</a:t>
            </a:r>
          </a:p>
          <a:p>
            <a:r>
              <a:rPr lang="fr-FR" dirty="0" smtClean="0"/>
              <a:t>La maison est un lieu de convivialité et non un lieu de maitrise sur les objets de la vie courante ce que les techniciens des GRD et de la domotique tante de réduire ou d’occulté.</a:t>
            </a:r>
          </a:p>
          <a:p>
            <a:r>
              <a:rPr lang="fr-FR" b="1" dirty="0" smtClean="0"/>
              <a:t>Les gestes de consommation sont des gestes transmis et non utilitaires</a:t>
            </a:r>
            <a:r>
              <a:rPr lang="fr-FR" dirty="0" smtClean="0"/>
              <a:t>.</a:t>
            </a:r>
          </a:p>
          <a:p>
            <a:r>
              <a:rPr lang="fr-FR" b="1" dirty="0" smtClean="0"/>
              <a:t>Le consommateur n'a pas envie de jouer un rôle même s’il  sent qu'il va en avoir besoin : dualité envie/besoin.</a:t>
            </a:r>
            <a:r>
              <a:rPr lang="fr-FR" dirty="0" smtClean="0"/>
              <a:t> </a:t>
            </a:r>
          </a:p>
          <a:p>
            <a:endParaRPr lang="fr-FR" dirty="0" smtClean="0"/>
          </a:p>
          <a:p>
            <a:endParaRPr lang="fr-FR" dirty="0" smtClean="0"/>
          </a:p>
          <a:p>
            <a:pPr lvl="1"/>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Extrapoler</a:t>
            </a:r>
            <a:endParaRPr lang="fr-FR" dirty="0"/>
          </a:p>
        </p:txBody>
      </p:sp>
      <p:sp>
        <p:nvSpPr>
          <p:cNvPr id="3" name="Espace réservé du contenu 2"/>
          <p:cNvSpPr>
            <a:spLocks noGrp="1"/>
          </p:cNvSpPr>
          <p:nvPr>
            <p:ph idx="1"/>
          </p:nvPr>
        </p:nvSpPr>
        <p:spPr/>
        <p:txBody>
          <a:bodyPr/>
          <a:lstStyle/>
          <a:p>
            <a:r>
              <a:rPr lang="fr-FR" dirty="0" smtClean="0"/>
              <a:t>Fonction du quartier et de la population choisie</a:t>
            </a:r>
          </a:p>
          <a:p>
            <a:r>
              <a:rPr lang="fr-FR" dirty="0" smtClean="0"/>
              <a:t>Potentiel des installations rencontrées</a:t>
            </a:r>
          </a:p>
          <a:p>
            <a:r>
              <a:rPr lang="fr-FR" dirty="0" smtClean="0"/>
              <a:t>Incitants </a:t>
            </a:r>
            <a:r>
              <a:rPr lang="fr-FR" dirty="0" smtClean="0"/>
              <a:t>financiers : évaluation</a:t>
            </a:r>
            <a:endParaRPr lang="fr-FR" dirty="0" smtClean="0"/>
          </a:p>
          <a:p>
            <a:r>
              <a:rPr lang="fr-FR" dirty="0" smtClean="0"/>
              <a:t>Y a t il un surplus collectif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Acteurs du Projet</a:t>
            </a:r>
            <a:endParaRPr lang="fr-FR" dirty="0"/>
          </a:p>
        </p:txBody>
      </p:sp>
      <p:sp>
        <p:nvSpPr>
          <p:cNvPr id="3" name="Espace réservé du contenu 2"/>
          <p:cNvSpPr>
            <a:spLocks noGrp="1"/>
          </p:cNvSpPr>
          <p:nvPr>
            <p:ph idx="1"/>
          </p:nvPr>
        </p:nvSpPr>
        <p:spPr/>
        <p:txBody>
          <a:bodyPr/>
          <a:lstStyle/>
          <a:p>
            <a:pPr marL="514350" indent="-514350">
              <a:buFont typeface="+mj-lt"/>
              <a:buAutoNum type="arabicPeriod"/>
            </a:pPr>
            <a:endParaRPr lang="fr-FR" dirty="0" smtClean="0"/>
          </a:p>
          <a:p>
            <a:pPr marL="514350" indent="-514350">
              <a:buFont typeface="+mj-lt"/>
              <a:buAutoNum type="arabicPeriod"/>
            </a:pPr>
            <a:r>
              <a:rPr lang="fr-FR" dirty="0" smtClean="0"/>
              <a:t>URD</a:t>
            </a:r>
          </a:p>
          <a:p>
            <a:pPr marL="514350" indent="-514350">
              <a:buFont typeface="+mj-lt"/>
              <a:buAutoNum type="arabicPeriod"/>
            </a:pPr>
            <a:r>
              <a:rPr lang="fr-FR" dirty="0" smtClean="0"/>
              <a:t>GRD : REW</a:t>
            </a:r>
          </a:p>
          <a:p>
            <a:pPr marL="514350" indent="-514350">
              <a:buFont typeface="+mj-lt"/>
              <a:buAutoNum type="arabicPeriod"/>
            </a:pPr>
            <a:r>
              <a:rPr lang="fr-FR" dirty="0" smtClean="0"/>
              <a:t>Gestionnaire d’interface client</a:t>
            </a:r>
          </a:p>
          <a:p>
            <a:pPr marL="514350" indent="-514350">
              <a:buFont typeface="+mj-lt"/>
              <a:buAutoNum type="arabicPeriod"/>
            </a:pPr>
            <a:r>
              <a:rPr lang="fr-FR" dirty="0" smtClean="0"/>
              <a:t>Fournisseur d’énergie</a:t>
            </a:r>
          </a:p>
          <a:p>
            <a:pPr marL="514350" indent="-514350">
              <a:buFont typeface="+mj-lt"/>
              <a:buAutoNum type="arabicPeriod"/>
            </a:pPr>
            <a:r>
              <a:rPr lang="fr-FR" dirty="0" smtClean="0"/>
              <a:t>Gestionnaire d’interface marché</a:t>
            </a:r>
          </a:p>
          <a:p>
            <a:pPr marL="514350" indent="-514350">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t>URD</a:t>
            </a:r>
            <a:endParaRPr lang="fr-FR" u="sng" dirty="0"/>
          </a:p>
        </p:txBody>
      </p:sp>
      <p:sp>
        <p:nvSpPr>
          <p:cNvPr id="3" name="Espace réservé du contenu 2"/>
          <p:cNvSpPr>
            <a:spLocks noGrp="1"/>
          </p:cNvSpPr>
          <p:nvPr>
            <p:ph idx="1"/>
          </p:nvPr>
        </p:nvSpPr>
        <p:spPr/>
        <p:txBody>
          <a:bodyPr>
            <a:normAutofit fontScale="92500" lnSpcReduction="20000"/>
          </a:bodyPr>
          <a:lstStyle/>
          <a:p>
            <a:pPr lvl="0"/>
            <a:r>
              <a:rPr lang="fr-FR" dirty="0" smtClean="0"/>
              <a:t>Avoir un prix préférentiel lorsqu'il donne de la flexibilité au réseau : payer les moyens mis à sa disposition et non faire payer ces moyens aux autres par le biais du tarif utilisation réseau de distribution</a:t>
            </a:r>
          </a:p>
          <a:p>
            <a:pPr lvl="0"/>
            <a:r>
              <a:rPr lang="fr-FR" dirty="0" smtClean="0"/>
              <a:t>Être reconnu comme </a:t>
            </a:r>
            <a:r>
              <a:rPr lang="fr-FR" dirty="0" err="1" smtClean="0"/>
              <a:t>eco</a:t>
            </a:r>
            <a:r>
              <a:rPr lang="fr-FR" dirty="0" smtClean="0"/>
              <a:t> consommateur : avoir une aide au bon mode de consommation -  comportement vertueux.  </a:t>
            </a:r>
          </a:p>
          <a:p>
            <a:r>
              <a:rPr lang="fr-FR" dirty="0" smtClean="0"/>
              <a:t>Les URD redeviennent des clients, des acheteurs de services, des offreurs de flexibilité : des </a:t>
            </a:r>
            <a:r>
              <a:rPr lang="fr-FR" dirty="0" err="1" smtClean="0"/>
              <a:t>consomme-acteurs</a:t>
            </a:r>
            <a:r>
              <a:rPr lang="fr-FR" dirty="0" smtClean="0"/>
              <a:t>.</a:t>
            </a:r>
          </a:p>
          <a:p>
            <a:pPr lvl="0"/>
            <a:r>
              <a:rPr lang="fr-FR" dirty="0" smtClean="0"/>
              <a:t>Ne pas perdre en confort - WAF</a:t>
            </a:r>
          </a:p>
          <a:p>
            <a:pPr lvl="0"/>
            <a:r>
              <a:rPr lang="fr-FR" dirty="0" smtClean="0"/>
              <a:t>Être rémunéré pour sa flexibilité</a:t>
            </a:r>
          </a:p>
          <a:p>
            <a:pPr lvl="0"/>
            <a:r>
              <a:rPr lang="fr-FR" dirty="0" smtClean="0"/>
              <a:t>Etre rémunéré pour la mise à disposition des données collectées par l’interface aux travers des équipements utilisés</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t>GRD</a:t>
            </a:r>
            <a:endParaRPr lang="fr-FR" u="sng" dirty="0"/>
          </a:p>
        </p:txBody>
      </p:sp>
      <p:sp>
        <p:nvSpPr>
          <p:cNvPr id="3" name="Espace réservé du contenu 2"/>
          <p:cNvSpPr>
            <a:spLocks noGrp="1"/>
          </p:cNvSpPr>
          <p:nvPr>
            <p:ph idx="1"/>
          </p:nvPr>
        </p:nvSpPr>
        <p:spPr/>
        <p:txBody>
          <a:bodyPr>
            <a:normAutofit fontScale="92500" lnSpcReduction="10000"/>
          </a:bodyPr>
          <a:lstStyle/>
          <a:p>
            <a:r>
              <a:rPr lang="fr-FR" dirty="0" smtClean="0"/>
              <a:t>Ou sont les coûts et ou sont les bénéfices ? </a:t>
            </a:r>
            <a:r>
              <a:rPr lang="fr-FR" dirty="0" smtClean="0"/>
              <a:t>Rôle </a:t>
            </a:r>
            <a:r>
              <a:rPr lang="fr-FR" dirty="0" smtClean="0"/>
              <a:t>du régulateur </a:t>
            </a:r>
            <a:r>
              <a:rPr lang="fr-FR" dirty="0" smtClean="0"/>
              <a:t>local dans la REMCI</a:t>
            </a:r>
            <a:endParaRPr lang="fr-FR" dirty="0" smtClean="0"/>
          </a:p>
          <a:p>
            <a:pPr lvl="0"/>
            <a:r>
              <a:rPr lang="fr-FR" dirty="0" smtClean="0"/>
              <a:t>Y </a:t>
            </a:r>
            <a:r>
              <a:rPr lang="fr-FR" dirty="0" smtClean="0"/>
              <a:t>a t il un surplus collectif ? </a:t>
            </a:r>
          </a:p>
          <a:p>
            <a:pPr lvl="0"/>
            <a:r>
              <a:rPr lang="fr-FR" dirty="0" smtClean="0"/>
              <a:t>Les GRD ne peuvent, ne doivent gérer que la capacité de mobilisation et l'effacement et non les opportunités de marge sur le marché spot.</a:t>
            </a:r>
          </a:p>
          <a:p>
            <a:r>
              <a:rPr lang="fr-FR" dirty="0" smtClean="0"/>
              <a:t>Le modèle doit retenir le foisonnement et la mutualisation des supports comme les réseaux de télécommunication quelque soit le vecteur et l'acteur.</a:t>
            </a:r>
          </a:p>
          <a:p>
            <a:r>
              <a:rPr lang="fr-FR" dirty="0" smtClean="0"/>
              <a:t>Il veillera au partage des infrastructures : Réseau FO, FTTH, </a:t>
            </a:r>
            <a:r>
              <a:rPr lang="fr-FR" dirty="0" err="1" smtClean="0"/>
              <a:t>Zigbee</a:t>
            </a:r>
            <a:r>
              <a:rPr lang="fr-FR" dirty="0" smtClean="0"/>
              <a:t>, RF, PLC, </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t>Gestionnaire d’interface client</a:t>
            </a:r>
            <a:endParaRPr lang="fr-FR" u="sng" dirty="0"/>
          </a:p>
        </p:txBody>
      </p:sp>
      <p:sp>
        <p:nvSpPr>
          <p:cNvPr id="3" name="Espace réservé du contenu 2"/>
          <p:cNvSpPr>
            <a:spLocks noGrp="1"/>
          </p:cNvSpPr>
          <p:nvPr>
            <p:ph idx="1"/>
          </p:nvPr>
        </p:nvSpPr>
        <p:spPr/>
        <p:txBody>
          <a:bodyPr>
            <a:normAutofit fontScale="70000" lnSpcReduction="20000"/>
          </a:bodyPr>
          <a:lstStyle/>
          <a:p>
            <a:r>
              <a:rPr lang="fr-FR" dirty="0" smtClean="0"/>
              <a:t>La connaissance de l’installation, la modélisation de ces installations est un volet tout aussi important du modèle à mettre en œuvre.</a:t>
            </a:r>
          </a:p>
          <a:p>
            <a:r>
              <a:rPr lang="fr-FR" dirty="0" smtClean="0"/>
              <a:t>Pour être efficace, l’interface de gestion de la charge installée dans le bâtiment devra avoir une connaissance parfaite du milieu dans lequel elle opère.</a:t>
            </a:r>
          </a:p>
          <a:p>
            <a:r>
              <a:rPr lang="fr-FR" dirty="0" smtClean="0"/>
              <a:t>Cette connaissance du milieu s’attache tant à l’enveloppe du bâtiment, son occupation, aux récepteurs (fonction, puissance, marque), au mode de chauffage (régulation comprise).</a:t>
            </a:r>
          </a:p>
          <a:p>
            <a:r>
              <a:rPr lang="fr-FR" dirty="0" smtClean="0"/>
              <a:t>Toutes les composantes de l’installation pouvant être mobilisées en charge ou en décharge seront intégrées au système. Le système connaîtra le potentiel en amplitude et en durée de l’objet qu’il pilote : boiler, chauffage électrique direct ou à accumulation, PAC, congélateur, frigo, gros blanc (machine à lavé, séchoir, lave linge), recharge véhicule électrique, éclairage, …, autoproduction (PV, Cogénération, petit éolien, …)</a:t>
            </a:r>
          </a:p>
          <a:p>
            <a:r>
              <a:rPr lang="fr-FR" dirty="0" smtClean="0"/>
              <a:t>L’introduction de la prédictibilité de la production dans l’interface est une autre composante du projet. Elle permettra à l’interface de mieux gérer les récepteurs en fonction du potentiel de production en maximisant l’autoconsommation. Le surplus éventuel sera mobilisé pour d’autres consommateurs locales.</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t>Fournisseur</a:t>
            </a:r>
            <a:endParaRPr lang="fr-FR" u="sng" dirty="0"/>
          </a:p>
        </p:txBody>
      </p:sp>
      <p:sp>
        <p:nvSpPr>
          <p:cNvPr id="3" name="Espace réservé du contenu 2"/>
          <p:cNvSpPr>
            <a:spLocks noGrp="1"/>
          </p:cNvSpPr>
          <p:nvPr>
            <p:ph idx="1"/>
          </p:nvPr>
        </p:nvSpPr>
        <p:spPr/>
        <p:txBody>
          <a:bodyPr>
            <a:normAutofit fontScale="77500" lnSpcReduction="20000"/>
          </a:bodyPr>
          <a:lstStyle/>
          <a:p>
            <a:r>
              <a:rPr lang="fr-FR" dirty="0" smtClean="0"/>
              <a:t>Le fournisseur et son contrat de fourniture doit être pris ici au sens large. Le contrat de fourniture englobe en effet d’autres notions qui échappent à la sphère d’influence et de compétence du marché de l’énergie et son régulateur mais fait partie de la chaine de valeur associé à la </a:t>
            </a:r>
            <a:r>
              <a:rPr lang="fr-FR" dirty="0" err="1" smtClean="0"/>
              <a:t>commodity</a:t>
            </a:r>
            <a:endParaRPr lang="fr-FR" dirty="0" smtClean="0"/>
          </a:p>
          <a:p>
            <a:r>
              <a:rPr lang="fr-FR" dirty="0" smtClean="0"/>
              <a:t>Le fournisseur ne peut être regardé exclusivement au travers du produit livré </a:t>
            </a:r>
            <a:r>
              <a:rPr lang="fr-FR" dirty="0" err="1" smtClean="0"/>
              <a:t>càd</a:t>
            </a:r>
            <a:r>
              <a:rPr lang="fr-FR" dirty="0" smtClean="0"/>
              <a:t>  la commodité prélevée et/ou injectée.</a:t>
            </a:r>
          </a:p>
          <a:p>
            <a:r>
              <a:rPr lang="fr-FR" dirty="0" smtClean="0"/>
              <a:t>Le fournisseur doit être analysé sous l’angle de ses offres de services associés, de ses autres relations commerciales, de son responsable d’équilibre, de l’</a:t>
            </a:r>
            <a:r>
              <a:rPr lang="fr-FR" dirty="0" err="1" smtClean="0"/>
              <a:t>agrégateur</a:t>
            </a:r>
            <a:r>
              <a:rPr lang="fr-FR" dirty="0" smtClean="0"/>
              <a:t> éventuel.</a:t>
            </a:r>
          </a:p>
          <a:p>
            <a:r>
              <a:rPr lang="fr-FR" dirty="0" smtClean="0"/>
              <a:t>La connaissance approfondie de l’installation et de ses équipements représentent un gisement important de données encore inexploités dont la valorisation devrait pouvoir être faite au </a:t>
            </a:r>
            <a:r>
              <a:rPr lang="fr-FR" dirty="0" smtClean="0"/>
              <a:t>travers </a:t>
            </a:r>
            <a:r>
              <a:rPr lang="fr-FR" dirty="0" smtClean="0"/>
              <a:t>des fournisseurs d’équipements eux-mêmes comme révélateur des habitudes de consommations ou anticipation de services (entretien/réparation) ou de ventes futurs (remplacement/éco conseil).</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t>Gestionnaire interface marché</a:t>
            </a:r>
            <a:endParaRPr lang="fr-FR" u="sng" dirty="0"/>
          </a:p>
        </p:txBody>
      </p:sp>
      <p:sp>
        <p:nvSpPr>
          <p:cNvPr id="3" name="Espace réservé du contenu 2"/>
          <p:cNvSpPr>
            <a:spLocks noGrp="1"/>
          </p:cNvSpPr>
          <p:nvPr>
            <p:ph idx="1"/>
          </p:nvPr>
        </p:nvSpPr>
        <p:spPr/>
        <p:txBody>
          <a:bodyPr/>
          <a:lstStyle/>
          <a:p>
            <a:r>
              <a:rPr lang="fr-FR" dirty="0" smtClean="0"/>
              <a:t>Mise au point des outils de collecte et de traitement de l’information de comptage</a:t>
            </a:r>
          </a:p>
          <a:p>
            <a:r>
              <a:rPr lang="fr-FR" dirty="0" smtClean="0"/>
              <a:t>Intégration au </a:t>
            </a:r>
            <a:r>
              <a:rPr lang="fr-FR" dirty="0" err="1" smtClean="0"/>
              <a:t>Gridfee</a:t>
            </a:r>
            <a:endParaRPr lang="fr-FR" dirty="0" smtClean="0"/>
          </a:p>
          <a:p>
            <a:r>
              <a:rPr lang="fr-FR" dirty="0" smtClean="0"/>
              <a:t>Transmission </a:t>
            </a:r>
            <a:r>
              <a:rPr lang="fr-FR" dirty="0" smtClean="0"/>
              <a:t>des données au </a:t>
            </a:r>
            <a:r>
              <a:rPr lang="fr-FR" dirty="0" smtClean="0"/>
              <a:t>marché</a:t>
            </a:r>
          </a:p>
          <a:p>
            <a:r>
              <a:rPr lang="fr-FR" dirty="0" smtClean="0"/>
              <a:t>Valorisation des données par le fournisseur</a:t>
            </a:r>
          </a:p>
          <a:p>
            <a:r>
              <a:rPr lang="fr-FR" dirty="0" smtClean="0"/>
              <a:t>Facturation aux clients finals</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Outils</a:t>
            </a:r>
            <a:endParaRPr lang="fr-FR" dirty="0"/>
          </a:p>
        </p:txBody>
      </p:sp>
      <p:sp>
        <p:nvSpPr>
          <p:cNvPr id="3" name="Espace réservé du contenu 2"/>
          <p:cNvSpPr>
            <a:spLocks noGrp="1"/>
          </p:cNvSpPr>
          <p:nvPr>
            <p:ph idx="1"/>
          </p:nvPr>
        </p:nvSpPr>
        <p:spPr/>
        <p:txBody>
          <a:bodyPr/>
          <a:lstStyle/>
          <a:p>
            <a:r>
              <a:rPr lang="fr-FR" dirty="0" smtClean="0"/>
              <a:t>Réseau FO</a:t>
            </a:r>
          </a:p>
          <a:p>
            <a:r>
              <a:rPr lang="fr-FR" dirty="0" smtClean="0"/>
              <a:t>Réseau RF en Cabine : </a:t>
            </a:r>
          </a:p>
          <a:p>
            <a:pPr lvl="1"/>
            <a:r>
              <a:rPr lang="fr-FR" dirty="0" smtClean="0"/>
              <a:t>Réseau radio fréquence 868 Mhz</a:t>
            </a:r>
          </a:p>
          <a:p>
            <a:r>
              <a:rPr lang="fr-FR" dirty="0" smtClean="0"/>
              <a:t>Interfaces :</a:t>
            </a:r>
          </a:p>
          <a:p>
            <a:pPr lvl="1"/>
            <a:r>
              <a:rPr lang="fr-FR" dirty="0" smtClean="0"/>
              <a:t>Compteur en Cabine</a:t>
            </a:r>
          </a:p>
          <a:p>
            <a:pPr lvl="1"/>
            <a:r>
              <a:rPr lang="fr-FR" dirty="0" smtClean="0"/>
              <a:t>Compteur 4 quadrants à courbes de charges chez l’URD</a:t>
            </a:r>
          </a:p>
          <a:p>
            <a:pPr lvl="1"/>
            <a:r>
              <a:rPr lang="fr-FR" dirty="0" smtClean="0"/>
              <a:t>Gateway</a:t>
            </a:r>
          </a:p>
          <a:p>
            <a:pPr lvl="1"/>
            <a:r>
              <a:rPr lang="fr-FR" dirty="0" smtClean="0"/>
              <a:t>Plate forme domotique : </a:t>
            </a:r>
            <a:r>
              <a:rPr lang="fr-FR" dirty="0" err="1" smtClean="0"/>
              <a:t>zigbee</a:t>
            </a:r>
            <a:endParaRPr lang="fr-FR" dirty="0" smtClean="0"/>
          </a:p>
          <a:p>
            <a:pPr lvl="1"/>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GAD + GAC = ?</a:t>
            </a:r>
            <a:endParaRPr lang="fr-FR" dirty="0"/>
          </a:p>
        </p:txBody>
      </p:sp>
      <p:sp>
        <p:nvSpPr>
          <p:cNvPr id="3" name="Espace réservé du contenu 2"/>
          <p:cNvSpPr>
            <a:spLocks noGrp="1"/>
          </p:cNvSpPr>
          <p:nvPr>
            <p:ph idx="1"/>
          </p:nvPr>
        </p:nvSpPr>
        <p:spPr/>
        <p:txBody>
          <a:bodyPr/>
          <a:lstStyle/>
          <a:p>
            <a:r>
              <a:rPr lang="fr-FR" dirty="0" smtClean="0"/>
              <a:t>ORES = Gestion Active Demande</a:t>
            </a:r>
          </a:p>
          <a:p>
            <a:r>
              <a:rPr lang="fr-FR" dirty="0" smtClean="0"/>
              <a:t>REW = Gestion Active Charge</a:t>
            </a:r>
          </a:p>
          <a:p>
            <a:r>
              <a:rPr lang="fr-FR" dirty="0" smtClean="0"/>
              <a:t>QUI = Gestion Active Global</a:t>
            </a:r>
          </a:p>
          <a:p>
            <a:endParaRPr lang="fr-FR" dirty="0" smtClean="0"/>
          </a:p>
          <a:p>
            <a:pPr algn="ctr">
              <a:buNone/>
            </a:pPr>
            <a:r>
              <a:rPr lang="fr-FR" sz="6000" dirty="0" smtClean="0"/>
              <a:t>GAG ?</a:t>
            </a:r>
            <a:r>
              <a:rPr lang="fr-FR" dirty="0" smtClean="0"/>
              <a:t/>
            </a:r>
            <a:br>
              <a:rPr lang="fr-FR" dirty="0" smtClean="0"/>
            </a:br>
            <a:endParaRPr lang="fr-FR" dirty="0"/>
          </a:p>
        </p:txBody>
      </p:sp>
      <p:pic>
        <p:nvPicPr>
          <p:cNvPr id="4" name="Image 3"/>
          <p:cNvPicPr>
            <a:picLocks noChangeAspect="1"/>
          </p:cNvPicPr>
          <p:nvPr/>
        </p:nvPicPr>
        <p:blipFill>
          <a:blip r:embed="rId2"/>
          <a:stretch>
            <a:fillRect/>
          </a:stretch>
        </p:blipFill>
        <p:spPr>
          <a:xfrm>
            <a:off x="5714760" y="4898880"/>
            <a:ext cx="2972040" cy="15951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Projet</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La mobilisation de la charge peut être réalisée de plusieurs manières :</a:t>
            </a:r>
          </a:p>
          <a:p>
            <a:pPr lvl="1"/>
            <a:r>
              <a:rPr lang="fr-FR" dirty="0" smtClean="0"/>
              <a:t>Action sur le tarif / période tarifaire : GAD</a:t>
            </a:r>
          </a:p>
          <a:p>
            <a:pPr lvl="1"/>
            <a:r>
              <a:rPr lang="fr-FR" dirty="0" smtClean="0"/>
              <a:t>Action sur des charges déterminées au travers du basculement d’un relais piloté par fréquence musicale : TCC.</a:t>
            </a:r>
          </a:p>
          <a:p>
            <a:pPr lvl="3"/>
            <a:r>
              <a:rPr lang="fr-FR" dirty="0" smtClean="0"/>
              <a:t>Un message par relais</a:t>
            </a:r>
          </a:p>
          <a:p>
            <a:pPr lvl="3"/>
            <a:r>
              <a:rPr lang="fr-FR" dirty="0" smtClean="0"/>
              <a:t>3 à 6 relais par récepteur</a:t>
            </a:r>
          </a:p>
          <a:p>
            <a:pPr lvl="3"/>
            <a:r>
              <a:rPr lang="fr-FR" dirty="0" smtClean="0"/>
              <a:t>Diffusion de masse</a:t>
            </a:r>
          </a:p>
          <a:p>
            <a:pPr lvl="1"/>
            <a:r>
              <a:rPr lang="fr-FR" dirty="0" smtClean="0"/>
              <a:t>Demande spécifique adressée à l’installation de l’URD</a:t>
            </a:r>
          </a:p>
          <a:p>
            <a:pPr lvl="2"/>
            <a:r>
              <a:rPr lang="fr-FR" dirty="0" smtClean="0"/>
              <a:t>Période : La période des demandes du GRD respectera les </a:t>
            </a:r>
            <a:r>
              <a:rPr lang="fr-FR" dirty="0" err="1" smtClean="0"/>
              <a:t>timeframe</a:t>
            </a:r>
            <a:r>
              <a:rPr lang="fr-FR" dirty="0" smtClean="0"/>
              <a:t> défini par le MIG afin de pouvoir identifier l’action à une période tarifaire tant du côté du GRD que du côté du fournisseur .</a:t>
            </a:r>
          </a:p>
          <a:p>
            <a:pPr lvl="2"/>
            <a:r>
              <a:rPr lang="fr-FR" dirty="0" smtClean="0"/>
              <a:t>Amplitude : l’amplitude de la demande exprimée en Watts</a:t>
            </a:r>
          </a:p>
          <a:p>
            <a:pPr lvl="2"/>
            <a:r>
              <a:rPr lang="fr-FR" dirty="0" smtClean="0"/>
              <a:t>Durée : la durée de la demande exprimée en multiple de ¼ h</a:t>
            </a:r>
          </a:p>
          <a:p>
            <a:pPr lvl="2"/>
            <a:endParaRPr lang="fr-FR" dirty="0" smtClean="0"/>
          </a:p>
          <a:p>
            <a:pPr lvl="2"/>
            <a:endParaRPr lang="fr-FR" dirty="0" smtClean="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Gestion active de la charge = POC</a:t>
            </a:r>
            <a:endParaRPr lang="fr-FR" dirty="0"/>
          </a:p>
        </p:txBody>
      </p:sp>
      <p:sp>
        <p:nvSpPr>
          <p:cNvPr id="3" name="Espace réservé du contenu 2"/>
          <p:cNvSpPr>
            <a:spLocks noGrp="1"/>
          </p:cNvSpPr>
          <p:nvPr>
            <p:ph idx="1"/>
          </p:nvPr>
        </p:nvSpPr>
        <p:spPr/>
        <p:txBody>
          <a:bodyPr/>
          <a:lstStyle/>
          <a:p>
            <a:r>
              <a:rPr lang="fr-FR" dirty="0" smtClean="0"/>
              <a:t>BUT : étudier le degré de réponse des utilisateurs et leurs installations à une demande structurée du réseau</a:t>
            </a:r>
          </a:p>
          <a:p>
            <a:r>
              <a:rPr lang="fr-FR" dirty="0" smtClean="0"/>
              <a:t>Conserver le degré de liberté de l’URD</a:t>
            </a:r>
          </a:p>
          <a:p>
            <a:r>
              <a:rPr lang="fr-FR" dirty="0" smtClean="0"/>
              <a:t>Conserver le degré de liberté de l’installation</a:t>
            </a:r>
          </a:p>
          <a:p>
            <a:r>
              <a:rPr lang="fr-FR" dirty="0" smtClean="0"/>
              <a:t>Intégrer le fournisseur dans la gestion du point de fourniture </a:t>
            </a:r>
          </a:p>
          <a:p>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et Limites du projet</a:t>
            </a:r>
            <a:endParaRPr lang="fr-FR" dirty="0"/>
          </a:p>
        </p:txBody>
      </p:sp>
      <p:sp>
        <p:nvSpPr>
          <p:cNvPr id="3" name="Espace réservé du contenu 2"/>
          <p:cNvSpPr>
            <a:spLocks noGrp="1"/>
          </p:cNvSpPr>
          <p:nvPr>
            <p:ph idx="1"/>
          </p:nvPr>
        </p:nvSpPr>
        <p:spPr/>
        <p:txBody>
          <a:bodyPr/>
          <a:lstStyle/>
          <a:p>
            <a:pPr marL="514350" indent="-514350">
              <a:buFont typeface="+mj-lt"/>
              <a:buAutoNum type="arabicPeriod"/>
            </a:pPr>
            <a:r>
              <a:rPr lang="fr-FR" dirty="0" smtClean="0"/>
              <a:t>Evaluer, Tester, Mesurer, Objectiver, Extrapoler</a:t>
            </a:r>
          </a:p>
          <a:p>
            <a:pPr marL="514350" indent="-514350">
              <a:buFont typeface="+mj-lt"/>
              <a:buAutoNum type="arabicPeriod"/>
            </a:pPr>
            <a:r>
              <a:rPr lang="fr-FR" dirty="0" smtClean="0"/>
              <a:t>Limité dans l’espace : circonscrit à un quartier / une cabine de distribution</a:t>
            </a:r>
          </a:p>
          <a:p>
            <a:pPr marL="514350" indent="-514350">
              <a:buFont typeface="+mj-lt"/>
              <a:buAutoNum type="arabicPeriod"/>
            </a:pPr>
            <a:r>
              <a:rPr lang="fr-FR" dirty="0" smtClean="0"/>
              <a:t>Limité dans le temps : 1 à 2 années</a:t>
            </a:r>
          </a:p>
          <a:p>
            <a:pPr marL="514350" indent="-514350">
              <a:buFont typeface="+mj-lt"/>
              <a:buAutoNum type="arabicPeriod"/>
            </a:pPr>
            <a:r>
              <a:rPr lang="fr-FR" dirty="0" smtClean="0"/>
              <a:t>Limité dans le nombre de partenaires et d’interfaces</a:t>
            </a:r>
          </a:p>
          <a:p>
            <a:pPr marL="514350" indent="-514350">
              <a:buFont typeface="+mj-lt"/>
              <a:buAutoNum type="arabicPeriod"/>
            </a:pPr>
            <a:endParaRPr lang="fr-F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Evaluer</a:t>
            </a:r>
            <a:endParaRPr lang="fr-FR" dirty="0"/>
          </a:p>
        </p:txBody>
      </p:sp>
      <p:sp>
        <p:nvSpPr>
          <p:cNvPr id="3" name="Espace réservé du contenu 2"/>
          <p:cNvSpPr>
            <a:spLocks noGrp="1"/>
          </p:cNvSpPr>
          <p:nvPr>
            <p:ph idx="1"/>
          </p:nvPr>
        </p:nvSpPr>
        <p:spPr/>
        <p:txBody>
          <a:bodyPr>
            <a:normAutofit fontScale="85000" lnSpcReduction="20000"/>
          </a:bodyPr>
          <a:lstStyle/>
          <a:p>
            <a:pPr lvl="1"/>
            <a:r>
              <a:rPr lang="fr-FR" dirty="0" smtClean="0"/>
              <a:t>Evaluer les technologies domotiques disponibles et leurs potentiels à répondre au projet</a:t>
            </a:r>
          </a:p>
          <a:p>
            <a:pPr lvl="1">
              <a:buNone/>
            </a:pPr>
            <a:r>
              <a:rPr lang="fr-FR" dirty="0" smtClean="0"/>
              <a:t>	Equipements de gestion et de communication standards au sein des bâtiments</a:t>
            </a:r>
          </a:p>
          <a:p>
            <a:pPr lvl="3"/>
            <a:r>
              <a:rPr lang="fr-FR" dirty="0" smtClean="0"/>
              <a:t>Back net</a:t>
            </a:r>
          </a:p>
          <a:p>
            <a:pPr lvl="3"/>
            <a:r>
              <a:rPr lang="fr-FR" dirty="0" smtClean="0"/>
              <a:t>KNX, Dali</a:t>
            </a:r>
          </a:p>
          <a:p>
            <a:pPr lvl="3"/>
            <a:r>
              <a:rPr lang="fr-FR" dirty="0" err="1" smtClean="0"/>
              <a:t>EnOcean</a:t>
            </a:r>
            <a:endParaRPr lang="fr-FR" dirty="0" smtClean="0"/>
          </a:p>
          <a:p>
            <a:pPr lvl="3"/>
            <a:r>
              <a:rPr lang="fr-FR" dirty="0" err="1" smtClean="0"/>
              <a:t>Zigbee</a:t>
            </a:r>
            <a:endParaRPr lang="fr-FR" dirty="0" smtClean="0"/>
          </a:p>
          <a:p>
            <a:pPr lvl="3"/>
            <a:r>
              <a:rPr lang="fr-FR" sz="1900" dirty="0" smtClean="0"/>
              <a:t>PLC</a:t>
            </a:r>
            <a:r>
              <a:rPr lang="fr-FR" dirty="0" smtClean="0"/>
              <a:t> </a:t>
            </a:r>
          </a:p>
          <a:p>
            <a:pPr lvl="1"/>
            <a:r>
              <a:rPr lang="fr-FR" dirty="0" smtClean="0"/>
              <a:t>Interopérabilité entre ces moyens et ceux du GRDS</a:t>
            </a:r>
          </a:p>
          <a:p>
            <a:pPr lvl="1"/>
            <a:r>
              <a:rPr lang="fr-FR" dirty="0" smtClean="0"/>
              <a:t>La mise à disposition d'une plateforme ouverte (aux fournisseurs et </a:t>
            </a:r>
            <a:r>
              <a:rPr lang="fr-FR" dirty="0" err="1" smtClean="0"/>
              <a:t>agrégateur</a:t>
            </a:r>
            <a:r>
              <a:rPr lang="fr-FR" dirty="0" smtClean="0"/>
              <a:t>) pour communiquer à l’URD son mode de prélèvement/injection, global et instantané, sa période tarifaire, ses opportunités de prix (signaux tarifaires). Permettre </a:t>
            </a:r>
            <a:r>
              <a:rPr lang="fr-FR" dirty="0" smtClean="0"/>
              <a:t>à l’URD </a:t>
            </a:r>
            <a:r>
              <a:rPr lang="fr-FR" dirty="0" smtClean="0"/>
              <a:t>de faire des choix, des dérogations, de mettre en place des agendas/scénario.</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pic>
        <p:nvPicPr>
          <p:cNvPr id="4" name="Espace réservé du contenu 3" descr="http://www.digitalstrom.com/out/pictures/wysiwigpro/product_functions2.png"/>
          <p:cNvPicPr>
            <a:picLocks noGrp="1"/>
          </p:cNvPicPr>
          <p:nvPr>
            <p:ph idx="1"/>
          </p:nvPr>
        </p:nvPicPr>
        <p:blipFill>
          <a:blip r:embed="rId2" cstate="print"/>
          <a:srcRect/>
          <a:stretch>
            <a:fillRect/>
          </a:stretch>
        </p:blipFill>
        <p:spPr bwMode="auto">
          <a:xfrm>
            <a:off x="1191051" y="1935163"/>
            <a:ext cx="6761897" cy="43894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Tester</a:t>
            </a:r>
            <a:endParaRPr lang="fr-FR" dirty="0"/>
          </a:p>
        </p:txBody>
      </p:sp>
      <p:sp>
        <p:nvSpPr>
          <p:cNvPr id="3" name="Espace réservé du contenu 2"/>
          <p:cNvSpPr>
            <a:spLocks noGrp="1"/>
          </p:cNvSpPr>
          <p:nvPr>
            <p:ph idx="1"/>
          </p:nvPr>
        </p:nvSpPr>
        <p:spPr/>
        <p:txBody>
          <a:bodyPr/>
          <a:lstStyle/>
          <a:p>
            <a:pPr lvl="1"/>
            <a:r>
              <a:rPr lang="fr-FR" dirty="0" smtClean="0"/>
              <a:t>Tester un autre mode de communications au niveau du réseau. </a:t>
            </a:r>
          </a:p>
          <a:p>
            <a:pPr lvl="1"/>
            <a:r>
              <a:rPr lang="fr-FR" dirty="0" smtClean="0"/>
              <a:t>Utilisation de la Radio </a:t>
            </a:r>
            <a:r>
              <a:rPr lang="fr-FR" dirty="0" smtClean="0"/>
              <a:t>Fréquence </a:t>
            </a:r>
            <a:r>
              <a:rPr lang="fr-FR" dirty="0" smtClean="0"/>
              <a:t>868 Mhz</a:t>
            </a:r>
          </a:p>
          <a:p>
            <a:pPr lvl="1"/>
            <a:r>
              <a:rPr lang="fr-FR" dirty="0" smtClean="0"/>
              <a:t>Utilisation du protocole </a:t>
            </a:r>
            <a:r>
              <a:rPr lang="fr-FR" dirty="0" err="1" smtClean="0"/>
              <a:t>Zigbee</a:t>
            </a:r>
            <a:r>
              <a:rPr lang="fr-FR" dirty="0" smtClean="0"/>
              <a:t> basé sur le norme 802.15.4</a:t>
            </a:r>
          </a:p>
          <a:p>
            <a:pPr lvl="1"/>
            <a:r>
              <a:rPr lang="fr-FR" dirty="0" smtClean="0"/>
              <a:t>Mise en place d’un réseau </a:t>
            </a:r>
            <a:r>
              <a:rPr lang="fr-FR" dirty="0" err="1" smtClean="0"/>
              <a:t>mesh</a:t>
            </a:r>
            <a:endParaRPr lang="fr-FR" dirty="0"/>
          </a:p>
        </p:txBody>
      </p:sp>
      <p:pic>
        <p:nvPicPr>
          <p:cNvPr id="4" name="Image 3"/>
          <p:cNvPicPr>
            <a:picLocks noChangeAspect="1"/>
          </p:cNvPicPr>
          <p:nvPr/>
        </p:nvPicPr>
        <p:blipFill>
          <a:blip r:embed="rId2"/>
          <a:stretch>
            <a:fillRect/>
          </a:stretch>
        </p:blipFill>
        <p:spPr>
          <a:xfrm>
            <a:off x="3391090" y="4875178"/>
            <a:ext cx="2532691" cy="132979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dirty="0"/>
          </a:p>
        </p:txBody>
      </p:sp>
      <p:pic>
        <p:nvPicPr>
          <p:cNvPr id="1026" name="Picture 2"/>
          <p:cNvPicPr>
            <a:picLocks noGrp="1" noChangeAspect="1" noChangeArrowheads="1"/>
          </p:cNvPicPr>
          <p:nvPr>
            <p:ph idx="1"/>
          </p:nvPr>
        </p:nvPicPr>
        <p:blipFill>
          <a:blip r:embed="rId2"/>
          <a:srcRect/>
          <a:stretch>
            <a:fillRect/>
          </a:stretch>
        </p:blipFill>
        <p:spPr bwMode="auto">
          <a:xfrm>
            <a:off x="1489497" y="1935163"/>
            <a:ext cx="6165005" cy="43894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Mesurer</a:t>
            </a:r>
            <a:endParaRPr lang="fr-FR" dirty="0"/>
          </a:p>
        </p:txBody>
      </p:sp>
      <p:sp>
        <p:nvSpPr>
          <p:cNvPr id="3" name="Espace réservé du contenu 2"/>
          <p:cNvSpPr>
            <a:spLocks noGrp="1"/>
          </p:cNvSpPr>
          <p:nvPr>
            <p:ph idx="1"/>
          </p:nvPr>
        </p:nvSpPr>
        <p:spPr/>
        <p:txBody>
          <a:bodyPr/>
          <a:lstStyle/>
          <a:p>
            <a:r>
              <a:rPr lang="fr-FR" dirty="0" smtClean="0"/>
              <a:t>La réponse à une demande structurée suivant trois paramètres : </a:t>
            </a:r>
          </a:p>
          <a:p>
            <a:pPr lvl="1"/>
            <a:r>
              <a:rPr lang="fr-FR" dirty="0" smtClean="0"/>
              <a:t>le nombre : L’URD </a:t>
            </a:r>
            <a:r>
              <a:rPr lang="fr-FR" dirty="0" smtClean="0"/>
              <a:t>conserve </a:t>
            </a:r>
            <a:r>
              <a:rPr lang="fr-FR" dirty="0" smtClean="0"/>
              <a:t>le choix d’accéder au non à une demande du réseau</a:t>
            </a:r>
          </a:p>
          <a:p>
            <a:pPr lvl="1"/>
            <a:r>
              <a:rPr lang="fr-FR" dirty="0" smtClean="0"/>
              <a:t>l’amplitude (intensité) : Différence entre la demande et la hauteur de la réponse exprimée en puissance</a:t>
            </a:r>
          </a:p>
          <a:p>
            <a:pPr lvl="1"/>
            <a:r>
              <a:rPr lang="fr-FR" dirty="0" smtClean="0"/>
              <a:t>la période pendant laquelle la réponse à la demande est respectée : Différence entre la durée demande de la demande et la durée de la réponse.</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
  <a:themeElements>
    <a:clrScheme name="Flux">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Flux.thmx</Template>
  <TotalTime>341</TotalTime>
  <Words>921</Words>
  <Application>Microsoft Office PowerPoint</Application>
  <PresentationFormat>Affichage à l'écran (4:3)</PresentationFormat>
  <Paragraphs>111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Flux</vt:lpstr>
      <vt:lpstr>Gestion active de la charge</vt:lpstr>
      <vt:lpstr>Le Projet</vt:lpstr>
      <vt:lpstr>Gestion active de la charge = POC</vt:lpstr>
      <vt:lpstr>Objectifs et Limites du projet</vt:lpstr>
      <vt:lpstr>Evaluer</vt:lpstr>
      <vt:lpstr>Diapositive 6</vt:lpstr>
      <vt:lpstr>Tester</vt:lpstr>
      <vt:lpstr>Diapositive 8</vt:lpstr>
      <vt:lpstr>Mesurer</vt:lpstr>
      <vt:lpstr>Objectiver</vt:lpstr>
      <vt:lpstr>Extrapoler</vt:lpstr>
      <vt:lpstr>Acteurs du Projet</vt:lpstr>
      <vt:lpstr>URD</vt:lpstr>
      <vt:lpstr>GRD</vt:lpstr>
      <vt:lpstr>Gestionnaire d’interface client</vt:lpstr>
      <vt:lpstr>Fournisseur</vt:lpstr>
      <vt:lpstr>Gestionnaire interface marché</vt:lpstr>
      <vt:lpstr>Outils</vt:lpstr>
      <vt:lpstr>GAD + GAC = ?</vt:lpstr>
    </vt:vector>
  </TitlesOfParts>
  <Company>le Bussy Roger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active de la charge</dc:title>
  <dc:creator>Roger le Bussy</dc:creator>
  <cp:lastModifiedBy>rlby</cp:lastModifiedBy>
  <cp:revision>33</cp:revision>
  <dcterms:created xsi:type="dcterms:W3CDTF">2014-04-22T16:27:16Z</dcterms:created>
  <dcterms:modified xsi:type="dcterms:W3CDTF">2014-04-23T06:34:10Z</dcterms:modified>
</cp:coreProperties>
</file>