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66" r:id="rId3"/>
    <p:sldId id="267" r:id="rId4"/>
    <p:sldId id="259" r:id="rId5"/>
    <p:sldId id="260" r:id="rId6"/>
    <p:sldId id="273" r:id="rId7"/>
    <p:sldId id="268" r:id="rId8"/>
    <p:sldId id="274" r:id="rId9"/>
    <p:sldId id="270" r:id="rId10"/>
    <p:sldId id="261" r:id="rId11"/>
    <p:sldId id="272" r:id="rId12"/>
    <p:sldId id="275" r:id="rId13"/>
    <p:sldId id="279" r:id="rId14"/>
    <p:sldId id="264" r:id="rId15"/>
    <p:sldId id="276" r:id="rId16"/>
    <p:sldId id="277" r:id="rId17"/>
    <p:sldId id="278" r:id="rId18"/>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9" d="100"/>
          <a:sy n="119" d="100"/>
        </p:scale>
        <p:origin x="-132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EEB60129-E47C-4649-9F2D-DFD9CA92CD7F}" type="datetimeFigureOut">
              <a:rPr lang="fr-BE" smtClean="0"/>
              <a:t>22/04/2014</a:t>
            </a:fld>
            <a:endParaRPr lang="fr-BE"/>
          </a:p>
        </p:txBody>
      </p:sp>
      <p:sp>
        <p:nvSpPr>
          <p:cNvPr id="4" name="Espace réservé de l'image des diapositives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66750" y="4716463"/>
            <a:ext cx="5335588" cy="446722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811F9450-D8E4-411B-9CB9-1A2686B10EE1}" type="slidenum">
              <a:rPr lang="fr-BE" smtClean="0"/>
              <a:t>‹N°›</a:t>
            </a:fld>
            <a:endParaRPr lang="fr-BE"/>
          </a:p>
        </p:txBody>
      </p:sp>
    </p:spTree>
    <p:extLst>
      <p:ext uri="{BB962C8B-B14F-4D97-AF65-F5344CB8AC3E}">
        <p14:creationId xmlns:p14="http://schemas.microsoft.com/office/powerpoint/2010/main" val="506115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a:t>
            </a:fld>
            <a:endParaRPr lang="fr-BE"/>
          </a:p>
        </p:txBody>
      </p:sp>
    </p:spTree>
    <p:extLst>
      <p:ext uri="{BB962C8B-B14F-4D97-AF65-F5344CB8AC3E}">
        <p14:creationId xmlns:p14="http://schemas.microsoft.com/office/powerpoint/2010/main" val="3363739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10</a:t>
            </a:fld>
            <a:endParaRPr lang="fr-BE"/>
          </a:p>
        </p:txBody>
      </p:sp>
    </p:spTree>
    <p:extLst>
      <p:ext uri="{BB962C8B-B14F-4D97-AF65-F5344CB8AC3E}">
        <p14:creationId xmlns:p14="http://schemas.microsoft.com/office/powerpoint/2010/main" val="17466936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11</a:t>
            </a:fld>
            <a:endParaRPr lang="fr-BE"/>
          </a:p>
        </p:txBody>
      </p:sp>
    </p:spTree>
    <p:extLst>
      <p:ext uri="{BB962C8B-B14F-4D97-AF65-F5344CB8AC3E}">
        <p14:creationId xmlns:p14="http://schemas.microsoft.com/office/powerpoint/2010/main" val="28910693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12</a:t>
            </a:fld>
            <a:endParaRPr lang="fr-BE"/>
          </a:p>
        </p:txBody>
      </p:sp>
    </p:spTree>
    <p:extLst>
      <p:ext uri="{BB962C8B-B14F-4D97-AF65-F5344CB8AC3E}">
        <p14:creationId xmlns:p14="http://schemas.microsoft.com/office/powerpoint/2010/main" val="20080442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13</a:t>
            </a:fld>
            <a:endParaRPr lang="fr-BE"/>
          </a:p>
        </p:txBody>
      </p:sp>
    </p:spTree>
    <p:extLst>
      <p:ext uri="{BB962C8B-B14F-4D97-AF65-F5344CB8AC3E}">
        <p14:creationId xmlns:p14="http://schemas.microsoft.com/office/powerpoint/2010/main" val="41179938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14</a:t>
            </a:fld>
            <a:endParaRPr lang="fr-BE"/>
          </a:p>
        </p:txBody>
      </p:sp>
    </p:spTree>
    <p:extLst>
      <p:ext uri="{BB962C8B-B14F-4D97-AF65-F5344CB8AC3E}">
        <p14:creationId xmlns:p14="http://schemas.microsoft.com/office/powerpoint/2010/main" val="855685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15</a:t>
            </a:fld>
            <a:endParaRPr lang="fr-BE"/>
          </a:p>
        </p:txBody>
      </p:sp>
    </p:spTree>
    <p:extLst>
      <p:ext uri="{BB962C8B-B14F-4D97-AF65-F5344CB8AC3E}">
        <p14:creationId xmlns:p14="http://schemas.microsoft.com/office/powerpoint/2010/main" val="37799781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16</a:t>
            </a:fld>
            <a:endParaRPr lang="fr-BE"/>
          </a:p>
        </p:txBody>
      </p:sp>
    </p:spTree>
    <p:extLst>
      <p:ext uri="{BB962C8B-B14F-4D97-AF65-F5344CB8AC3E}">
        <p14:creationId xmlns:p14="http://schemas.microsoft.com/office/powerpoint/2010/main" val="28219236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17</a:t>
            </a:fld>
            <a:endParaRPr lang="fr-BE"/>
          </a:p>
        </p:txBody>
      </p:sp>
    </p:spTree>
    <p:extLst>
      <p:ext uri="{BB962C8B-B14F-4D97-AF65-F5344CB8AC3E}">
        <p14:creationId xmlns:p14="http://schemas.microsoft.com/office/powerpoint/2010/main" val="2651435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2</a:t>
            </a:fld>
            <a:endParaRPr lang="fr-BE"/>
          </a:p>
        </p:txBody>
      </p:sp>
    </p:spTree>
    <p:extLst>
      <p:ext uri="{BB962C8B-B14F-4D97-AF65-F5344CB8AC3E}">
        <p14:creationId xmlns:p14="http://schemas.microsoft.com/office/powerpoint/2010/main" val="1980408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3</a:t>
            </a:fld>
            <a:endParaRPr lang="fr-BE"/>
          </a:p>
        </p:txBody>
      </p:sp>
    </p:spTree>
    <p:extLst>
      <p:ext uri="{BB962C8B-B14F-4D97-AF65-F5344CB8AC3E}">
        <p14:creationId xmlns:p14="http://schemas.microsoft.com/office/powerpoint/2010/main" val="824372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4</a:t>
            </a:fld>
            <a:endParaRPr lang="fr-BE"/>
          </a:p>
        </p:txBody>
      </p:sp>
    </p:spTree>
    <p:extLst>
      <p:ext uri="{BB962C8B-B14F-4D97-AF65-F5344CB8AC3E}">
        <p14:creationId xmlns:p14="http://schemas.microsoft.com/office/powerpoint/2010/main" val="2947761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5</a:t>
            </a:fld>
            <a:endParaRPr lang="fr-BE"/>
          </a:p>
        </p:txBody>
      </p:sp>
    </p:spTree>
    <p:extLst>
      <p:ext uri="{BB962C8B-B14F-4D97-AF65-F5344CB8AC3E}">
        <p14:creationId xmlns:p14="http://schemas.microsoft.com/office/powerpoint/2010/main" val="1660537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6</a:t>
            </a:fld>
            <a:endParaRPr lang="fr-BE"/>
          </a:p>
        </p:txBody>
      </p:sp>
    </p:spTree>
    <p:extLst>
      <p:ext uri="{BB962C8B-B14F-4D97-AF65-F5344CB8AC3E}">
        <p14:creationId xmlns:p14="http://schemas.microsoft.com/office/powerpoint/2010/main" val="1749431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7</a:t>
            </a:fld>
            <a:endParaRPr lang="fr-BE"/>
          </a:p>
        </p:txBody>
      </p:sp>
    </p:spTree>
    <p:extLst>
      <p:ext uri="{BB962C8B-B14F-4D97-AF65-F5344CB8AC3E}">
        <p14:creationId xmlns:p14="http://schemas.microsoft.com/office/powerpoint/2010/main" val="3372411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8</a:t>
            </a:fld>
            <a:endParaRPr lang="fr-BE"/>
          </a:p>
        </p:txBody>
      </p:sp>
    </p:spTree>
    <p:extLst>
      <p:ext uri="{BB962C8B-B14F-4D97-AF65-F5344CB8AC3E}">
        <p14:creationId xmlns:p14="http://schemas.microsoft.com/office/powerpoint/2010/main" val="4091052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811F9450-D8E4-411B-9CB9-1A2686B10EE1}" type="slidenum">
              <a:rPr lang="fr-BE" smtClean="0"/>
              <a:t>9</a:t>
            </a:fld>
            <a:endParaRPr lang="fr-BE"/>
          </a:p>
        </p:txBody>
      </p:sp>
    </p:spTree>
    <p:extLst>
      <p:ext uri="{BB962C8B-B14F-4D97-AF65-F5344CB8AC3E}">
        <p14:creationId xmlns:p14="http://schemas.microsoft.com/office/powerpoint/2010/main" val="3341180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fr-FR" smtClean="0"/>
              <a:t>Modifiez le style du titre</a:t>
            </a:r>
            <a:endParaRPr kumimoji="0" lang="en-US"/>
          </a:p>
        </p:txBody>
      </p:sp>
      <p:sp>
        <p:nvSpPr>
          <p:cNvPr id="9" name="Sous-titr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6400800" y="6355080"/>
            <a:ext cx="2286000" cy="365760"/>
          </a:xfrm>
        </p:spPr>
        <p:txBody>
          <a:bodyPr/>
          <a:lstStyle>
            <a:lvl1pPr>
              <a:defRPr sz="1400"/>
            </a:lvl1pPr>
          </a:lstStyle>
          <a:p>
            <a:fld id="{0EAB0777-4C60-462E-A92C-CDAFD498799C}" type="datetimeFigureOut">
              <a:rPr lang="en-US" smtClean="0"/>
              <a:t>4/22/2014</a:t>
            </a:fld>
            <a:endParaRPr lang="en-US"/>
          </a:p>
        </p:txBody>
      </p:sp>
      <p:sp>
        <p:nvSpPr>
          <p:cNvPr id="17" name="Espace réservé du pied de page 16"/>
          <p:cNvSpPr>
            <a:spLocks noGrp="1"/>
          </p:cNvSpPr>
          <p:nvPr>
            <p:ph type="ftr" sz="quarter" idx="11"/>
          </p:nvPr>
        </p:nvSpPr>
        <p:spPr>
          <a:xfrm>
            <a:off x="2898648" y="6355080"/>
            <a:ext cx="3474720" cy="365760"/>
          </a:xfrm>
        </p:spPr>
        <p:txBody>
          <a:bodyPr/>
          <a:lstStyle/>
          <a:p>
            <a:endParaRPr lang="en-US"/>
          </a:p>
        </p:txBody>
      </p:sp>
      <p:sp>
        <p:nvSpPr>
          <p:cNvPr id="29" name="Espace réservé du numéro de diapositive 28"/>
          <p:cNvSpPr>
            <a:spLocks noGrp="1"/>
          </p:cNvSpPr>
          <p:nvPr>
            <p:ph type="sldNum" sz="quarter" idx="12"/>
          </p:nvPr>
        </p:nvSpPr>
        <p:spPr>
          <a:xfrm>
            <a:off x="1216152" y="6355080"/>
            <a:ext cx="1219200" cy="365760"/>
          </a:xfrm>
        </p:spPr>
        <p:txBody>
          <a:bodyPr/>
          <a:lstStyle/>
          <a:p>
            <a:fld id="{59DE6EB8-52AB-45EA-A660-3E1EBFA72987}" type="slidenum">
              <a:rPr lang="en-US" smtClean="0"/>
              <a:t>‹N°›</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EAB0777-4C60-462E-A92C-CDAFD498799C}" type="datetimeFigureOut">
              <a:rPr lang="en-US" smtClean="0"/>
              <a:t>4/22/2014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EAB0777-4C60-462E-A92C-CDAFD498799C}" type="datetimeFigureOut">
              <a:rPr lang="en-US" smtClean="0"/>
              <a:t>4/22/2014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9DE6EB8-52AB-45EA-A660-3E1EBFA72987}" type="slidenum">
              <a:rPr lang="en-US" smtClean="0"/>
              <a:t>‹N°›</a:t>
            </a:fld>
            <a:endParaRPr lang="en-US"/>
          </a:p>
        </p:txBody>
      </p:sp>
      <p:sp>
        <p:nvSpPr>
          <p:cNvPr id="7" name="Connecteur droit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le isocè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cteur droit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0EAB0777-4C60-462E-A92C-CDAFD498799C}" type="datetimeFigureOut">
              <a:rPr lang="en-US" smtClean="0"/>
              <a:t>4/22/2014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9DE6EB8-52AB-45EA-A660-3E1EBFA72987}" type="slidenum">
              <a:rPr lang="en-US" smtClean="0"/>
              <a:t>‹N°›</a:t>
            </a:fld>
            <a:endParaRPr lang="en-US"/>
          </a:p>
        </p:txBody>
      </p:sp>
      <p:sp>
        <p:nvSpPr>
          <p:cNvPr id="8" name="Espace réservé du contenu 7"/>
          <p:cNvSpPr>
            <a:spLocks noGrp="1"/>
          </p:cNvSpPr>
          <p:nvPr>
            <p:ph sz="quarter" idx="1"/>
          </p:nvPr>
        </p:nvSpPr>
        <p:spPr>
          <a:xfrm>
            <a:off x="457200" y="1219200"/>
            <a:ext cx="8229600" cy="493776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a:xfrm>
            <a:off x="6400800" y="6355080"/>
            <a:ext cx="2286000" cy="365760"/>
          </a:xfrm>
        </p:spPr>
        <p:txBody>
          <a:bodyPr/>
          <a:lstStyle/>
          <a:p>
            <a:fld id="{0EAB0777-4C60-462E-A92C-CDAFD498799C}" type="datetimeFigureOut">
              <a:rPr lang="en-US" smtClean="0"/>
              <a:t>4/22/2014</a:t>
            </a:fld>
            <a:endParaRPr lang="en-US"/>
          </a:p>
        </p:txBody>
      </p:sp>
      <p:sp>
        <p:nvSpPr>
          <p:cNvPr id="5" name="Espace réservé du pied de page 4"/>
          <p:cNvSpPr>
            <a:spLocks noGrp="1"/>
          </p:cNvSpPr>
          <p:nvPr>
            <p:ph type="ftr" sz="quarter" idx="11"/>
          </p:nvPr>
        </p:nvSpPr>
        <p:spPr>
          <a:xfrm>
            <a:off x="2898648" y="6355080"/>
            <a:ext cx="3474720" cy="365760"/>
          </a:xfrm>
        </p:spPr>
        <p:txBody>
          <a:bodyPr/>
          <a:lstStyle/>
          <a:p>
            <a:endParaRPr lang="en-US"/>
          </a:p>
        </p:txBody>
      </p:sp>
      <p:sp>
        <p:nvSpPr>
          <p:cNvPr id="6" name="Espace réservé du numéro de diapositive 5"/>
          <p:cNvSpPr>
            <a:spLocks noGrp="1"/>
          </p:cNvSpPr>
          <p:nvPr>
            <p:ph type="sldNum" sz="quarter" idx="12"/>
          </p:nvPr>
        </p:nvSpPr>
        <p:spPr>
          <a:xfrm>
            <a:off x="1069848" y="6355080"/>
            <a:ext cx="1520952" cy="365760"/>
          </a:xfrm>
        </p:spPr>
        <p:txBody>
          <a:bodyPr/>
          <a:lstStyle/>
          <a:p>
            <a:fld id="{59DE6EB8-52AB-45EA-A660-3E1EBFA72987}" type="slidenum">
              <a:rPr lang="en-US" smtClean="0"/>
              <a:t>‹N°›</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0EAB0777-4C60-462E-A92C-CDAFD498799C}" type="datetimeFigureOut">
              <a:rPr lang="en-US" smtClean="0"/>
              <a:t>4/22/2014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9DE6EB8-52AB-45EA-A660-3E1EBFA72987}" type="slidenum">
              <a:rPr lang="en-US" smtClean="0"/>
              <a:t>‹N°›</a:t>
            </a:fld>
            <a:endParaRPr lang="en-US"/>
          </a:p>
        </p:txBody>
      </p:sp>
      <p:sp>
        <p:nvSpPr>
          <p:cNvPr id="9" name="Espace réservé du contenu 8"/>
          <p:cNvSpPr>
            <a:spLocks noGrp="1"/>
          </p:cNvSpPr>
          <p:nvPr>
            <p:ph sz="quarter" idx="1"/>
          </p:nvPr>
        </p:nvSpPr>
        <p:spPr>
          <a:xfrm>
            <a:off x="457200" y="1219200"/>
            <a:ext cx="4041648" cy="493776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632198" y="1216152"/>
            <a:ext cx="4041648" cy="493776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0EAB0777-4C60-462E-A92C-CDAFD498799C}" type="datetimeFigureOut">
              <a:rPr lang="en-US" smtClean="0"/>
              <a:t>4/22/2014</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59DE6EB8-52AB-45EA-A660-3E1EBFA72987}" type="slidenum">
              <a:rPr lang="en-US" smtClean="0"/>
              <a:t>‹N°›</a:t>
            </a:fld>
            <a:endParaRPr lang="en-US"/>
          </a:p>
        </p:txBody>
      </p:sp>
      <p:sp>
        <p:nvSpPr>
          <p:cNvPr id="11" name="Espace réservé du contenu 10"/>
          <p:cNvSpPr>
            <a:spLocks noGrp="1"/>
          </p:cNvSpPr>
          <p:nvPr>
            <p:ph sz="quarter" idx="2"/>
          </p:nvPr>
        </p:nvSpPr>
        <p:spPr>
          <a:xfrm>
            <a:off x="457200" y="2133600"/>
            <a:ext cx="4038600" cy="40386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648200" y="2133600"/>
            <a:ext cx="4038600" cy="40386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0EAB0777-4C60-462E-A92C-CDAFD498799C}" type="datetimeFigureOut">
              <a:rPr lang="en-US" smtClean="0"/>
              <a:t>4/22/2014</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59DE6EB8-52AB-45EA-A660-3E1EBFA72987}" type="slidenum">
              <a:rPr lang="en-US" smtClean="0"/>
              <a:t>‹N°›</a:t>
            </a:fld>
            <a:endParaRPr lang="en-US"/>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EAB0777-4C60-462E-A92C-CDAFD498799C}" type="datetimeFigureOut">
              <a:rPr lang="en-US" smtClean="0"/>
              <a:t>4/22/2014</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59DE6EB8-52AB-45EA-A660-3E1EBFA72987}" type="slidenum">
              <a:rPr lang="en-US" smtClean="0"/>
              <a:t>‹N°›</a:t>
            </a:fld>
            <a:endParaRPr lang="en-US"/>
          </a:p>
        </p:txBody>
      </p:sp>
      <p:sp>
        <p:nvSpPr>
          <p:cNvPr id="5" name="Connecteur droit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0EAB0777-4C60-462E-A92C-CDAFD498799C}" type="datetimeFigureOut">
              <a:rPr lang="en-US" smtClean="0"/>
              <a:t>4/22/2014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9DE6EB8-52AB-45EA-A660-3E1EBFA72987}" type="slidenum">
              <a:rPr lang="en-US" smtClean="0"/>
              <a:t>‹N°›</a:t>
            </a:fld>
            <a:endParaRPr lang="en-US"/>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cteur droit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u contenu 11"/>
          <p:cNvSpPr>
            <a:spLocks noGrp="1"/>
          </p:cNvSpPr>
          <p:nvPr>
            <p:ph sz="quarter" idx="1"/>
          </p:nvPr>
        </p:nvSpPr>
        <p:spPr>
          <a:xfrm>
            <a:off x="304800" y="304800"/>
            <a:ext cx="5715000" cy="5715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0EAB0777-4C60-462E-A92C-CDAFD498799C}" type="datetimeFigureOut">
              <a:rPr lang="en-US" smtClean="0"/>
              <a:t>4/22/2014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9DE6EB8-52AB-45EA-A660-3E1EBFA72987}" type="slidenum">
              <a:rPr lang="en-US" smtClean="0"/>
              <a:t>‹N°›</a:t>
            </a:fld>
            <a:endParaRPr lang="en-US"/>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152400"/>
            <a:ext cx="8229600" cy="990600"/>
          </a:xfrm>
          <a:prstGeom prst="rect">
            <a:avLst/>
          </a:prstGeom>
        </p:spPr>
        <p:txBody>
          <a:bodyPr vert="horz" anchor="b" anchorCtr="0">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EAB0777-4C60-462E-A92C-CDAFD498799C}" type="datetimeFigureOut">
              <a:rPr lang="en-US" smtClean="0"/>
              <a:t>4/22/2014</a:t>
            </a:fld>
            <a:endParaRPr lang="en-US"/>
          </a:p>
        </p:txBody>
      </p:sp>
      <p:sp>
        <p:nvSpPr>
          <p:cNvPr id="3" name="Espace réservé du pied de page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Espace réservé du numéro de diapositive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9DE6EB8-52AB-45EA-A660-3E1EBFA72987}" type="slidenum">
              <a:rPr lang="en-US" smtClean="0"/>
              <a:t>‹N°›</a:t>
            </a:fld>
            <a:endParaRPr lang="en-US"/>
          </a:p>
        </p:txBody>
      </p:sp>
      <p:sp>
        <p:nvSpPr>
          <p:cNvPr id="28" name="Connecteur droit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cteur droit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isocè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sm@icedd.b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al@icedd.b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BE" dirty="0"/>
              <a:t>DSM dans l’Industrie wallonne.</a:t>
            </a:r>
            <a:br>
              <a:rPr lang="fr-BE" dirty="0"/>
            </a:br>
            <a:endParaRPr lang="fr-FR" dirty="0"/>
          </a:p>
        </p:txBody>
      </p:sp>
      <p:sp>
        <p:nvSpPr>
          <p:cNvPr id="3" name="Sous-titre 2"/>
          <p:cNvSpPr>
            <a:spLocks noGrp="1"/>
          </p:cNvSpPr>
          <p:nvPr>
            <p:ph type="subTitle" idx="1"/>
          </p:nvPr>
        </p:nvSpPr>
        <p:spPr>
          <a:xfrm>
            <a:off x="539552" y="5013176"/>
            <a:ext cx="7632848" cy="533400"/>
          </a:xfrm>
        </p:spPr>
        <p:txBody>
          <a:bodyPr/>
          <a:lstStyle/>
          <a:p>
            <a:r>
              <a:rPr lang="fr-BE" dirty="0" smtClean="0"/>
              <a:t>Réunion </a:t>
            </a:r>
            <a:r>
              <a:rPr lang="fr-BE" dirty="0"/>
              <a:t>REFLEX </a:t>
            </a:r>
          </a:p>
          <a:p>
            <a:r>
              <a:rPr lang="fr-BE" sz="1400" dirty="0" smtClean="0"/>
              <a:t>Institut de Conseil et d’Etudes en Développement Durable (ICEDD) </a:t>
            </a:r>
            <a:r>
              <a:rPr lang="fr-BE" sz="1400" dirty="0" err="1" smtClean="0"/>
              <a:t>asbl</a:t>
            </a:r>
            <a:endParaRPr lang="fr-FR" sz="1400" dirty="0"/>
          </a:p>
        </p:txBody>
      </p:sp>
      <p:pic>
        <p:nvPicPr>
          <p:cNvPr id="4" name="Picture 2" descr="http://t2.gstatic.com/images?q=tbn:ANd9GcSY8gFv5pl8mio0LdOIXfc5XYc6ION3XYipOFzgKxtQDmisa-6Al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404664"/>
            <a:ext cx="6840760" cy="301560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G:\Commun\IMAGES\Logos\ICEDD\logoIcedd_Coule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2876" y="5809318"/>
            <a:ext cx="610493" cy="610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20724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1268760"/>
            <a:ext cx="8229600" cy="4389120"/>
          </a:xfrm>
        </p:spPr>
        <p:txBody>
          <a:bodyPr>
            <a:normAutofit fontScale="92500" lnSpcReduction="20000"/>
          </a:bodyPr>
          <a:lstStyle/>
          <a:p>
            <a:pPr marL="0" lvl="0" indent="0">
              <a:buNone/>
            </a:pPr>
            <a:r>
              <a:rPr lang="fr-BE" dirty="0" err="1" smtClean="0"/>
              <a:t>Febeliec</a:t>
            </a:r>
            <a:endParaRPr lang="fr-BE" dirty="0" smtClean="0"/>
          </a:p>
          <a:p>
            <a:pPr lvl="0"/>
            <a:r>
              <a:rPr lang="fr-BE" dirty="0" smtClean="0"/>
              <a:t>Enquête </a:t>
            </a:r>
            <a:r>
              <a:rPr lang="fr-BE" dirty="0" err="1" smtClean="0"/>
              <a:t>Febeliec</a:t>
            </a:r>
            <a:r>
              <a:rPr lang="fr-BE" dirty="0" smtClean="0"/>
              <a:t>/Elia/</a:t>
            </a:r>
            <a:r>
              <a:rPr lang="fr-BE" dirty="0" err="1" smtClean="0"/>
              <a:t>Energyville</a:t>
            </a:r>
            <a:r>
              <a:rPr lang="fr-BE" dirty="0" smtClean="0"/>
              <a:t> </a:t>
            </a:r>
          </a:p>
          <a:p>
            <a:pPr marL="0" indent="0">
              <a:buNone/>
            </a:pPr>
            <a:r>
              <a:rPr lang="fr-BE" sz="2200" dirty="0"/>
              <a:t>Un questionnaire a été envoyé à plus de 100 entreprises raccordées au </a:t>
            </a:r>
            <a:r>
              <a:rPr lang="fr-BE" sz="2200" u="sng" dirty="0"/>
              <a:t>réseau de transport</a:t>
            </a:r>
            <a:r>
              <a:rPr lang="fr-BE" sz="2200" dirty="0"/>
              <a:t> (Elia), 27 ont répondu à ce dernier (elles recouvrent 38 </a:t>
            </a:r>
            <a:r>
              <a:rPr lang="fr-BE" sz="2200" dirty="0" smtClean="0"/>
              <a:t>points </a:t>
            </a:r>
            <a:r>
              <a:rPr lang="fr-BE" sz="2200" dirty="0"/>
              <a:t>de </a:t>
            </a:r>
            <a:r>
              <a:rPr lang="fr-BE" sz="2200" dirty="0" smtClean="0"/>
              <a:t>connexion dont </a:t>
            </a:r>
            <a:r>
              <a:rPr lang="fr-BE" sz="2200" dirty="0"/>
              <a:t>15 en Wallonie et représentent à elles </a:t>
            </a:r>
            <a:r>
              <a:rPr lang="fr-BE" sz="2200" dirty="0" smtClean="0"/>
              <a:t>seules </a:t>
            </a:r>
            <a:r>
              <a:rPr lang="fr-BE" sz="2200" dirty="0"/>
              <a:t>13,6% de la consommation belge). </a:t>
            </a:r>
            <a:endParaRPr lang="fr-FR" sz="2200" dirty="0"/>
          </a:p>
          <a:p>
            <a:pPr lvl="1"/>
            <a:r>
              <a:rPr lang="fr-BE" sz="1900" dirty="0"/>
              <a:t>19 entreprises indiquent posséder des « </a:t>
            </a:r>
            <a:r>
              <a:rPr lang="fr-BE" sz="1900" dirty="0" err="1"/>
              <a:t>process</a:t>
            </a:r>
            <a:r>
              <a:rPr lang="fr-BE" sz="1900" dirty="0"/>
              <a:t> </a:t>
            </a:r>
            <a:r>
              <a:rPr lang="fr-BE" sz="1900" dirty="0" smtClean="0"/>
              <a:t>flexibles</a:t>
            </a:r>
            <a:r>
              <a:rPr lang="fr-BE" sz="1900" dirty="0"/>
              <a:t> » pour un total de 37 procédés </a:t>
            </a:r>
            <a:r>
              <a:rPr lang="fr-BE" sz="1900" dirty="0" smtClean="0"/>
              <a:t>flexibles la </a:t>
            </a:r>
            <a:r>
              <a:rPr lang="fr-BE" sz="1900" dirty="0"/>
              <a:t>puissance de ces procédés allant de 0,5 à 150 MW. </a:t>
            </a:r>
            <a:endParaRPr lang="fr-FR" sz="1900" dirty="0"/>
          </a:p>
          <a:p>
            <a:pPr lvl="1"/>
            <a:r>
              <a:rPr lang="fr-BE" sz="1900" dirty="0"/>
              <a:t>Ainsi au total, on comptabilise 631 MW de capacité flexible dont </a:t>
            </a:r>
            <a:r>
              <a:rPr lang="fr-BE" sz="1900" dirty="0" smtClean="0"/>
              <a:t>497 </a:t>
            </a:r>
            <a:r>
              <a:rPr lang="fr-BE" sz="1900" dirty="0"/>
              <a:t>MW seraient déjà utilisés dans l’optique d’une réduction </a:t>
            </a:r>
            <a:r>
              <a:rPr lang="fr-BE" sz="1900" dirty="0" smtClean="0"/>
              <a:t>des couts énergétiques. </a:t>
            </a:r>
            <a:r>
              <a:rPr lang="fr-BE" sz="1900" dirty="0"/>
              <a:t>Une part importante de ces 631 MW peut être « activée » en 15 minutes ou moins</a:t>
            </a:r>
            <a:r>
              <a:rPr lang="fr-BE" sz="1900" dirty="0" smtClean="0"/>
              <a:t>.</a:t>
            </a:r>
          </a:p>
          <a:p>
            <a:pPr lvl="1"/>
            <a:endParaRPr lang="fr-BE" sz="2200" dirty="0" smtClean="0"/>
          </a:p>
          <a:p>
            <a:pPr lvl="0"/>
            <a:r>
              <a:rPr lang="fr-FR" sz="2200" dirty="0" smtClean="0"/>
              <a:t>Pour le représentant de FEBELIEC, l’étude pourrait aller plus loin : considérer les charges secondaires souvent peu prises en compte dans les questionnaires reçus. </a:t>
            </a:r>
            <a:endParaRPr lang="fr-FR" sz="2200" dirty="0"/>
          </a:p>
        </p:txBody>
      </p:sp>
      <p:sp>
        <p:nvSpPr>
          <p:cNvPr id="5"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smtClean="0"/>
              <a:t>Deuxième Phase : rencontres</a:t>
            </a:r>
            <a:endParaRPr lang="fr-BE" dirty="0"/>
          </a:p>
        </p:txBody>
      </p:sp>
    </p:spTree>
    <p:extLst>
      <p:ext uri="{BB962C8B-B14F-4D97-AF65-F5344CB8AC3E}">
        <p14:creationId xmlns:p14="http://schemas.microsoft.com/office/powerpoint/2010/main" val="12978628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268760"/>
            <a:ext cx="8712968" cy="4623792"/>
          </a:xfrm>
        </p:spPr>
        <p:txBody>
          <a:bodyPr/>
          <a:lstStyle/>
          <a:p>
            <a:pPr marL="0" lvl="0" indent="0">
              <a:buNone/>
            </a:pPr>
            <a:r>
              <a:rPr lang="fr-BE" sz="2400" dirty="0" smtClean="0"/>
              <a:t>Rencontre ou dialogue avec les Fédérations Industrielles. </a:t>
            </a:r>
          </a:p>
          <a:p>
            <a:pPr marL="514350" indent="-514350">
              <a:buFont typeface="Wingdings 3"/>
              <a:buAutoNum type="arabicParenR"/>
            </a:pPr>
            <a:r>
              <a:rPr lang="fr-BE" sz="2000" dirty="0" smtClean="0"/>
              <a:t>Connaissances </a:t>
            </a:r>
            <a:r>
              <a:rPr lang="fr-BE" sz="2000" dirty="0"/>
              <a:t>liées au DSM des fédérations et des entreprises ?</a:t>
            </a:r>
          </a:p>
          <a:p>
            <a:pPr marL="0" lvl="0" indent="0">
              <a:buNone/>
            </a:pPr>
            <a:endParaRPr lang="fr-BE" sz="2400" dirty="0" smtClean="0"/>
          </a:p>
          <a:p>
            <a:pPr marL="514350" lvl="0" indent="-514350">
              <a:buFont typeface="+mj-lt"/>
              <a:buAutoNum type="arabicParenR" startAt="2"/>
            </a:pPr>
            <a:r>
              <a:rPr lang="fr-BE" sz="2000" dirty="0"/>
              <a:t>% des entreprises du </a:t>
            </a:r>
            <a:r>
              <a:rPr lang="fr-BE" sz="2000" dirty="0" smtClean="0"/>
              <a:t>secteur </a:t>
            </a:r>
            <a:r>
              <a:rPr lang="fr-BE" sz="2000" dirty="0"/>
              <a:t>raccordées à Elia?</a:t>
            </a:r>
          </a:p>
          <a:p>
            <a:pPr marL="514350" lvl="0" indent="-514350">
              <a:buAutoNum type="arabicParenR" startAt="2"/>
            </a:pPr>
            <a:endParaRPr lang="fr-BE" sz="2000" dirty="0" smtClean="0"/>
          </a:p>
          <a:p>
            <a:pPr marL="514350" lvl="0" indent="-514350">
              <a:buAutoNum type="arabicParenR" startAt="2"/>
            </a:pPr>
            <a:endParaRPr lang="fr-BE" sz="2000" dirty="0"/>
          </a:p>
          <a:p>
            <a:pPr marL="514350" lvl="0" indent="-514350">
              <a:buAutoNum type="arabicParenR" startAt="2"/>
            </a:pPr>
            <a:r>
              <a:rPr lang="fr-BE" sz="2000" dirty="0"/>
              <a:t>Etablir une liste des </a:t>
            </a:r>
            <a:r>
              <a:rPr lang="fr-BE" sz="2000" dirty="0" err="1"/>
              <a:t>process</a:t>
            </a:r>
            <a:r>
              <a:rPr lang="fr-BE" sz="2000" dirty="0"/>
              <a:t> </a:t>
            </a:r>
            <a:r>
              <a:rPr lang="fr-BE" sz="2000" dirty="0" err="1"/>
              <a:t>flexibilisables</a:t>
            </a:r>
            <a:r>
              <a:rPr lang="fr-BE" sz="2000" dirty="0"/>
              <a:t> </a:t>
            </a:r>
            <a:r>
              <a:rPr lang="fr-BE" sz="2000" dirty="0" smtClean="0"/>
              <a:t>?</a:t>
            </a:r>
            <a:endParaRPr lang="fr-BE" sz="2000" dirty="0"/>
          </a:p>
          <a:p>
            <a:pPr marL="0" indent="0">
              <a:buNone/>
            </a:pPr>
            <a:endParaRPr lang="fr-BE" dirty="0"/>
          </a:p>
        </p:txBody>
      </p:sp>
      <p:sp>
        <p:nvSpPr>
          <p:cNvPr id="5"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smtClean="0"/>
              <a:t>Deuxième Phase : rencontres</a:t>
            </a:r>
            <a:endParaRPr lang="fr-BE" dirty="0"/>
          </a:p>
        </p:txBody>
      </p:sp>
    </p:spTree>
    <p:extLst>
      <p:ext uri="{BB962C8B-B14F-4D97-AF65-F5344CB8AC3E}">
        <p14:creationId xmlns:p14="http://schemas.microsoft.com/office/powerpoint/2010/main" val="2456128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BE" sz="2400" dirty="0" smtClean="0"/>
              <a:t>Rencontre </a:t>
            </a:r>
            <a:r>
              <a:rPr lang="fr-BE" sz="2400" dirty="0"/>
              <a:t>ou dialogue avec les Fédérations Industrielles</a:t>
            </a:r>
            <a:r>
              <a:rPr lang="fr-BE" sz="2400" dirty="0" smtClean="0"/>
              <a:t>.</a:t>
            </a:r>
          </a:p>
          <a:p>
            <a:pPr lvl="1"/>
            <a:r>
              <a:rPr lang="fr-BE" sz="2100" dirty="0" smtClean="0"/>
              <a:t>Niveau de connaissance des Fédérations et des entreprises variables d’un secteur à l’autre.</a:t>
            </a:r>
          </a:p>
          <a:p>
            <a:pPr lvl="1"/>
            <a:r>
              <a:rPr lang="fr-BE" sz="2100" dirty="0" smtClean="0"/>
              <a:t>Les entreprises de plus « petite » taille ne connaissent généralement pas le DSM.</a:t>
            </a:r>
          </a:p>
          <a:p>
            <a:pPr lvl="1"/>
            <a:r>
              <a:rPr lang="fr-BE" sz="2100" dirty="0" smtClean="0"/>
              <a:t>L’idée d’organiser des Workshop sur la thématique en partenariat avec certaines Fédérations serait envisageable.</a:t>
            </a:r>
          </a:p>
          <a:p>
            <a:pPr lvl="1"/>
            <a:r>
              <a:rPr lang="fr-BE" sz="2100" dirty="0" smtClean="0"/>
              <a:t>En règle générale, bien que ces aspects ne peuvent être abordés au sein de notre étude, les Fédérations et les industriels insistent sur la nécessité d’évaluer précisément les coûts engendrés par le DSM et la mise à l’arrêt de certains </a:t>
            </a:r>
            <a:r>
              <a:rPr lang="fr-BE" sz="2100" dirty="0" err="1" smtClean="0"/>
              <a:t>process</a:t>
            </a:r>
            <a:r>
              <a:rPr lang="fr-BE" sz="2100" dirty="0" smtClean="0"/>
              <a:t> directement liés à la production.</a:t>
            </a:r>
          </a:p>
          <a:p>
            <a:pPr lvl="1"/>
            <a:r>
              <a:rPr lang="fr-BE" sz="2100" dirty="0" smtClean="0"/>
              <a:t>On rappelle l’importance des actions URE « classiques ».</a:t>
            </a:r>
          </a:p>
          <a:p>
            <a:pPr lvl="1"/>
            <a:endParaRPr lang="fr-BE" sz="2100" dirty="0"/>
          </a:p>
        </p:txBody>
      </p:sp>
      <p:sp>
        <p:nvSpPr>
          <p:cNvPr id="5"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Deuxième Phase : rencontres</a:t>
            </a:r>
            <a:endParaRPr lang="fr-BE" dirty="0"/>
          </a:p>
        </p:txBody>
      </p:sp>
    </p:spTree>
    <p:extLst>
      <p:ext uri="{BB962C8B-B14F-4D97-AF65-F5344CB8AC3E}">
        <p14:creationId xmlns:p14="http://schemas.microsoft.com/office/powerpoint/2010/main" val="3166825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1268760"/>
            <a:ext cx="8229600" cy="4389120"/>
          </a:xfrm>
        </p:spPr>
        <p:txBody>
          <a:bodyPr>
            <a:normAutofit/>
          </a:bodyPr>
          <a:lstStyle/>
          <a:p>
            <a:r>
              <a:rPr lang="fr-BE" sz="2000" dirty="0" smtClean="0"/>
              <a:t>Approche tout d’abord qualitative.</a:t>
            </a:r>
          </a:p>
          <a:p>
            <a:pPr lvl="1"/>
            <a:r>
              <a:rPr lang="fr-BE" sz="1800" dirty="0" err="1" smtClean="0"/>
              <a:t>Process</a:t>
            </a:r>
            <a:r>
              <a:rPr lang="fr-BE" sz="1800" dirty="0" smtClean="0"/>
              <a:t> </a:t>
            </a:r>
            <a:r>
              <a:rPr lang="fr-BE" sz="1800" dirty="0" err="1" smtClean="0"/>
              <a:t>flex</a:t>
            </a:r>
            <a:r>
              <a:rPr lang="fr-BE" sz="1800" dirty="0" smtClean="0"/>
              <a:t> </a:t>
            </a:r>
            <a:r>
              <a:rPr lang="fr-BE" sz="1800" dirty="0"/>
              <a:t>? </a:t>
            </a:r>
            <a:endParaRPr lang="fr-BE" sz="1800" dirty="0" smtClean="0"/>
          </a:p>
          <a:p>
            <a:pPr marL="822960" lvl="1" indent="-457200">
              <a:buAutoNum type="alphaLcParenR"/>
            </a:pPr>
            <a:r>
              <a:rPr lang="fr-BE" sz="2000" dirty="0"/>
              <a:t>« typique » au secteur – le </a:t>
            </a:r>
            <a:r>
              <a:rPr lang="fr-BE" sz="2000" dirty="0" err="1"/>
              <a:t>process</a:t>
            </a:r>
            <a:r>
              <a:rPr lang="fr-BE" sz="2000" dirty="0"/>
              <a:t> de production est-il flexible ou non?</a:t>
            </a:r>
          </a:p>
          <a:p>
            <a:pPr marL="822960" lvl="1" indent="-457200">
              <a:buAutoNum type="alphaLcParenR"/>
            </a:pPr>
            <a:r>
              <a:rPr lang="fr-BE" sz="2000" dirty="0"/>
              <a:t>transversaux – p.ex. : </a:t>
            </a:r>
          </a:p>
          <a:p>
            <a:pPr marL="982980" lvl="2" indent="-342900"/>
            <a:r>
              <a:rPr lang="fr-BE" sz="1800" dirty="0"/>
              <a:t>Pompes?</a:t>
            </a:r>
          </a:p>
          <a:p>
            <a:pPr marL="982980" lvl="2" indent="-342900"/>
            <a:r>
              <a:rPr lang="fr-BE" sz="1800" dirty="0"/>
              <a:t>Groupes de froid,  </a:t>
            </a:r>
            <a:r>
              <a:rPr lang="fr-BE" sz="1800" dirty="0" err="1"/>
              <a:t>process</a:t>
            </a:r>
            <a:r>
              <a:rPr lang="fr-BE" sz="1800" dirty="0"/>
              <a:t> thermiques?</a:t>
            </a:r>
          </a:p>
          <a:p>
            <a:pPr marL="982980" lvl="2" indent="-342900"/>
            <a:r>
              <a:rPr lang="fr-BE" sz="1800" dirty="0"/>
              <a:t>Chauffage/climatisation des bâtiments?</a:t>
            </a:r>
          </a:p>
          <a:p>
            <a:pPr marL="982980" lvl="2" indent="-342900"/>
            <a:r>
              <a:rPr lang="fr-BE" sz="1800" dirty="0" smtClean="0"/>
              <a:t>Génération </a:t>
            </a:r>
            <a:r>
              <a:rPr lang="fr-BE" sz="1800" dirty="0"/>
              <a:t>d’eau chaude par boiler électrique</a:t>
            </a:r>
            <a:r>
              <a:rPr lang="fr-BE" sz="1800" dirty="0" smtClean="0"/>
              <a:t>?</a:t>
            </a:r>
          </a:p>
          <a:p>
            <a:pPr marL="982980" lvl="2" indent="-342900"/>
            <a:r>
              <a:rPr lang="fr-BE" sz="1800" dirty="0" smtClean="0"/>
              <a:t>Cogénération?</a:t>
            </a:r>
            <a:endParaRPr lang="fr-BE" sz="1800" dirty="0"/>
          </a:p>
          <a:p>
            <a:pPr marL="982980" lvl="2" indent="-342900"/>
            <a:r>
              <a:rPr lang="fr-BE" sz="1800" dirty="0"/>
              <a:t>PAC avec stockage?</a:t>
            </a:r>
          </a:p>
          <a:p>
            <a:pPr marL="982980" lvl="2" indent="-342900"/>
            <a:r>
              <a:rPr lang="fr-BE" sz="1800" dirty="0"/>
              <a:t>Chaîne logistique?</a:t>
            </a:r>
          </a:p>
          <a:p>
            <a:pPr marL="982980" lvl="2" indent="-342900"/>
            <a:r>
              <a:rPr lang="fr-BE" sz="1800" dirty="0"/>
              <a:t>Eclairage?</a:t>
            </a:r>
          </a:p>
          <a:p>
            <a:pPr lvl="1"/>
            <a:endParaRPr lang="fr-BE" sz="1800" dirty="0"/>
          </a:p>
          <a:p>
            <a:pPr marL="274320" lvl="1" indent="0">
              <a:buNone/>
            </a:pPr>
            <a:endParaRPr lang="fr-BE" sz="1800" dirty="0" smtClean="0"/>
          </a:p>
          <a:p>
            <a:pPr marL="274320" lvl="1" indent="0">
              <a:buNone/>
            </a:pPr>
            <a:endParaRPr lang="fr-BE" sz="1800" dirty="0"/>
          </a:p>
          <a:p>
            <a:pPr marL="274320" lvl="1" indent="0">
              <a:buNone/>
            </a:pPr>
            <a:endParaRPr lang="fr-BE" sz="1800" dirty="0" smtClean="0"/>
          </a:p>
          <a:p>
            <a:pPr marL="274320" lvl="1" indent="0">
              <a:buNone/>
            </a:pPr>
            <a:endParaRPr lang="fr-BE" sz="1800" dirty="0" smtClean="0"/>
          </a:p>
          <a:p>
            <a:pPr marL="274320" lvl="1" indent="0">
              <a:buNone/>
            </a:pPr>
            <a:endParaRPr lang="fr-BE" sz="1800" dirty="0" smtClean="0"/>
          </a:p>
          <a:p>
            <a:pPr marL="274320" lvl="1" indent="0">
              <a:buNone/>
            </a:pPr>
            <a:endParaRPr lang="fr-BE" sz="1800" dirty="0" smtClean="0"/>
          </a:p>
          <a:p>
            <a:pPr lvl="0"/>
            <a:endParaRPr lang="fr-FR" dirty="0"/>
          </a:p>
          <a:p>
            <a:endParaRPr lang="fr-FR" dirty="0"/>
          </a:p>
        </p:txBody>
      </p:sp>
      <p:sp>
        <p:nvSpPr>
          <p:cNvPr id="8"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Troisième Phase : potentiel technique.</a:t>
            </a:r>
            <a:endParaRPr lang="fr-BE" dirty="0"/>
          </a:p>
        </p:txBody>
      </p:sp>
    </p:spTree>
    <p:extLst>
      <p:ext uri="{BB962C8B-B14F-4D97-AF65-F5344CB8AC3E}">
        <p14:creationId xmlns:p14="http://schemas.microsoft.com/office/powerpoint/2010/main" val="2357669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1268760"/>
            <a:ext cx="8229600" cy="4389120"/>
          </a:xfrm>
        </p:spPr>
        <p:txBody>
          <a:bodyPr>
            <a:normAutofit lnSpcReduction="10000"/>
          </a:bodyPr>
          <a:lstStyle/>
          <a:p>
            <a:r>
              <a:rPr lang="fr-BE" sz="2000" dirty="0" smtClean="0"/>
              <a:t>Approche tout d’abord qualitative.</a:t>
            </a:r>
          </a:p>
          <a:p>
            <a:r>
              <a:rPr lang="fr-BE" sz="1800" dirty="0" err="1" smtClean="0"/>
              <a:t>Process</a:t>
            </a:r>
            <a:r>
              <a:rPr lang="fr-BE" sz="1800" dirty="0" smtClean="0"/>
              <a:t> de production </a:t>
            </a:r>
            <a:r>
              <a:rPr lang="fr-BE" sz="1800" dirty="0" err="1" smtClean="0"/>
              <a:t>flex</a:t>
            </a:r>
            <a:r>
              <a:rPr lang="fr-BE" sz="1800" dirty="0" smtClean="0"/>
              <a:t> ? </a:t>
            </a:r>
            <a:r>
              <a:rPr lang="fr-BE" sz="1400" i="1" dirty="0" smtClean="0">
                <a:solidFill>
                  <a:schemeClr val="tx2">
                    <a:lumMod val="60000"/>
                    <a:lumOff val="40000"/>
                  </a:schemeClr>
                </a:solidFill>
              </a:rPr>
              <a:t>(Source : Marien </a:t>
            </a:r>
            <a:r>
              <a:rPr lang="fr-BE" sz="1400" i="1" dirty="0" err="1" smtClean="0">
                <a:solidFill>
                  <a:schemeClr val="tx2">
                    <a:lumMod val="60000"/>
                    <a:lumOff val="40000"/>
                  </a:schemeClr>
                </a:solidFill>
              </a:rPr>
              <a:t>Klobasa</a:t>
            </a:r>
            <a:r>
              <a:rPr lang="fr-BE" sz="1400" i="1" dirty="0" smtClean="0">
                <a:solidFill>
                  <a:schemeClr val="tx2">
                    <a:lumMod val="60000"/>
                    <a:lumOff val="40000"/>
                  </a:schemeClr>
                </a:solidFill>
              </a:rPr>
              <a:t> </a:t>
            </a:r>
            <a:r>
              <a:rPr lang="en-US" sz="1400" i="1" dirty="0" err="1" smtClean="0">
                <a:solidFill>
                  <a:schemeClr val="tx2">
                    <a:lumMod val="60000"/>
                    <a:lumOff val="40000"/>
                  </a:schemeClr>
                </a:solidFill>
              </a:rPr>
              <a:t>Fraunhofer</a:t>
            </a:r>
            <a:r>
              <a:rPr lang="en-US" sz="1400" i="1" dirty="0" smtClean="0">
                <a:solidFill>
                  <a:schemeClr val="tx2">
                    <a:lumMod val="60000"/>
                    <a:lumOff val="40000"/>
                  </a:schemeClr>
                </a:solidFill>
              </a:rPr>
              <a:t> </a:t>
            </a:r>
            <a:r>
              <a:rPr lang="en-US" sz="1400" i="1" dirty="0">
                <a:solidFill>
                  <a:schemeClr val="tx2">
                    <a:lumMod val="60000"/>
                    <a:lumOff val="40000"/>
                  </a:schemeClr>
                </a:solidFill>
              </a:rPr>
              <a:t>Institute for Systems and Innovation </a:t>
            </a:r>
            <a:r>
              <a:rPr lang="en-US" sz="1400" i="1" dirty="0" smtClean="0">
                <a:solidFill>
                  <a:schemeClr val="tx2">
                    <a:lumMod val="60000"/>
                    <a:lumOff val="40000"/>
                  </a:schemeClr>
                </a:solidFill>
              </a:rPr>
              <a:t>Research, </a:t>
            </a:r>
            <a:r>
              <a:rPr lang="fr-BE" sz="1400" i="1" dirty="0">
                <a:solidFill>
                  <a:schemeClr val="tx2">
                    <a:lumMod val="60000"/>
                    <a:lumOff val="40000"/>
                  </a:schemeClr>
                </a:solidFill>
              </a:rPr>
              <a:t> </a:t>
            </a:r>
            <a:r>
              <a:rPr lang="en-US" sz="1400" i="1" dirty="0" smtClean="0">
                <a:solidFill>
                  <a:schemeClr val="tx2">
                    <a:lumMod val="60000"/>
                    <a:lumOff val="40000"/>
                  </a:schemeClr>
                </a:solidFill>
              </a:rPr>
              <a:t>Load </a:t>
            </a:r>
            <a:r>
              <a:rPr lang="en-US" sz="1400" i="1" dirty="0">
                <a:solidFill>
                  <a:schemeClr val="tx2">
                    <a:lumMod val="60000"/>
                    <a:lumOff val="40000"/>
                  </a:schemeClr>
                </a:solidFill>
              </a:rPr>
              <a:t>Management and Demand Side Management in Germany and other EU </a:t>
            </a:r>
            <a:r>
              <a:rPr lang="en-US" sz="1400" i="1" dirty="0" smtClean="0">
                <a:solidFill>
                  <a:schemeClr val="tx2">
                    <a:lumMod val="60000"/>
                    <a:lumOff val="40000"/>
                  </a:schemeClr>
                </a:solidFill>
              </a:rPr>
              <a:t>countries, 2012  </a:t>
            </a:r>
            <a:r>
              <a:rPr lang="fr-BE" sz="1400" i="1" dirty="0">
                <a:solidFill>
                  <a:schemeClr val="tx2">
                    <a:lumMod val="60000"/>
                    <a:lumOff val="40000"/>
                  </a:schemeClr>
                </a:solidFill>
              </a:rPr>
              <a:t>)</a:t>
            </a:r>
          </a:p>
          <a:p>
            <a:pPr marL="274320" lvl="1" indent="0">
              <a:buNone/>
            </a:pPr>
            <a:endParaRPr lang="fr-BE" sz="1800" dirty="0" smtClean="0"/>
          </a:p>
          <a:p>
            <a:pPr marL="274320" lvl="1" indent="0">
              <a:buNone/>
            </a:pPr>
            <a:endParaRPr lang="fr-BE" sz="1800" dirty="0" smtClean="0"/>
          </a:p>
          <a:p>
            <a:pPr marL="274320" lvl="1" indent="0">
              <a:buNone/>
            </a:pPr>
            <a:endParaRPr lang="fr-BE" sz="1800" dirty="0"/>
          </a:p>
          <a:p>
            <a:pPr marL="274320" lvl="1" indent="0">
              <a:buNone/>
            </a:pPr>
            <a:endParaRPr lang="fr-BE" sz="1800" dirty="0" smtClean="0"/>
          </a:p>
          <a:p>
            <a:pPr marL="274320" lvl="1" indent="0">
              <a:buNone/>
            </a:pPr>
            <a:endParaRPr lang="fr-BE" sz="1800" dirty="0" smtClean="0"/>
          </a:p>
          <a:p>
            <a:pPr marL="274320" lvl="1" indent="0">
              <a:buNone/>
            </a:pPr>
            <a:endParaRPr lang="fr-BE" sz="1800" dirty="0" smtClean="0"/>
          </a:p>
          <a:p>
            <a:pPr marL="274320" lvl="1" indent="0">
              <a:buNone/>
            </a:pPr>
            <a:endParaRPr lang="fr-BE" sz="1800" dirty="0" smtClean="0"/>
          </a:p>
          <a:p>
            <a:pPr lvl="0"/>
            <a:endParaRPr lang="fr-FR" dirty="0"/>
          </a:p>
          <a:p>
            <a:endParaRPr lang="fr-FR" dirty="0"/>
          </a:p>
        </p:txBody>
      </p:sp>
      <p:pic>
        <p:nvPicPr>
          <p:cNvPr id="5" name="Image 4"/>
          <p:cNvPicPr/>
          <p:nvPr/>
        </p:nvPicPr>
        <p:blipFill rotWithShape="1">
          <a:blip r:embed="rId3"/>
          <a:srcRect l="14049" t="11371" r="13554" b="6913"/>
          <a:stretch/>
        </p:blipFill>
        <p:spPr bwMode="auto">
          <a:xfrm>
            <a:off x="23008" y="2368004"/>
            <a:ext cx="5040560" cy="2918966"/>
          </a:xfrm>
          <a:prstGeom prst="rect">
            <a:avLst/>
          </a:prstGeom>
          <a:ln>
            <a:noFill/>
          </a:ln>
          <a:extLst>
            <a:ext uri="{53640926-AAD7-44D8-BBD7-CCE9431645EC}">
              <a14:shadowObscured xmlns:a14="http://schemas.microsoft.com/office/drawing/2010/main"/>
            </a:ext>
          </a:extLst>
        </p:spPr>
      </p:pic>
      <p:grpSp>
        <p:nvGrpSpPr>
          <p:cNvPr id="2" name="Groupe 1"/>
          <p:cNvGrpSpPr/>
          <p:nvPr/>
        </p:nvGrpSpPr>
        <p:grpSpPr>
          <a:xfrm>
            <a:off x="5014392" y="4005064"/>
            <a:ext cx="3672408" cy="2566155"/>
            <a:chOff x="4848514" y="1529954"/>
            <a:chExt cx="2753289" cy="2206115"/>
          </a:xfrm>
        </p:grpSpPr>
        <p:pic>
          <p:nvPicPr>
            <p:cNvPr id="6" name="Image 5"/>
            <p:cNvPicPr/>
            <p:nvPr/>
          </p:nvPicPr>
          <p:blipFill rotWithShape="1">
            <a:blip r:embed="rId4"/>
            <a:srcRect l="60771" t="23545" r="30904" b="16698"/>
            <a:stretch/>
          </p:blipFill>
          <p:spPr bwMode="auto">
            <a:xfrm>
              <a:off x="7110484" y="1529954"/>
              <a:ext cx="491319" cy="2204102"/>
            </a:xfrm>
            <a:prstGeom prst="rect">
              <a:avLst/>
            </a:prstGeom>
            <a:ln>
              <a:noFill/>
            </a:ln>
            <a:extLst>
              <a:ext uri="{53640926-AAD7-44D8-BBD7-CCE9431645EC}">
                <a14:shadowObscured xmlns:a14="http://schemas.microsoft.com/office/drawing/2010/main"/>
              </a:ext>
            </a:extLst>
          </p:spPr>
        </p:pic>
        <p:pic>
          <p:nvPicPr>
            <p:cNvPr id="7" name="Image 6"/>
            <p:cNvPicPr/>
            <p:nvPr/>
          </p:nvPicPr>
          <p:blipFill rotWithShape="1">
            <a:blip r:embed="rId4"/>
            <a:srcRect l="13388" t="23545" r="48286" b="16698"/>
            <a:stretch/>
          </p:blipFill>
          <p:spPr bwMode="auto">
            <a:xfrm>
              <a:off x="4848514" y="1531967"/>
              <a:ext cx="2261970" cy="2204102"/>
            </a:xfrm>
            <a:prstGeom prst="rect">
              <a:avLst/>
            </a:prstGeom>
            <a:ln>
              <a:noFill/>
            </a:ln>
            <a:extLst>
              <a:ext uri="{53640926-AAD7-44D8-BBD7-CCE9431645EC}">
                <a14:shadowObscured xmlns:a14="http://schemas.microsoft.com/office/drawing/2010/main"/>
              </a:ext>
            </a:extLst>
          </p:spPr>
        </p:pic>
      </p:grpSp>
      <p:sp>
        <p:nvSpPr>
          <p:cNvPr id="8"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Troisième Phase : potentiel technique.</a:t>
            </a:r>
            <a:endParaRPr lang="fr-BE" dirty="0"/>
          </a:p>
        </p:txBody>
      </p:sp>
    </p:spTree>
    <p:extLst>
      <p:ext uri="{BB962C8B-B14F-4D97-AF65-F5344CB8AC3E}">
        <p14:creationId xmlns:p14="http://schemas.microsoft.com/office/powerpoint/2010/main" val="29481712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endParaRPr lang="fr-BE" sz="2000" dirty="0" smtClean="0"/>
          </a:p>
          <a:p>
            <a:endParaRPr lang="fr-BE" sz="2000" dirty="0"/>
          </a:p>
          <a:p>
            <a:endParaRPr lang="fr-BE" sz="2000" dirty="0" smtClean="0"/>
          </a:p>
          <a:p>
            <a:endParaRPr lang="fr-BE" sz="2000" dirty="0"/>
          </a:p>
          <a:p>
            <a:endParaRPr lang="fr-BE" sz="2000" dirty="0" smtClean="0"/>
          </a:p>
          <a:p>
            <a:endParaRPr lang="fr-BE" sz="2000" dirty="0"/>
          </a:p>
          <a:p>
            <a:endParaRPr lang="fr-BE"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925" y="1484784"/>
            <a:ext cx="8696325"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Troisième Phase : potentiel technique.</a:t>
            </a:r>
            <a:endParaRPr lang="fr-BE" dirty="0"/>
          </a:p>
        </p:txBody>
      </p:sp>
    </p:spTree>
    <p:extLst>
      <p:ext uri="{BB962C8B-B14F-4D97-AF65-F5344CB8AC3E}">
        <p14:creationId xmlns:p14="http://schemas.microsoft.com/office/powerpoint/2010/main" val="1853393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endParaRPr lang="fr-BE" sz="2000" dirty="0" smtClean="0"/>
          </a:p>
          <a:p>
            <a:r>
              <a:rPr lang="fr-BE" sz="2000" dirty="0" smtClean="0"/>
              <a:t>Pour </a:t>
            </a:r>
            <a:r>
              <a:rPr lang="fr-BE" sz="2000" dirty="0"/>
              <a:t>chacune des charges </a:t>
            </a:r>
            <a:r>
              <a:rPr lang="fr-BE" sz="2000" dirty="0" err="1"/>
              <a:t>flexibilisables</a:t>
            </a:r>
            <a:r>
              <a:rPr lang="fr-BE" sz="2000" dirty="0"/>
              <a:t>, </a:t>
            </a:r>
            <a:r>
              <a:rPr lang="fr-BE" sz="2000" u="sng" dirty="0" smtClean="0"/>
              <a:t>idéalement  </a:t>
            </a:r>
            <a:r>
              <a:rPr lang="fr-BE" sz="2000" dirty="0"/>
              <a:t>: </a:t>
            </a:r>
          </a:p>
          <a:p>
            <a:pPr lvl="1"/>
            <a:r>
              <a:rPr lang="fr-BE" sz="1800" dirty="0"/>
              <a:t>Puissance? 100% disponible? Jusqu’à quel niveau de charge peut-on monter ou descendre?</a:t>
            </a:r>
          </a:p>
          <a:p>
            <a:pPr lvl="1"/>
            <a:r>
              <a:rPr lang="fr-BE" sz="1800" dirty="0"/>
              <a:t>Pendant combien de temps?</a:t>
            </a:r>
          </a:p>
          <a:p>
            <a:pPr lvl="1"/>
            <a:r>
              <a:rPr lang="fr-BE" sz="1800" dirty="0"/>
              <a:t>Intervalle de temps nécessaire pour activation?</a:t>
            </a:r>
          </a:p>
          <a:p>
            <a:pPr lvl="1"/>
            <a:r>
              <a:rPr lang="fr-BE" sz="1800" dirty="0"/>
              <a:t>Combien de fois par an?</a:t>
            </a:r>
          </a:p>
          <a:p>
            <a:pPr lvl="1"/>
            <a:r>
              <a:rPr lang="fr-BE" sz="1800" dirty="0"/>
              <a:t>Disponibilité « continue » ou à certaines périodes précises? </a:t>
            </a:r>
          </a:p>
          <a:p>
            <a:pPr lvl="1"/>
            <a:r>
              <a:rPr lang="fr-BE" sz="1800" dirty="0"/>
              <a:t>Quid de l’effet rebond éventuel ?</a:t>
            </a:r>
          </a:p>
          <a:p>
            <a:endParaRPr lang="fr-BE" dirty="0" smtClean="0"/>
          </a:p>
          <a:p>
            <a:r>
              <a:rPr lang="fr-BE" sz="2000" dirty="0" smtClean="0"/>
              <a:t>Obtenir toutes ces réponses ne sera pas toujours faisable sur simple « enquête » </a:t>
            </a:r>
          </a:p>
          <a:p>
            <a:pPr lvl="1"/>
            <a:r>
              <a:rPr lang="fr-BE" sz="2000" dirty="0" smtClean="0"/>
              <a:t>=&gt; idéalement/éventuellement réalisation de quick-scan au niveau d’entreprises ciblées</a:t>
            </a:r>
            <a:endParaRPr lang="fr-BE" sz="2000" dirty="0"/>
          </a:p>
        </p:txBody>
      </p:sp>
      <p:sp>
        <p:nvSpPr>
          <p:cNvPr id="4"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Troisième Phase : potentiel technique.</a:t>
            </a:r>
            <a:endParaRPr lang="fr-BE" dirty="0"/>
          </a:p>
        </p:txBody>
      </p:sp>
    </p:spTree>
    <p:extLst>
      <p:ext uri="{BB962C8B-B14F-4D97-AF65-F5344CB8AC3E}">
        <p14:creationId xmlns:p14="http://schemas.microsoft.com/office/powerpoint/2010/main" val="1950949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endParaRPr lang="fr-BE" dirty="0" smtClean="0"/>
          </a:p>
          <a:p>
            <a:pPr marL="0" indent="0">
              <a:buNone/>
            </a:pPr>
            <a:endParaRPr lang="fr-BE" dirty="0" smtClean="0"/>
          </a:p>
          <a:p>
            <a:r>
              <a:rPr lang="fr-BE" dirty="0" smtClean="0"/>
              <a:t>Résultats qualitatifs et quantitatifs à venir ….</a:t>
            </a:r>
          </a:p>
          <a:p>
            <a:pPr marL="0" indent="0">
              <a:buNone/>
            </a:pPr>
            <a:endParaRPr lang="fr-BE" dirty="0" smtClean="0"/>
          </a:p>
          <a:p>
            <a:pPr marL="0" indent="0">
              <a:buNone/>
            </a:pPr>
            <a:endParaRPr lang="fr-BE" dirty="0" smtClean="0"/>
          </a:p>
          <a:p>
            <a:pPr marL="0" indent="0">
              <a:buNone/>
            </a:pPr>
            <a:r>
              <a:rPr lang="fr-BE" dirty="0" smtClean="0"/>
              <a:t>Merci.</a:t>
            </a:r>
          </a:p>
          <a:p>
            <a:pPr marL="0" indent="0">
              <a:buNone/>
            </a:pPr>
            <a:endParaRPr lang="fr-BE" dirty="0" smtClean="0"/>
          </a:p>
          <a:p>
            <a:pPr marL="0" indent="0">
              <a:buNone/>
            </a:pPr>
            <a:endParaRPr lang="fr-BE" dirty="0" smtClean="0"/>
          </a:p>
          <a:p>
            <a:pPr marL="0" indent="0">
              <a:buNone/>
            </a:pPr>
            <a:r>
              <a:rPr lang="fr-BE" sz="1800" u="sng" dirty="0" smtClean="0"/>
              <a:t>Contacts : </a:t>
            </a:r>
          </a:p>
          <a:p>
            <a:pPr marL="0" indent="0">
              <a:buNone/>
            </a:pPr>
            <a:r>
              <a:rPr lang="fr-BE" sz="1800" dirty="0" smtClean="0"/>
              <a:t>Stéphanie Marchandise,  </a:t>
            </a:r>
            <a:r>
              <a:rPr lang="fr-BE" sz="1800" dirty="0" smtClean="0">
                <a:hlinkClick r:id="rId3"/>
              </a:rPr>
              <a:t>sm@icedd.be</a:t>
            </a:r>
            <a:endParaRPr lang="fr-BE" sz="1800" dirty="0" smtClean="0"/>
          </a:p>
          <a:p>
            <a:pPr marL="0" indent="0">
              <a:buNone/>
            </a:pPr>
            <a:r>
              <a:rPr lang="fr-BE" sz="1800" dirty="0"/>
              <a:t>Annick </a:t>
            </a:r>
            <a:r>
              <a:rPr lang="fr-BE" sz="1800" dirty="0" smtClean="0"/>
              <a:t>Lempereur,  </a:t>
            </a:r>
            <a:r>
              <a:rPr lang="fr-BE" sz="1800" dirty="0" smtClean="0">
                <a:hlinkClick r:id="rId4"/>
              </a:rPr>
              <a:t>al@icedd.be</a:t>
            </a:r>
            <a:endParaRPr lang="fr-BE" sz="1800" dirty="0" smtClean="0"/>
          </a:p>
          <a:p>
            <a:pPr marL="0" indent="0">
              <a:buNone/>
            </a:pPr>
            <a:r>
              <a:rPr lang="fr-BE" sz="1800" dirty="0" smtClean="0"/>
              <a:t>081/25.04.80</a:t>
            </a:r>
            <a:endParaRPr lang="fr-BE" sz="1800" dirty="0"/>
          </a:p>
        </p:txBody>
      </p:sp>
      <p:sp>
        <p:nvSpPr>
          <p:cNvPr id="4" name="Titre 1"/>
          <p:cNvSpPr txBox="1">
            <a:spLocks/>
          </p:cNvSpPr>
          <p:nvPr/>
        </p:nvSpPr>
        <p:spPr>
          <a:xfrm>
            <a:off x="467544" y="404664"/>
            <a:ext cx="8219256" cy="722344"/>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Troisième Phase : potentiel technique.</a:t>
            </a:r>
            <a:endParaRPr lang="fr-BE" dirty="0"/>
          </a:p>
        </p:txBody>
      </p:sp>
    </p:spTree>
    <p:extLst>
      <p:ext uri="{BB962C8B-B14F-4D97-AF65-F5344CB8AC3E}">
        <p14:creationId xmlns:p14="http://schemas.microsoft.com/office/powerpoint/2010/main" val="166524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32656"/>
            <a:ext cx="8219256" cy="866360"/>
          </a:xfrm>
        </p:spPr>
        <p:txBody>
          <a:bodyPr/>
          <a:lstStyle/>
          <a:p>
            <a:r>
              <a:rPr lang="fr-BE" dirty="0" smtClean="0"/>
              <a:t>Table des matières de l’exposé</a:t>
            </a:r>
            <a:endParaRPr lang="fr-BE" dirty="0"/>
          </a:p>
        </p:txBody>
      </p:sp>
      <p:sp>
        <p:nvSpPr>
          <p:cNvPr id="3" name="Espace réservé du contenu 2"/>
          <p:cNvSpPr>
            <a:spLocks noGrp="1"/>
          </p:cNvSpPr>
          <p:nvPr>
            <p:ph sz="quarter" idx="1"/>
          </p:nvPr>
        </p:nvSpPr>
        <p:spPr>
          <a:xfrm>
            <a:off x="395536" y="1628800"/>
            <a:ext cx="8229600" cy="4389120"/>
          </a:xfrm>
        </p:spPr>
        <p:txBody>
          <a:bodyPr/>
          <a:lstStyle/>
          <a:p>
            <a:r>
              <a:rPr lang="fr-BE" dirty="0" smtClean="0"/>
              <a:t>Mission INFOIND : cadre général</a:t>
            </a:r>
          </a:p>
          <a:p>
            <a:pPr marL="0" indent="0">
              <a:buNone/>
            </a:pPr>
            <a:endParaRPr lang="fr-BE" dirty="0"/>
          </a:p>
          <a:p>
            <a:pPr marL="0" indent="0">
              <a:buNone/>
            </a:pPr>
            <a:endParaRPr lang="fr-BE" dirty="0" smtClean="0"/>
          </a:p>
          <a:p>
            <a:r>
              <a:rPr lang="fr-BE" dirty="0" smtClean="0"/>
              <a:t>DSM :</a:t>
            </a:r>
          </a:p>
          <a:p>
            <a:pPr lvl="1"/>
            <a:r>
              <a:rPr lang="fr-BE" dirty="0" smtClean="0"/>
              <a:t>But</a:t>
            </a:r>
          </a:p>
          <a:p>
            <a:pPr lvl="1"/>
            <a:r>
              <a:rPr lang="fr-BE" dirty="0" smtClean="0"/>
              <a:t>Méthodologie</a:t>
            </a:r>
          </a:p>
          <a:p>
            <a:pPr lvl="1"/>
            <a:r>
              <a:rPr lang="fr-BE" dirty="0" smtClean="0"/>
              <a:t>Etat d’avancement</a:t>
            </a:r>
          </a:p>
          <a:p>
            <a:pPr marL="274320" lvl="1" indent="0">
              <a:buNone/>
            </a:pPr>
            <a:endParaRPr lang="fr-BE" dirty="0" smtClean="0"/>
          </a:p>
        </p:txBody>
      </p:sp>
    </p:spTree>
    <p:extLst>
      <p:ext uri="{BB962C8B-B14F-4D97-AF65-F5344CB8AC3E}">
        <p14:creationId xmlns:p14="http://schemas.microsoft.com/office/powerpoint/2010/main" val="1336517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M</a:t>
            </a:r>
            <a:r>
              <a:rPr lang="fr-BE" dirty="0" smtClean="0"/>
              <a:t>ission </a:t>
            </a:r>
            <a:r>
              <a:rPr lang="fr-BE" dirty="0" err="1" smtClean="0"/>
              <a:t>InfoInd</a:t>
            </a:r>
            <a:r>
              <a:rPr lang="fr-BE" dirty="0" smtClean="0"/>
              <a:t> : cadre général</a:t>
            </a:r>
            <a:endParaRPr lang="fr-FR" dirty="0"/>
          </a:p>
        </p:txBody>
      </p:sp>
      <p:sp>
        <p:nvSpPr>
          <p:cNvPr id="3" name="Espace réservé du contenu 2"/>
          <p:cNvSpPr>
            <a:spLocks noGrp="1"/>
          </p:cNvSpPr>
          <p:nvPr>
            <p:ph sz="quarter" idx="1"/>
          </p:nvPr>
        </p:nvSpPr>
        <p:spPr/>
        <p:txBody>
          <a:bodyPr>
            <a:normAutofit fontScale="92500" lnSpcReduction="10000"/>
          </a:bodyPr>
          <a:lstStyle/>
          <a:p>
            <a:pPr marL="0" indent="0">
              <a:buNone/>
            </a:pPr>
            <a:r>
              <a:rPr lang="fr-FR" dirty="0" smtClean="0"/>
              <a:t>Mission d’information et de formation à l’énergie pour le secteur industriel wallon.</a:t>
            </a:r>
          </a:p>
          <a:p>
            <a:pPr marL="0" indent="0">
              <a:buNone/>
            </a:pPr>
            <a:r>
              <a:rPr lang="fr-BE" dirty="0">
                <a:solidFill>
                  <a:schemeClr val="tx2">
                    <a:lumMod val="60000"/>
                    <a:lumOff val="40000"/>
                  </a:schemeClr>
                </a:solidFill>
              </a:rPr>
              <a:t>Menée par l’ICEDD depuis 15 ans, mission financée par la Wallonie (DGO4).</a:t>
            </a:r>
            <a:endParaRPr lang="fr-FR" dirty="0">
              <a:solidFill>
                <a:schemeClr val="tx2">
                  <a:lumMod val="60000"/>
                  <a:lumOff val="40000"/>
                </a:schemeClr>
              </a:solidFill>
            </a:endParaRPr>
          </a:p>
          <a:p>
            <a:pPr marL="0" indent="0">
              <a:buNone/>
            </a:pPr>
            <a:endParaRPr lang="fr-FR" dirty="0" smtClean="0"/>
          </a:p>
          <a:p>
            <a:pPr marL="0" indent="0">
              <a:buNone/>
            </a:pPr>
            <a:r>
              <a:rPr lang="fr-FR" dirty="0" smtClean="0"/>
              <a:t>Description succincte de la mission :</a:t>
            </a:r>
          </a:p>
          <a:p>
            <a:r>
              <a:rPr lang="fr-BE" dirty="0">
                <a:solidFill>
                  <a:schemeClr val="tx2">
                    <a:lumMod val="60000"/>
                    <a:lumOff val="40000"/>
                  </a:schemeClr>
                </a:solidFill>
              </a:rPr>
              <a:t>Organisation de séminaires de formation et d’information;</a:t>
            </a:r>
          </a:p>
          <a:p>
            <a:r>
              <a:rPr lang="fr-BE" dirty="0">
                <a:solidFill>
                  <a:schemeClr val="tx2">
                    <a:lumMod val="60000"/>
                    <a:lumOff val="40000"/>
                  </a:schemeClr>
                </a:solidFill>
              </a:rPr>
              <a:t>Rédaction d’articles de sensibilisation à l’URE …; </a:t>
            </a:r>
          </a:p>
          <a:p>
            <a:r>
              <a:rPr lang="fr-BE" dirty="0">
                <a:solidFill>
                  <a:schemeClr val="tx2">
                    <a:lumMod val="60000"/>
                    <a:lumOff val="40000"/>
                  </a:schemeClr>
                </a:solidFill>
              </a:rPr>
              <a:t>Elaboration de cahiers techniques sectoriels (vapeur,  froid, séchage…en collaboration avec les fédérations); </a:t>
            </a:r>
            <a:endParaRPr lang="fr-FR" dirty="0">
              <a:solidFill>
                <a:schemeClr val="tx2">
                  <a:lumMod val="60000"/>
                  <a:lumOff val="40000"/>
                </a:schemeClr>
              </a:solidFill>
            </a:endParaRPr>
          </a:p>
          <a:p>
            <a:r>
              <a:rPr lang="fr-BE" dirty="0">
                <a:solidFill>
                  <a:schemeClr val="tx2">
                    <a:lumMod val="60000"/>
                    <a:lumOff val="40000"/>
                  </a:schemeClr>
                </a:solidFill>
              </a:rPr>
              <a:t>Etudes : Etude du potentiel de récupération de chaleur fatale, …</a:t>
            </a:r>
            <a:endParaRPr lang="fr-FR" dirty="0">
              <a:solidFill>
                <a:schemeClr val="tx2">
                  <a:lumMod val="60000"/>
                  <a:lumOff val="40000"/>
                </a:schemeClr>
              </a:solidFill>
            </a:endParaRPr>
          </a:p>
          <a:p>
            <a:pPr marL="0" indent="0">
              <a:buNone/>
            </a:pPr>
            <a:endParaRPr lang="fr-FR" dirty="0"/>
          </a:p>
        </p:txBody>
      </p:sp>
    </p:spTree>
    <p:extLst>
      <p:ext uri="{BB962C8B-B14F-4D97-AF65-F5344CB8AC3E}">
        <p14:creationId xmlns:p14="http://schemas.microsoft.com/office/powerpoint/2010/main" val="913137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19256" cy="650336"/>
          </a:xfrm>
        </p:spPr>
        <p:txBody>
          <a:bodyPr>
            <a:normAutofit fontScale="90000"/>
          </a:bodyPr>
          <a:lstStyle/>
          <a:p>
            <a:r>
              <a:rPr lang="fr-BE" dirty="0" smtClean="0"/>
              <a:t>Les tâches de la mission InfoInd12</a:t>
            </a:r>
            <a:endParaRPr lang="fr-FR" dirty="0"/>
          </a:p>
        </p:txBody>
      </p:sp>
      <p:sp>
        <p:nvSpPr>
          <p:cNvPr id="3" name="Espace réservé du contenu 2"/>
          <p:cNvSpPr>
            <a:spLocks noGrp="1"/>
          </p:cNvSpPr>
          <p:nvPr>
            <p:ph sz="quarter" idx="1"/>
          </p:nvPr>
        </p:nvSpPr>
        <p:spPr>
          <a:xfrm>
            <a:off x="467544" y="1628800"/>
            <a:ext cx="8229600" cy="4389120"/>
          </a:xfrm>
        </p:spPr>
        <p:txBody>
          <a:bodyPr>
            <a:normAutofit fontScale="92500" lnSpcReduction="10000"/>
          </a:bodyPr>
          <a:lstStyle/>
          <a:p>
            <a:pPr lvl="0"/>
            <a:r>
              <a:rPr lang="fr-BE" dirty="0" smtClean="0"/>
              <a:t>Etude AFOM (SWOT) </a:t>
            </a:r>
            <a:r>
              <a:rPr lang="fr-BE" dirty="0"/>
              <a:t>concernant le développement d’une filière ORC et récupération de chaleur fatale en Wallonie </a:t>
            </a:r>
            <a:r>
              <a:rPr lang="fr-BE" dirty="0" smtClean="0"/>
              <a:t>, et élaboration d’un cahier technique;</a:t>
            </a:r>
          </a:p>
          <a:p>
            <a:pPr lvl="0"/>
            <a:r>
              <a:rPr lang="fr-BE" dirty="0" smtClean="0"/>
              <a:t>Séminaire « Récupération de chaleur fatale »</a:t>
            </a:r>
            <a:endParaRPr lang="fr-FR" dirty="0"/>
          </a:p>
          <a:p>
            <a:r>
              <a:rPr lang="fr-BE" dirty="0" smtClean="0"/>
              <a:t>Caractérisation </a:t>
            </a:r>
            <a:r>
              <a:rPr lang="fr-BE" dirty="0"/>
              <a:t>du </a:t>
            </a:r>
            <a:r>
              <a:rPr lang="fr-BE" dirty="0" err="1"/>
              <a:t>Demand-Side</a:t>
            </a:r>
            <a:r>
              <a:rPr lang="fr-BE" dirty="0"/>
              <a:t> Management wallon </a:t>
            </a:r>
            <a:r>
              <a:rPr lang="fr-BE" dirty="0" smtClean="0"/>
              <a:t>»</a:t>
            </a:r>
          </a:p>
          <a:p>
            <a:r>
              <a:rPr lang="fr-BE" dirty="0" smtClean="0"/>
              <a:t>Etude </a:t>
            </a:r>
            <a:r>
              <a:rPr lang="fr-BE" dirty="0"/>
              <a:t>de faisabilité d’une récupération de chaleur par pompe à chaleur sur le retour des boucles de froid et au niveau des serveurs en informatique; </a:t>
            </a:r>
            <a:endParaRPr lang="fr-BE" dirty="0" smtClean="0"/>
          </a:p>
          <a:p>
            <a:r>
              <a:rPr lang="fr-BE" dirty="0"/>
              <a:t>Analyse des Obstacles non énergétiques à l’URE dans les PME/PMI »;</a:t>
            </a:r>
          </a:p>
          <a:p>
            <a:r>
              <a:rPr lang="fr-BE" dirty="0"/>
              <a:t>Quick-scans énergétiques;</a:t>
            </a:r>
          </a:p>
          <a:p>
            <a:pPr lvl="0"/>
            <a:endParaRPr lang="fr-FR" dirty="0"/>
          </a:p>
          <a:p>
            <a:endParaRPr lang="fr-FR" dirty="0"/>
          </a:p>
        </p:txBody>
      </p:sp>
    </p:spTree>
    <p:extLst>
      <p:ext uri="{BB962C8B-B14F-4D97-AF65-F5344CB8AC3E}">
        <p14:creationId xmlns:p14="http://schemas.microsoft.com/office/powerpoint/2010/main" val="4015325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013576" cy="782960"/>
          </a:xfrm>
        </p:spPr>
        <p:txBody>
          <a:bodyPr>
            <a:normAutofit fontScale="90000"/>
          </a:bodyPr>
          <a:lstStyle/>
          <a:p>
            <a:r>
              <a:rPr lang="fr-BE" dirty="0" err="1" smtClean="0"/>
              <a:t>Demand-Side</a:t>
            </a:r>
            <a:r>
              <a:rPr lang="fr-BE" dirty="0" smtClean="0"/>
              <a:t> Management wallon</a:t>
            </a:r>
            <a:endParaRPr lang="fr-FR" dirty="0"/>
          </a:p>
        </p:txBody>
      </p:sp>
      <p:sp>
        <p:nvSpPr>
          <p:cNvPr id="3" name="Espace réservé du contenu 2"/>
          <p:cNvSpPr>
            <a:spLocks noGrp="1"/>
          </p:cNvSpPr>
          <p:nvPr>
            <p:ph sz="quarter" idx="1"/>
          </p:nvPr>
        </p:nvSpPr>
        <p:spPr>
          <a:xfrm>
            <a:off x="395536" y="1268760"/>
            <a:ext cx="8229600" cy="4389120"/>
          </a:xfrm>
        </p:spPr>
        <p:txBody>
          <a:bodyPr>
            <a:normAutofit fontScale="92500"/>
          </a:bodyPr>
          <a:lstStyle/>
          <a:p>
            <a:pPr marL="0" lvl="0" indent="0">
              <a:buNone/>
            </a:pPr>
            <a:endParaRPr lang="fr-BE" b="1" dirty="0" smtClean="0"/>
          </a:p>
          <a:p>
            <a:pPr marL="0" lvl="0" indent="0">
              <a:buNone/>
            </a:pPr>
            <a:r>
              <a:rPr lang="fr-BE" b="1" dirty="0" smtClean="0"/>
              <a:t>Première estimation </a:t>
            </a:r>
            <a:r>
              <a:rPr lang="fr-BE" dirty="0" smtClean="0"/>
              <a:t>du potentiel qualitatif et quantitatif de la gestion de charges dans l’industrie wallonne.</a:t>
            </a:r>
          </a:p>
          <a:p>
            <a:pPr marL="0" indent="0">
              <a:buNone/>
            </a:pPr>
            <a:endParaRPr lang="fr-FR" sz="1700" dirty="0" smtClean="0"/>
          </a:p>
          <a:p>
            <a:pPr marL="0" indent="0">
              <a:buNone/>
            </a:pPr>
            <a:endParaRPr lang="fr-FR" sz="1700" dirty="0"/>
          </a:p>
          <a:p>
            <a:pPr marL="0" indent="0">
              <a:buNone/>
            </a:pPr>
            <a:endParaRPr lang="fr-FR" sz="1700" dirty="0" smtClean="0"/>
          </a:p>
          <a:p>
            <a:pPr marL="0" indent="0" algn="just">
              <a:buNone/>
            </a:pPr>
            <a:r>
              <a:rPr lang="fr-FR" sz="1900" dirty="0" smtClean="0"/>
              <a:t>Le </a:t>
            </a:r>
            <a:r>
              <a:rPr lang="fr-FR" sz="1900" dirty="0"/>
              <a:t>but étant de dresser pour les pouvoirs publics un </a:t>
            </a:r>
            <a:r>
              <a:rPr lang="fr-FR" sz="1900" dirty="0" smtClean="0"/>
              <a:t>inventaire technique qualitatif </a:t>
            </a:r>
            <a:r>
              <a:rPr lang="fr-FR" sz="1900" dirty="0"/>
              <a:t>et </a:t>
            </a:r>
            <a:r>
              <a:rPr lang="fr-FR" sz="1900" dirty="0" smtClean="0"/>
              <a:t>quantitatif, un </a:t>
            </a:r>
            <a:r>
              <a:rPr lang="fr-FR" sz="1900" dirty="0"/>
              <a:t>inventaire </a:t>
            </a:r>
            <a:r>
              <a:rPr lang="fr-FR" sz="1900" dirty="0" smtClean="0"/>
              <a:t>du contexte, des </a:t>
            </a:r>
            <a:r>
              <a:rPr lang="fr-FR" sz="1900" dirty="0"/>
              <a:t>enjeux et des articulations de cette problématique. Ces inventaires seront orientés en fonction des besoins et manques identifiés au sein des acteurs déjà en place dans le domaine</a:t>
            </a:r>
            <a:r>
              <a:rPr lang="fr-FR" sz="1900" dirty="0" smtClean="0"/>
              <a:t>. </a:t>
            </a:r>
            <a:endParaRPr lang="fr-FR" dirty="0"/>
          </a:p>
          <a:p>
            <a:pPr marL="0" indent="0">
              <a:buNone/>
            </a:pPr>
            <a:endParaRPr lang="fr-FR" dirty="0"/>
          </a:p>
        </p:txBody>
      </p:sp>
    </p:spTree>
    <p:extLst>
      <p:ext uri="{BB962C8B-B14F-4D97-AF65-F5344CB8AC3E}">
        <p14:creationId xmlns:p14="http://schemas.microsoft.com/office/powerpoint/2010/main" val="37660246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DSM : Méthodologie</a:t>
            </a:r>
            <a:endParaRPr lang="fr-BE" dirty="0"/>
          </a:p>
        </p:txBody>
      </p:sp>
      <p:sp>
        <p:nvSpPr>
          <p:cNvPr id="3" name="Espace réservé du contenu 2"/>
          <p:cNvSpPr>
            <a:spLocks noGrp="1"/>
          </p:cNvSpPr>
          <p:nvPr>
            <p:ph sz="quarter" idx="1"/>
          </p:nvPr>
        </p:nvSpPr>
        <p:spPr/>
        <p:txBody>
          <a:bodyPr/>
          <a:lstStyle/>
          <a:p>
            <a:pPr marL="0" indent="0">
              <a:buNone/>
            </a:pPr>
            <a:r>
              <a:rPr lang="fr-BE" dirty="0" smtClean="0"/>
              <a:t>Plusieurs phases de travail :</a:t>
            </a:r>
            <a:endParaRPr lang="fr-BE" dirty="0"/>
          </a:p>
          <a:p>
            <a:pPr lvl="1" algn="just"/>
            <a:r>
              <a:rPr lang="fr-BE" dirty="0"/>
              <a:t>Première phase : état de l’art</a:t>
            </a:r>
          </a:p>
          <a:p>
            <a:pPr lvl="1" algn="just"/>
            <a:r>
              <a:rPr lang="fr-BE" dirty="0"/>
              <a:t>Deuxième phase : rencontre/discussion avec les acteurs du réseaux (</a:t>
            </a:r>
            <a:r>
              <a:rPr lang="fr-BE" dirty="0" err="1"/>
              <a:t>CWaPE</a:t>
            </a:r>
            <a:r>
              <a:rPr lang="fr-BE" dirty="0"/>
              <a:t>, Elia, GRD, Restore</a:t>
            </a:r>
            <a:r>
              <a:rPr lang="fr-BE" dirty="0" smtClean="0"/>
              <a:t>,…), avec </a:t>
            </a:r>
            <a:r>
              <a:rPr lang="fr-BE" dirty="0"/>
              <a:t>les fédérations industrielles et </a:t>
            </a:r>
            <a:r>
              <a:rPr lang="fr-BE" dirty="0" err="1"/>
              <a:t>Febeliec</a:t>
            </a:r>
            <a:r>
              <a:rPr lang="fr-BE" dirty="0"/>
              <a:t>,</a:t>
            </a:r>
          </a:p>
          <a:p>
            <a:pPr marL="393192" lvl="1" indent="0" algn="just">
              <a:buNone/>
            </a:pPr>
            <a:r>
              <a:rPr lang="fr-BE" dirty="0"/>
              <a:t>	 </a:t>
            </a:r>
          </a:p>
          <a:p>
            <a:pPr lvl="1" algn="just"/>
            <a:r>
              <a:rPr lang="fr-BE" dirty="0"/>
              <a:t>Troisième phase : potentiel technique : </a:t>
            </a:r>
          </a:p>
          <a:p>
            <a:pPr lvl="2" algn="just"/>
            <a:r>
              <a:rPr lang="fr-BE" dirty="0">
                <a:solidFill>
                  <a:schemeClr val="tx2"/>
                </a:solidFill>
              </a:rPr>
              <a:t>évaluation du potentiel qualitatif,  </a:t>
            </a:r>
          </a:p>
          <a:p>
            <a:pPr lvl="2" algn="just"/>
            <a:r>
              <a:rPr lang="fr-BE" dirty="0">
                <a:solidFill>
                  <a:schemeClr val="tx2"/>
                </a:solidFill>
              </a:rPr>
              <a:t>enquête auprès des industriels,  </a:t>
            </a:r>
          </a:p>
          <a:p>
            <a:pPr lvl="2" algn="just"/>
            <a:r>
              <a:rPr lang="fr-BE" dirty="0">
                <a:solidFill>
                  <a:schemeClr val="tx2"/>
                </a:solidFill>
              </a:rPr>
              <a:t>première évaluation d’un potentiel quantitatif</a:t>
            </a:r>
          </a:p>
          <a:p>
            <a:endParaRPr lang="fr-BE" dirty="0"/>
          </a:p>
        </p:txBody>
      </p:sp>
    </p:spTree>
    <p:extLst>
      <p:ext uri="{BB962C8B-B14F-4D97-AF65-F5344CB8AC3E}">
        <p14:creationId xmlns:p14="http://schemas.microsoft.com/office/powerpoint/2010/main" val="1829085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32656"/>
            <a:ext cx="8301608" cy="782960"/>
          </a:xfrm>
        </p:spPr>
        <p:txBody>
          <a:bodyPr/>
          <a:lstStyle/>
          <a:p>
            <a:r>
              <a:rPr lang="fr-BE" dirty="0" smtClean="0"/>
              <a:t>DSM : Première phase</a:t>
            </a:r>
            <a:endParaRPr lang="fr-BE" dirty="0"/>
          </a:p>
        </p:txBody>
      </p:sp>
      <p:sp>
        <p:nvSpPr>
          <p:cNvPr id="3" name="Espace réservé du contenu 2"/>
          <p:cNvSpPr>
            <a:spLocks noGrp="1"/>
          </p:cNvSpPr>
          <p:nvPr>
            <p:ph sz="quarter" idx="1"/>
          </p:nvPr>
        </p:nvSpPr>
        <p:spPr>
          <a:xfrm>
            <a:off x="179512" y="1196752"/>
            <a:ext cx="8435280" cy="4623792"/>
          </a:xfrm>
        </p:spPr>
        <p:txBody>
          <a:bodyPr/>
          <a:lstStyle/>
          <a:p>
            <a:pPr algn="just"/>
            <a:r>
              <a:rPr lang="fr-BE" dirty="0" smtClean="0"/>
              <a:t>Phase « exploratoire » / état de l’art.</a:t>
            </a:r>
          </a:p>
          <a:p>
            <a:pPr lvl="1" algn="just"/>
            <a:r>
              <a:rPr lang="fr-BE" dirty="0" smtClean="0"/>
              <a:t>Les problématiques réseaux</a:t>
            </a:r>
          </a:p>
          <a:p>
            <a:pPr lvl="1" algn="just"/>
            <a:r>
              <a:rPr lang="fr-BE" dirty="0" smtClean="0"/>
              <a:t>Etat de l’art au niveau technique</a:t>
            </a:r>
          </a:p>
          <a:p>
            <a:pPr lvl="1" algn="just"/>
            <a:r>
              <a:rPr lang="fr-BE" dirty="0" smtClean="0"/>
              <a:t>Benchmark </a:t>
            </a:r>
            <a:r>
              <a:rPr lang="fr-BE" dirty="0"/>
              <a:t>d’actions </a:t>
            </a:r>
            <a:r>
              <a:rPr lang="fr-BE" dirty="0" smtClean="0"/>
              <a:t>(ou études) réalisées </a:t>
            </a:r>
            <a:r>
              <a:rPr lang="fr-BE" dirty="0"/>
              <a:t>ou en cours au niveau belge et </a:t>
            </a:r>
            <a:r>
              <a:rPr lang="fr-BE" dirty="0" smtClean="0"/>
              <a:t>européen :</a:t>
            </a:r>
          </a:p>
          <a:p>
            <a:pPr lvl="2" algn="just"/>
            <a:r>
              <a:rPr lang="fr-BE" dirty="0" smtClean="0"/>
              <a:t>En Wallonie (REDI,  REFLEX,  GREDOR, FLEXIPAC,  ATRIAS,  SMART PARK, …).</a:t>
            </a:r>
          </a:p>
          <a:p>
            <a:pPr lvl="2" algn="just"/>
            <a:r>
              <a:rPr lang="fr-BE" dirty="0" smtClean="0"/>
              <a:t>En Europe :</a:t>
            </a:r>
          </a:p>
          <a:p>
            <a:pPr lvl="3" algn="just"/>
            <a:r>
              <a:rPr lang="fr-BE" dirty="0" smtClean="0"/>
              <a:t>En France</a:t>
            </a:r>
          </a:p>
          <a:p>
            <a:pPr lvl="4" algn="just"/>
            <a:r>
              <a:rPr lang="fr-BE" dirty="0" smtClean="0"/>
              <a:t>Selon </a:t>
            </a:r>
            <a:r>
              <a:rPr lang="fr-BE" dirty="0" err="1" smtClean="0"/>
              <a:t>EnergyPool</a:t>
            </a:r>
            <a:r>
              <a:rPr lang="fr-BE" dirty="0"/>
              <a:t> </a:t>
            </a:r>
            <a:r>
              <a:rPr lang="fr-BE" dirty="0" smtClean="0"/>
              <a:t>(</a:t>
            </a:r>
            <a:r>
              <a:rPr lang="fr-BE" dirty="0" err="1" smtClean="0"/>
              <a:t>Aggrégateur</a:t>
            </a:r>
            <a:r>
              <a:rPr lang="fr-BE" dirty="0" smtClean="0"/>
              <a:t>) : de l’ordre de 3000 MW de puissance effaçable en France.</a:t>
            </a:r>
          </a:p>
          <a:p>
            <a:pPr lvl="3" algn="just"/>
            <a:r>
              <a:rPr lang="fr-BE" dirty="0" smtClean="0"/>
              <a:t>En Suisse (AES) :  </a:t>
            </a:r>
            <a:r>
              <a:rPr lang="fr-BE" sz="1600" dirty="0"/>
              <a:t>« Flexibilisation de la demande : piloter la consommation d’électricité » :  </a:t>
            </a:r>
            <a:r>
              <a:rPr lang="fr-BE" sz="1600" dirty="0" smtClean="0"/>
              <a:t>Etude </a:t>
            </a:r>
            <a:r>
              <a:rPr lang="fr-BE" sz="1600" dirty="0"/>
              <a:t>du potentiel de flexibilisation au niveau des </a:t>
            </a:r>
            <a:r>
              <a:rPr lang="fr-BE" sz="1600" dirty="0" smtClean="0"/>
              <a:t>ménages</a:t>
            </a:r>
          </a:p>
          <a:p>
            <a:pPr lvl="3" algn="just"/>
            <a:r>
              <a:rPr lang="fr-BE" dirty="0"/>
              <a:t>Au </a:t>
            </a:r>
            <a:r>
              <a:rPr lang="fr-BE" dirty="0" smtClean="0"/>
              <a:t>Danemark </a:t>
            </a:r>
            <a:r>
              <a:rPr lang="fr-BE" dirty="0"/>
              <a:t>:</a:t>
            </a:r>
          </a:p>
          <a:p>
            <a:pPr lvl="4" algn="just"/>
            <a:r>
              <a:rPr lang="fr-BE" sz="1400" dirty="0" smtClean="0"/>
              <a:t>ECO-GRID</a:t>
            </a:r>
            <a:endParaRPr lang="fr-BE" sz="1400" dirty="0"/>
          </a:p>
          <a:p>
            <a:pPr marL="0" indent="0">
              <a:buNone/>
            </a:pPr>
            <a:endParaRPr lang="fr-BE" dirty="0" smtClean="0"/>
          </a:p>
          <a:p>
            <a:pPr marL="393192" lvl="1" indent="0">
              <a:buNone/>
            </a:pPr>
            <a:endParaRPr lang="fr-BE" dirty="0"/>
          </a:p>
          <a:p>
            <a:pPr lvl="2"/>
            <a:endParaRPr lang="fr-BE" dirty="0" smtClean="0"/>
          </a:p>
          <a:p>
            <a:pPr lvl="1"/>
            <a:endParaRPr lang="fr-BE" dirty="0"/>
          </a:p>
        </p:txBody>
      </p:sp>
    </p:spTree>
    <p:extLst>
      <p:ext uri="{BB962C8B-B14F-4D97-AF65-F5344CB8AC3E}">
        <p14:creationId xmlns:p14="http://schemas.microsoft.com/office/powerpoint/2010/main" val="3811062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pPr lvl="2"/>
            <a:r>
              <a:rPr lang="fr-BE" dirty="0" smtClean="0"/>
              <a:t>En Allemagne :</a:t>
            </a:r>
          </a:p>
          <a:p>
            <a:pPr lvl="3"/>
            <a:r>
              <a:rPr lang="fr-BE" dirty="0" smtClean="0"/>
              <a:t>Etude sur le potentiel dans l’industrie allemande (2010).</a:t>
            </a:r>
          </a:p>
          <a:p>
            <a:pPr lvl="3"/>
            <a:endParaRPr lang="fr-BE" dirty="0"/>
          </a:p>
        </p:txBody>
      </p:sp>
      <p:sp>
        <p:nvSpPr>
          <p:cNvPr id="4" name="Titre 1"/>
          <p:cNvSpPr txBox="1">
            <a:spLocks/>
          </p:cNvSpPr>
          <p:nvPr/>
        </p:nvSpPr>
        <p:spPr>
          <a:xfrm>
            <a:off x="395536" y="332656"/>
            <a:ext cx="8301608" cy="782960"/>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fr-BE" dirty="0" smtClean="0"/>
              <a:t>DSM : Première phase</a:t>
            </a:r>
            <a:endParaRPr lang="fr-BE" dirty="0"/>
          </a:p>
        </p:txBody>
      </p:sp>
      <p:pic>
        <p:nvPicPr>
          <p:cNvPr id="5" name="Image 4"/>
          <p:cNvPicPr/>
          <p:nvPr/>
        </p:nvPicPr>
        <p:blipFill rotWithShape="1">
          <a:blip r:embed="rId3"/>
          <a:srcRect l="30083" t="20891" r="26281" b="37061"/>
          <a:stretch/>
        </p:blipFill>
        <p:spPr bwMode="auto">
          <a:xfrm>
            <a:off x="1187623" y="1988840"/>
            <a:ext cx="5744983" cy="322113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68331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19256" cy="722344"/>
          </a:xfrm>
        </p:spPr>
        <p:txBody>
          <a:bodyPr/>
          <a:lstStyle/>
          <a:p>
            <a:r>
              <a:rPr lang="fr-BE" dirty="0" smtClean="0"/>
              <a:t>Deuxième Phase : rencontres</a:t>
            </a:r>
            <a:endParaRPr lang="fr-BE" dirty="0"/>
          </a:p>
        </p:txBody>
      </p:sp>
      <p:sp>
        <p:nvSpPr>
          <p:cNvPr id="3" name="Espace réservé du contenu 2"/>
          <p:cNvSpPr>
            <a:spLocks noGrp="1"/>
          </p:cNvSpPr>
          <p:nvPr>
            <p:ph sz="quarter" idx="1"/>
          </p:nvPr>
        </p:nvSpPr>
        <p:spPr>
          <a:xfrm>
            <a:off x="323528" y="1196752"/>
            <a:ext cx="8229600" cy="4389120"/>
          </a:xfrm>
        </p:spPr>
        <p:txBody>
          <a:bodyPr/>
          <a:lstStyle/>
          <a:p>
            <a:r>
              <a:rPr lang="fr-BE" dirty="0" smtClean="0"/>
              <a:t>Rencontres avec différents parties prenantes : </a:t>
            </a:r>
            <a:r>
              <a:rPr lang="fr-BE" dirty="0"/>
              <a:t>leurs rôles, leurs attentes et </a:t>
            </a:r>
            <a:r>
              <a:rPr lang="fr-BE" dirty="0" smtClean="0"/>
              <a:t>besoins</a:t>
            </a:r>
            <a:endParaRPr lang="fr-BE" dirty="0"/>
          </a:p>
          <a:p>
            <a:pPr lvl="2"/>
            <a:r>
              <a:rPr lang="fr-BE" sz="1600" dirty="0"/>
              <a:t>GRT</a:t>
            </a:r>
          </a:p>
          <a:p>
            <a:pPr lvl="2"/>
            <a:r>
              <a:rPr lang="fr-BE" sz="1600" dirty="0"/>
              <a:t>GRD</a:t>
            </a:r>
          </a:p>
          <a:p>
            <a:pPr lvl="2"/>
            <a:r>
              <a:rPr lang="fr-BE" sz="1600" dirty="0" smtClean="0"/>
              <a:t>ARP</a:t>
            </a:r>
          </a:p>
          <a:p>
            <a:pPr lvl="2"/>
            <a:r>
              <a:rPr lang="fr-BE" sz="1600" dirty="0" err="1" smtClean="0"/>
              <a:t>Aggrégateur</a:t>
            </a:r>
            <a:endParaRPr lang="fr-BE" sz="1600" dirty="0"/>
          </a:p>
          <a:p>
            <a:pPr lvl="2"/>
            <a:r>
              <a:rPr lang="fr-BE" sz="1600" dirty="0" err="1" smtClean="0"/>
              <a:t>CWaPE</a:t>
            </a:r>
            <a:endParaRPr lang="fr-BE" dirty="0"/>
          </a:p>
          <a:p>
            <a:pPr marL="594360" lvl="2" indent="0">
              <a:buNone/>
            </a:pPr>
            <a:r>
              <a:rPr lang="fr-BE" dirty="0"/>
              <a:t>D</a:t>
            </a:r>
            <a:r>
              <a:rPr lang="fr-BE" dirty="0" smtClean="0"/>
              <a:t>éterminer </a:t>
            </a:r>
            <a:r>
              <a:rPr lang="fr-BE" dirty="0"/>
              <a:t>quels sont les informations liées à cette problématique que ces acteurs possèdent, ne possèdent pas… mais également peut-être de savoir si la présente étude peut leur être utile ou non, et si oui, comment</a:t>
            </a:r>
            <a:r>
              <a:rPr lang="fr-BE" dirty="0" smtClean="0"/>
              <a:t>.</a:t>
            </a:r>
          </a:p>
          <a:p>
            <a:pPr marL="594360" lvl="2" indent="0">
              <a:buNone/>
            </a:pPr>
            <a:endParaRPr lang="fr-BE" dirty="0"/>
          </a:p>
          <a:p>
            <a:pPr marL="393192" lvl="1" indent="0" algn="just">
              <a:buNone/>
            </a:pPr>
            <a:r>
              <a:rPr lang="fr-BE" sz="1800" dirty="0" smtClean="0"/>
              <a:t> </a:t>
            </a:r>
            <a:r>
              <a:rPr lang="fr-BE" sz="1800" dirty="0"/>
              <a:t>Objectif : cerner les différents besoins en flexibilité</a:t>
            </a:r>
          </a:p>
          <a:p>
            <a:pPr marL="393192" lvl="1" indent="0" algn="just">
              <a:buNone/>
            </a:pPr>
            <a:r>
              <a:rPr lang="fr-BE" sz="1800" dirty="0"/>
              <a:t>(</a:t>
            </a:r>
            <a:r>
              <a:rPr lang="fr-BE" sz="1800" dirty="0" err="1"/>
              <a:t>balancing</a:t>
            </a:r>
            <a:r>
              <a:rPr lang="fr-BE" sz="1800" dirty="0"/>
              <a:t> (services auxiliaires), marché de capacité du Plan </a:t>
            </a:r>
            <a:r>
              <a:rPr lang="fr-BE" sz="1800" dirty="0" err="1"/>
              <a:t>Wathelet</a:t>
            </a:r>
            <a:r>
              <a:rPr lang="fr-BE" sz="1800" dirty="0"/>
              <a:t>, besoins des GRD en MT et BT, offres/demandes du marché,).</a:t>
            </a:r>
            <a:endParaRPr lang="fr-BE" sz="1800" dirty="0" smtClean="0"/>
          </a:p>
        </p:txBody>
      </p:sp>
    </p:spTree>
    <p:extLst>
      <p:ext uri="{BB962C8B-B14F-4D97-AF65-F5344CB8AC3E}">
        <p14:creationId xmlns:p14="http://schemas.microsoft.com/office/powerpoint/2010/main" val="9560304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1323</TotalTime>
  <Words>655</Words>
  <Application>Microsoft Office PowerPoint</Application>
  <PresentationFormat>Affichage à l'écran (4:3)</PresentationFormat>
  <Paragraphs>172</Paragraphs>
  <Slides>17</Slides>
  <Notes>17</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Origine</vt:lpstr>
      <vt:lpstr>DSM dans l’Industrie wallonne. </vt:lpstr>
      <vt:lpstr>Table des matières de l’exposé</vt:lpstr>
      <vt:lpstr>Mission InfoInd : cadre général</vt:lpstr>
      <vt:lpstr>Les tâches de la mission InfoInd12</vt:lpstr>
      <vt:lpstr>Demand-Side Management wallon</vt:lpstr>
      <vt:lpstr>DSM : Méthodologie</vt:lpstr>
      <vt:lpstr>DSM : Première phase</vt:lpstr>
      <vt:lpstr>Présentation PowerPoint</vt:lpstr>
      <vt:lpstr>Deuxième Phase : rencontres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Icedd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Réunion GSV du 17/02</dc:title>
  <dc:creator>Stéphanie Marchandise</dc:creator>
  <cp:lastModifiedBy>Annick Lempereur</cp:lastModifiedBy>
  <cp:revision>55</cp:revision>
  <cp:lastPrinted>2014-04-22T14:04:01Z</cp:lastPrinted>
  <dcterms:created xsi:type="dcterms:W3CDTF">2014-02-14T09:47:31Z</dcterms:created>
  <dcterms:modified xsi:type="dcterms:W3CDTF">2014-04-22T15:15:50Z</dcterms:modified>
</cp:coreProperties>
</file>