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103" d="100"/>
          <a:sy n="103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2A6BD-D251-43A0-83A3-793216D9F2E1}" type="datetimeFigureOut">
              <a:rPr lang="fr-FR" smtClean="0"/>
              <a:t>22/04/2014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E9464-3145-4FD1-9B07-9E5DCD564C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600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00247-A84F-4E23-95DE-FFD2EF104744}" type="datetimeFigureOut">
              <a:rPr lang="nl-BE" smtClean="0"/>
              <a:t>22/04/2014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8470-D65D-4C23-A42A-6E89C654DC4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767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3568" y="1988838"/>
            <a:ext cx="7772400" cy="147002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403649" y="3717035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April 4, 2014</a:t>
            </a:r>
            <a:endParaRPr lang="nl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31C389-5C46-4575-8755-D2062CEC905A}" type="slidenum"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8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April 4, 2014</a:t>
            </a:r>
            <a:endParaRPr lang="nl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19AB91-40D6-45F6-B98D-A9E8A3403673}" type="slidenum"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77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47058" cy="603468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395532" y="274640"/>
            <a:ext cx="6120682" cy="603468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April 4, 2014</a:t>
            </a:r>
            <a:endParaRPr lang="nl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1B27CC-B335-40E0-B7B6-CB5344C17295}" type="slidenum"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76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April 4, 2014</a:t>
            </a:r>
            <a:endParaRPr lang="nl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A886F9-9E41-4DA4-9DBE-E4AC25F486E1}" type="slidenum"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69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April 4, 2014</a:t>
            </a:r>
            <a:endParaRPr lang="nl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B9D0BD-6E9D-4D04-BDFD-37EFCA7A8D78}" type="slidenum"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78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5532" y="1196748"/>
            <a:ext cx="4104458" cy="5184574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196748"/>
            <a:ext cx="4028252" cy="5184574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April 4, 2014</a:t>
            </a:r>
            <a:endParaRPr lang="nl-B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108819-26D1-42EF-B9B0-464E2A1C9A5B}" type="slidenum"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84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95532" y="1196748"/>
            <a:ext cx="4032449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395532" y="1844820"/>
            <a:ext cx="4032449" cy="446449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4009" y="1196748"/>
            <a:ext cx="4032449" cy="648071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1844820"/>
            <a:ext cx="4031434" cy="446449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April 4, 2014</a:t>
            </a:r>
            <a:endParaRPr lang="nl-B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5B5CF4-682A-448E-A133-C4FF782B716E}" type="slidenum"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4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April 4, 2014</a:t>
            </a:r>
            <a:endParaRPr lang="nl-B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450EE7-11FE-464B-8D5A-7DDBEDF5963C}" type="slidenum"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77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April 4, 2014</a:t>
            </a:r>
            <a:endParaRPr lang="nl-B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12CB35-24C3-42C9-8EC0-01ED1D4D49EF}" type="slidenum"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2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95532" y="908721"/>
            <a:ext cx="3096341" cy="864098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116631"/>
            <a:ext cx="5173410" cy="62646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395532" y="1772820"/>
            <a:ext cx="3096341" cy="4608511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April 4, 2014</a:t>
            </a:r>
            <a:endParaRPr lang="nl-B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2EF7CD-C481-49D5-953D-359D3B8CE5CC}" type="slidenum"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62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nl-BE"/>
            </a:lvl1pPr>
          </a:lstStyle>
          <a:p>
            <a:pPr lvl="0"/>
            <a:r>
              <a:rPr lang="en-US" smtClean="0"/>
              <a:t>Click icon to add picture</a:t>
            </a:r>
            <a:endParaRPr lang="nl-B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April 4, 2014</a:t>
            </a:r>
            <a:endParaRPr lang="nl-B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88B6B9-EE93-4C30-85FD-073F966BA986}" type="slidenum"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42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99595" y="0"/>
            <a:ext cx="7776862" cy="9807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95532" y="1196748"/>
            <a:ext cx="8280916" cy="5256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95532" y="6492870"/>
            <a:ext cx="194421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nl-BE" smtClean="0"/>
              <a:t>April 4, 2014</a:t>
            </a:r>
            <a:endParaRPr lang="nl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339748" y="6492870"/>
            <a:ext cx="439248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nl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596332" y="6492870"/>
            <a:ext cx="153686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200" b="1" i="0" u="none" strike="noStrike" kern="1200" cap="none" spc="0" baseline="0">
                <a:solidFill>
                  <a:srgbClr val="004D9A"/>
                </a:solidFill>
                <a:uFillTx/>
                <a:latin typeface="Calibri"/>
              </a:defRPr>
            </a:lvl1pPr>
          </a:lstStyle>
          <a:p>
            <a:pPr lvl="0"/>
            <a:fld id="{EBA42254-799F-486E-8CFD-64C9D617EB03}" type="slidenum"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800" b="1" i="0" u="none" strike="noStrike" kern="1200" cap="none" spc="0" baseline="0">
          <a:solidFill>
            <a:srgbClr val="004D9A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Clr>
          <a:srgbClr val="92D050"/>
        </a:buClr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4D9A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92D050"/>
        </a:buClr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4D9A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92D050"/>
        </a:buClr>
        <a:buSzPct val="100000"/>
        <a:buFont typeface="Wingdings" pitchFamily="2"/>
        <a:buChar char="Ø"/>
        <a:tabLst/>
        <a:defRPr lang="en-US" sz="2400" b="0" i="0" u="none" strike="noStrike" kern="1200" cap="none" spc="0" baseline="0">
          <a:solidFill>
            <a:srgbClr val="004D9A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2D050"/>
        </a:buClr>
        <a:buSzPct val="100000"/>
        <a:buFont typeface="Wingdings" pitchFamily="2"/>
        <a:buChar char="§"/>
        <a:tabLst/>
        <a:defRPr lang="en-US" sz="2000" b="0" i="0" u="none" strike="noStrike" kern="1200" cap="none" spc="0" baseline="0">
          <a:solidFill>
            <a:srgbClr val="004D9A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92D050"/>
        </a:buClr>
        <a:buSzPct val="100000"/>
        <a:buFont typeface="Arial" pitchFamily="34"/>
        <a:buChar char="»"/>
        <a:tabLst/>
        <a:defRPr lang="en-US" sz="1600" b="0" i="0" u="none" strike="noStrike" kern="1200" cap="none" spc="0" baseline="0">
          <a:solidFill>
            <a:srgbClr val="004D9A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FLEXIBILITY – DEMAND SIDE MANAGEMENT</a:t>
            </a:r>
            <a:endParaRPr lang="nl-BE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 FORUM-REFLEX</a:t>
            </a:r>
          </a:p>
          <a:p>
            <a:r>
              <a:rPr lang="nl-BE" dirty="0" smtClean="0"/>
              <a:t>23.04.2014</a:t>
            </a:r>
          </a:p>
          <a:p>
            <a:r>
              <a:rPr lang="nl-BE" dirty="0" smtClean="0"/>
              <a:t>FEBEG </a:t>
            </a:r>
            <a:r>
              <a:rPr lang="nl-BE" dirty="0" err="1" smtClean="0"/>
              <a:t>position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9374" cy="10836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dirty="0" smtClean="0"/>
              <a:t>April 23, 2014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B31C389-5C46-4575-8755-D2062CEC905A}" type="slidenum">
              <a:rPr lang="nl-BE" smtClean="0"/>
              <a:t>1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MEMBERS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8A886F9-9E41-4DA4-9DBE-E4AC25F486E1}" type="slidenum">
              <a:rPr lang="nl-BE" smtClean="0"/>
              <a:t>2</a:t>
            </a:fld>
            <a:endParaRPr lang="nl-B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" y="1124744"/>
            <a:ext cx="8645525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7"/>
          </p:nvPr>
        </p:nvSpPr>
        <p:spPr>
          <a:xfrm>
            <a:off x="395532" y="6492870"/>
            <a:ext cx="1944215" cy="365129"/>
          </a:xfrm>
        </p:spPr>
        <p:txBody>
          <a:bodyPr/>
          <a:lstStyle/>
          <a:p>
            <a:pPr lvl="0"/>
            <a:r>
              <a:rPr lang="nl-BE" dirty="0" smtClean="0"/>
              <a:t>April 23, 2014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450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Gestion</a:t>
            </a:r>
            <a:r>
              <a:rPr lang="nl-BE" dirty="0"/>
              <a:t> Active de la </a:t>
            </a:r>
            <a:r>
              <a:rPr lang="nl-BE" dirty="0" err="1"/>
              <a:t>Demande</a:t>
            </a:r>
            <a:r>
              <a:rPr lang="nl-BE" dirty="0"/>
              <a:t> (GAD)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256584"/>
          </a:xfrm>
        </p:spPr>
        <p:txBody>
          <a:bodyPr>
            <a:normAutofit fontScale="70000" lnSpcReduction="20000"/>
          </a:bodyPr>
          <a:lstStyle/>
          <a:p>
            <a:r>
              <a:rPr lang="nl-BE" dirty="0" smtClean="0"/>
              <a:t>Real impact analysis </a:t>
            </a:r>
            <a:r>
              <a:rPr lang="nl-BE" dirty="0" err="1" smtClean="0"/>
              <a:t>still</a:t>
            </a:r>
            <a:r>
              <a:rPr lang="nl-BE" dirty="0" smtClean="0"/>
              <a:t> </a:t>
            </a:r>
            <a:r>
              <a:rPr lang="nl-BE" dirty="0" err="1" smtClean="0"/>
              <a:t>needs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exectuded</a:t>
            </a:r>
            <a:r>
              <a:rPr lang="nl-BE" dirty="0" smtClean="0"/>
              <a:t>;</a:t>
            </a:r>
            <a:endParaRPr lang="nl-BE" dirty="0" smtClean="0"/>
          </a:p>
          <a:p>
            <a:r>
              <a:rPr lang="nl-BE" dirty="0" smtClean="0"/>
              <a:t>GAD has impact on </a:t>
            </a:r>
            <a:r>
              <a:rPr lang="nl-BE" dirty="0" smtClean="0"/>
              <a:t>commodity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could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accepted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suppliers</a:t>
            </a:r>
            <a:r>
              <a:rPr lang="nl-BE" dirty="0" smtClean="0"/>
              <a:t>:</a:t>
            </a:r>
            <a:endParaRPr lang="nl-BE" dirty="0" smtClean="0"/>
          </a:p>
          <a:p>
            <a:pPr lvl="1"/>
            <a:r>
              <a:rPr lang="nl-BE" dirty="0" smtClean="0"/>
              <a:t>Does </a:t>
            </a:r>
            <a:r>
              <a:rPr lang="nl-BE" dirty="0" err="1" smtClean="0"/>
              <a:t>not</a:t>
            </a:r>
            <a:r>
              <a:rPr lang="nl-BE" dirty="0" smtClean="0"/>
              <a:t> respect the </a:t>
            </a:r>
            <a:r>
              <a:rPr lang="nl-BE" dirty="0" err="1" smtClean="0"/>
              <a:t>roles</a:t>
            </a:r>
            <a:r>
              <a:rPr lang="nl-BE" dirty="0" smtClean="0"/>
              <a:t> in the market (</a:t>
            </a:r>
            <a:r>
              <a:rPr lang="nl-BE" dirty="0" err="1" smtClean="0"/>
              <a:t>undbundling</a:t>
            </a:r>
            <a:r>
              <a:rPr lang="nl-BE" dirty="0" smtClean="0"/>
              <a:t>): commodity = commercial </a:t>
            </a:r>
            <a:r>
              <a:rPr lang="nl-BE" dirty="0" err="1" smtClean="0"/>
              <a:t>activity</a:t>
            </a:r>
            <a:r>
              <a:rPr lang="nl-BE" dirty="0" smtClean="0"/>
              <a:t>;</a:t>
            </a:r>
            <a:endParaRPr lang="nl-BE" dirty="0"/>
          </a:p>
          <a:p>
            <a:pPr lvl="1"/>
            <a:r>
              <a:rPr lang="nl-BE" sz="2800" dirty="0" smtClean="0"/>
              <a:t>Price </a:t>
            </a:r>
            <a:r>
              <a:rPr lang="nl-BE" sz="2800" dirty="0" err="1"/>
              <a:t>signal</a:t>
            </a:r>
            <a:r>
              <a:rPr lang="nl-BE" sz="2800" dirty="0"/>
              <a:t> </a:t>
            </a:r>
            <a:r>
              <a:rPr lang="nl-BE" sz="2800" dirty="0" err="1"/>
              <a:t>can</a:t>
            </a:r>
            <a:r>
              <a:rPr lang="nl-BE" sz="2800" dirty="0"/>
              <a:t> </a:t>
            </a:r>
            <a:r>
              <a:rPr lang="nl-BE" sz="2800" dirty="0" err="1"/>
              <a:t>not</a:t>
            </a:r>
            <a:r>
              <a:rPr lang="nl-BE" sz="2800" dirty="0"/>
              <a:t> </a:t>
            </a:r>
            <a:r>
              <a:rPr lang="nl-BE" sz="2800" dirty="0" err="1"/>
              <a:t>be</a:t>
            </a:r>
            <a:r>
              <a:rPr lang="nl-BE" sz="2800" dirty="0"/>
              <a:t> </a:t>
            </a:r>
            <a:r>
              <a:rPr lang="nl-BE" sz="2800" dirty="0" err="1"/>
              <a:t>influenced</a:t>
            </a:r>
            <a:r>
              <a:rPr lang="nl-BE" sz="2800" dirty="0"/>
              <a:t> </a:t>
            </a:r>
            <a:r>
              <a:rPr lang="nl-BE" sz="2800" dirty="0" err="1"/>
              <a:t>by</a:t>
            </a:r>
            <a:r>
              <a:rPr lang="nl-BE" sz="2800" dirty="0"/>
              <a:t> </a:t>
            </a:r>
            <a:r>
              <a:rPr lang="nl-BE" sz="2800" dirty="0" smtClean="0"/>
              <a:t>DSO: </a:t>
            </a:r>
            <a:r>
              <a:rPr lang="nl-BE" sz="2800" dirty="0" err="1" smtClean="0"/>
              <a:t>not</a:t>
            </a:r>
            <a:r>
              <a:rPr lang="nl-BE" sz="2800" dirty="0" smtClean="0"/>
              <a:t> </a:t>
            </a:r>
            <a:r>
              <a:rPr lang="nl-BE" sz="2800" dirty="0" smtClean="0"/>
              <a:t>in line </a:t>
            </a:r>
            <a:r>
              <a:rPr lang="nl-BE" sz="2800" dirty="0" err="1" smtClean="0"/>
              <a:t>with</a:t>
            </a:r>
            <a:r>
              <a:rPr lang="nl-BE" sz="2800" dirty="0" smtClean="0"/>
              <a:t> </a:t>
            </a:r>
            <a:r>
              <a:rPr lang="nl-BE" sz="2800" dirty="0" err="1" smtClean="0"/>
              <a:t>sourcing</a:t>
            </a:r>
            <a:r>
              <a:rPr lang="nl-BE" sz="2800" dirty="0" smtClean="0"/>
              <a:t> on </a:t>
            </a:r>
            <a:r>
              <a:rPr lang="nl-BE" sz="2800" dirty="0" err="1" smtClean="0"/>
              <a:t>wholesale</a:t>
            </a:r>
            <a:r>
              <a:rPr lang="nl-BE" sz="2800" dirty="0" smtClean="0"/>
              <a:t> </a:t>
            </a:r>
            <a:r>
              <a:rPr lang="nl-BE" sz="2800" dirty="0" err="1" smtClean="0"/>
              <a:t>markets</a:t>
            </a:r>
            <a:r>
              <a:rPr lang="nl-BE" sz="2800" dirty="0" smtClean="0"/>
              <a:t>: energy is </a:t>
            </a:r>
            <a:r>
              <a:rPr lang="nl-BE" sz="2800" dirty="0" err="1" smtClean="0"/>
              <a:t>sourced</a:t>
            </a:r>
            <a:r>
              <a:rPr lang="nl-BE" sz="2800" dirty="0" smtClean="0"/>
              <a:t> at high </a:t>
            </a:r>
            <a:r>
              <a:rPr lang="nl-BE" sz="2800" dirty="0" err="1" smtClean="0"/>
              <a:t>prices</a:t>
            </a:r>
            <a:r>
              <a:rPr lang="nl-BE" sz="2800" dirty="0" smtClean="0"/>
              <a:t>, </a:t>
            </a:r>
            <a:r>
              <a:rPr lang="nl-BE" sz="2800" dirty="0" err="1" smtClean="0"/>
              <a:t>while</a:t>
            </a:r>
            <a:r>
              <a:rPr lang="nl-BE" sz="2800" dirty="0" smtClean="0"/>
              <a:t> </a:t>
            </a:r>
            <a:r>
              <a:rPr lang="nl-BE" sz="2800" dirty="0" err="1" smtClean="0"/>
              <a:t>supplier</a:t>
            </a:r>
            <a:r>
              <a:rPr lang="nl-BE" sz="2800" dirty="0" smtClean="0"/>
              <a:t> is </a:t>
            </a:r>
            <a:r>
              <a:rPr lang="nl-BE" sz="2800" dirty="0" err="1" smtClean="0"/>
              <a:t>obliged</a:t>
            </a:r>
            <a:r>
              <a:rPr lang="nl-BE" sz="2800" dirty="0" smtClean="0"/>
              <a:t> </a:t>
            </a:r>
            <a:r>
              <a:rPr lang="nl-BE" sz="2800" dirty="0" err="1" smtClean="0"/>
              <a:t>to</a:t>
            </a:r>
            <a:r>
              <a:rPr lang="nl-BE" sz="2800" dirty="0" smtClean="0"/>
              <a:t> </a:t>
            </a:r>
            <a:r>
              <a:rPr lang="nl-BE" sz="2800" dirty="0" err="1" smtClean="0"/>
              <a:t>sell</a:t>
            </a:r>
            <a:r>
              <a:rPr lang="nl-BE" sz="2800" dirty="0" smtClean="0"/>
              <a:t> at low </a:t>
            </a:r>
            <a:r>
              <a:rPr lang="nl-BE" sz="2800" dirty="0" err="1" smtClean="0"/>
              <a:t>prices</a:t>
            </a:r>
            <a:endParaRPr lang="nl-BE" sz="2800" dirty="0"/>
          </a:p>
          <a:p>
            <a:pPr marL="342900" lvl="2" indent="-342900">
              <a:spcBef>
                <a:spcPts val="800"/>
              </a:spcBef>
              <a:buFont typeface="Arial" pitchFamily="34"/>
              <a:buChar char="•"/>
            </a:pPr>
            <a:r>
              <a:rPr lang="nl-BE" sz="3200" dirty="0" smtClean="0"/>
              <a:t>Change in </a:t>
            </a:r>
            <a:r>
              <a:rPr lang="nl-BE" sz="3200" dirty="0" err="1" smtClean="0"/>
              <a:t>day</a:t>
            </a:r>
            <a:r>
              <a:rPr lang="nl-BE" sz="3200" dirty="0" smtClean="0"/>
              <a:t> </a:t>
            </a:r>
            <a:r>
              <a:rPr lang="nl-BE" sz="3200" dirty="0" err="1" smtClean="0"/>
              <a:t>and</a:t>
            </a:r>
            <a:r>
              <a:rPr lang="nl-BE" sz="3200" dirty="0" smtClean="0"/>
              <a:t> </a:t>
            </a:r>
            <a:r>
              <a:rPr lang="nl-BE" sz="3200" dirty="0" err="1" smtClean="0"/>
              <a:t>night</a:t>
            </a:r>
            <a:r>
              <a:rPr lang="nl-BE" sz="3200" dirty="0" smtClean="0"/>
              <a:t> </a:t>
            </a:r>
            <a:r>
              <a:rPr lang="nl-BE" sz="3200" dirty="0" err="1" smtClean="0"/>
              <a:t>hours</a:t>
            </a:r>
            <a:r>
              <a:rPr lang="nl-BE" sz="3200" dirty="0" smtClean="0"/>
              <a:t> ratio: </a:t>
            </a:r>
            <a:r>
              <a:rPr lang="nl-BE" sz="3200" dirty="0" err="1"/>
              <a:t>l</a:t>
            </a:r>
            <a:r>
              <a:rPr lang="nl-BE" sz="3200" dirty="0" err="1" smtClean="0"/>
              <a:t>ess</a:t>
            </a:r>
            <a:r>
              <a:rPr lang="nl-BE" sz="3200" dirty="0" smtClean="0"/>
              <a:t> </a:t>
            </a:r>
            <a:r>
              <a:rPr lang="nl-BE" sz="3200" dirty="0" err="1" smtClean="0"/>
              <a:t>revenues</a:t>
            </a:r>
            <a:r>
              <a:rPr lang="nl-BE" sz="3200" dirty="0" smtClean="0"/>
              <a:t> </a:t>
            </a:r>
            <a:r>
              <a:rPr lang="nl-BE" sz="3200" dirty="0" err="1" smtClean="0"/>
              <a:t>for</a:t>
            </a:r>
            <a:r>
              <a:rPr lang="nl-BE" sz="3200" dirty="0" smtClean="0"/>
              <a:t> </a:t>
            </a:r>
            <a:r>
              <a:rPr lang="nl-BE" sz="3200" dirty="0" err="1" smtClean="0"/>
              <a:t>suppliers</a:t>
            </a:r>
            <a:r>
              <a:rPr lang="nl-BE" sz="3200" dirty="0" smtClean="0"/>
              <a:t>;</a:t>
            </a:r>
          </a:p>
          <a:p>
            <a:pPr marL="342900" lvl="2" indent="-342900">
              <a:spcBef>
                <a:spcPts val="800"/>
              </a:spcBef>
              <a:buFont typeface="Arial" pitchFamily="34"/>
              <a:buChar char="•"/>
            </a:pPr>
            <a:r>
              <a:rPr lang="nl-BE" sz="3200" dirty="0" err="1" smtClean="0"/>
              <a:t>Manipulation</a:t>
            </a:r>
            <a:r>
              <a:rPr lang="nl-BE" sz="3200" dirty="0" smtClean="0"/>
              <a:t> of </a:t>
            </a:r>
            <a:r>
              <a:rPr lang="nl-BE" sz="3200" dirty="0" err="1" smtClean="0"/>
              <a:t>demand</a:t>
            </a:r>
            <a:r>
              <a:rPr lang="nl-BE" sz="3200" dirty="0" smtClean="0"/>
              <a:t> </a:t>
            </a:r>
            <a:r>
              <a:rPr lang="nl-BE" sz="3200" dirty="0" err="1" smtClean="0"/>
              <a:t>by</a:t>
            </a:r>
            <a:r>
              <a:rPr lang="nl-BE" sz="3200" dirty="0" smtClean="0"/>
              <a:t> DSO </a:t>
            </a:r>
            <a:r>
              <a:rPr lang="nl-BE" sz="3200" dirty="0" err="1" smtClean="0"/>
              <a:t>influencing</a:t>
            </a:r>
            <a:r>
              <a:rPr lang="nl-BE" sz="3200" dirty="0" smtClean="0"/>
              <a:t> the </a:t>
            </a:r>
            <a:r>
              <a:rPr lang="nl-BE" sz="3200" dirty="0" err="1" smtClean="0"/>
              <a:t>consumption</a:t>
            </a:r>
            <a:r>
              <a:rPr lang="nl-BE" sz="3200" dirty="0" smtClean="0"/>
              <a:t> profile </a:t>
            </a:r>
            <a:r>
              <a:rPr lang="nl-BE" sz="3200" dirty="0" err="1"/>
              <a:t>undermines</a:t>
            </a:r>
            <a:r>
              <a:rPr lang="nl-BE" sz="3200" dirty="0"/>
              <a:t> the BRP </a:t>
            </a:r>
            <a:r>
              <a:rPr lang="nl-BE" sz="3200" dirty="0" err="1"/>
              <a:t>balancing</a:t>
            </a:r>
            <a:r>
              <a:rPr lang="nl-BE" sz="3200" dirty="0"/>
              <a:t> </a:t>
            </a:r>
            <a:r>
              <a:rPr lang="nl-BE" sz="3200" dirty="0" err="1"/>
              <a:t>responsibility</a:t>
            </a:r>
            <a:r>
              <a:rPr lang="nl-BE" sz="3200" dirty="0"/>
              <a:t>: BRP </a:t>
            </a:r>
            <a:r>
              <a:rPr lang="nl-BE" sz="3200" dirty="0" err="1"/>
              <a:t>should</a:t>
            </a:r>
            <a:r>
              <a:rPr lang="nl-BE" sz="3200" dirty="0"/>
              <a:t> </a:t>
            </a:r>
            <a:r>
              <a:rPr lang="nl-BE" sz="3200" dirty="0" err="1"/>
              <a:t>be</a:t>
            </a:r>
            <a:r>
              <a:rPr lang="nl-BE" sz="3200" dirty="0"/>
              <a:t> </a:t>
            </a:r>
            <a:r>
              <a:rPr lang="nl-BE" sz="3200" dirty="0" err="1"/>
              <a:t>able</a:t>
            </a:r>
            <a:r>
              <a:rPr lang="nl-BE" sz="3200" dirty="0"/>
              <a:t> </a:t>
            </a:r>
            <a:r>
              <a:rPr lang="nl-BE" sz="3200" dirty="0" err="1"/>
              <a:t>to</a:t>
            </a:r>
            <a:r>
              <a:rPr lang="nl-BE" sz="3200" dirty="0"/>
              <a:t> </a:t>
            </a:r>
            <a:r>
              <a:rPr lang="nl-BE" sz="3200" dirty="0" err="1"/>
              <a:t>anticipate</a:t>
            </a:r>
            <a:r>
              <a:rPr lang="nl-BE" sz="3200" dirty="0"/>
              <a:t> </a:t>
            </a:r>
            <a:r>
              <a:rPr lang="nl-BE" sz="3200" dirty="0" err="1"/>
              <a:t>structural</a:t>
            </a:r>
            <a:r>
              <a:rPr lang="nl-BE" sz="3200" dirty="0"/>
              <a:t> </a:t>
            </a:r>
            <a:r>
              <a:rPr lang="nl-BE" sz="3200" dirty="0" err="1"/>
              <a:t>shifting</a:t>
            </a:r>
            <a:r>
              <a:rPr lang="nl-BE" sz="3200" dirty="0"/>
              <a:t> of </a:t>
            </a:r>
            <a:r>
              <a:rPr lang="nl-BE" sz="3200" dirty="0" err="1"/>
              <a:t>consumption</a:t>
            </a:r>
            <a:r>
              <a:rPr lang="nl-BE" sz="3200" dirty="0"/>
              <a:t> </a:t>
            </a:r>
            <a:r>
              <a:rPr lang="nl-BE" sz="3200" dirty="0" err="1"/>
              <a:t>profiles</a:t>
            </a:r>
            <a:endParaRPr lang="nl-BE" sz="3200" dirty="0"/>
          </a:p>
          <a:p>
            <a:pPr marL="342900" lvl="2" indent="-342900">
              <a:spcBef>
                <a:spcPts val="800"/>
              </a:spcBef>
              <a:buFont typeface="Arial" pitchFamily="34"/>
              <a:buChar char="•"/>
            </a:pPr>
            <a:r>
              <a:rPr lang="nl-BE" sz="3200" dirty="0" err="1"/>
              <a:t>Variable</a:t>
            </a:r>
            <a:r>
              <a:rPr lang="nl-BE" sz="3200" dirty="0"/>
              <a:t> </a:t>
            </a:r>
            <a:r>
              <a:rPr lang="nl-BE" sz="3200" dirty="0" err="1"/>
              <a:t>grid</a:t>
            </a:r>
            <a:r>
              <a:rPr lang="nl-BE" sz="3200" dirty="0"/>
              <a:t> </a:t>
            </a:r>
            <a:r>
              <a:rPr lang="nl-BE" sz="3200" dirty="0" err="1"/>
              <a:t>tariffs</a:t>
            </a:r>
            <a:r>
              <a:rPr lang="nl-BE" sz="3200" dirty="0"/>
              <a:t> </a:t>
            </a:r>
            <a:r>
              <a:rPr lang="nl-BE" sz="3200" dirty="0" err="1"/>
              <a:t>complexifies</a:t>
            </a:r>
            <a:r>
              <a:rPr lang="nl-BE" sz="3200" dirty="0"/>
              <a:t> the </a:t>
            </a:r>
            <a:r>
              <a:rPr lang="nl-BE" sz="3200" dirty="0" err="1"/>
              <a:t>central</a:t>
            </a:r>
            <a:r>
              <a:rPr lang="nl-BE" sz="3200" dirty="0"/>
              <a:t> SPOC </a:t>
            </a:r>
            <a:r>
              <a:rPr lang="nl-BE" sz="3200" dirty="0" err="1"/>
              <a:t>role</a:t>
            </a:r>
            <a:r>
              <a:rPr lang="nl-BE" sz="3200" dirty="0"/>
              <a:t> of </a:t>
            </a:r>
            <a:r>
              <a:rPr lang="nl-BE" sz="3200" dirty="0" err="1"/>
              <a:t>supplier</a:t>
            </a:r>
            <a:endParaRPr lang="nl-BE" sz="3200" dirty="0"/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r>
              <a:rPr lang="nl-BE" sz="3200" dirty="0"/>
              <a:t>Impact on the </a:t>
            </a:r>
            <a:r>
              <a:rPr lang="nl-BE" sz="3200" dirty="0" err="1"/>
              <a:t>revenues</a:t>
            </a:r>
            <a:r>
              <a:rPr lang="nl-BE" sz="3200" dirty="0"/>
              <a:t> PV (delta </a:t>
            </a:r>
            <a:r>
              <a:rPr lang="nl-BE" sz="3200" dirty="0" err="1"/>
              <a:t>price</a:t>
            </a:r>
            <a:r>
              <a:rPr lang="nl-BE" sz="3200" dirty="0"/>
              <a:t> versus </a:t>
            </a:r>
            <a:r>
              <a:rPr lang="nl-BE" sz="3200" dirty="0" err="1"/>
              <a:t>day</a:t>
            </a:r>
            <a:r>
              <a:rPr lang="nl-BE" sz="3200" dirty="0"/>
              <a:t> </a:t>
            </a:r>
            <a:r>
              <a:rPr lang="nl-BE" sz="3200" dirty="0" err="1"/>
              <a:t>tariff</a:t>
            </a:r>
            <a:r>
              <a:rPr lang="nl-BE" sz="3200" dirty="0"/>
              <a:t>)</a:t>
            </a:r>
            <a:endParaRPr lang="nl-BE" sz="3200" dirty="0"/>
          </a:p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r>
              <a:rPr lang="nl-BE" sz="3200" dirty="0"/>
              <a:t>General </a:t>
            </a:r>
            <a:r>
              <a:rPr lang="nl-BE" sz="3200" dirty="0" err="1"/>
              <a:t>rule</a:t>
            </a:r>
            <a:r>
              <a:rPr lang="nl-BE" sz="3200" dirty="0"/>
              <a:t> </a:t>
            </a:r>
            <a:r>
              <a:rPr lang="nl-BE" sz="3200" dirty="0" err="1"/>
              <a:t>for</a:t>
            </a:r>
            <a:r>
              <a:rPr lang="nl-BE" sz="3200" dirty="0"/>
              <a:t> </a:t>
            </a:r>
            <a:r>
              <a:rPr lang="nl-BE" sz="3200" dirty="0" err="1"/>
              <a:t>all</a:t>
            </a:r>
            <a:r>
              <a:rPr lang="nl-BE" sz="3200" dirty="0"/>
              <a:t> </a:t>
            </a:r>
            <a:r>
              <a:rPr lang="nl-BE" sz="3200" dirty="0" err="1"/>
              <a:t>periods</a:t>
            </a:r>
            <a:r>
              <a:rPr lang="nl-BE" sz="3200" dirty="0"/>
              <a:t> of time; </a:t>
            </a:r>
            <a:r>
              <a:rPr lang="nl-BE" sz="3200" dirty="0" err="1"/>
              <a:t>useless</a:t>
            </a:r>
            <a:r>
              <a:rPr lang="nl-BE" sz="3200" dirty="0"/>
              <a:t> </a:t>
            </a:r>
            <a:r>
              <a:rPr lang="nl-BE" sz="3200" dirty="0" err="1"/>
              <a:t>for</a:t>
            </a:r>
            <a:r>
              <a:rPr lang="nl-BE" sz="3200" dirty="0"/>
              <a:t> </a:t>
            </a:r>
            <a:r>
              <a:rPr lang="nl-BE" sz="3200" dirty="0" err="1"/>
              <a:t>periods</a:t>
            </a:r>
            <a:r>
              <a:rPr lang="nl-BE" sz="3200" dirty="0"/>
              <a:t> without </a:t>
            </a:r>
            <a:r>
              <a:rPr lang="nl-BE" sz="3200" dirty="0" err="1" smtClean="0"/>
              <a:t>sun</a:t>
            </a:r>
            <a:r>
              <a:rPr lang="nl-BE" sz="3200" dirty="0" smtClean="0"/>
              <a:t>;</a:t>
            </a:r>
            <a:endParaRPr lang="nl-BE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dirty="0" smtClean="0"/>
              <a:t>April </a:t>
            </a:r>
            <a:r>
              <a:rPr lang="nl-BE" dirty="0" smtClean="0"/>
              <a:t>23, </a:t>
            </a:r>
            <a:r>
              <a:rPr lang="nl-BE" dirty="0" smtClean="0"/>
              <a:t>2014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8A886F9-9E41-4DA4-9DBE-E4AC25F486E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12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smtClean="0"/>
              <a:t>April 4, 2014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8A886F9-9E41-4DA4-9DBE-E4AC25F486E1}" type="slidenum">
              <a:rPr lang="nl-BE" smtClean="0"/>
              <a:t>4</a:t>
            </a:fld>
            <a:endParaRPr lang="nl-BE"/>
          </a:p>
        </p:txBody>
      </p:sp>
      <p:pic>
        <p:nvPicPr>
          <p:cNvPr id="2052" name="Picture 4" descr="C:\Users\SH\AppData\Local\Microsoft\Windows\Temporary Internet Files\Content.IE5\1NLVDBP1\MC900078711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08" y="1412776"/>
            <a:ext cx="1800200" cy="43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9595" y="0"/>
            <a:ext cx="7776862" cy="980730"/>
          </a:xfrm>
        </p:spPr>
        <p:txBody>
          <a:bodyPr/>
          <a:lstStyle/>
          <a:p>
            <a:r>
              <a:rPr lang="nl-BE" dirty="0" smtClean="0"/>
              <a:t>QUESTIONS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873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CONTACT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Steven </a:t>
            </a:r>
            <a:r>
              <a:rPr lang="nl-BE" dirty="0" err="1" smtClean="0"/>
              <a:t>Harlem</a:t>
            </a:r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steven.harlem@febeg.be</a:t>
            </a:r>
          </a:p>
          <a:p>
            <a:pPr marL="0" indent="0" algn="ctr">
              <a:buNone/>
            </a:pPr>
            <a:r>
              <a:rPr lang="nl-BE" dirty="0" smtClean="0"/>
              <a:t>0032-2 500 85 89</a:t>
            </a:r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www.febeg.be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smtClean="0"/>
              <a:t>April 4, 2014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8A886F9-9E41-4DA4-9DBE-E4AC25F486E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70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BEG EN Templat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FEBEG EN Template presentation</Template>
  <TotalTime>1253</TotalTime>
  <Words>201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FEBEG EN Template presentation</vt:lpstr>
      <vt:lpstr>FLEXIBILITY – DEMAND SIDE MANAGEMENT</vt:lpstr>
      <vt:lpstr>MEMBERS</vt:lpstr>
      <vt:lpstr>Gestion Active de la Demande (GAD)</vt:lpstr>
      <vt:lpstr>QUESTIONS</vt:lpstr>
      <vt:lpstr>CONTACT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FLEXIBILITY</dc:title>
  <dc:creator>Steven Harlem</dc:creator>
  <cp:lastModifiedBy>Vincent Deblocq</cp:lastModifiedBy>
  <cp:revision>110</cp:revision>
  <cp:lastPrinted>2014-04-22T08:47:39Z</cp:lastPrinted>
  <dcterms:created xsi:type="dcterms:W3CDTF">2014-04-02T09:00:19Z</dcterms:created>
  <dcterms:modified xsi:type="dcterms:W3CDTF">2014-04-22T15:49:56Z</dcterms:modified>
</cp:coreProperties>
</file>