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521" r:id="rId3"/>
    <p:sldId id="506" r:id="rId4"/>
    <p:sldId id="507" r:id="rId5"/>
    <p:sldId id="508" r:id="rId6"/>
    <p:sldId id="509" r:id="rId7"/>
    <p:sldId id="510" r:id="rId8"/>
    <p:sldId id="511" r:id="rId9"/>
    <p:sldId id="512" r:id="rId10"/>
    <p:sldId id="516" r:id="rId11"/>
    <p:sldId id="522" r:id="rId12"/>
    <p:sldId id="523" r:id="rId13"/>
  </p:sldIdLst>
  <p:sldSz cx="9144000" cy="6858000" type="screen4x3"/>
  <p:notesSz cx="6797675" cy="9926638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4D9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660"/>
  </p:normalViewPr>
  <p:slideViewPr>
    <p:cSldViewPr>
      <p:cViewPr>
        <p:scale>
          <a:sx n="93" d="100"/>
          <a:sy n="93" d="100"/>
        </p:scale>
        <p:origin x="-2130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B86CE1-9F50-4B24-8C3D-37EFF35A7D6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BE"/>
        </a:p>
      </dgm:t>
    </dgm:pt>
    <dgm:pt modelId="{CE69959F-A726-47B1-A70C-B1269136D75E}">
      <dgm:prSet phldrT="[Text]"/>
      <dgm:spPr/>
      <dgm:t>
        <a:bodyPr/>
        <a:lstStyle/>
        <a:p>
          <a:r>
            <a:rPr lang="nl-BE" dirty="0" err="1" smtClean="0"/>
            <a:t>Nominations</a:t>
          </a:r>
          <a:endParaRPr lang="nl-BE" dirty="0"/>
        </a:p>
      </dgm:t>
    </dgm:pt>
    <dgm:pt modelId="{317B4A8E-C984-46BE-BE2E-086FE1E7100A}" type="parTrans" cxnId="{D291C5B4-05C3-4059-B338-A99CD564C80A}">
      <dgm:prSet/>
      <dgm:spPr/>
      <dgm:t>
        <a:bodyPr/>
        <a:lstStyle/>
        <a:p>
          <a:endParaRPr lang="nl-BE"/>
        </a:p>
      </dgm:t>
    </dgm:pt>
    <dgm:pt modelId="{117F0F8A-B97E-4405-B864-11D4EAC258DE}" type="sibTrans" cxnId="{D291C5B4-05C3-4059-B338-A99CD564C80A}">
      <dgm:prSet/>
      <dgm:spPr/>
      <dgm:t>
        <a:bodyPr/>
        <a:lstStyle/>
        <a:p>
          <a:endParaRPr lang="nl-BE"/>
        </a:p>
      </dgm:t>
    </dgm:pt>
    <dgm:pt modelId="{8BBC458A-1A57-4BAA-AC57-35AE46B79AEB}">
      <dgm:prSet phldrT="[Text]"/>
      <dgm:spPr/>
      <dgm:t>
        <a:bodyPr/>
        <a:lstStyle/>
        <a:p>
          <a:r>
            <a:rPr lang="nl-BE" dirty="0" err="1" smtClean="0"/>
            <a:t>Historical</a:t>
          </a:r>
          <a:r>
            <a:rPr lang="nl-BE" dirty="0" smtClean="0"/>
            <a:t> data</a:t>
          </a:r>
          <a:endParaRPr lang="nl-BE" dirty="0"/>
        </a:p>
      </dgm:t>
    </dgm:pt>
    <dgm:pt modelId="{BDAE57E9-B331-4338-A122-B95AAED37DB5}" type="parTrans" cxnId="{AD68D692-6955-4BCF-98C4-8B6455B7305F}">
      <dgm:prSet/>
      <dgm:spPr/>
      <dgm:t>
        <a:bodyPr/>
        <a:lstStyle/>
        <a:p>
          <a:endParaRPr lang="nl-BE"/>
        </a:p>
      </dgm:t>
    </dgm:pt>
    <dgm:pt modelId="{17DAC550-AB84-4872-9C8F-BCAFC9FEB868}" type="sibTrans" cxnId="{AD68D692-6955-4BCF-98C4-8B6455B7305F}">
      <dgm:prSet/>
      <dgm:spPr/>
      <dgm:t>
        <a:bodyPr/>
        <a:lstStyle/>
        <a:p>
          <a:endParaRPr lang="nl-BE"/>
        </a:p>
      </dgm:t>
    </dgm:pt>
    <dgm:pt modelId="{F5B4F901-E35B-463F-BE43-CF2B3921D286}">
      <dgm:prSet phldrT="[Text]"/>
      <dgm:spPr/>
      <dgm:t>
        <a:bodyPr/>
        <a:lstStyle/>
        <a:p>
          <a:r>
            <a:rPr lang="nl-BE" dirty="0" smtClean="0">
              <a:solidFill>
                <a:srgbClr val="0070C0"/>
              </a:solidFill>
            </a:rPr>
            <a:t> </a:t>
          </a:r>
          <a:r>
            <a:rPr lang="nl-BE" b="1" dirty="0" err="1" smtClean="0">
              <a:solidFill>
                <a:srgbClr val="0070C0"/>
              </a:solidFill>
            </a:rPr>
            <a:t>Distinction</a:t>
          </a:r>
          <a:r>
            <a:rPr lang="nl-BE" b="1" dirty="0" smtClean="0">
              <a:solidFill>
                <a:srgbClr val="0070C0"/>
              </a:solidFill>
            </a:rPr>
            <a:t> </a:t>
          </a:r>
          <a:r>
            <a:rPr lang="nl-BE" b="1" dirty="0" err="1" smtClean="0">
              <a:solidFill>
                <a:srgbClr val="0070C0"/>
              </a:solidFill>
            </a:rPr>
            <a:t>between</a:t>
          </a:r>
          <a:r>
            <a:rPr lang="nl-BE" b="1" dirty="0" smtClean="0">
              <a:solidFill>
                <a:srgbClr val="0070C0"/>
              </a:solidFill>
            </a:rPr>
            <a:t> </a:t>
          </a:r>
          <a:r>
            <a:rPr lang="nl-BE" b="1" dirty="0" err="1" smtClean="0">
              <a:solidFill>
                <a:srgbClr val="0070C0"/>
              </a:solidFill>
            </a:rPr>
            <a:t>controllable</a:t>
          </a:r>
          <a:r>
            <a:rPr lang="nl-BE" b="1" dirty="0" smtClean="0">
              <a:solidFill>
                <a:srgbClr val="0070C0"/>
              </a:solidFill>
            </a:rPr>
            <a:t> </a:t>
          </a:r>
          <a:r>
            <a:rPr lang="nl-BE" b="0" dirty="0" smtClean="0">
              <a:solidFill>
                <a:srgbClr val="0070C0"/>
              </a:solidFill>
            </a:rPr>
            <a:t>(e.g. </a:t>
          </a:r>
          <a:r>
            <a:rPr lang="nl-BE" b="0" dirty="0" err="1" smtClean="0">
              <a:solidFill>
                <a:srgbClr val="0070C0"/>
              </a:solidFill>
            </a:rPr>
            <a:t>biomass</a:t>
          </a:r>
          <a:r>
            <a:rPr lang="nl-BE" b="0" dirty="0" smtClean="0">
              <a:solidFill>
                <a:srgbClr val="0070C0"/>
              </a:solidFill>
            </a:rPr>
            <a:t>, </a:t>
          </a:r>
          <a:r>
            <a:rPr lang="nl-BE" b="0" dirty="0" err="1" smtClean="0">
              <a:solidFill>
                <a:srgbClr val="0070C0"/>
              </a:solidFill>
            </a:rPr>
            <a:t>cogeneration</a:t>
          </a:r>
          <a:r>
            <a:rPr lang="nl-BE" b="0" dirty="0" smtClean="0">
              <a:solidFill>
                <a:srgbClr val="0070C0"/>
              </a:solidFill>
            </a:rPr>
            <a:t>, gas motor, …) </a:t>
          </a:r>
          <a:r>
            <a:rPr lang="nl-BE" b="1" dirty="0" err="1" smtClean="0">
              <a:solidFill>
                <a:srgbClr val="0070C0"/>
              </a:solidFill>
            </a:rPr>
            <a:t>and</a:t>
          </a:r>
          <a:r>
            <a:rPr lang="nl-BE" b="1" dirty="0" smtClean="0">
              <a:solidFill>
                <a:srgbClr val="0070C0"/>
              </a:solidFill>
            </a:rPr>
            <a:t> </a:t>
          </a:r>
          <a:r>
            <a:rPr lang="nl-BE" b="1" dirty="0" err="1" smtClean="0">
              <a:solidFill>
                <a:srgbClr val="0070C0"/>
              </a:solidFill>
            </a:rPr>
            <a:t>limited</a:t>
          </a:r>
          <a:r>
            <a:rPr lang="nl-BE" b="1" dirty="0" smtClean="0">
              <a:solidFill>
                <a:srgbClr val="0070C0"/>
              </a:solidFill>
            </a:rPr>
            <a:t> </a:t>
          </a:r>
          <a:r>
            <a:rPr lang="nl-BE" b="1" dirty="0" err="1" smtClean="0">
              <a:solidFill>
                <a:srgbClr val="0070C0"/>
              </a:solidFill>
            </a:rPr>
            <a:t>controllable</a:t>
          </a:r>
          <a:r>
            <a:rPr lang="nl-BE" b="1" dirty="0" smtClean="0">
              <a:solidFill>
                <a:srgbClr val="0070C0"/>
              </a:solidFill>
            </a:rPr>
            <a:t> </a:t>
          </a:r>
          <a:r>
            <a:rPr lang="nl-BE" b="0" dirty="0" smtClean="0">
              <a:solidFill>
                <a:srgbClr val="0070C0"/>
              </a:solidFill>
            </a:rPr>
            <a:t>(e.g. wind turbines) units</a:t>
          </a:r>
          <a:endParaRPr lang="nl-BE" b="0" dirty="0">
            <a:solidFill>
              <a:srgbClr val="0070C0"/>
            </a:solidFill>
          </a:endParaRPr>
        </a:p>
      </dgm:t>
    </dgm:pt>
    <dgm:pt modelId="{A779EAE9-6B87-4DE0-BC42-A6D12DA8AAE2}" type="parTrans" cxnId="{D3948495-0DA9-42D5-8815-F828FEEAB946}">
      <dgm:prSet/>
      <dgm:spPr/>
      <dgm:t>
        <a:bodyPr/>
        <a:lstStyle/>
        <a:p>
          <a:endParaRPr lang="nl-BE"/>
        </a:p>
      </dgm:t>
    </dgm:pt>
    <dgm:pt modelId="{8B701D04-8B3C-4A64-B1E0-43014974B7C8}" type="sibTrans" cxnId="{D3948495-0DA9-42D5-8815-F828FEEAB946}">
      <dgm:prSet/>
      <dgm:spPr/>
      <dgm:t>
        <a:bodyPr/>
        <a:lstStyle/>
        <a:p>
          <a:endParaRPr lang="nl-BE"/>
        </a:p>
      </dgm:t>
    </dgm:pt>
    <dgm:pt modelId="{10AAF9F4-5E02-43D5-B695-373E09C479D4}">
      <dgm:prSet phldrT="[Text]"/>
      <dgm:spPr/>
      <dgm:t>
        <a:bodyPr/>
        <a:lstStyle/>
        <a:p>
          <a:r>
            <a:rPr lang="nl-BE" b="0" dirty="0" err="1" smtClean="0">
              <a:solidFill>
                <a:srgbClr val="0070C0"/>
              </a:solidFill>
            </a:rPr>
            <a:t>Nominations</a:t>
          </a:r>
          <a:r>
            <a:rPr lang="nl-BE" b="0" dirty="0" smtClean="0">
              <a:solidFill>
                <a:srgbClr val="0070C0"/>
              </a:solidFill>
            </a:rPr>
            <a:t> are the most accurate </a:t>
          </a:r>
          <a:r>
            <a:rPr lang="nl-BE" b="0" dirty="0" err="1" smtClean="0">
              <a:solidFill>
                <a:srgbClr val="0070C0"/>
              </a:solidFill>
            </a:rPr>
            <a:t>estimations</a:t>
          </a:r>
          <a:r>
            <a:rPr lang="nl-BE" b="0" dirty="0" smtClean="0">
              <a:solidFill>
                <a:srgbClr val="0070C0"/>
              </a:solidFill>
            </a:rPr>
            <a:t> </a:t>
          </a:r>
          <a:r>
            <a:rPr lang="nl-BE" b="0" dirty="0" err="1" smtClean="0">
              <a:solidFill>
                <a:srgbClr val="0070C0"/>
              </a:solidFill>
            </a:rPr>
            <a:t>by</a:t>
          </a:r>
          <a:r>
            <a:rPr lang="nl-BE" b="0" dirty="0" smtClean="0">
              <a:solidFill>
                <a:srgbClr val="0070C0"/>
              </a:solidFill>
            </a:rPr>
            <a:t> a BRP</a:t>
          </a:r>
          <a:endParaRPr lang="nl-BE" b="0" dirty="0">
            <a:solidFill>
              <a:srgbClr val="0070C0"/>
            </a:solidFill>
          </a:endParaRPr>
        </a:p>
      </dgm:t>
    </dgm:pt>
    <dgm:pt modelId="{0DA4EA6B-F6D1-49D2-B479-8EAB14F54714}" type="parTrans" cxnId="{2AB2EFBD-4D6F-424C-92B3-78ABC750C2FC}">
      <dgm:prSet/>
      <dgm:spPr/>
      <dgm:t>
        <a:bodyPr/>
        <a:lstStyle/>
        <a:p>
          <a:endParaRPr lang="nl-BE"/>
        </a:p>
      </dgm:t>
    </dgm:pt>
    <dgm:pt modelId="{795C3A88-F319-485D-8738-9BE31AAFD6CF}" type="sibTrans" cxnId="{2AB2EFBD-4D6F-424C-92B3-78ABC750C2FC}">
      <dgm:prSet/>
      <dgm:spPr/>
      <dgm:t>
        <a:bodyPr/>
        <a:lstStyle/>
        <a:p>
          <a:endParaRPr lang="nl-BE"/>
        </a:p>
      </dgm:t>
    </dgm:pt>
    <dgm:pt modelId="{195A496E-2F4C-47C1-992E-12C6C6CE3919}">
      <dgm:prSet phldrT="[Text]"/>
      <dgm:spPr/>
      <dgm:t>
        <a:bodyPr/>
        <a:lstStyle/>
        <a:p>
          <a:r>
            <a:rPr lang="nl-BE" dirty="0" smtClean="0"/>
            <a:t>Basic </a:t>
          </a:r>
          <a:r>
            <a:rPr lang="nl-BE" dirty="0" err="1" smtClean="0"/>
            <a:t>principle</a:t>
          </a:r>
          <a:endParaRPr lang="nl-BE" dirty="0"/>
        </a:p>
      </dgm:t>
    </dgm:pt>
    <dgm:pt modelId="{6D682B2E-C027-4D11-AF64-1AF6D7686CB9}" type="parTrans" cxnId="{984FAC0D-D588-46B4-A517-1F16BED7C9C9}">
      <dgm:prSet/>
      <dgm:spPr/>
      <dgm:t>
        <a:bodyPr/>
        <a:lstStyle/>
        <a:p>
          <a:endParaRPr lang="nl-BE"/>
        </a:p>
      </dgm:t>
    </dgm:pt>
    <dgm:pt modelId="{6E76D3F2-1F73-4473-A9B6-685212CA1C8B}" type="sibTrans" cxnId="{984FAC0D-D588-46B4-A517-1F16BED7C9C9}">
      <dgm:prSet/>
      <dgm:spPr/>
      <dgm:t>
        <a:bodyPr/>
        <a:lstStyle/>
        <a:p>
          <a:endParaRPr lang="nl-BE"/>
        </a:p>
      </dgm:t>
    </dgm:pt>
    <dgm:pt modelId="{3AFD41FB-C577-494C-B0D0-5D81972DE463}">
      <dgm:prSet phldrT="[Text]"/>
      <dgm:spPr/>
      <dgm:t>
        <a:bodyPr/>
        <a:lstStyle/>
        <a:p>
          <a:r>
            <a:rPr lang="nl-BE" b="1" dirty="0" smtClean="0">
              <a:solidFill>
                <a:srgbClr val="FF0000"/>
              </a:solidFill>
            </a:rPr>
            <a:t>Free </a:t>
          </a:r>
          <a:r>
            <a:rPr lang="nl-BE" b="1" dirty="0" err="1" smtClean="0">
              <a:solidFill>
                <a:srgbClr val="FF0000"/>
              </a:solidFill>
            </a:rPr>
            <a:t>choice</a:t>
          </a:r>
          <a:r>
            <a:rPr lang="nl-BE" b="1" dirty="0" smtClean="0">
              <a:solidFill>
                <a:srgbClr val="FF0000"/>
              </a:solidFill>
            </a:rPr>
            <a:t> of generator </a:t>
          </a:r>
          <a:r>
            <a:rPr lang="nl-BE" dirty="0" err="1" smtClean="0">
              <a:solidFill>
                <a:srgbClr val="FF0000"/>
              </a:solidFill>
            </a:rPr>
            <a:t>between</a:t>
          </a:r>
          <a:r>
            <a:rPr lang="nl-BE" dirty="0" smtClean="0">
              <a:solidFill>
                <a:srgbClr val="FF0000"/>
              </a:solidFill>
            </a:rPr>
            <a:t> ‘</a:t>
          </a:r>
          <a:r>
            <a:rPr lang="nl-BE" dirty="0" err="1" smtClean="0">
              <a:solidFill>
                <a:srgbClr val="FF0000"/>
              </a:solidFill>
            </a:rPr>
            <a:t>nominations</a:t>
          </a:r>
          <a:r>
            <a:rPr lang="nl-BE" dirty="0" smtClean="0">
              <a:solidFill>
                <a:srgbClr val="FF0000"/>
              </a:solidFill>
            </a:rPr>
            <a:t>’ </a:t>
          </a:r>
          <a:r>
            <a:rPr lang="nl-BE" dirty="0" err="1" smtClean="0">
              <a:solidFill>
                <a:srgbClr val="FF0000"/>
              </a:solidFill>
            </a:rPr>
            <a:t>and</a:t>
          </a:r>
          <a:r>
            <a:rPr lang="nl-BE" dirty="0" smtClean="0">
              <a:solidFill>
                <a:srgbClr val="FF0000"/>
              </a:solidFill>
            </a:rPr>
            <a:t> ‘</a:t>
          </a:r>
          <a:r>
            <a:rPr lang="nl-BE" dirty="0" err="1" smtClean="0">
              <a:solidFill>
                <a:srgbClr val="FF0000"/>
              </a:solidFill>
            </a:rPr>
            <a:t>reference</a:t>
          </a:r>
          <a:r>
            <a:rPr lang="nl-BE" dirty="0" smtClean="0">
              <a:solidFill>
                <a:srgbClr val="FF0000"/>
              </a:solidFill>
            </a:rPr>
            <a:t> profile </a:t>
          </a:r>
          <a:r>
            <a:rPr lang="nl-BE" dirty="0" err="1" smtClean="0">
              <a:solidFill>
                <a:srgbClr val="FF0000"/>
              </a:solidFill>
            </a:rPr>
            <a:t>based</a:t>
          </a:r>
          <a:r>
            <a:rPr lang="nl-BE" dirty="0" smtClean="0">
              <a:solidFill>
                <a:srgbClr val="FF0000"/>
              </a:solidFill>
            </a:rPr>
            <a:t> on </a:t>
          </a:r>
          <a:r>
            <a:rPr lang="nl-BE" dirty="0" err="1" smtClean="0">
              <a:solidFill>
                <a:srgbClr val="FF0000"/>
              </a:solidFill>
            </a:rPr>
            <a:t>historical</a:t>
          </a:r>
          <a:r>
            <a:rPr lang="nl-BE" dirty="0" smtClean="0">
              <a:solidFill>
                <a:srgbClr val="FF0000"/>
              </a:solidFill>
            </a:rPr>
            <a:t> data’</a:t>
          </a:r>
          <a:endParaRPr lang="nl-BE" dirty="0">
            <a:solidFill>
              <a:srgbClr val="FF0000"/>
            </a:solidFill>
          </a:endParaRPr>
        </a:p>
      </dgm:t>
    </dgm:pt>
    <dgm:pt modelId="{C69B941E-04F9-4006-BFD8-F76BD3D7B12D}" type="parTrans" cxnId="{B7125C80-937C-47A3-9146-C96D25266B09}">
      <dgm:prSet/>
      <dgm:spPr/>
      <dgm:t>
        <a:bodyPr/>
        <a:lstStyle/>
        <a:p>
          <a:endParaRPr lang="nl-BE"/>
        </a:p>
      </dgm:t>
    </dgm:pt>
    <dgm:pt modelId="{05E1DC60-91B2-4726-A9E1-FB9845FA55DE}" type="sibTrans" cxnId="{B7125C80-937C-47A3-9146-C96D25266B09}">
      <dgm:prSet/>
      <dgm:spPr/>
      <dgm:t>
        <a:bodyPr/>
        <a:lstStyle/>
        <a:p>
          <a:endParaRPr lang="nl-BE"/>
        </a:p>
      </dgm:t>
    </dgm:pt>
    <dgm:pt modelId="{5277703C-EEFE-4EEE-A69F-852BA74E911B}">
      <dgm:prSet phldrT="[Text]"/>
      <dgm:spPr/>
      <dgm:t>
        <a:bodyPr/>
        <a:lstStyle/>
        <a:p>
          <a:r>
            <a:rPr lang="nl-BE" dirty="0" smtClean="0">
              <a:solidFill>
                <a:srgbClr val="0070C0"/>
              </a:solidFill>
            </a:rPr>
            <a:t>DSO </a:t>
          </a:r>
          <a:r>
            <a:rPr lang="nl-BE" dirty="0" err="1" smtClean="0">
              <a:solidFill>
                <a:srgbClr val="0070C0"/>
              </a:solidFill>
            </a:rPr>
            <a:t>needs</a:t>
          </a:r>
          <a:r>
            <a:rPr lang="nl-BE" dirty="0" smtClean="0">
              <a:solidFill>
                <a:srgbClr val="0070C0"/>
              </a:solidFill>
            </a:rPr>
            <a:t> a </a:t>
          </a:r>
          <a:r>
            <a:rPr lang="nl-BE" dirty="0" err="1" smtClean="0">
              <a:solidFill>
                <a:srgbClr val="0070C0"/>
              </a:solidFill>
            </a:rPr>
            <a:t>reference</a:t>
          </a:r>
          <a:r>
            <a:rPr lang="nl-BE" dirty="0" smtClean="0">
              <a:solidFill>
                <a:srgbClr val="0070C0"/>
              </a:solidFill>
            </a:rPr>
            <a:t> profile </a:t>
          </a:r>
          <a:r>
            <a:rPr lang="nl-BE" dirty="0" err="1" smtClean="0">
              <a:solidFill>
                <a:srgbClr val="0070C0"/>
              </a:solidFill>
            </a:rPr>
            <a:t>to</a:t>
          </a:r>
          <a:r>
            <a:rPr lang="nl-BE" dirty="0" smtClean="0">
              <a:solidFill>
                <a:srgbClr val="0070C0"/>
              </a:solidFill>
            </a:rPr>
            <a:t> </a:t>
          </a:r>
          <a:r>
            <a:rPr lang="nl-BE" dirty="0" err="1" smtClean="0">
              <a:solidFill>
                <a:srgbClr val="0070C0"/>
              </a:solidFill>
            </a:rPr>
            <a:t>determine</a:t>
          </a:r>
          <a:r>
            <a:rPr lang="nl-BE" dirty="0" smtClean="0">
              <a:solidFill>
                <a:srgbClr val="0070C0"/>
              </a:solidFill>
            </a:rPr>
            <a:t> the </a:t>
          </a:r>
          <a:r>
            <a:rPr lang="nl-BE" dirty="0" err="1" smtClean="0">
              <a:solidFill>
                <a:srgbClr val="0070C0"/>
              </a:solidFill>
            </a:rPr>
            <a:t>activated</a:t>
          </a:r>
          <a:r>
            <a:rPr lang="nl-BE" dirty="0" smtClean="0">
              <a:solidFill>
                <a:srgbClr val="0070C0"/>
              </a:solidFill>
            </a:rPr>
            <a:t> volume (= non-</a:t>
          </a:r>
          <a:r>
            <a:rPr lang="nl-BE" dirty="0" err="1" smtClean="0">
              <a:solidFill>
                <a:srgbClr val="0070C0"/>
              </a:solidFill>
            </a:rPr>
            <a:t>generated</a:t>
          </a:r>
          <a:r>
            <a:rPr lang="nl-BE" dirty="0" smtClean="0">
              <a:solidFill>
                <a:srgbClr val="0070C0"/>
              </a:solidFill>
            </a:rPr>
            <a:t> energy) </a:t>
          </a:r>
          <a:r>
            <a:rPr lang="nl-BE" dirty="0" err="1" smtClean="0">
              <a:solidFill>
                <a:srgbClr val="0070C0"/>
              </a:solidFill>
            </a:rPr>
            <a:t>for</a:t>
          </a:r>
          <a:r>
            <a:rPr lang="nl-BE" dirty="0" smtClean="0">
              <a:solidFill>
                <a:srgbClr val="0070C0"/>
              </a:solidFill>
            </a:rPr>
            <a:t> counter-</a:t>
          </a:r>
          <a:r>
            <a:rPr lang="nl-BE" dirty="0" err="1" smtClean="0">
              <a:solidFill>
                <a:srgbClr val="0070C0"/>
              </a:solidFill>
            </a:rPr>
            <a:t>balancing</a:t>
          </a:r>
          <a:r>
            <a:rPr lang="nl-BE" dirty="0" smtClean="0">
              <a:solidFill>
                <a:srgbClr val="0070C0"/>
              </a:solidFill>
            </a:rPr>
            <a:t> </a:t>
          </a:r>
          <a:r>
            <a:rPr lang="nl-BE" dirty="0" err="1" smtClean="0">
              <a:solidFill>
                <a:srgbClr val="0070C0"/>
              </a:solidFill>
            </a:rPr>
            <a:t>and</a:t>
          </a:r>
          <a:r>
            <a:rPr lang="nl-BE" dirty="0" smtClean="0">
              <a:solidFill>
                <a:srgbClr val="0070C0"/>
              </a:solidFill>
            </a:rPr>
            <a:t> </a:t>
          </a:r>
          <a:r>
            <a:rPr lang="nl-BE" dirty="0" err="1" smtClean="0">
              <a:solidFill>
                <a:srgbClr val="0070C0"/>
              </a:solidFill>
            </a:rPr>
            <a:t>settlement</a:t>
          </a:r>
          <a:endParaRPr lang="nl-BE" dirty="0">
            <a:solidFill>
              <a:srgbClr val="0070C0"/>
            </a:solidFill>
          </a:endParaRPr>
        </a:p>
      </dgm:t>
    </dgm:pt>
    <dgm:pt modelId="{82F490FC-B0DD-4262-88FE-E6FA62F6ACB4}" type="parTrans" cxnId="{5A45271F-27A1-43F3-9EF1-C6B0CC0095D6}">
      <dgm:prSet/>
      <dgm:spPr/>
      <dgm:t>
        <a:bodyPr/>
        <a:lstStyle/>
        <a:p>
          <a:endParaRPr lang="nl-BE"/>
        </a:p>
      </dgm:t>
    </dgm:pt>
    <dgm:pt modelId="{A9997B1F-CC4A-42E3-8A04-3558856ADF35}" type="sibTrans" cxnId="{5A45271F-27A1-43F3-9EF1-C6B0CC0095D6}">
      <dgm:prSet/>
      <dgm:spPr/>
      <dgm:t>
        <a:bodyPr/>
        <a:lstStyle/>
        <a:p>
          <a:endParaRPr lang="nl-BE"/>
        </a:p>
      </dgm:t>
    </dgm:pt>
    <dgm:pt modelId="{4150FB4D-EEE1-4860-9B3E-1A5776EE6174}">
      <dgm:prSet phldrT="[Text]"/>
      <dgm:spPr/>
      <dgm:t>
        <a:bodyPr/>
        <a:lstStyle/>
        <a:p>
          <a:r>
            <a:rPr lang="nl-BE" b="1" dirty="0" err="1" smtClean="0">
              <a:solidFill>
                <a:srgbClr val="0070C0"/>
              </a:solidFill>
            </a:rPr>
            <a:t>Nominations</a:t>
          </a:r>
          <a:r>
            <a:rPr lang="nl-BE" b="1" dirty="0" smtClean="0">
              <a:solidFill>
                <a:srgbClr val="0070C0"/>
              </a:solidFill>
            </a:rPr>
            <a:t> </a:t>
          </a:r>
          <a:r>
            <a:rPr lang="nl-BE" b="1" dirty="0" err="1" smtClean="0">
              <a:solidFill>
                <a:srgbClr val="0070C0"/>
              </a:solidFill>
            </a:rPr>
            <a:t>ensure</a:t>
          </a:r>
          <a:r>
            <a:rPr lang="nl-BE" b="1" dirty="0" smtClean="0">
              <a:solidFill>
                <a:srgbClr val="0070C0"/>
              </a:solidFill>
            </a:rPr>
            <a:t> </a:t>
          </a:r>
          <a:r>
            <a:rPr lang="nl-BE" b="1" dirty="0" err="1" smtClean="0">
              <a:solidFill>
                <a:srgbClr val="0070C0"/>
              </a:solidFill>
            </a:rPr>
            <a:t>coherence</a:t>
          </a:r>
          <a:r>
            <a:rPr lang="nl-BE" b="1" dirty="0" smtClean="0">
              <a:solidFill>
                <a:srgbClr val="0070C0"/>
              </a:solidFill>
            </a:rPr>
            <a:t> </a:t>
          </a:r>
          <a:r>
            <a:rPr lang="nl-BE" b="1" dirty="0" err="1" smtClean="0">
              <a:solidFill>
                <a:srgbClr val="0070C0"/>
              </a:solidFill>
            </a:rPr>
            <a:t>between</a:t>
          </a:r>
          <a:r>
            <a:rPr lang="nl-BE" b="1" dirty="0" smtClean="0">
              <a:solidFill>
                <a:srgbClr val="0070C0"/>
              </a:solidFill>
            </a:rPr>
            <a:t> </a:t>
          </a:r>
          <a:r>
            <a:rPr lang="nl-BE" b="1" dirty="0" err="1" smtClean="0">
              <a:solidFill>
                <a:srgbClr val="0070C0"/>
              </a:solidFill>
            </a:rPr>
            <a:t>markets</a:t>
          </a:r>
          <a:r>
            <a:rPr lang="nl-BE" b="0" dirty="0" smtClean="0">
              <a:solidFill>
                <a:srgbClr val="0070C0"/>
              </a:solidFill>
            </a:rPr>
            <a:t> </a:t>
          </a:r>
          <a:r>
            <a:rPr lang="nl-BE" b="0" dirty="0" err="1" smtClean="0">
              <a:solidFill>
                <a:srgbClr val="0070C0"/>
              </a:solidFill>
            </a:rPr>
            <a:t>and</a:t>
          </a:r>
          <a:r>
            <a:rPr lang="nl-BE" b="0" dirty="0" smtClean="0">
              <a:solidFill>
                <a:srgbClr val="0070C0"/>
              </a:solidFill>
            </a:rPr>
            <a:t> </a:t>
          </a:r>
          <a:r>
            <a:rPr lang="nl-BE" b="0" dirty="0" err="1" smtClean="0">
              <a:solidFill>
                <a:srgbClr val="0070C0"/>
              </a:solidFill>
            </a:rPr>
            <a:t>enhance</a:t>
          </a:r>
          <a:r>
            <a:rPr lang="nl-BE" b="0" dirty="0" smtClean="0">
              <a:solidFill>
                <a:srgbClr val="0070C0"/>
              </a:solidFill>
            </a:rPr>
            <a:t> the flexibility market (respect of the flexibility </a:t>
          </a:r>
          <a:r>
            <a:rPr lang="nl-BE" b="0" dirty="0" err="1" smtClean="0">
              <a:solidFill>
                <a:srgbClr val="0070C0"/>
              </a:solidFill>
            </a:rPr>
            <a:t>value</a:t>
          </a:r>
          <a:r>
            <a:rPr lang="nl-BE" b="0" dirty="0" smtClean="0">
              <a:solidFill>
                <a:srgbClr val="0070C0"/>
              </a:solidFill>
            </a:rPr>
            <a:t> chain)</a:t>
          </a:r>
          <a:endParaRPr lang="nl-BE" b="0" dirty="0">
            <a:solidFill>
              <a:srgbClr val="0070C0"/>
            </a:solidFill>
          </a:endParaRPr>
        </a:p>
      </dgm:t>
    </dgm:pt>
    <dgm:pt modelId="{1FBDE610-C5E9-42F3-8E69-2636DD04734F}" type="parTrans" cxnId="{A6B5EFE3-6748-4944-B419-33E7A38C9263}">
      <dgm:prSet/>
      <dgm:spPr/>
      <dgm:t>
        <a:bodyPr/>
        <a:lstStyle/>
        <a:p>
          <a:endParaRPr lang="nl-BE"/>
        </a:p>
      </dgm:t>
    </dgm:pt>
    <dgm:pt modelId="{BB20E69C-4C3E-48CF-8534-E7B870C6B649}" type="sibTrans" cxnId="{A6B5EFE3-6748-4944-B419-33E7A38C9263}">
      <dgm:prSet/>
      <dgm:spPr/>
      <dgm:t>
        <a:bodyPr/>
        <a:lstStyle/>
        <a:p>
          <a:endParaRPr lang="nl-BE"/>
        </a:p>
      </dgm:t>
    </dgm:pt>
    <dgm:pt modelId="{B9E45115-ED18-46A8-B862-3527221C7A5E}">
      <dgm:prSet phldrT="[Text]"/>
      <dgm:spPr/>
      <dgm:t>
        <a:bodyPr/>
        <a:lstStyle/>
        <a:p>
          <a:r>
            <a:rPr lang="nl-BE" b="0" dirty="0" err="1" smtClean="0">
              <a:solidFill>
                <a:srgbClr val="0070C0"/>
              </a:solidFill>
            </a:rPr>
            <a:t>Nominations</a:t>
          </a:r>
          <a:r>
            <a:rPr lang="nl-BE" b="0" dirty="0" smtClean="0">
              <a:solidFill>
                <a:srgbClr val="0070C0"/>
              </a:solidFill>
            </a:rPr>
            <a:t> </a:t>
          </a:r>
          <a:r>
            <a:rPr lang="nl-BE" b="0" dirty="0" err="1" smtClean="0">
              <a:solidFill>
                <a:srgbClr val="0070C0"/>
              </a:solidFill>
            </a:rPr>
            <a:t>allow</a:t>
          </a:r>
          <a:r>
            <a:rPr lang="nl-BE" b="0" dirty="0" smtClean="0">
              <a:solidFill>
                <a:srgbClr val="0070C0"/>
              </a:solidFill>
            </a:rPr>
            <a:t> </a:t>
          </a:r>
          <a:r>
            <a:rPr lang="nl-BE" b="0" dirty="0" err="1" smtClean="0">
              <a:solidFill>
                <a:srgbClr val="0070C0"/>
              </a:solidFill>
            </a:rPr>
            <a:t>trade</a:t>
          </a:r>
          <a:r>
            <a:rPr lang="nl-BE" b="0" dirty="0" smtClean="0">
              <a:solidFill>
                <a:srgbClr val="0070C0"/>
              </a:solidFill>
            </a:rPr>
            <a:t>-off </a:t>
          </a:r>
          <a:r>
            <a:rPr lang="nl-BE" b="0" dirty="0" err="1" smtClean="0">
              <a:solidFill>
                <a:srgbClr val="0070C0"/>
              </a:solidFill>
            </a:rPr>
            <a:t>for</a:t>
          </a:r>
          <a:r>
            <a:rPr lang="nl-BE" b="0" dirty="0" smtClean="0">
              <a:solidFill>
                <a:srgbClr val="0070C0"/>
              </a:solidFill>
            </a:rPr>
            <a:t> </a:t>
          </a:r>
          <a:r>
            <a:rPr lang="nl-BE" b="0" dirty="0" err="1" smtClean="0">
              <a:solidFill>
                <a:srgbClr val="0070C0"/>
              </a:solidFill>
            </a:rPr>
            <a:t>use</a:t>
          </a:r>
          <a:r>
            <a:rPr lang="nl-BE" b="0" dirty="0" smtClean="0">
              <a:solidFill>
                <a:srgbClr val="0070C0"/>
              </a:solidFill>
            </a:rPr>
            <a:t> of flexibility in different </a:t>
          </a:r>
          <a:r>
            <a:rPr lang="nl-BE" b="0" dirty="0" err="1" smtClean="0">
              <a:solidFill>
                <a:srgbClr val="0070C0"/>
              </a:solidFill>
            </a:rPr>
            <a:t>markets</a:t>
          </a:r>
          <a:r>
            <a:rPr lang="nl-BE" b="0" dirty="0" smtClean="0">
              <a:solidFill>
                <a:srgbClr val="0070C0"/>
              </a:solidFill>
            </a:rPr>
            <a:t>, e.g. </a:t>
          </a:r>
          <a:r>
            <a:rPr lang="nl-BE" b="0" dirty="0" err="1" smtClean="0">
              <a:solidFill>
                <a:srgbClr val="0070C0"/>
              </a:solidFill>
            </a:rPr>
            <a:t>nominations</a:t>
          </a:r>
          <a:r>
            <a:rPr lang="nl-BE" b="0" dirty="0" smtClean="0">
              <a:solidFill>
                <a:srgbClr val="0070C0"/>
              </a:solidFill>
            </a:rPr>
            <a:t> are </a:t>
          </a:r>
          <a:r>
            <a:rPr lang="nl-BE" b="0" dirty="0" err="1" smtClean="0">
              <a:solidFill>
                <a:srgbClr val="0070C0"/>
              </a:solidFill>
            </a:rPr>
            <a:t>already</a:t>
          </a:r>
          <a:r>
            <a:rPr lang="nl-BE" b="0" dirty="0" smtClean="0">
              <a:solidFill>
                <a:srgbClr val="0070C0"/>
              </a:solidFill>
            </a:rPr>
            <a:t> </a:t>
          </a:r>
          <a:r>
            <a:rPr lang="nl-BE" b="0" dirty="0" err="1" smtClean="0">
              <a:solidFill>
                <a:srgbClr val="0070C0"/>
              </a:solidFill>
            </a:rPr>
            <a:t>used</a:t>
          </a:r>
          <a:r>
            <a:rPr lang="nl-BE" b="0" dirty="0" smtClean="0">
              <a:solidFill>
                <a:srgbClr val="0070C0"/>
              </a:solidFill>
            </a:rPr>
            <a:t> </a:t>
          </a:r>
          <a:r>
            <a:rPr lang="nl-BE" b="0" dirty="0" err="1" smtClean="0">
              <a:solidFill>
                <a:srgbClr val="0070C0"/>
              </a:solidFill>
            </a:rPr>
            <a:t>to</a:t>
          </a:r>
          <a:r>
            <a:rPr lang="nl-BE" b="0" dirty="0" smtClean="0">
              <a:solidFill>
                <a:srgbClr val="0070C0"/>
              </a:solidFill>
            </a:rPr>
            <a:t> </a:t>
          </a:r>
          <a:r>
            <a:rPr lang="nl-BE" b="0" dirty="0" err="1" smtClean="0">
              <a:solidFill>
                <a:srgbClr val="0070C0"/>
              </a:solidFill>
            </a:rPr>
            <a:t>valorise</a:t>
          </a:r>
          <a:r>
            <a:rPr lang="nl-BE" b="0" dirty="0" smtClean="0">
              <a:solidFill>
                <a:srgbClr val="0070C0"/>
              </a:solidFill>
            </a:rPr>
            <a:t> flexibility in the </a:t>
          </a:r>
          <a:r>
            <a:rPr lang="nl-BE" b="0" dirty="0" err="1" smtClean="0">
              <a:solidFill>
                <a:srgbClr val="0070C0"/>
              </a:solidFill>
            </a:rPr>
            <a:t>balancing</a:t>
          </a:r>
          <a:r>
            <a:rPr lang="nl-BE" b="0" dirty="0" smtClean="0">
              <a:solidFill>
                <a:srgbClr val="0070C0"/>
              </a:solidFill>
            </a:rPr>
            <a:t> market (e.g. </a:t>
          </a:r>
          <a:r>
            <a:rPr lang="nl-BE" b="0" dirty="0" err="1" smtClean="0">
              <a:solidFill>
                <a:srgbClr val="0070C0"/>
              </a:solidFill>
            </a:rPr>
            <a:t>cogeneration</a:t>
          </a:r>
          <a:r>
            <a:rPr lang="nl-BE" b="0" dirty="0" smtClean="0">
              <a:solidFill>
                <a:srgbClr val="0070C0"/>
              </a:solidFill>
            </a:rPr>
            <a:t> unit </a:t>
          </a:r>
          <a:r>
            <a:rPr lang="nl-BE" b="0" dirty="0" err="1" smtClean="0">
              <a:solidFill>
                <a:srgbClr val="0070C0"/>
              </a:solidFill>
            </a:rPr>
            <a:t>supplying</a:t>
          </a:r>
          <a:r>
            <a:rPr lang="nl-BE" b="0" dirty="0" smtClean="0">
              <a:solidFill>
                <a:srgbClr val="0070C0"/>
              </a:solidFill>
            </a:rPr>
            <a:t> R2) </a:t>
          </a:r>
          <a:endParaRPr lang="nl-BE" b="0" dirty="0">
            <a:solidFill>
              <a:srgbClr val="0070C0"/>
            </a:solidFill>
          </a:endParaRPr>
        </a:p>
      </dgm:t>
    </dgm:pt>
    <dgm:pt modelId="{CC0F64C9-A84C-43A7-B2AF-FD4FACFFA604}" type="parTrans" cxnId="{DD4133BB-0E1D-4C8A-930D-5A62AD030A2F}">
      <dgm:prSet/>
      <dgm:spPr/>
      <dgm:t>
        <a:bodyPr/>
        <a:lstStyle/>
        <a:p>
          <a:endParaRPr lang="nl-BE"/>
        </a:p>
      </dgm:t>
    </dgm:pt>
    <dgm:pt modelId="{5AB29074-0360-46F9-8A6D-053DC8A811DB}" type="sibTrans" cxnId="{DD4133BB-0E1D-4C8A-930D-5A62AD030A2F}">
      <dgm:prSet/>
      <dgm:spPr/>
      <dgm:t>
        <a:bodyPr/>
        <a:lstStyle/>
        <a:p>
          <a:endParaRPr lang="nl-BE"/>
        </a:p>
      </dgm:t>
    </dgm:pt>
    <dgm:pt modelId="{BF624188-CEA2-41A8-A14C-C46919DF9AFB}">
      <dgm:prSet phldrT="[Text]"/>
      <dgm:spPr/>
      <dgm:t>
        <a:bodyPr/>
        <a:lstStyle/>
        <a:p>
          <a:r>
            <a:rPr lang="nl-BE" b="0" dirty="0" err="1" smtClean="0">
              <a:solidFill>
                <a:srgbClr val="0070C0"/>
              </a:solidFill>
            </a:rPr>
            <a:t>Controllable</a:t>
          </a:r>
          <a:r>
            <a:rPr lang="nl-BE" b="0" dirty="0" smtClean="0">
              <a:solidFill>
                <a:srgbClr val="0070C0"/>
              </a:solidFill>
            </a:rPr>
            <a:t> units: </a:t>
          </a:r>
          <a:r>
            <a:rPr lang="nl-BE" b="0" dirty="0" err="1" smtClean="0">
              <a:solidFill>
                <a:srgbClr val="0070C0"/>
              </a:solidFill>
            </a:rPr>
            <a:t>reference</a:t>
          </a:r>
          <a:r>
            <a:rPr lang="nl-BE" b="0" dirty="0" smtClean="0">
              <a:solidFill>
                <a:srgbClr val="0070C0"/>
              </a:solidFill>
            </a:rPr>
            <a:t> profile </a:t>
          </a:r>
          <a:r>
            <a:rPr lang="nl-BE" b="0" dirty="0" err="1" smtClean="0">
              <a:solidFill>
                <a:srgbClr val="0070C0"/>
              </a:solidFill>
            </a:rPr>
            <a:t>based</a:t>
          </a:r>
          <a:r>
            <a:rPr lang="nl-BE" b="0" dirty="0" smtClean="0">
              <a:solidFill>
                <a:srgbClr val="0070C0"/>
              </a:solidFill>
            </a:rPr>
            <a:t> on </a:t>
          </a:r>
          <a:r>
            <a:rPr lang="nl-BE" b="0" dirty="0" err="1" smtClean="0">
              <a:solidFill>
                <a:srgbClr val="0070C0"/>
              </a:solidFill>
            </a:rPr>
            <a:t>historical</a:t>
          </a:r>
          <a:r>
            <a:rPr lang="nl-BE" b="0" dirty="0" smtClean="0">
              <a:solidFill>
                <a:srgbClr val="0070C0"/>
              </a:solidFill>
            </a:rPr>
            <a:t> data of </a:t>
          </a:r>
          <a:r>
            <a:rPr lang="nl-BE" b="0" dirty="0" err="1" smtClean="0">
              <a:solidFill>
                <a:srgbClr val="0070C0"/>
              </a:solidFill>
            </a:rPr>
            <a:t>specific</a:t>
          </a:r>
          <a:r>
            <a:rPr lang="nl-BE" b="0" dirty="0" smtClean="0">
              <a:solidFill>
                <a:srgbClr val="0070C0"/>
              </a:solidFill>
            </a:rPr>
            <a:t> unit</a:t>
          </a:r>
          <a:endParaRPr lang="nl-BE" b="0" dirty="0">
            <a:solidFill>
              <a:srgbClr val="0070C0"/>
            </a:solidFill>
          </a:endParaRPr>
        </a:p>
      </dgm:t>
    </dgm:pt>
    <dgm:pt modelId="{B6930EF6-1B5A-4B03-BBBE-5FF8CF33357E}" type="parTrans" cxnId="{698F494D-B7D5-4827-9732-61B156C256C9}">
      <dgm:prSet/>
      <dgm:spPr/>
      <dgm:t>
        <a:bodyPr/>
        <a:lstStyle/>
        <a:p>
          <a:endParaRPr lang="nl-BE"/>
        </a:p>
      </dgm:t>
    </dgm:pt>
    <dgm:pt modelId="{16C019ED-F671-43D8-BA30-BE8560BE089F}" type="sibTrans" cxnId="{698F494D-B7D5-4827-9732-61B156C256C9}">
      <dgm:prSet/>
      <dgm:spPr/>
      <dgm:t>
        <a:bodyPr/>
        <a:lstStyle/>
        <a:p>
          <a:endParaRPr lang="nl-BE"/>
        </a:p>
      </dgm:t>
    </dgm:pt>
    <dgm:pt modelId="{131EDF47-FF60-4931-AEA4-BB5C2185EECB}">
      <dgm:prSet phldrT="[Text]"/>
      <dgm:spPr/>
      <dgm:t>
        <a:bodyPr/>
        <a:lstStyle/>
        <a:p>
          <a:r>
            <a:rPr lang="nl-BE" b="0" dirty="0" smtClean="0">
              <a:solidFill>
                <a:srgbClr val="0070C0"/>
              </a:solidFill>
            </a:rPr>
            <a:t>Limited </a:t>
          </a:r>
          <a:r>
            <a:rPr lang="nl-BE" b="0" dirty="0" err="1" smtClean="0">
              <a:solidFill>
                <a:srgbClr val="0070C0"/>
              </a:solidFill>
            </a:rPr>
            <a:t>controllable</a:t>
          </a:r>
          <a:r>
            <a:rPr lang="nl-BE" b="0" dirty="0" smtClean="0">
              <a:solidFill>
                <a:srgbClr val="0070C0"/>
              </a:solidFill>
            </a:rPr>
            <a:t> units: </a:t>
          </a:r>
          <a:r>
            <a:rPr lang="nl-BE" b="0" dirty="0" err="1" smtClean="0">
              <a:solidFill>
                <a:srgbClr val="0070C0"/>
              </a:solidFill>
            </a:rPr>
            <a:t>reference</a:t>
          </a:r>
          <a:r>
            <a:rPr lang="nl-BE" b="0" dirty="0" smtClean="0">
              <a:solidFill>
                <a:srgbClr val="0070C0"/>
              </a:solidFill>
            </a:rPr>
            <a:t> profile </a:t>
          </a:r>
          <a:r>
            <a:rPr lang="nl-BE" b="0" dirty="0" err="1" smtClean="0">
              <a:solidFill>
                <a:srgbClr val="0070C0"/>
              </a:solidFill>
            </a:rPr>
            <a:t>based</a:t>
          </a:r>
          <a:r>
            <a:rPr lang="nl-BE" b="0" dirty="0" smtClean="0">
              <a:solidFill>
                <a:srgbClr val="0070C0"/>
              </a:solidFill>
            </a:rPr>
            <a:t> on </a:t>
          </a:r>
          <a:r>
            <a:rPr lang="nl-BE" b="0" dirty="0" err="1" smtClean="0">
              <a:solidFill>
                <a:srgbClr val="0070C0"/>
              </a:solidFill>
            </a:rPr>
            <a:t>historical</a:t>
          </a:r>
          <a:r>
            <a:rPr lang="nl-BE" b="0" dirty="0" smtClean="0">
              <a:solidFill>
                <a:srgbClr val="0070C0"/>
              </a:solidFill>
            </a:rPr>
            <a:t> data in a </a:t>
          </a:r>
          <a:r>
            <a:rPr lang="nl-BE" b="0" dirty="0" err="1" smtClean="0">
              <a:solidFill>
                <a:srgbClr val="0070C0"/>
              </a:solidFill>
            </a:rPr>
            <a:t>geographical</a:t>
          </a:r>
          <a:r>
            <a:rPr lang="nl-BE" b="0" dirty="0" smtClean="0">
              <a:solidFill>
                <a:srgbClr val="0070C0"/>
              </a:solidFill>
            </a:rPr>
            <a:t> area, e.g. country, </a:t>
          </a:r>
          <a:r>
            <a:rPr lang="nl-BE" b="0" dirty="0" err="1" smtClean="0">
              <a:solidFill>
                <a:srgbClr val="0070C0"/>
              </a:solidFill>
            </a:rPr>
            <a:t>region</a:t>
          </a:r>
          <a:r>
            <a:rPr lang="nl-BE" b="0" dirty="0" smtClean="0">
              <a:solidFill>
                <a:srgbClr val="0070C0"/>
              </a:solidFill>
            </a:rPr>
            <a:t>, </a:t>
          </a:r>
          <a:r>
            <a:rPr lang="nl-BE" b="0" dirty="0" err="1" smtClean="0">
              <a:solidFill>
                <a:srgbClr val="0070C0"/>
              </a:solidFill>
            </a:rPr>
            <a:t>province</a:t>
          </a:r>
          <a:r>
            <a:rPr lang="nl-BE" b="0" dirty="0" smtClean="0">
              <a:solidFill>
                <a:srgbClr val="0070C0"/>
              </a:solidFill>
            </a:rPr>
            <a:t>, … (= </a:t>
          </a:r>
          <a:r>
            <a:rPr lang="nl-BE" b="0" dirty="0" err="1" smtClean="0">
              <a:solidFill>
                <a:srgbClr val="0070C0"/>
              </a:solidFill>
            </a:rPr>
            <a:t>proposal</a:t>
          </a:r>
          <a:r>
            <a:rPr lang="nl-BE" b="0" dirty="0" smtClean="0">
              <a:solidFill>
                <a:srgbClr val="0070C0"/>
              </a:solidFill>
            </a:rPr>
            <a:t> Elia)</a:t>
          </a:r>
          <a:endParaRPr lang="nl-BE" b="0" dirty="0">
            <a:solidFill>
              <a:srgbClr val="0070C0"/>
            </a:solidFill>
          </a:endParaRPr>
        </a:p>
      </dgm:t>
    </dgm:pt>
    <dgm:pt modelId="{4FA57C4B-DBAC-4D8A-B0CD-520A68B16A7C}" type="parTrans" cxnId="{4DDF21ED-26E3-4A48-B357-E23997184112}">
      <dgm:prSet/>
      <dgm:spPr/>
      <dgm:t>
        <a:bodyPr/>
        <a:lstStyle/>
        <a:p>
          <a:endParaRPr lang="nl-BE"/>
        </a:p>
      </dgm:t>
    </dgm:pt>
    <dgm:pt modelId="{C90E4942-6BB8-4A56-A9F9-F9EA8F4AFE40}" type="sibTrans" cxnId="{4DDF21ED-26E3-4A48-B357-E23997184112}">
      <dgm:prSet/>
      <dgm:spPr/>
      <dgm:t>
        <a:bodyPr/>
        <a:lstStyle/>
        <a:p>
          <a:endParaRPr lang="nl-BE"/>
        </a:p>
      </dgm:t>
    </dgm:pt>
    <dgm:pt modelId="{8BB60A9E-6F25-4CC7-A54F-2264D12C5A44}" type="pres">
      <dgm:prSet presAssocID="{8AB86CE1-9F50-4B24-8C3D-37EFF35A7D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BE"/>
        </a:p>
      </dgm:t>
    </dgm:pt>
    <dgm:pt modelId="{7E6C0386-D314-4027-9D20-9576D062964C}" type="pres">
      <dgm:prSet presAssocID="{195A496E-2F4C-47C1-992E-12C6C6CE3919}" presName="linNode" presStyleCnt="0"/>
      <dgm:spPr/>
    </dgm:pt>
    <dgm:pt modelId="{FD89053A-7DB8-406C-8904-C40B335F3F52}" type="pres">
      <dgm:prSet presAssocID="{195A496E-2F4C-47C1-992E-12C6C6CE3919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DBA5784F-B1AE-452E-8C4B-1660EAFA1C23}" type="pres">
      <dgm:prSet presAssocID="{195A496E-2F4C-47C1-992E-12C6C6CE3919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77A78860-FB50-435C-B2FC-BDDC633671A3}" type="pres">
      <dgm:prSet presAssocID="{6E76D3F2-1F73-4473-A9B6-685212CA1C8B}" presName="sp" presStyleCnt="0"/>
      <dgm:spPr/>
    </dgm:pt>
    <dgm:pt modelId="{B6452954-2690-40F1-BE69-9907972F57F3}" type="pres">
      <dgm:prSet presAssocID="{CE69959F-A726-47B1-A70C-B1269136D75E}" presName="linNode" presStyleCnt="0"/>
      <dgm:spPr/>
    </dgm:pt>
    <dgm:pt modelId="{9B0BADC2-A355-4E52-AFF9-E2B17E1FDB17}" type="pres">
      <dgm:prSet presAssocID="{CE69959F-A726-47B1-A70C-B1269136D75E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D087B474-AD5A-4105-80BB-6FE64052862A}" type="pres">
      <dgm:prSet presAssocID="{CE69959F-A726-47B1-A70C-B1269136D75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BAC2F1CA-6AFE-4196-95AC-B74DA09387A6}" type="pres">
      <dgm:prSet presAssocID="{117F0F8A-B97E-4405-B864-11D4EAC258DE}" presName="sp" presStyleCnt="0"/>
      <dgm:spPr/>
    </dgm:pt>
    <dgm:pt modelId="{324B0B3E-3AB0-4503-9FF6-00830A28CE8F}" type="pres">
      <dgm:prSet presAssocID="{8BBC458A-1A57-4BAA-AC57-35AE46B79AEB}" presName="linNode" presStyleCnt="0"/>
      <dgm:spPr/>
    </dgm:pt>
    <dgm:pt modelId="{A2316414-BFD0-46B3-A5F6-8154512C201C}" type="pres">
      <dgm:prSet presAssocID="{8BBC458A-1A57-4BAA-AC57-35AE46B79AE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75D19230-CEEB-42B9-9828-1FF457D7608E}" type="pres">
      <dgm:prSet presAssocID="{8BBC458A-1A57-4BAA-AC57-35AE46B79AE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nl-BE"/>
        </a:p>
      </dgm:t>
    </dgm:pt>
  </dgm:ptLst>
  <dgm:cxnLst>
    <dgm:cxn modelId="{50149306-18C1-433F-9A5A-7CE088F3759F}" type="presOf" srcId="{131EDF47-FF60-4931-AEA4-BB5C2185EECB}" destId="{75D19230-CEEB-42B9-9828-1FF457D7608E}" srcOrd="0" destOrd="2" presId="urn:microsoft.com/office/officeart/2005/8/layout/vList5"/>
    <dgm:cxn modelId="{01622A60-337A-490C-B017-E77F39FDD795}" type="presOf" srcId="{3AFD41FB-C577-494C-B0D0-5D81972DE463}" destId="{DBA5784F-B1AE-452E-8C4B-1660EAFA1C23}" srcOrd="0" destOrd="1" presId="urn:microsoft.com/office/officeart/2005/8/layout/vList5"/>
    <dgm:cxn modelId="{76009639-39A2-4A97-93C1-48A6DB3C5CEF}" type="presOf" srcId="{4150FB4D-EEE1-4860-9B3E-1A5776EE6174}" destId="{D087B474-AD5A-4105-80BB-6FE64052862A}" srcOrd="0" destOrd="1" presId="urn:microsoft.com/office/officeart/2005/8/layout/vList5"/>
    <dgm:cxn modelId="{D291C5B4-05C3-4059-B338-A99CD564C80A}" srcId="{8AB86CE1-9F50-4B24-8C3D-37EFF35A7D64}" destId="{CE69959F-A726-47B1-A70C-B1269136D75E}" srcOrd="1" destOrd="0" parTransId="{317B4A8E-C984-46BE-BE2E-086FE1E7100A}" sibTransId="{117F0F8A-B97E-4405-B864-11D4EAC258DE}"/>
    <dgm:cxn modelId="{6CD9ED75-A57C-41E1-828E-11F23BAA93EB}" type="presOf" srcId="{B9E45115-ED18-46A8-B862-3527221C7A5E}" destId="{D087B474-AD5A-4105-80BB-6FE64052862A}" srcOrd="0" destOrd="2" presId="urn:microsoft.com/office/officeart/2005/8/layout/vList5"/>
    <dgm:cxn modelId="{A6B5EFE3-6748-4944-B419-33E7A38C9263}" srcId="{CE69959F-A726-47B1-A70C-B1269136D75E}" destId="{4150FB4D-EEE1-4860-9B3E-1A5776EE6174}" srcOrd="1" destOrd="0" parTransId="{1FBDE610-C5E9-42F3-8E69-2636DD04734F}" sibTransId="{BB20E69C-4C3E-48CF-8534-E7B870C6B649}"/>
    <dgm:cxn modelId="{D3948495-0DA9-42D5-8815-F828FEEAB946}" srcId="{8BBC458A-1A57-4BAA-AC57-35AE46B79AEB}" destId="{F5B4F901-E35B-463F-BE43-CF2B3921D286}" srcOrd="0" destOrd="0" parTransId="{A779EAE9-6B87-4DE0-BC42-A6D12DA8AAE2}" sibTransId="{8B701D04-8B3C-4A64-B1E0-43014974B7C8}"/>
    <dgm:cxn modelId="{81528496-4E7C-489A-9AFE-1E433BC74512}" type="presOf" srcId="{10AAF9F4-5E02-43D5-B695-373E09C479D4}" destId="{D087B474-AD5A-4105-80BB-6FE64052862A}" srcOrd="0" destOrd="0" presId="urn:microsoft.com/office/officeart/2005/8/layout/vList5"/>
    <dgm:cxn modelId="{DE6B1BCE-E7CB-4A83-BBAE-D8B8A079F5F4}" type="presOf" srcId="{BF624188-CEA2-41A8-A14C-C46919DF9AFB}" destId="{75D19230-CEEB-42B9-9828-1FF457D7608E}" srcOrd="0" destOrd="1" presId="urn:microsoft.com/office/officeart/2005/8/layout/vList5"/>
    <dgm:cxn modelId="{984FAC0D-D588-46B4-A517-1F16BED7C9C9}" srcId="{8AB86CE1-9F50-4B24-8C3D-37EFF35A7D64}" destId="{195A496E-2F4C-47C1-992E-12C6C6CE3919}" srcOrd="0" destOrd="0" parTransId="{6D682B2E-C027-4D11-AF64-1AF6D7686CB9}" sibTransId="{6E76D3F2-1F73-4473-A9B6-685212CA1C8B}"/>
    <dgm:cxn modelId="{CBA326AF-618A-4EE8-846A-6AAB33FD0260}" type="presOf" srcId="{5277703C-EEFE-4EEE-A69F-852BA74E911B}" destId="{DBA5784F-B1AE-452E-8C4B-1660EAFA1C23}" srcOrd="0" destOrd="0" presId="urn:microsoft.com/office/officeart/2005/8/layout/vList5"/>
    <dgm:cxn modelId="{698F494D-B7D5-4827-9732-61B156C256C9}" srcId="{8BBC458A-1A57-4BAA-AC57-35AE46B79AEB}" destId="{BF624188-CEA2-41A8-A14C-C46919DF9AFB}" srcOrd="1" destOrd="0" parTransId="{B6930EF6-1B5A-4B03-BBBE-5FF8CF33357E}" sibTransId="{16C019ED-F671-43D8-BA30-BE8560BE089F}"/>
    <dgm:cxn modelId="{2AB2EFBD-4D6F-424C-92B3-78ABC750C2FC}" srcId="{CE69959F-A726-47B1-A70C-B1269136D75E}" destId="{10AAF9F4-5E02-43D5-B695-373E09C479D4}" srcOrd="0" destOrd="0" parTransId="{0DA4EA6B-F6D1-49D2-B479-8EAB14F54714}" sibTransId="{795C3A88-F319-485D-8738-9BE31AAFD6CF}"/>
    <dgm:cxn modelId="{F239B856-3810-4E99-BA41-0C2003324E3F}" type="presOf" srcId="{195A496E-2F4C-47C1-992E-12C6C6CE3919}" destId="{FD89053A-7DB8-406C-8904-C40B335F3F52}" srcOrd="0" destOrd="0" presId="urn:microsoft.com/office/officeart/2005/8/layout/vList5"/>
    <dgm:cxn modelId="{53EB8DBB-5E6A-45BE-B98F-358C5D77B790}" type="presOf" srcId="{8BBC458A-1A57-4BAA-AC57-35AE46B79AEB}" destId="{A2316414-BFD0-46B3-A5F6-8154512C201C}" srcOrd="0" destOrd="0" presId="urn:microsoft.com/office/officeart/2005/8/layout/vList5"/>
    <dgm:cxn modelId="{A6C4EF68-62CB-4110-932D-C20385369719}" type="presOf" srcId="{CE69959F-A726-47B1-A70C-B1269136D75E}" destId="{9B0BADC2-A355-4E52-AFF9-E2B17E1FDB17}" srcOrd="0" destOrd="0" presId="urn:microsoft.com/office/officeart/2005/8/layout/vList5"/>
    <dgm:cxn modelId="{5A45271F-27A1-43F3-9EF1-C6B0CC0095D6}" srcId="{195A496E-2F4C-47C1-992E-12C6C6CE3919}" destId="{5277703C-EEFE-4EEE-A69F-852BA74E911B}" srcOrd="0" destOrd="0" parTransId="{82F490FC-B0DD-4262-88FE-E6FA62F6ACB4}" sibTransId="{A9997B1F-CC4A-42E3-8A04-3558856ADF35}"/>
    <dgm:cxn modelId="{9B17EC95-5C29-464E-B908-45B183495808}" type="presOf" srcId="{F5B4F901-E35B-463F-BE43-CF2B3921D286}" destId="{75D19230-CEEB-42B9-9828-1FF457D7608E}" srcOrd="0" destOrd="0" presId="urn:microsoft.com/office/officeart/2005/8/layout/vList5"/>
    <dgm:cxn modelId="{DD4133BB-0E1D-4C8A-930D-5A62AD030A2F}" srcId="{CE69959F-A726-47B1-A70C-B1269136D75E}" destId="{B9E45115-ED18-46A8-B862-3527221C7A5E}" srcOrd="2" destOrd="0" parTransId="{CC0F64C9-A84C-43A7-B2AF-FD4FACFFA604}" sibTransId="{5AB29074-0360-46F9-8A6D-053DC8A811DB}"/>
    <dgm:cxn modelId="{4DDF21ED-26E3-4A48-B357-E23997184112}" srcId="{8BBC458A-1A57-4BAA-AC57-35AE46B79AEB}" destId="{131EDF47-FF60-4931-AEA4-BB5C2185EECB}" srcOrd="2" destOrd="0" parTransId="{4FA57C4B-DBAC-4D8A-B0CD-520A68B16A7C}" sibTransId="{C90E4942-6BB8-4A56-A9F9-F9EA8F4AFE40}"/>
    <dgm:cxn modelId="{B7125C80-937C-47A3-9146-C96D25266B09}" srcId="{195A496E-2F4C-47C1-992E-12C6C6CE3919}" destId="{3AFD41FB-C577-494C-B0D0-5D81972DE463}" srcOrd="1" destOrd="0" parTransId="{C69B941E-04F9-4006-BFD8-F76BD3D7B12D}" sibTransId="{05E1DC60-91B2-4726-A9E1-FB9845FA55DE}"/>
    <dgm:cxn modelId="{E5B7E775-6799-4ED6-9665-372D61F89D3B}" type="presOf" srcId="{8AB86CE1-9F50-4B24-8C3D-37EFF35A7D64}" destId="{8BB60A9E-6F25-4CC7-A54F-2264D12C5A44}" srcOrd="0" destOrd="0" presId="urn:microsoft.com/office/officeart/2005/8/layout/vList5"/>
    <dgm:cxn modelId="{AD68D692-6955-4BCF-98C4-8B6455B7305F}" srcId="{8AB86CE1-9F50-4B24-8C3D-37EFF35A7D64}" destId="{8BBC458A-1A57-4BAA-AC57-35AE46B79AEB}" srcOrd="2" destOrd="0" parTransId="{BDAE57E9-B331-4338-A122-B95AAED37DB5}" sibTransId="{17DAC550-AB84-4872-9C8F-BCAFC9FEB868}"/>
    <dgm:cxn modelId="{D8A8BF26-5890-4539-A335-438669D3BB67}" type="presParOf" srcId="{8BB60A9E-6F25-4CC7-A54F-2264D12C5A44}" destId="{7E6C0386-D314-4027-9D20-9576D062964C}" srcOrd="0" destOrd="0" presId="urn:microsoft.com/office/officeart/2005/8/layout/vList5"/>
    <dgm:cxn modelId="{D7F9F317-E541-4508-8374-EB0B152B5ADE}" type="presParOf" srcId="{7E6C0386-D314-4027-9D20-9576D062964C}" destId="{FD89053A-7DB8-406C-8904-C40B335F3F52}" srcOrd="0" destOrd="0" presId="urn:microsoft.com/office/officeart/2005/8/layout/vList5"/>
    <dgm:cxn modelId="{7BCF8BE2-DDCF-430B-A0A7-DBEE5B2ACE84}" type="presParOf" srcId="{7E6C0386-D314-4027-9D20-9576D062964C}" destId="{DBA5784F-B1AE-452E-8C4B-1660EAFA1C23}" srcOrd="1" destOrd="0" presId="urn:microsoft.com/office/officeart/2005/8/layout/vList5"/>
    <dgm:cxn modelId="{18D5984D-4005-4EAA-9614-EE042DE6A80F}" type="presParOf" srcId="{8BB60A9E-6F25-4CC7-A54F-2264D12C5A44}" destId="{77A78860-FB50-435C-B2FC-BDDC633671A3}" srcOrd="1" destOrd="0" presId="urn:microsoft.com/office/officeart/2005/8/layout/vList5"/>
    <dgm:cxn modelId="{C09ABE15-2607-41BB-ADA3-853E625CF884}" type="presParOf" srcId="{8BB60A9E-6F25-4CC7-A54F-2264D12C5A44}" destId="{B6452954-2690-40F1-BE69-9907972F57F3}" srcOrd="2" destOrd="0" presId="urn:microsoft.com/office/officeart/2005/8/layout/vList5"/>
    <dgm:cxn modelId="{03278BAF-9014-41BF-9D74-940F8A078273}" type="presParOf" srcId="{B6452954-2690-40F1-BE69-9907972F57F3}" destId="{9B0BADC2-A355-4E52-AFF9-E2B17E1FDB17}" srcOrd="0" destOrd="0" presId="urn:microsoft.com/office/officeart/2005/8/layout/vList5"/>
    <dgm:cxn modelId="{74740BBE-2D1D-45A1-AFB0-F4696DEDAA07}" type="presParOf" srcId="{B6452954-2690-40F1-BE69-9907972F57F3}" destId="{D087B474-AD5A-4105-80BB-6FE64052862A}" srcOrd="1" destOrd="0" presId="urn:microsoft.com/office/officeart/2005/8/layout/vList5"/>
    <dgm:cxn modelId="{7F293FA2-016D-4E30-A108-4945D0F02249}" type="presParOf" srcId="{8BB60A9E-6F25-4CC7-A54F-2264D12C5A44}" destId="{BAC2F1CA-6AFE-4196-95AC-B74DA09387A6}" srcOrd="3" destOrd="0" presId="urn:microsoft.com/office/officeart/2005/8/layout/vList5"/>
    <dgm:cxn modelId="{076BE924-5976-4A4A-94C1-B6F38CF3BE5D}" type="presParOf" srcId="{8BB60A9E-6F25-4CC7-A54F-2264D12C5A44}" destId="{324B0B3E-3AB0-4503-9FF6-00830A28CE8F}" srcOrd="4" destOrd="0" presId="urn:microsoft.com/office/officeart/2005/8/layout/vList5"/>
    <dgm:cxn modelId="{FFA6C7CD-B35A-4798-BE74-D8A8CD6F78DD}" type="presParOf" srcId="{324B0B3E-3AB0-4503-9FF6-00830A28CE8F}" destId="{A2316414-BFD0-46B3-A5F6-8154512C201C}" srcOrd="0" destOrd="0" presId="urn:microsoft.com/office/officeart/2005/8/layout/vList5"/>
    <dgm:cxn modelId="{120F088F-B672-4751-9FA8-0B20DA098B38}" type="presParOf" srcId="{324B0B3E-3AB0-4503-9FF6-00830A28CE8F}" destId="{75D19230-CEEB-42B9-9828-1FF457D7608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BA5784F-B1AE-452E-8C4B-1660EAFA1C23}">
      <dsp:nvSpPr>
        <dsp:cNvPr id="0" name=""/>
        <dsp:cNvSpPr/>
      </dsp:nvSpPr>
      <dsp:spPr>
        <a:xfrm rot="5400000">
          <a:off x="5002384" y="-1823362"/>
          <a:ext cx="1355213" cy="5345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300" kern="1200" dirty="0" smtClean="0">
              <a:solidFill>
                <a:srgbClr val="0070C0"/>
              </a:solidFill>
            </a:rPr>
            <a:t>DSO </a:t>
          </a:r>
          <a:r>
            <a:rPr lang="nl-BE" sz="1300" kern="1200" dirty="0" err="1" smtClean="0">
              <a:solidFill>
                <a:srgbClr val="0070C0"/>
              </a:solidFill>
            </a:rPr>
            <a:t>needs</a:t>
          </a:r>
          <a:r>
            <a:rPr lang="nl-BE" sz="1300" kern="1200" dirty="0" smtClean="0">
              <a:solidFill>
                <a:srgbClr val="0070C0"/>
              </a:solidFill>
            </a:rPr>
            <a:t> a </a:t>
          </a:r>
          <a:r>
            <a:rPr lang="nl-BE" sz="1300" kern="1200" dirty="0" err="1" smtClean="0">
              <a:solidFill>
                <a:srgbClr val="0070C0"/>
              </a:solidFill>
            </a:rPr>
            <a:t>reference</a:t>
          </a:r>
          <a:r>
            <a:rPr lang="nl-BE" sz="1300" kern="1200" dirty="0" smtClean="0">
              <a:solidFill>
                <a:srgbClr val="0070C0"/>
              </a:solidFill>
            </a:rPr>
            <a:t> profile </a:t>
          </a:r>
          <a:r>
            <a:rPr lang="nl-BE" sz="1300" kern="1200" dirty="0" err="1" smtClean="0">
              <a:solidFill>
                <a:srgbClr val="0070C0"/>
              </a:solidFill>
            </a:rPr>
            <a:t>to</a:t>
          </a:r>
          <a:r>
            <a:rPr lang="nl-BE" sz="1300" kern="1200" dirty="0" smtClean="0">
              <a:solidFill>
                <a:srgbClr val="0070C0"/>
              </a:solidFill>
            </a:rPr>
            <a:t> </a:t>
          </a:r>
          <a:r>
            <a:rPr lang="nl-BE" sz="1300" kern="1200" dirty="0" err="1" smtClean="0">
              <a:solidFill>
                <a:srgbClr val="0070C0"/>
              </a:solidFill>
            </a:rPr>
            <a:t>determine</a:t>
          </a:r>
          <a:r>
            <a:rPr lang="nl-BE" sz="1300" kern="1200" dirty="0" smtClean="0">
              <a:solidFill>
                <a:srgbClr val="0070C0"/>
              </a:solidFill>
            </a:rPr>
            <a:t> the </a:t>
          </a:r>
          <a:r>
            <a:rPr lang="nl-BE" sz="1300" kern="1200" dirty="0" err="1" smtClean="0">
              <a:solidFill>
                <a:srgbClr val="0070C0"/>
              </a:solidFill>
            </a:rPr>
            <a:t>activated</a:t>
          </a:r>
          <a:r>
            <a:rPr lang="nl-BE" sz="1300" kern="1200" dirty="0" smtClean="0">
              <a:solidFill>
                <a:srgbClr val="0070C0"/>
              </a:solidFill>
            </a:rPr>
            <a:t> volume (= non-</a:t>
          </a:r>
          <a:r>
            <a:rPr lang="nl-BE" sz="1300" kern="1200" dirty="0" err="1" smtClean="0">
              <a:solidFill>
                <a:srgbClr val="0070C0"/>
              </a:solidFill>
            </a:rPr>
            <a:t>generated</a:t>
          </a:r>
          <a:r>
            <a:rPr lang="nl-BE" sz="1300" kern="1200" dirty="0" smtClean="0">
              <a:solidFill>
                <a:srgbClr val="0070C0"/>
              </a:solidFill>
            </a:rPr>
            <a:t> energy) </a:t>
          </a:r>
          <a:r>
            <a:rPr lang="nl-BE" sz="1300" kern="1200" dirty="0" err="1" smtClean="0">
              <a:solidFill>
                <a:srgbClr val="0070C0"/>
              </a:solidFill>
            </a:rPr>
            <a:t>for</a:t>
          </a:r>
          <a:r>
            <a:rPr lang="nl-BE" sz="1300" kern="1200" dirty="0" smtClean="0">
              <a:solidFill>
                <a:srgbClr val="0070C0"/>
              </a:solidFill>
            </a:rPr>
            <a:t> counter-</a:t>
          </a:r>
          <a:r>
            <a:rPr lang="nl-BE" sz="1300" kern="1200" dirty="0" err="1" smtClean="0">
              <a:solidFill>
                <a:srgbClr val="0070C0"/>
              </a:solidFill>
            </a:rPr>
            <a:t>balancing</a:t>
          </a:r>
          <a:r>
            <a:rPr lang="nl-BE" sz="1300" kern="1200" dirty="0" smtClean="0">
              <a:solidFill>
                <a:srgbClr val="0070C0"/>
              </a:solidFill>
            </a:rPr>
            <a:t> </a:t>
          </a:r>
          <a:r>
            <a:rPr lang="nl-BE" sz="1300" kern="1200" dirty="0" err="1" smtClean="0">
              <a:solidFill>
                <a:srgbClr val="0070C0"/>
              </a:solidFill>
            </a:rPr>
            <a:t>and</a:t>
          </a:r>
          <a:r>
            <a:rPr lang="nl-BE" sz="1300" kern="1200" dirty="0" smtClean="0">
              <a:solidFill>
                <a:srgbClr val="0070C0"/>
              </a:solidFill>
            </a:rPr>
            <a:t> </a:t>
          </a:r>
          <a:r>
            <a:rPr lang="nl-BE" sz="1300" kern="1200" dirty="0" err="1" smtClean="0">
              <a:solidFill>
                <a:srgbClr val="0070C0"/>
              </a:solidFill>
            </a:rPr>
            <a:t>settlement</a:t>
          </a:r>
          <a:endParaRPr lang="nl-BE" sz="1300" kern="1200" dirty="0">
            <a:solidFill>
              <a:srgbClr val="0070C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300" b="1" kern="1200" dirty="0" smtClean="0">
              <a:solidFill>
                <a:srgbClr val="FF0000"/>
              </a:solidFill>
            </a:rPr>
            <a:t>Free </a:t>
          </a:r>
          <a:r>
            <a:rPr lang="nl-BE" sz="1300" b="1" kern="1200" dirty="0" err="1" smtClean="0">
              <a:solidFill>
                <a:srgbClr val="FF0000"/>
              </a:solidFill>
            </a:rPr>
            <a:t>choice</a:t>
          </a:r>
          <a:r>
            <a:rPr lang="nl-BE" sz="1300" b="1" kern="1200" dirty="0" smtClean="0">
              <a:solidFill>
                <a:srgbClr val="FF0000"/>
              </a:solidFill>
            </a:rPr>
            <a:t> of generator </a:t>
          </a:r>
          <a:r>
            <a:rPr lang="nl-BE" sz="1300" kern="1200" dirty="0" err="1" smtClean="0">
              <a:solidFill>
                <a:srgbClr val="FF0000"/>
              </a:solidFill>
            </a:rPr>
            <a:t>between</a:t>
          </a:r>
          <a:r>
            <a:rPr lang="nl-BE" sz="1300" kern="1200" dirty="0" smtClean="0">
              <a:solidFill>
                <a:srgbClr val="FF0000"/>
              </a:solidFill>
            </a:rPr>
            <a:t> ‘</a:t>
          </a:r>
          <a:r>
            <a:rPr lang="nl-BE" sz="1300" kern="1200" dirty="0" err="1" smtClean="0">
              <a:solidFill>
                <a:srgbClr val="FF0000"/>
              </a:solidFill>
            </a:rPr>
            <a:t>nominations</a:t>
          </a:r>
          <a:r>
            <a:rPr lang="nl-BE" sz="1300" kern="1200" dirty="0" smtClean="0">
              <a:solidFill>
                <a:srgbClr val="FF0000"/>
              </a:solidFill>
            </a:rPr>
            <a:t>’ </a:t>
          </a:r>
          <a:r>
            <a:rPr lang="nl-BE" sz="1300" kern="1200" dirty="0" err="1" smtClean="0">
              <a:solidFill>
                <a:srgbClr val="FF0000"/>
              </a:solidFill>
            </a:rPr>
            <a:t>and</a:t>
          </a:r>
          <a:r>
            <a:rPr lang="nl-BE" sz="1300" kern="1200" dirty="0" smtClean="0">
              <a:solidFill>
                <a:srgbClr val="FF0000"/>
              </a:solidFill>
            </a:rPr>
            <a:t> ‘</a:t>
          </a:r>
          <a:r>
            <a:rPr lang="nl-BE" sz="1300" kern="1200" dirty="0" err="1" smtClean="0">
              <a:solidFill>
                <a:srgbClr val="FF0000"/>
              </a:solidFill>
            </a:rPr>
            <a:t>reference</a:t>
          </a:r>
          <a:r>
            <a:rPr lang="nl-BE" sz="1300" kern="1200" dirty="0" smtClean="0">
              <a:solidFill>
                <a:srgbClr val="FF0000"/>
              </a:solidFill>
            </a:rPr>
            <a:t> profile </a:t>
          </a:r>
          <a:r>
            <a:rPr lang="nl-BE" sz="1300" kern="1200" dirty="0" err="1" smtClean="0">
              <a:solidFill>
                <a:srgbClr val="FF0000"/>
              </a:solidFill>
            </a:rPr>
            <a:t>based</a:t>
          </a:r>
          <a:r>
            <a:rPr lang="nl-BE" sz="1300" kern="1200" dirty="0" smtClean="0">
              <a:solidFill>
                <a:srgbClr val="FF0000"/>
              </a:solidFill>
            </a:rPr>
            <a:t> on </a:t>
          </a:r>
          <a:r>
            <a:rPr lang="nl-BE" sz="1300" kern="1200" dirty="0" err="1" smtClean="0">
              <a:solidFill>
                <a:srgbClr val="FF0000"/>
              </a:solidFill>
            </a:rPr>
            <a:t>historical</a:t>
          </a:r>
          <a:r>
            <a:rPr lang="nl-BE" sz="1300" kern="1200" dirty="0" smtClean="0">
              <a:solidFill>
                <a:srgbClr val="FF0000"/>
              </a:solidFill>
            </a:rPr>
            <a:t> data’</a:t>
          </a:r>
          <a:endParaRPr lang="nl-BE" sz="1300" kern="1200" dirty="0">
            <a:solidFill>
              <a:srgbClr val="FF0000"/>
            </a:solidFill>
          </a:endParaRPr>
        </a:p>
      </dsp:txBody>
      <dsp:txXfrm rot="5400000">
        <a:off x="5002384" y="-1823362"/>
        <a:ext cx="1355213" cy="5345873"/>
      </dsp:txXfrm>
    </dsp:sp>
    <dsp:sp modelId="{FD89053A-7DB8-406C-8904-C40B335F3F52}">
      <dsp:nvSpPr>
        <dsp:cNvPr id="0" name=""/>
        <dsp:cNvSpPr/>
      </dsp:nvSpPr>
      <dsp:spPr>
        <a:xfrm>
          <a:off x="0" y="2566"/>
          <a:ext cx="3007054" cy="16940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3600" kern="1200" dirty="0" smtClean="0"/>
            <a:t>Basic </a:t>
          </a:r>
          <a:r>
            <a:rPr lang="nl-BE" sz="3600" kern="1200" dirty="0" err="1" smtClean="0"/>
            <a:t>principle</a:t>
          </a:r>
          <a:endParaRPr lang="nl-BE" sz="3600" kern="1200" dirty="0"/>
        </a:p>
      </dsp:txBody>
      <dsp:txXfrm>
        <a:off x="0" y="2566"/>
        <a:ext cx="3007054" cy="1694016"/>
      </dsp:txXfrm>
    </dsp:sp>
    <dsp:sp modelId="{D087B474-AD5A-4105-80BB-6FE64052862A}">
      <dsp:nvSpPr>
        <dsp:cNvPr id="0" name=""/>
        <dsp:cNvSpPr/>
      </dsp:nvSpPr>
      <dsp:spPr>
        <a:xfrm rot="5400000">
          <a:off x="5002384" y="-44644"/>
          <a:ext cx="1355213" cy="5345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300" b="0" kern="1200" dirty="0" err="1" smtClean="0">
              <a:solidFill>
                <a:srgbClr val="0070C0"/>
              </a:solidFill>
            </a:rPr>
            <a:t>Nominations</a:t>
          </a:r>
          <a:r>
            <a:rPr lang="nl-BE" sz="1300" b="0" kern="1200" dirty="0" smtClean="0">
              <a:solidFill>
                <a:srgbClr val="0070C0"/>
              </a:solidFill>
            </a:rPr>
            <a:t> are the most accurate </a:t>
          </a:r>
          <a:r>
            <a:rPr lang="nl-BE" sz="1300" b="0" kern="1200" dirty="0" err="1" smtClean="0">
              <a:solidFill>
                <a:srgbClr val="0070C0"/>
              </a:solidFill>
            </a:rPr>
            <a:t>estimations</a:t>
          </a:r>
          <a:r>
            <a:rPr lang="nl-BE" sz="1300" b="0" kern="1200" dirty="0" smtClean="0">
              <a:solidFill>
                <a:srgbClr val="0070C0"/>
              </a:solidFill>
            </a:rPr>
            <a:t> </a:t>
          </a:r>
          <a:r>
            <a:rPr lang="nl-BE" sz="1300" b="0" kern="1200" dirty="0" err="1" smtClean="0">
              <a:solidFill>
                <a:srgbClr val="0070C0"/>
              </a:solidFill>
            </a:rPr>
            <a:t>by</a:t>
          </a:r>
          <a:r>
            <a:rPr lang="nl-BE" sz="1300" b="0" kern="1200" dirty="0" smtClean="0">
              <a:solidFill>
                <a:srgbClr val="0070C0"/>
              </a:solidFill>
            </a:rPr>
            <a:t> a BRP</a:t>
          </a:r>
          <a:endParaRPr lang="nl-BE" sz="1300" b="0" kern="1200" dirty="0">
            <a:solidFill>
              <a:srgbClr val="0070C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300" b="1" kern="1200" dirty="0" err="1" smtClean="0">
              <a:solidFill>
                <a:srgbClr val="0070C0"/>
              </a:solidFill>
            </a:rPr>
            <a:t>Nominations</a:t>
          </a:r>
          <a:r>
            <a:rPr lang="nl-BE" sz="1300" b="1" kern="1200" dirty="0" smtClean="0">
              <a:solidFill>
                <a:srgbClr val="0070C0"/>
              </a:solidFill>
            </a:rPr>
            <a:t> </a:t>
          </a:r>
          <a:r>
            <a:rPr lang="nl-BE" sz="1300" b="1" kern="1200" dirty="0" err="1" smtClean="0">
              <a:solidFill>
                <a:srgbClr val="0070C0"/>
              </a:solidFill>
            </a:rPr>
            <a:t>ensure</a:t>
          </a:r>
          <a:r>
            <a:rPr lang="nl-BE" sz="1300" b="1" kern="1200" dirty="0" smtClean="0">
              <a:solidFill>
                <a:srgbClr val="0070C0"/>
              </a:solidFill>
            </a:rPr>
            <a:t> </a:t>
          </a:r>
          <a:r>
            <a:rPr lang="nl-BE" sz="1300" b="1" kern="1200" dirty="0" err="1" smtClean="0">
              <a:solidFill>
                <a:srgbClr val="0070C0"/>
              </a:solidFill>
            </a:rPr>
            <a:t>coherence</a:t>
          </a:r>
          <a:r>
            <a:rPr lang="nl-BE" sz="1300" b="1" kern="1200" dirty="0" smtClean="0">
              <a:solidFill>
                <a:srgbClr val="0070C0"/>
              </a:solidFill>
            </a:rPr>
            <a:t> </a:t>
          </a:r>
          <a:r>
            <a:rPr lang="nl-BE" sz="1300" b="1" kern="1200" dirty="0" err="1" smtClean="0">
              <a:solidFill>
                <a:srgbClr val="0070C0"/>
              </a:solidFill>
            </a:rPr>
            <a:t>between</a:t>
          </a:r>
          <a:r>
            <a:rPr lang="nl-BE" sz="1300" b="1" kern="1200" dirty="0" smtClean="0">
              <a:solidFill>
                <a:srgbClr val="0070C0"/>
              </a:solidFill>
            </a:rPr>
            <a:t> </a:t>
          </a:r>
          <a:r>
            <a:rPr lang="nl-BE" sz="1300" b="1" kern="1200" dirty="0" err="1" smtClean="0">
              <a:solidFill>
                <a:srgbClr val="0070C0"/>
              </a:solidFill>
            </a:rPr>
            <a:t>markets</a:t>
          </a:r>
          <a:r>
            <a:rPr lang="nl-BE" sz="1300" b="0" kern="1200" dirty="0" smtClean="0">
              <a:solidFill>
                <a:srgbClr val="0070C0"/>
              </a:solidFill>
            </a:rPr>
            <a:t> </a:t>
          </a:r>
          <a:r>
            <a:rPr lang="nl-BE" sz="1300" b="0" kern="1200" dirty="0" err="1" smtClean="0">
              <a:solidFill>
                <a:srgbClr val="0070C0"/>
              </a:solidFill>
            </a:rPr>
            <a:t>and</a:t>
          </a:r>
          <a:r>
            <a:rPr lang="nl-BE" sz="1300" b="0" kern="1200" dirty="0" smtClean="0">
              <a:solidFill>
                <a:srgbClr val="0070C0"/>
              </a:solidFill>
            </a:rPr>
            <a:t> </a:t>
          </a:r>
          <a:r>
            <a:rPr lang="nl-BE" sz="1300" b="0" kern="1200" dirty="0" err="1" smtClean="0">
              <a:solidFill>
                <a:srgbClr val="0070C0"/>
              </a:solidFill>
            </a:rPr>
            <a:t>enhance</a:t>
          </a:r>
          <a:r>
            <a:rPr lang="nl-BE" sz="1300" b="0" kern="1200" dirty="0" smtClean="0">
              <a:solidFill>
                <a:srgbClr val="0070C0"/>
              </a:solidFill>
            </a:rPr>
            <a:t> the flexibility market (respect of the flexibility </a:t>
          </a:r>
          <a:r>
            <a:rPr lang="nl-BE" sz="1300" b="0" kern="1200" dirty="0" err="1" smtClean="0">
              <a:solidFill>
                <a:srgbClr val="0070C0"/>
              </a:solidFill>
            </a:rPr>
            <a:t>value</a:t>
          </a:r>
          <a:r>
            <a:rPr lang="nl-BE" sz="1300" b="0" kern="1200" dirty="0" smtClean="0">
              <a:solidFill>
                <a:srgbClr val="0070C0"/>
              </a:solidFill>
            </a:rPr>
            <a:t> chain)</a:t>
          </a:r>
          <a:endParaRPr lang="nl-BE" sz="1300" b="0" kern="1200" dirty="0">
            <a:solidFill>
              <a:srgbClr val="0070C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300" b="0" kern="1200" dirty="0" err="1" smtClean="0">
              <a:solidFill>
                <a:srgbClr val="0070C0"/>
              </a:solidFill>
            </a:rPr>
            <a:t>Nominations</a:t>
          </a:r>
          <a:r>
            <a:rPr lang="nl-BE" sz="1300" b="0" kern="1200" dirty="0" smtClean="0">
              <a:solidFill>
                <a:srgbClr val="0070C0"/>
              </a:solidFill>
            </a:rPr>
            <a:t> </a:t>
          </a:r>
          <a:r>
            <a:rPr lang="nl-BE" sz="1300" b="0" kern="1200" dirty="0" err="1" smtClean="0">
              <a:solidFill>
                <a:srgbClr val="0070C0"/>
              </a:solidFill>
            </a:rPr>
            <a:t>allow</a:t>
          </a:r>
          <a:r>
            <a:rPr lang="nl-BE" sz="1300" b="0" kern="1200" dirty="0" smtClean="0">
              <a:solidFill>
                <a:srgbClr val="0070C0"/>
              </a:solidFill>
            </a:rPr>
            <a:t> </a:t>
          </a:r>
          <a:r>
            <a:rPr lang="nl-BE" sz="1300" b="0" kern="1200" dirty="0" err="1" smtClean="0">
              <a:solidFill>
                <a:srgbClr val="0070C0"/>
              </a:solidFill>
            </a:rPr>
            <a:t>trade</a:t>
          </a:r>
          <a:r>
            <a:rPr lang="nl-BE" sz="1300" b="0" kern="1200" dirty="0" smtClean="0">
              <a:solidFill>
                <a:srgbClr val="0070C0"/>
              </a:solidFill>
            </a:rPr>
            <a:t>-off </a:t>
          </a:r>
          <a:r>
            <a:rPr lang="nl-BE" sz="1300" b="0" kern="1200" dirty="0" err="1" smtClean="0">
              <a:solidFill>
                <a:srgbClr val="0070C0"/>
              </a:solidFill>
            </a:rPr>
            <a:t>for</a:t>
          </a:r>
          <a:r>
            <a:rPr lang="nl-BE" sz="1300" b="0" kern="1200" dirty="0" smtClean="0">
              <a:solidFill>
                <a:srgbClr val="0070C0"/>
              </a:solidFill>
            </a:rPr>
            <a:t> </a:t>
          </a:r>
          <a:r>
            <a:rPr lang="nl-BE" sz="1300" b="0" kern="1200" dirty="0" err="1" smtClean="0">
              <a:solidFill>
                <a:srgbClr val="0070C0"/>
              </a:solidFill>
            </a:rPr>
            <a:t>use</a:t>
          </a:r>
          <a:r>
            <a:rPr lang="nl-BE" sz="1300" b="0" kern="1200" dirty="0" smtClean="0">
              <a:solidFill>
                <a:srgbClr val="0070C0"/>
              </a:solidFill>
            </a:rPr>
            <a:t> of flexibility in different </a:t>
          </a:r>
          <a:r>
            <a:rPr lang="nl-BE" sz="1300" b="0" kern="1200" dirty="0" err="1" smtClean="0">
              <a:solidFill>
                <a:srgbClr val="0070C0"/>
              </a:solidFill>
            </a:rPr>
            <a:t>markets</a:t>
          </a:r>
          <a:r>
            <a:rPr lang="nl-BE" sz="1300" b="0" kern="1200" dirty="0" smtClean="0">
              <a:solidFill>
                <a:srgbClr val="0070C0"/>
              </a:solidFill>
            </a:rPr>
            <a:t>, e.g. </a:t>
          </a:r>
          <a:r>
            <a:rPr lang="nl-BE" sz="1300" b="0" kern="1200" dirty="0" err="1" smtClean="0">
              <a:solidFill>
                <a:srgbClr val="0070C0"/>
              </a:solidFill>
            </a:rPr>
            <a:t>nominations</a:t>
          </a:r>
          <a:r>
            <a:rPr lang="nl-BE" sz="1300" b="0" kern="1200" dirty="0" smtClean="0">
              <a:solidFill>
                <a:srgbClr val="0070C0"/>
              </a:solidFill>
            </a:rPr>
            <a:t> are </a:t>
          </a:r>
          <a:r>
            <a:rPr lang="nl-BE" sz="1300" b="0" kern="1200" dirty="0" err="1" smtClean="0">
              <a:solidFill>
                <a:srgbClr val="0070C0"/>
              </a:solidFill>
            </a:rPr>
            <a:t>already</a:t>
          </a:r>
          <a:r>
            <a:rPr lang="nl-BE" sz="1300" b="0" kern="1200" dirty="0" smtClean="0">
              <a:solidFill>
                <a:srgbClr val="0070C0"/>
              </a:solidFill>
            </a:rPr>
            <a:t> </a:t>
          </a:r>
          <a:r>
            <a:rPr lang="nl-BE" sz="1300" b="0" kern="1200" dirty="0" err="1" smtClean="0">
              <a:solidFill>
                <a:srgbClr val="0070C0"/>
              </a:solidFill>
            </a:rPr>
            <a:t>used</a:t>
          </a:r>
          <a:r>
            <a:rPr lang="nl-BE" sz="1300" b="0" kern="1200" dirty="0" smtClean="0">
              <a:solidFill>
                <a:srgbClr val="0070C0"/>
              </a:solidFill>
            </a:rPr>
            <a:t> </a:t>
          </a:r>
          <a:r>
            <a:rPr lang="nl-BE" sz="1300" b="0" kern="1200" dirty="0" err="1" smtClean="0">
              <a:solidFill>
                <a:srgbClr val="0070C0"/>
              </a:solidFill>
            </a:rPr>
            <a:t>to</a:t>
          </a:r>
          <a:r>
            <a:rPr lang="nl-BE" sz="1300" b="0" kern="1200" dirty="0" smtClean="0">
              <a:solidFill>
                <a:srgbClr val="0070C0"/>
              </a:solidFill>
            </a:rPr>
            <a:t> </a:t>
          </a:r>
          <a:r>
            <a:rPr lang="nl-BE" sz="1300" b="0" kern="1200" dirty="0" err="1" smtClean="0">
              <a:solidFill>
                <a:srgbClr val="0070C0"/>
              </a:solidFill>
            </a:rPr>
            <a:t>valorise</a:t>
          </a:r>
          <a:r>
            <a:rPr lang="nl-BE" sz="1300" b="0" kern="1200" dirty="0" smtClean="0">
              <a:solidFill>
                <a:srgbClr val="0070C0"/>
              </a:solidFill>
            </a:rPr>
            <a:t> flexibility in the </a:t>
          </a:r>
          <a:r>
            <a:rPr lang="nl-BE" sz="1300" b="0" kern="1200" dirty="0" err="1" smtClean="0">
              <a:solidFill>
                <a:srgbClr val="0070C0"/>
              </a:solidFill>
            </a:rPr>
            <a:t>balancing</a:t>
          </a:r>
          <a:r>
            <a:rPr lang="nl-BE" sz="1300" b="0" kern="1200" dirty="0" smtClean="0">
              <a:solidFill>
                <a:srgbClr val="0070C0"/>
              </a:solidFill>
            </a:rPr>
            <a:t> market (e.g. </a:t>
          </a:r>
          <a:r>
            <a:rPr lang="nl-BE" sz="1300" b="0" kern="1200" dirty="0" err="1" smtClean="0">
              <a:solidFill>
                <a:srgbClr val="0070C0"/>
              </a:solidFill>
            </a:rPr>
            <a:t>cogeneration</a:t>
          </a:r>
          <a:r>
            <a:rPr lang="nl-BE" sz="1300" b="0" kern="1200" dirty="0" smtClean="0">
              <a:solidFill>
                <a:srgbClr val="0070C0"/>
              </a:solidFill>
            </a:rPr>
            <a:t> unit </a:t>
          </a:r>
          <a:r>
            <a:rPr lang="nl-BE" sz="1300" b="0" kern="1200" dirty="0" err="1" smtClean="0">
              <a:solidFill>
                <a:srgbClr val="0070C0"/>
              </a:solidFill>
            </a:rPr>
            <a:t>supplying</a:t>
          </a:r>
          <a:r>
            <a:rPr lang="nl-BE" sz="1300" b="0" kern="1200" dirty="0" smtClean="0">
              <a:solidFill>
                <a:srgbClr val="0070C0"/>
              </a:solidFill>
            </a:rPr>
            <a:t> R2) </a:t>
          </a:r>
          <a:endParaRPr lang="nl-BE" sz="1300" b="0" kern="1200" dirty="0">
            <a:solidFill>
              <a:srgbClr val="0070C0"/>
            </a:solidFill>
          </a:endParaRPr>
        </a:p>
      </dsp:txBody>
      <dsp:txXfrm rot="5400000">
        <a:off x="5002384" y="-44644"/>
        <a:ext cx="1355213" cy="5345873"/>
      </dsp:txXfrm>
    </dsp:sp>
    <dsp:sp modelId="{9B0BADC2-A355-4E52-AFF9-E2B17E1FDB17}">
      <dsp:nvSpPr>
        <dsp:cNvPr id="0" name=""/>
        <dsp:cNvSpPr/>
      </dsp:nvSpPr>
      <dsp:spPr>
        <a:xfrm>
          <a:off x="0" y="1781283"/>
          <a:ext cx="3007054" cy="16940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3600" kern="1200" dirty="0" err="1" smtClean="0"/>
            <a:t>Nominations</a:t>
          </a:r>
          <a:endParaRPr lang="nl-BE" sz="3600" kern="1200" dirty="0"/>
        </a:p>
      </dsp:txBody>
      <dsp:txXfrm>
        <a:off x="0" y="1781283"/>
        <a:ext cx="3007054" cy="1694016"/>
      </dsp:txXfrm>
    </dsp:sp>
    <dsp:sp modelId="{75D19230-CEEB-42B9-9828-1FF457D7608E}">
      <dsp:nvSpPr>
        <dsp:cNvPr id="0" name=""/>
        <dsp:cNvSpPr/>
      </dsp:nvSpPr>
      <dsp:spPr>
        <a:xfrm rot="5400000">
          <a:off x="5002384" y="1734072"/>
          <a:ext cx="1355213" cy="5345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300" kern="1200" dirty="0" smtClean="0">
              <a:solidFill>
                <a:srgbClr val="0070C0"/>
              </a:solidFill>
            </a:rPr>
            <a:t> </a:t>
          </a:r>
          <a:r>
            <a:rPr lang="nl-BE" sz="1300" b="1" kern="1200" dirty="0" err="1" smtClean="0">
              <a:solidFill>
                <a:srgbClr val="0070C0"/>
              </a:solidFill>
            </a:rPr>
            <a:t>Distinction</a:t>
          </a:r>
          <a:r>
            <a:rPr lang="nl-BE" sz="1300" b="1" kern="1200" dirty="0" smtClean="0">
              <a:solidFill>
                <a:srgbClr val="0070C0"/>
              </a:solidFill>
            </a:rPr>
            <a:t> </a:t>
          </a:r>
          <a:r>
            <a:rPr lang="nl-BE" sz="1300" b="1" kern="1200" dirty="0" err="1" smtClean="0">
              <a:solidFill>
                <a:srgbClr val="0070C0"/>
              </a:solidFill>
            </a:rPr>
            <a:t>between</a:t>
          </a:r>
          <a:r>
            <a:rPr lang="nl-BE" sz="1300" b="1" kern="1200" dirty="0" smtClean="0">
              <a:solidFill>
                <a:srgbClr val="0070C0"/>
              </a:solidFill>
            </a:rPr>
            <a:t> </a:t>
          </a:r>
          <a:r>
            <a:rPr lang="nl-BE" sz="1300" b="1" kern="1200" dirty="0" err="1" smtClean="0">
              <a:solidFill>
                <a:srgbClr val="0070C0"/>
              </a:solidFill>
            </a:rPr>
            <a:t>controllable</a:t>
          </a:r>
          <a:r>
            <a:rPr lang="nl-BE" sz="1300" b="1" kern="1200" dirty="0" smtClean="0">
              <a:solidFill>
                <a:srgbClr val="0070C0"/>
              </a:solidFill>
            </a:rPr>
            <a:t> </a:t>
          </a:r>
          <a:r>
            <a:rPr lang="nl-BE" sz="1300" b="0" kern="1200" dirty="0" smtClean="0">
              <a:solidFill>
                <a:srgbClr val="0070C0"/>
              </a:solidFill>
            </a:rPr>
            <a:t>(e.g. </a:t>
          </a:r>
          <a:r>
            <a:rPr lang="nl-BE" sz="1300" b="0" kern="1200" dirty="0" err="1" smtClean="0">
              <a:solidFill>
                <a:srgbClr val="0070C0"/>
              </a:solidFill>
            </a:rPr>
            <a:t>biomass</a:t>
          </a:r>
          <a:r>
            <a:rPr lang="nl-BE" sz="1300" b="0" kern="1200" dirty="0" smtClean="0">
              <a:solidFill>
                <a:srgbClr val="0070C0"/>
              </a:solidFill>
            </a:rPr>
            <a:t>, </a:t>
          </a:r>
          <a:r>
            <a:rPr lang="nl-BE" sz="1300" b="0" kern="1200" dirty="0" err="1" smtClean="0">
              <a:solidFill>
                <a:srgbClr val="0070C0"/>
              </a:solidFill>
            </a:rPr>
            <a:t>cogeneration</a:t>
          </a:r>
          <a:r>
            <a:rPr lang="nl-BE" sz="1300" b="0" kern="1200" dirty="0" smtClean="0">
              <a:solidFill>
                <a:srgbClr val="0070C0"/>
              </a:solidFill>
            </a:rPr>
            <a:t>, gas motor, …) </a:t>
          </a:r>
          <a:r>
            <a:rPr lang="nl-BE" sz="1300" b="1" kern="1200" dirty="0" err="1" smtClean="0">
              <a:solidFill>
                <a:srgbClr val="0070C0"/>
              </a:solidFill>
            </a:rPr>
            <a:t>and</a:t>
          </a:r>
          <a:r>
            <a:rPr lang="nl-BE" sz="1300" b="1" kern="1200" dirty="0" smtClean="0">
              <a:solidFill>
                <a:srgbClr val="0070C0"/>
              </a:solidFill>
            </a:rPr>
            <a:t> </a:t>
          </a:r>
          <a:r>
            <a:rPr lang="nl-BE" sz="1300" b="1" kern="1200" dirty="0" err="1" smtClean="0">
              <a:solidFill>
                <a:srgbClr val="0070C0"/>
              </a:solidFill>
            </a:rPr>
            <a:t>limited</a:t>
          </a:r>
          <a:r>
            <a:rPr lang="nl-BE" sz="1300" b="1" kern="1200" dirty="0" smtClean="0">
              <a:solidFill>
                <a:srgbClr val="0070C0"/>
              </a:solidFill>
            </a:rPr>
            <a:t> </a:t>
          </a:r>
          <a:r>
            <a:rPr lang="nl-BE" sz="1300" b="1" kern="1200" dirty="0" err="1" smtClean="0">
              <a:solidFill>
                <a:srgbClr val="0070C0"/>
              </a:solidFill>
            </a:rPr>
            <a:t>controllable</a:t>
          </a:r>
          <a:r>
            <a:rPr lang="nl-BE" sz="1300" b="1" kern="1200" dirty="0" smtClean="0">
              <a:solidFill>
                <a:srgbClr val="0070C0"/>
              </a:solidFill>
            </a:rPr>
            <a:t> </a:t>
          </a:r>
          <a:r>
            <a:rPr lang="nl-BE" sz="1300" b="0" kern="1200" dirty="0" smtClean="0">
              <a:solidFill>
                <a:srgbClr val="0070C0"/>
              </a:solidFill>
            </a:rPr>
            <a:t>(e.g. wind turbines) units</a:t>
          </a:r>
          <a:endParaRPr lang="nl-BE" sz="1300" b="0" kern="1200" dirty="0">
            <a:solidFill>
              <a:srgbClr val="0070C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300" b="0" kern="1200" dirty="0" err="1" smtClean="0">
              <a:solidFill>
                <a:srgbClr val="0070C0"/>
              </a:solidFill>
            </a:rPr>
            <a:t>Controllable</a:t>
          </a:r>
          <a:r>
            <a:rPr lang="nl-BE" sz="1300" b="0" kern="1200" dirty="0" smtClean="0">
              <a:solidFill>
                <a:srgbClr val="0070C0"/>
              </a:solidFill>
            </a:rPr>
            <a:t> units: </a:t>
          </a:r>
          <a:r>
            <a:rPr lang="nl-BE" sz="1300" b="0" kern="1200" dirty="0" err="1" smtClean="0">
              <a:solidFill>
                <a:srgbClr val="0070C0"/>
              </a:solidFill>
            </a:rPr>
            <a:t>reference</a:t>
          </a:r>
          <a:r>
            <a:rPr lang="nl-BE" sz="1300" b="0" kern="1200" dirty="0" smtClean="0">
              <a:solidFill>
                <a:srgbClr val="0070C0"/>
              </a:solidFill>
            </a:rPr>
            <a:t> profile </a:t>
          </a:r>
          <a:r>
            <a:rPr lang="nl-BE" sz="1300" b="0" kern="1200" dirty="0" err="1" smtClean="0">
              <a:solidFill>
                <a:srgbClr val="0070C0"/>
              </a:solidFill>
            </a:rPr>
            <a:t>based</a:t>
          </a:r>
          <a:r>
            <a:rPr lang="nl-BE" sz="1300" b="0" kern="1200" dirty="0" smtClean="0">
              <a:solidFill>
                <a:srgbClr val="0070C0"/>
              </a:solidFill>
            </a:rPr>
            <a:t> on </a:t>
          </a:r>
          <a:r>
            <a:rPr lang="nl-BE" sz="1300" b="0" kern="1200" dirty="0" err="1" smtClean="0">
              <a:solidFill>
                <a:srgbClr val="0070C0"/>
              </a:solidFill>
            </a:rPr>
            <a:t>historical</a:t>
          </a:r>
          <a:r>
            <a:rPr lang="nl-BE" sz="1300" b="0" kern="1200" dirty="0" smtClean="0">
              <a:solidFill>
                <a:srgbClr val="0070C0"/>
              </a:solidFill>
            </a:rPr>
            <a:t> data of </a:t>
          </a:r>
          <a:r>
            <a:rPr lang="nl-BE" sz="1300" b="0" kern="1200" dirty="0" err="1" smtClean="0">
              <a:solidFill>
                <a:srgbClr val="0070C0"/>
              </a:solidFill>
            </a:rPr>
            <a:t>specific</a:t>
          </a:r>
          <a:r>
            <a:rPr lang="nl-BE" sz="1300" b="0" kern="1200" dirty="0" smtClean="0">
              <a:solidFill>
                <a:srgbClr val="0070C0"/>
              </a:solidFill>
            </a:rPr>
            <a:t> unit</a:t>
          </a:r>
          <a:endParaRPr lang="nl-BE" sz="1300" b="0" kern="1200" dirty="0">
            <a:solidFill>
              <a:srgbClr val="0070C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300" b="0" kern="1200" dirty="0" smtClean="0">
              <a:solidFill>
                <a:srgbClr val="0070C0"/>
              </a:solidFill>
            </a:rPr>
            <a:t>Limited </a:t>
          </a:r>
          <a:r>
            <a:rPr lang="nl-BE" sz="1300" b="0" kern="1200" dirty="0" err="1" smtClean="0">
              <a:solidFill>
                <a:srgbClr val="0070C0"/>
              </a:solidFill>
            </a:rPr>
            <a:t>controllable</a:t>
          </a:r>
          <a:r>
            <a:rPr lang="nl-BE" sz="1300" b="0" kern="1200" dirty="0" smtClean="0">
              <a:solidFill>
                <a:srgbClr val="0070C0"/>
              </a:solidFill>
            </a:rPr>
            <a:t> units: </a:t>
          </a:r>
          <a:r>
            <a:rPr lang="nl-BE" sz="1300" b="0" kern="1200" dirty="0" err="1" smtClean="0">
              <a:solidFill>
                <a:srgbClr val="0070C0"/>
              </a:solidFill>
            </a:rPr>
            <a:t>reference</a:t>
          </a:r>
          <a:r>
            <a:rPr lang="nl-BE" sz="1300" b="0" kern="1200" dirty="0" smtClean="0">
              <a:solidFill>
                <a:srgbClr val="0070C0"/>
              </a:solidFill>
            </a:rPr>
            <a:t> profile </a:t>
          </a:r>
          <a:r>
            <a:rPr lang="nl-BE" sz="1300" b="0" kern="1200" dirty="0" err="1" smtClean="0">
              <a:solidFill>
                <a:srgbClr val="0070C0"/>
              </a:solidFill>
            </a:rPr>
            <a:t>based</a:t>
          </a:r>
          <a:r>
            <a:rPr lang="nl-BE" sz="1300" b="0" kern="1200" dirty="0" smtClean="0">
              <a:solidFill>
                <a:srgbClr val="0070C0"/>
              </a:solidFill>
            </a:rPr>
            <a:t> on </a:t>
          </a:r>
          <a:r>
            <a:rPr lang="nl-BE" sz="1300" b="0" kern="1200" dirty="0" err="1" smtClean="0">
              <a:solidFill>
                <a:srgbClr val="0070C0"/>
              </a:solidFill>
            </a:rPr>
            <a:t>historical</a:t>
          </a:r>
          <a:r>
            <a:rPr lang="nl-BE" sz="1300" b="0" kern="1200" dirty="0" smtClean="0">
              <a:solidFill>
                <a:srgbClr val="0070C0"/>
              </a:solidFill>
            </a:rPr>
            <a:t> data in a </a:t>
          </a:r>
          <a:r>
            <a:rPr lang="nl-BE" sz="1300" b="0" kern="1200" dirty="0" err="1" smtClean="0">
              <a:solidFill>
                <a:srgbClr val="0070C0"/>
              </a:solidFill>
            </a:rPr>
            <a:t>geographical</a:t>
          </a:r>
          <a:r>
            <a:rPr lang="nl-BE" sz="1300" b="0" kern="1200" dirty="0" smtClean="0">
              <a:solidFill>
                <a:srgbClr val="0070C0"/>
              </a:solidFill>
            </a:rPr>
            <a:t> area, e.g. country, </a:t>
          </a:r>
          <a:r>
            <a:rPr lang="nl-BE" sz="1300" b="0" kern="1200" dirty="0" err="1" smtClean="0">
              <a:solidFill>
                <a:srgbClr val="0070C0"/>
              </a:solidFill>
            </a:rPr>
            <a:t>region</a:t>
          </a:r>
          <a:r>
            <a:rPr lang="nl-BE" sz="1300" b="0" kern="1200" dirty="0" smtClean="0">
              <a:solidFill>
                <a:srgbClr val="0070C0"/>
              </a:solidFill>
            </a:rPr>
            <a:t>, </a:t>
          </a:r>
          <a:r>
            <a:rPr lang="nl-BE" sz="1300" b="0" kern="1200" dirty="0" err="1" smtClean="0">
              <a:solidFill>
                <a:srgbClr val="0070C0"/>
              </a:solidFill>
            </a:rPr>
            <a:t>province</a:t>
          </a:r>
          <a:r>
            <a:rPr lang="nl-BE" sz="1300" b="0" kern="1200" dirty="0" smtClean="0">
              <a:solidFill>
                <a:srgbClr val="0070C0"/>
              </a:solidFill>
            </a:rPr>
            <a:t>, … (= </a:t>
          </a:r>
          <a:r>
            <a:rPr lang="nl-BE" sz="1300" b="0" kern="1200" dirty="0" err="1" smtClean="0">
              <a:solidFill>
                <a:srgbClr val="0070C0"/>
              </a:solidFill>
            </a:rPr>
            <a:t>proposal</a:t>
          </a:r>
          <a:r>
            <a:rPr lang="nl-BE" sz="1300" b="0" kern="1200" dirty="0" smtClean="0">
              <a:solidFill>
                <a:srgbClr val="0070C0"/>
              </a:solidFill>
            </a:rPr>
            <a:t> Elia)</a:t>
          </a:r>
          <a:endParaRPr lang="nl-BE" sz="1300" b="0" kern="1200" dirty="0">
            <a:solidFill>
              <a:srgbClr val="0070C0"/>
            </a:solidFill>
          </a:endParaRPr>
        </a:p>
      </dsp:txBody>
      <dsp:txXfrm rot="5400000">
        <a:off x="5002384" y="1734072"/>
        <a:ext cx="1355213" cy="5345873"/>
      </dsp:txXfrm>
    </dsp:sp>
    <dsp:sp modelId="{A2316414-BFD0-46B3-A5F6-8154512C201C}">
      <dsp:nvSpPr>
        <dsp:cNvPr id="0" name=""/>
        <dsp:cNvSpPr/>
      </dsp:nvSpPr>
      <dsp:spPr>
        <a:xfrm>
          <a:off x="0" y="3560000"/>
          <a:ext cx="3007054" cy="16940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3600" kern="1200" dirty="0" err="1" smtClean="0"/>
            <a:t>Historical</a:t>
          </a:r>
          <a:r>
            <a:rPr lang="nl-BE" sz="3600" kern="1200" dirty="0" smtClean="0"/>
            <a:t> data</a:t>
          </a:r>
          <a:endParaRPr lang="nl-BE" sz="3600" kern="1200" dirty="0"/>
        </a:p>
      </dsp:txBody>
      <dsp:txXfrm>
        <a:off x="0" y="3560000"/>
        <a:ext cx="3007054" cy="1694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F92E2-7A9E-4D4E-A910-2C7BE4317C6F}" type="datetimeFigureOut">
              <a:rPr lang="fr-BE" smtClean="0"/>
              <a:t>1/10/2014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8A530-B8B9-4366-AEE6-42442B1915C5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00247-A84F-4E23-95DE-FFD2EF104744}" type="datetimeFigureOut">
              <a:rPr lang="nl-BE" smtClean="0"/>
              <a:pPr/>
              <a:t>1/10/2014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B8470-D65D-4C23-A42A-6E89C654DC45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3897678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3568" y="1988838"/>
            <a:ext cx="7772400" cy="1470026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nl-BE" dirty="0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403649" y="3717035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B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31C389-5C46-4575-8755-D2062CEC905A}" type="slidenum">
              <a:rPr/>
              <a:pPr lvl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57848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B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19AB91-40D6-45F6-B98D-A9E8A3403673}" type="slidenum">
              <a:rPr/>
              <a:pPr lvl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3757701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47058" cy="603468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395532" y="274640"/>
            <a:ext cx="6120682" cy="603468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B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1B27CC-B335-40E0-B7B6-CB5344C17295}" type="slidenum">
              <a:rPr/>
              <a:pPr lvl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997676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B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8A886F9-9E41-4DA4-9DBE-E4AC25F486E1}" type="slidenum">
              <a:rPr/>
              <a:pPr lvl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4166917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cap="all"/>
            </a:lvl1pPr>
          </a:lstStyle>
          <a:p>
            <a:pPr lvl="0"/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B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B9D0BD-6E9D-4D04-BDFD-37EFCA7A8D78}" type="slidenum">
              <a:rPr/>
              <a:pPr lvl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3417834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95532" y="1196748"/>
            <a:ext cx="4104458" cy="5184574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48196" y="1196748"/>
            <a:ext cx="4028252" cy="5184574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B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108819-26D1-42EF-B9B0-464E2A1C9A5B}" type="slidenum">
              <a:rPr/>
              <a:pPr lvl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1848400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395532" y="1196748"/>
            <a:ext cx="4032449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395532" y="1844820"/>
            <a:ext cx="4032449" cy="4464493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4009" y="1196748"/>
            <a:ext cx="4032449" cy="648071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023" y="1844820"/>
            <a:ext cx="4031434" cy="4464493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B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5B5CF4-682A-448E-A133-C4FF782B716E}" type="slidenum">
              <a:rPr/>
              <a:pPr lvl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2448460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B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450EE7-11FE-464B-8D5A-7DDBEDF5963C}" type="slidenum">
              <a:rPr/>
              <a:pPr lvl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4127775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B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12CB35-24C3-42C9-8EC0-01ED1D4D49EF}" type="slidenum">
              <a:rPr/>
              <a:pPr lvl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225264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95532" y="908721"/>
            <a:ext cx="3096341" cy="864098"/>
          </a:xfrm>
        </p:spPr>
        <p:txBody>
          <a:bodyPr anchor="b" anchorCtr="0"/>
          <a:lstStyle>
            <a:lvl1pPr algn="l">
              <a:defRPr sz="2000"/>
            </a:lvl1pPr>
          </a:lstStyle>
          <a:p>
            <a:pPr lvl="0"/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047" y="116631"/>
            <a:ext cx="5173410" cy="6264691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spcBef>
                <a:spcPts val="500"/>
              </a:spcBef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395532" y="1772820"/>
            <a:ext cx="3096341" cy="4608511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B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2EF7CD-C481-49D5-953D-359D3B8CE5CC}" type="slidenum">
              <a:rPr/>
              <a:pPr lvl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3306239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/>
            </a:lvl1pPr>
          </a:lstStyle>
          <a:p>
            <a:pPr lvl="0"/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lang="nl-BE"/>
            </a:lvl1pPr>
          </a:lstStyle>
          <a:p>
            <a:pPr lvl="0"/>
            <a:r>
              <a:rPr lang="en-US" smtClean="0"/>
              <a:t>Click icon to add picture</a:t>
            </a:r>
            <a:endParaRPr lang="nl-BE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B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88B6B9-EE93-4C30-85FD-073F966BA986}" type="slidenum">
              <a:rPr/>
              <a:pPr lvl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1324270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595" y="0"/>
            <a:ext cx="7776862" cy="98073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nl-BE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395532" y="1196748"/>
            <a:ext cx="8280916" cy="525658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 dirty="0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395532" y="6492870"/>
            <a:ext cx="1944215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BE" sz="1200" b="1" i="0" u="none" strike="noStrike" kern="1200" cap="none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2339748" y="6492870"/>
            <a:ext cx="4392484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BE" sz="1200" b="1" i="0" u="none" strike="noStrike" kern="1200" cap="none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lvl="0"/>
            <a:endParaRPr lang="nl-B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596332" y="6492870"/>
            <a:ext cx="153686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BE" sz="1200" b="1" i="0" u="none" strike="noStrike" kern="1200" cap="none" spc="0" baseline="0">
                <a:solidFill>
                  <a:srgbClr val="004D9A"/>
                </a:solidFill>
                <a:uFillTx/>
                <a:latin typeface="Calibri"/>
              </a:defRPr>
            </a:lvl1pPr>
          </a:lstStyle>
          <a:p>
            <a:pPr lvl="0"/>
            <a:fld id="{EBA42254-799F-486E-8CFD-64C9D617EB03}" type="slidenum">
              <a:rPr/>
              <a:pPr lvl="0"/>
              <a:t>‹N°›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3800" b="1" i="0" u="none" strike="noStrike" kern="1200" cap="none" spc="0" baseline="0">
          <a:solidFill>
            <a:srgbClr val="004D9A"/>
          </a:solidFill>
          <a:uFillTx/>
          <a:latin typeface="Calibri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Clr>
          <a:srgbClr val="92D050"/>
        </a:buClr>
        <a:buSzPct val="100000"/>
        <a:buFont typeface="Arial" pitchFamily="34"/>
        <a:buChar char="•"/>
        <a:tabLst/>
        <a:defRPr lang="en-US" sz="3200" b="0" i="0" u="none" strike="noStrike" kern="1200" cap="none" spc="0" baseline="0">
          <a:solidFill>
            <a:srgbClr val="004D9A"/>
          </a:solidFill>
          <a:uFillTx/>
          <a:latin typeface="Calibri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Clr>
          <a:srgbClr val="92D050"/>
        </a:buClr>
        <a:buSzPct val="100000"/>
        <a:buFont typeface="Arial" pitchFamily="34"/>
        <a:buChar char="–"/>
        <a:tabLst/>
        <a:defRPr lang="en-US" sz="2800" b="0" i="0" u="none" strike="noStrike" kern="1200" cap="none" spc="0" baseline="0">
          <a:solidFill>
            <a:srgbClr val="004D9A"/>
          </a:solidFill>
          <a:uFillTx/>
          <a:latin typeface="Calibri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Clr>
          <a:srgbClr val="92D050"/>
        </a:buClr>
        <a:buSzPct val="100000"/>
        <a:buFont typeface="Wingdings" pitchFamily="2"/>
        <a:buChar char="Ø"/>
        <a:tabLst/>
        <a:defRPr lang="en-US" sz="2400" b="0" i="0" u="none" strike="noStrike" kern="1200" cap="none" spc="0" baseline="0">
          <a:solidFill>
            <a:srgbClr val="004D9A"/>
          </a:solidFill>
          <a:uFillTx/>
          <a:latin typeface="Calibri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92D050"/>
        </a:buClr>
        <a:buSzPct val="100000"/>
        <a:buFont typeface="Wingdings" pitchFamily="2"/>
        <a:buChar char="§"/>
        <a:tabLst/>
        <a:defRPr lang="en-US" sz="2000" b="0" i="0" u="none" strike="noStrike" kern="1200" cap="none" spc="0" baseline="0">
          <a:solidFill>
            <a:srgbClr val="004D9A"/>
          </a:solidFill>
          <a:uFillTx/>
          <a:latin typeface="Calibri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400"/>
        </a:spcBef>
        <a:spcAft>
          <a:spcPts val="0"/>
        </a:spcAft>
        <a:buClr>
          <a:srgbClr val="92D050"/>
        </a:buClr>
        <a:buSzPct val="100000"/>
        <a:buFont typeface="Arial" pitchFamily="34"/>
        <a:buChar char="»"/>
        <a:tabLst/>
        <a:defRPr lang="en-US" sz="1600" b="0" i="0" u="none" strike="noStrike" kern="1200" cap="none" spc="0" baseline="0">
          <a:solidFill>
            <a:srgbClr val="004D9A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MODEL FOR ‘COMPENSATION IN ENERGY’</a:t>
            </a:r>
            <a:br>
              <a:rPr lang="nl-BE" dirty="0" smtClean="0"/>
            </a:br>
            <a:r>
              <a:rPr lang="nl-BE" dirty="0" smtClean="0"/>
              <a:t>IN CASE OF CURTAILMENT OF GENERATION ON DSO GRID</a:t>
            </a:r>
            <a:endParaRPr lang="nl-BE" dirty="0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BE" sz="2600" dirty="0" smtClean="0"/>
              <a:t>CWAPE</a:t>
            </a:r>
          </a:p>
          <a:p>
            <a:r>
              <a:rPr lang="nl-BE" sz="2600" dirty="0" smtClean="0"/>
              <a:t>GT GFLEX 2</a:t>
            </a:r>
          </a:p>
          <a:p>
            <a:r>
              <a:rPr lang="nl-BE" sz="2600" dirty="0" smtClean="0"/>
              <a:t>1.10.2014</a:t>
            </a:r>
            <a:endParaRPr lang="nl-BE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099374" cy="1083600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nl-BE" dirty="0" err="1" smtClean="0"/>
              <a:t>October</a:t>
            </a:r>
            <a:r>
              <a:rPr lang="nl-BE" dirty="0" smtClean="0"/>
              <a:t> 1, 2014</a:t>
            </a:r>
            <a:endParaRPr lang="nl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FB31C389-5C46-4575-8755-D2062CEC905A}" type="slidenum">
              <a:rPr lang="nl-BE" smtClean="0"/>
              <a:pPr lvl="0"/>
              <a:t>1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ADVANTAGES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l-BE" sz="4000" dirty="0" smtClean="0"/>
              <a:t>No impact on commodity/</a:t>
            </a:r>
            <a:r>
              <a:rPr lang="nl-BE" sz="4000" dirty="0" err="1" smtClean="0"/>
              <a:t>balancing</a:t>
            </a:r>
            <a:r>
              <a:rPr lang="nl-BE" sz="4000" dirty="0" smtClean="0"/>
              <a:t> market (perimeter BRP)</a:t>
            </a:r>
          </a:p>
          <a:p>
            <a:r>
              <a:rPr lang="nl-BE" sz="4000" dirty="0" err="1" smtClean="0"/>
              <a:t>Proposal</a:t>
            </a:r>
            <a:r>
              <a:rPr lang="nl-BE" sz="4000" dirty="0" smtClean="0"/>
              <a:t> </a:t>
            </a:r>
            <a:r>
              <a:rPr lang="nl-BE" sz="4000" dirty="0" err="1" smtClean="0"/>
              <a:t>integrates</a:t>
            </a:r>
            <a:r>
              <a:rPr lang="nl-BE" sz="4000" dirty="0" smtClean="0"/>
              <a:t> </a:t>
            </a:r>
            <a:r>
              <a:rPr lang="nl-BE" sz="4000" dirty="0" err="1" smtClean="0"/>
              <a:t>existing</a:t>
            </a:r>
            <a:r>
              <a:rPr lang="nl-BE" sz="4000" dirty="0" smtClean="0"/>
              <a:t> tools or tools </a:t>
            </a:r>
            <a:r>
              <a:rPr lang="nl-BE" sz="4000" dirty="0" err="1" smtClean="0"/>
              <a:t>under</a:t>
            </a:r>
            <a:r>
              <a:rPr lang="nl-BE" sz="4000" dirty="0" smtClean="0"/>
              <a:t> </a:t>
            </a:r>
            <a:r>
              <a:rPr lang="nl-BE" sz="4000" dirty="0" err="1" smtClean="0"/>
              <a:t>development</a:t>
            </a:r>
            <a:r>
              <a:rPr lang="nl-BE" sz="4000" dirty="0" smtClean="0"/>
              <a:t>, e.g. </a:t>
            </a:r>
            <a:r>
              <a:rPr lang="nl-BE" sz="4000" dirty="0" err="1" smtClean="0"/>
              <a:t>know</a:t>
            </a:r>
            <a:r>
              <a:rPr lang="nl-BE" sz="4000" dirty="0" err="1"/>
              <a:t>-</a:t>
            </a:r>
            <a:r>
              <a:rPr lang="nl-BE" sz="4000" dirty="0" err="1" smtClean="0"/>
              <a:t>how</a:t>
            </a:r>
            <a:r>
              <a:rPr lang="nl-BE" sz="4000" dirty="0" smtClean="0"/>
              <a:t> of bidladder</a:t>
            </a:r>
          </a:p>
          <a:p>
            <a:r>
              <a:rPr lang="nl-BE" sz="4000" dirty="0" err="1" smtClean="0"/>
              <a:t>Proposal</a:t>
            </a:r>
            <a:r>
              <a:rPr lang="nl-BE" sz="4000" dirty="0" smtClean="0"/>
              <a:t> </a:t>
            </a:r>
            <a:r>
              <a:rPr lang="nl-BE" sz="4000" dirty="0" err="1"/>
              <a:t>could</a:t>
            </a:r>
            <a:r>
              <a:rPr lang="nl-BE" sz="4000" dirty="0"/>
              <a:t> </a:t>
            </a:r>
            <a:r>
              <a:rPr lang="nl-BE" sz="4000" dirty="0" err="1"/>
              <a:t>strengthen</a:t>
            </a:r>
            <a:r>
              <a:rPr lang="nl-BE" sz="4000" dirty="0"/>
              <a:t> - </a:t>
            </a:r>
            <a:r>
              <a:rPr lang="nl-BE" sz="4000" dirty="0" err="1"/>
              <a:t>if</a:t>
            </a:r>
            <a:r>
              <a:rPr lang="nl-BE" sz="4000" dirty="0"/>
              <a:t> </a:t>
            </a:r>
            <a:r>
              <a:rPr lang="nl-BE" sz="4000" dirty="0" err="1"/>
              <a:t>future</a:t>
            </a:r>
            <a:r>
              <a:rPr lang="nl-BE" sz="4000" dirty="0"/>
              <a:t> </a:t>
            </a:r>
            <a:r>
              <a:rPr lang="nl-BE" sz="4000" dirty="0" err="1"/>
              <a:t>integration</a:t>
            </a:r>
            <a:r>
              <a:rPr lang="nl-BE" sz="4000" dirty="0"/>
              <a:t> of </a:t>
            </a:r>
            <a:r>
              <a:rPr lang="nl-BE" sz="4000" dirty="0" err="1"/>
              <a:t>redispatch</a:t>
            </a:r>
            <a:r>
              <a:rPr lang="nl-BE" sz="4000" dirty="0"/>
              <a:t> tool in bidladder - the </a:t>
            </a:r>
            <a:r>
              <a:rPr lang="nl-BE" sz="4000" dirty="0" err="1"/>
              <a:t>balancing</a:t>
            </a:r>
            <a:r>
              <a:rPr lang="nl-BE" sz="4000" dirty="0"/>
              <a:t> market </a:t>
            </a:r>
            <a:r>
              <a:rPr lang="nl-BE" sz="4000" dirty="0" err="1"/>
              <a:t>creating</a:t>
            </a:r>
            <a:r>
              <a:rPr lang="nl-BE" sz="4000" dirty="0"/>
              <a:t> </a:t>
            </a:r>
            <a:r>
              <a:rPr lang="nl-BE" sz="4000" dirty="0" err="1"/>
              <a:t>liquidity</a:t>
            </a:r>
            <a:endParaRPr lang="nl-BE" sz="4000" dirty="0"/>
          </a:p>
          <a:p>
            <a:r>
              <a:rPr lang="nl-BE" sz="4000" dirty="0" err="1" smtClean="0"/>
              <a:t>Proprosal</a:t>
            </a:r>
            <a:r>
              <a:rPr lang="nl-BE" sz="4000" dirty="0" smtClean="0"/>
              <a:t> looks </a:t>
            </a:r>
            <a:r>
              <a:rPr lang="nl-BE" sz="4000" dirty="0" err="1" smtClean="0"/>
              <a:t>for</a:t>
            </a:r>
            <a:r>
              <a:rPr lang="nl-BE" sz="4000" dirty="0" smtClean="0"/>
              <a:t> most </a:t>
            </a:r>
            <a:r>
              <a:rPr lang="nl-BE" sz="4000" dirty="0" err="1" smtClean="0"/>
              <a:t>cost-efficient</a:t>
            </a:r>
            <a:r>
              <a:rPr lang="nl-BE" sz="4000" dirty="0" smtClean="0"/>
              <a:t> solution:</a:t>
            </a:r>
          </a:p>
          <a:p>
            <a:pPr lvl="1"/>
            <a:r>
              <a:rPr lang="nl-BE" sz="2900" dirty="0" smtClean="0"/>
              <a:t>Most </a:t>
            </a:r>
            <a:r>
              <a:rPr lang="nl-BE" sz="2900" dirty="0" err="1" smtClean="0"/>
              <a:t>favorable</a:t>
            </a:r>
            <a:r>
              <a:rPr lang="nl-BE" sz="2900" dirty="0" smtClean="0"/>
              <a:t> </a:t>
            </a:r>
            <a:r>
              <a:rPr lang="nl-BE" sz="2900" dirty="0" err="1" smtClean="0"/>
              <a:t>congestion</a:t>
            </a:r>
            <a:r>
              <a:rPr lang="nl-BE" sz="2900" dirty="0" smtClean="0"/>
              <a:t> bid (</a:t>
            </a:r>
            <a:r>
              <a:rPr lang="nl-BE" sz="2900" dirty="0" err="1" smtClean="0"/>
              <a:t>merit</a:t>
            </a:r>
            <a:r>
              <a:rPr lang="nl-BE" sz="2900" dirty="0" smtClean="0"/>
              <a:t> order)</a:t>
            </a:r>
          </a:p>
          <a:p>
            <a:pPr lvl="1"/>
            <a:r>
              <a:rPr lang="nl-BE" sz="2900" dirty="0" err="1" smtClean="0"/>
              <a:t>Cheapest</a:t>
            </a:r>
            <a:r>
              <a:rPr lang="nl-BE" sz="2900" dirty="0" smtClean="0"/>
              <a:t> </a:t>
            </a:r>
            <a:r>
              <a:rPr lang="nl-BE" sz="2900" dirty="0" err="1" smtClean="0"/>
              <a:t>compensation</a:t>
            </a:r>
            <a:r>
              <a:rPr lang="nl-BE" sz="2900" dirty="0" smtClean="0"/>
              <a:t> bid in </a:t>
            </a:r>
            <a:r>
              <a:rPr lang="nl-BE" sz="2900" dirty="0" err="1" smtClean="0"/>
              <a:t>whole</a:t>
            </a:r>
            <a:r>
              <a:rPr lang="nl-BE" sz="2900" dirty="0" smtClean="0"/>
              <a:t> system (</a:t>
            </a:r>
            <a:r>
              <a:rPr lang="nl-BE" sz="2900" dirty="0" err="1" smtClean="0"/>
              <a:t>merit</a:t>
            </a:r>
            <a:r>
              <a:rPr lang="nl-BE" sz="2900" dirty="0" smtClean="0"/>
              <a:t> order)</a:t>
            </a:r>
          </a:p>
          <a:p>
            <a:pPr lvl="1"/>
            <a:r>
              <a:rPr lang="nl-BE" sz="2900" dirty="0" smtClean="0"/>
              <a:t>DGO </a:t>
            </a:r>
            <a:r>
              <a:rPr lang="nl-BE" sz="2900" dirty="0" err="1" smtClean="0"/>
              <a:t>cost</a:t>
            </a:r>
            <a:r>
              <a:rPr lang="nl-BE" sz="2900" dirty="0" smtClean="0"/>
              <a:t> is </a:t>
            </a:r>
            <a:r>
              <a:rPr lang="nl-BE" sz="2900" dirty="0" err="1" smtClean="0"/>
              <a:t>limited</a:t>
            </a:r>
            <a:r>
              <a:rPr lang="nl-BE" sz="2900" dirty="0" smtClean="0"/>
              <a:t> </a:t>
            </a:r>
            <a:r>
              <a:rPr lang="nl-BE" sz="2900" dirty="0" err="1" smtClean="0"/>
              <a:t>to</a:t>
            </a:r>
            <a:r>
              <a:rPr lang="nl-BE" sz="2900" dirty="0" smtClean="0"/>
              <a:t> </a:t>
            </a:r>
            <a:r>
              <a:rPr lang="nl-BE" sz="2900" dirty="0" err="1" smtClean="0"/>
              <a:t>difference</a:t>
            </a:r>
            <a:r>
              <a:rPr lang="nl-BE" sz="2900" dirty="0" smtClean="0"/>
              <a:t> </a:t>
            </a:r>
            <a:r>
              <a:rPr lang="nl-BE" sz="2900" dirty="0" err="1" smtClean="0"/>
              <a:t>between</a:t>
            </a:r>
            <a:r>
              <a:rPr lang="nl-BE" sz="2900" dirty="0" smtClean="0"/>
              <a:t> </a:t>
            </a:r>
            <a:r>
              <a:rPr lang="nl-BE" sz="2900" dirty="0" err="1" smtClean="0"/>
              <a:t>both</a:t>
            </a:r>
            <a:r>
              <a:rPr lang="nl-BE" sz="2900" dirty="0" smtClean="0"/>
              <a:t> (net </a:t>
            </a:r>
            <a:r>
              <a:rPr lang="nl-BE" sz="2900" dirty="0" err="1" smtClean="0"/>
              <a:t>cost</a:t>
            </a:r>
            <a:r>
              <a:rPr lang="nl-BE" sz="2900" dirty="0" smtClean="0"/>
              <a:t> is incentive </a:t>
            </a:r>
            <a:r>
              <a:rPr lang="nl-BE" sz="2900" dirty="0" err="1" smtClean="0"/>
              <a:t>to</a:t>
            </a:r>
            <a:r>
              <a:rPr lang="nl-BE" sz="2900" dirty="0" smtClean="0"/>
              <a:t> </a:t>
            </a:r>
            <a:r>
              <a:rPr lang="nl-BE" sz="2900" dirty="0" err="1" smtClean="0"/>
              <a:t>invest</a:t>
            </a:r>
            <a:r>
              <a:rPr lang="nl-BE" sz="2900" dirty="0" smtClean="0"/>
              <a:t>)</a:t>
            </a:r>
          </a:p>
          <a:p>
            <a:r>
              <a:rPr lang="nl-BE" sz="4000" dirty="0" err="1" smtClean="0"/>
              <a:t>Extendable</a:t>
            </a:r>
            <a:r>
              <a:rPr lang="nl-BE" sz="4000" dirty="0" smtClean="0"/>
              <a:t> </a:t>
            </a:r>
            <a:r>
              <a:rPr lang="nl-BE" sz="4000" dirty="0" err="1" smtClean="0"/>
              <a:t>to</a:t>
            </a:r>
            <a:r>
              <a:rPr lang="nl-BE" sz="4000" dirty="0" smtClean="0"/>
              <a:t> </a:t>
            </a:r>
            <a:r>
              <a:rPr lang="nl-BE" sz="4000" dirty="0" err="1" smtClean="0"/>
              <a:t>other</a:t>
            </a:r>
            <a:r>
              <a:rPr lang="nl-BE" sz="4000" dirty="0" smtClean="0"/>
              <a:t> cases, e.g. </a:t>
            </a:r>
            <a:r>
              <a:rPr lang="nl-BE" sz="4000" dirty="0" err="1" smtClean="0"/>
              <a:t>generation</a:t>
            </a:r>
            <a:r>
              <a:rPr lang="nl-BE" sz="4000" dirty="0" smtClean="0"/>
              <a:t> up, load down </a:t>
            </a:r>
            <a:r>
              <a:rPr lang="nl-BE" sz="4000" dirty="0" err="1" smtClean="0"/>
              <a:t>and</a:t>
            </a:r>
            <a:r>
              <a:rPr lang="nl-BE" sz="4000" dirty="0" smtClean="0"/>
              <a:t> up</a:t>
            </a:r>
          </a:p>
          <a:p>
            <a:r>
              <a:rPr lang="nl-BE" sz="4000" dirty="0" smtClean="0"/>
              <a:t>Neutral </a:t>
            </a:r>
            <a:r>
              <a:rPr lang="nl-BE" sz="4000" dirty="0" err="1" smtClean="0"/>
              <a:t>for</a:t>
            </a:r>
            <a:r>
              <a:rPr lang="nl-BE" sz="4000" dirty="0" smtClean="0"/>
              <a:t> BRP, retailer </a:t>
            </a:r>
            <a:r>
              <a:rPr lang="nl-BE" sz="4000" dirty="0" err="1" smtClean="0"/>
              <a:t>and</a:t>
            </a:r>
            <a:r>
              <a:rPr lang="nl-BE" sz="4000" dirty="0" smtClean="0"/>
              <a:t> </a:t>
            </a:r>
            <a:r>
              <a:rPr lang="nl-BE" sz="4000" dirty="0" err="1" smtClean="0"/>
              <a:t>grid</a:t>
            </a:r>
            <a:r>
              <a:rPr lang="nl-BE" sz="4000" dirty="0" smtClean="0"/>
              <a:t> user</a:t>
            </a:r>
          </a:p>
          <a:p>
            <a:r>
              <a:rPr lang="nl-BE" sz="4000" dirty="0" smtClean="0"/>
              <a:t>Level </a:t>
            </a:r>
            <a:r>
              <a:rPr lang="nl-BE" sz="4000" dirty="0" err="1" smtClean="0"/>
              <a:t>playing</a:t>
            </a:r>
            <a:r>
              <a:rPr lang="nl-BE" sz="4000" dirty="0" smtClean="0"/>
              <a:t> field </a:t>
            </a:r>
            <a:r>
              <a:rPr lang="nl-BE" sz="4000" dirty="0" err="1" smtClean="0"/>
              <a:t>between</a:t>
            </a:r>
            <a:r>
              <a:rPr lang="nl-BE" sz="4000" dirty="0" smtClean="0"/>
              <a:t> </a:t>
            </a:r>
            <a:r>
              <a:rPr lang="nl-BE" sz="4000" dirty="0" err="1" smtClean="0"/>
              <a:t>grid</a:t>
            </a:r>
            <a:r>
              <a:rPr lang="nl-BE" sz="4000" dirty="0" smtClean="0"/>
              <a:t> users</a:t>
            </a:r>
            <a:endParaRPr lang="nl-BE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8A886F9-9E41-4DA4-9DBE-E4AC25F486E1}" type="slidenum">
              <a:rPr lang="nl-BE" smtClean="0"/>
              <a:pPr lvl="0"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4249853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nl-BE" smtClean="0"/>
              <a:t>April 4, 2014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8A886F9-9E41-4DA4-9DBE-E4AC25F486E1}" type="slidenum">
              <a:rPr lang="nl-BE" smtClean="0"/>
              <a:pPr lvl="0"/>
              <a:t>11</a:t>
            </a:fld>
            <a:endParaRPr lang="nl-BE"/>
          </a:p>
        </p:txBody>
      </p:sp>
      <p:pic>
        <p:nvPicPr>
          <p:cNvPr id="2052" name="Picture 4" descr="C:\Users\SH\AppData\Local\Microsoft\Windows\Temporary Internet Files\Content.IE5\1NLVDBP1\MC900078711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8108" y="1412776"/>
            <a:ext cx="1800200" cy="4366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99595" y="0"/>
            <a:ext cx="7776862" cy="980730"/>
          </a:xfrm>
        </p:spPr>
        <p:txBody>
          <a:bodyPr/>
          <a:lstStyle/>
          <a:p>
            <a:r>
              <a:rPr lang="nl-BE" dirty="0" smtClean="0"/>
              <a:t>QUESTIONS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xmlns="" val="2916767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CONTACT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BE" dirty="0" smtClean="0"/>
          </a:p>
          <a:p>
            <a:pPr marL="0" indent="0">
              <a:buNone/>
            </a:pPr>
            <a:endParaRPr lang="nl-BE" dirty="0"/>
          </a:p>
          <a:p>
            <a:pPr marL="0" indent="0" algn="ctr">
              <a:buNone/>
            </a:pPr>
            <a:r>
              <a:rPr lang="nl-BE" dirty="0" smtClean="0"/>
              <a:t>Vincent </a:t>
            </a:r>
            <a:r>
              <a:rPr lang="nl-BE" dirty="0" err="1" smtClean="0"/>
              <a:t>Debloca</a:t>
            </a:r>
            <a:endParaRPr lang="nl-BE" dirty="0" smtClean="0"/>
          </a:p>
          <a:p>
            <a:pPr marL="0" indent="0" algn="ctr">
              <a:buNone/>
            </a:pPr>
            <a:r>
              <a:rPr lang="nl-BE" dirty="0" smtClean="0"/>
              <a:t>vincent.deblocq@febeg.be</a:t>
            </a:r>
          </a:p>
          <a:p>
            <a:pPr marL="0" indent="0" algn="ctr">
              <a:buNone/>
            </a:pPr>
            <a:r>
              <a:rPr lang="nl-BE" dirty="0" smtClean="0"/>
              <a:t>0032-2 500 85 94</a:t>
            </a:r>
            <a:endParaRPr lang="nl-BE" dirty="0"/>
          </a:p>
          <a:p>
            <a:pPr marL="0" indent="0" algn="ctr">
              <a:buNone/>
            </a:pPr>
            <a:r>
              <a:rPr lang="nl-BE" dirty="0" smtClean="0"/>
              <a:t>www.febeg.be</a:t>
            </a:r>
            <a:endParaRPr lang="nl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nl-BE" smtClean="0"/>
              <a:t>April 4, 2014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8A886F9-9E41-4DA4-9DBE-E4AC25F486E1}" type="slidenum">
              <a:rPr lang="nl-BE" smtClean="0"/>
              <a:pPr lvl="0"/>
              <a:t>12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1098161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ESTIMATON VOLUMES                         REFERENCE PROFILE</a:t>
            </a:r>
            <a:endParaRPr lang="nl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nl-BE" smtClean="0"/>
              <a:t>May 19, 2014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8A886F9-9E41-4DA4-9DBE-E4AC25F486E1}" type="slidenum">
              <a:rPr lang="nl-BE" smtClean="0"/>
              <a:pPr lvl="0"/>
              <a:t>2</a:t>
            </a:fld>
            <a:endParaRPr lang="nl-BE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1141622511"/>
              </p:ext>
            </p:extLst>
          </p:nvPr>
        </p:nvGraphicFramePr>
        <p:xfrm>
          <a:off x="395536" y="1052736"/>
          <a:ext cx="835292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233137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BALANCE OF SYSTEM IS KEY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2" y="1196749"/>
            <a:ext cx="8352932" cy="4104459"/>
          </a:xfrm>
        </p:spPr>
        <p:txBody>
          <a:bodyPr>
            <a:normAutofit/>
          </a:bodyPr>
          <a:lstStyle/>
          <a:p>
            <a:r>
              <a:rPr lang="nl-BE" dirty="0" smtClean="0"/>
              <a:t>FEBEG </a:t>
            </a:r>
            <a:r>
              <a:rPr lang="nl-BE" dirty="0" err="1" smtClean="0"/>
              <a:t>congestion</a:t>
            </a:r>
            <a:r>
              <a:rPr lang="nl-BE" dirty="0" smtClean="0"/>
              <a:t> management model is </a:t>
            </a:r>
            <a:r>
              <a:rPr lang="nl-BE" dirty="0" err="1" smtClean="0"/>
              <a:t>based</a:t>
            </a:r>
            <a:r>
              <a:rPr lang="nl-BE" dirty="0" smtClean="0"/>
              <a:t> on </a:t>
            </a:r>
            <a:r>
              <a:rPr lang="nl-BE" dirty="0" err="1" smtClean="0"/>
              <a:t>neutralizing</a:t>
            </a:r>
            <a:r>
              <a:rPr lang="nl-BE" dirty="0" smtClean="0"/>
              <a:t> impact on </a:t>
            </a:r>
            <a:r>
              <a:rPr lang="nl-BE" dirty="0" err="1" smtClean="0"/>
              <a:t>balancing</a:t>
            </a:r>
            <a:r>
              <a:rPr lang="nl-BE" dirty="0" smtClean="0"/>
              <a:t> market (‘</a:t>
            </a:r>
            <a:r>
              <a:rPr lang="nl-BE" dirty="0" err="1" smtClean="0"/>
              <a:t>redispatch</a:t>
            </a:r>
            <a:r>
              <a:rPr lang="nl-BE" dirty="0" smtClean="0"/>
              <a:t>’)</a:t>
            </a:r>
          </a:p>
          <a:p>
            <a:endParaRPr lang="nl-BE" sz="1000" dirty="0" smtClean="0"/>
          </a:p>
          <a:p>
            <a:r>
              <a:rPr lang="nl-BE" dirty="0" err="1" smtClean="0"/>
              <a:t>Inspired</a:t>
            </a:r>
            <a:r>
              <a:rPr lang="nl-BE" dirty="0" smtClean="0"/>
              <a:t> </a:t>
            </a:r>
            <a:r>
              <a:rPr lang="nl-BE" dirty="0" err="1" smtClean="0"/>
              <a:t>by</a:t>
            </a:r>
            <a:r>
              <a:rPr lang="nl-BE" dirty="0" smtClean="0"/>
              <a:t> Elia </a:t>
            </a:r>
            <a:r>
              <a:rPr lang="nl-BE" dirty="0" err="1" smtClean="0"/>
              <a:t>congestion</a:t>
            </a:r>
            <a:r>
              <a:rPr lang="nl-BE" dirty="0" smtClean="0"/>
              <a:t> </a:t>
            </a:r>
            <a:r>
              <a:rPr lang="nl-BE" dirty="0" err="1" smtClean="0"/>
              <a:t>rules</a:t>
            </a:r>
            <a:r>
              <a:rPr lang="nl-BE" dirty="0" smtClean="0"/>
              <a:t> in ‘CIPU’:</a:t>
            </a:r>
            <a:endParaRPr lang="nl-BE" dirty="0" smtClean="0">
              <a:solidFill>
                <a:srgbClr val="FF0000"/>
              </a:solidFill>
            </a:endParaRPr>
          </a:p>
          <a:p>
            <a:pPr lvl="1"/>
            <a:r>
              <a:rPr lang="nl-BE" dirty="0" err="1"/>
              <a:t>O</a:t>
            </a:r>
            <a:r>
              <a:rPr lang="nl-BE" dirty="0" err="1" smtClean="0"/>
              <a:t>utcome</a:t>
            </a:r>
            <a:r>
              <a:rPr lang="nl-BE" dirty="0" smtClean="0"/>
              <a:t> of </a:t>
            </a:r>
            <a:r>
              <a:rPr lang="nl-BE" dirty="0" err="1" smtClean="0"/>
              <a:t>learning</a:t>
            </a:r>
            <a:r>
              <a:rPr lang="nl-BE" dirty="0" smtClean="0"/>
              <a:t> curve</a:t>
            </a:r>
          </a:p>
          <a:p>
            <a:pPr lvl="1"/>
            <a:r>
              <a:rPr lang="nl-BE" dirty="0" smtClean="0"/>
              <a:t>EU </a:t>
            </a:r>
            <a:r>
              <a:rPr lang="nl-BE" dirty="0" err="1" smtClean="0"/>
              <a:t>supported</a:t>
            </a:r>
            <a:r>
              <a:rPr lang="nl-BE" dirty="0" smtClean="0"/>
              <a:t> system</a:t>
            </a:r>
          </a:p>
          <a:p>
            <a:pPr lvl="1"/>
            <a:r>
              <a:rPr lang="nl-BE" dirty="0" err="1" smtClean="0"/>
              <a:t>Respects</a:t>
            </a:r>
            <a:r>
              <a:rPr lang="nl-BE" dirty="0" smtClean="0"/>
              <a:t> the BRP-</a:t>
            </a:r>
            <a:r>
              <a:rPr lang="nl-BE" dirty="0" err="1" smtClean="0"/>
              <a:t>balancing</a:t>
            </a:r>
            <a:r>
              <a:rPr lang="nl-BE" dirty="0" smtClean="0"/>
              <a:t> </a:t>
            </a:r>
            <a:r>
              <a:rPr lang="nl-BE" dirty="0" err="1" smtClean="0"/>
              <a:t>obligation</a:t>
            </a:r>
            <a:endParaRPr lang="nl-BE" dirty="0" smtClean="0"/>
          </a:p>
          <a:p>
            <a:pPr marL="457200" lvl="1" indent="0">
              <a:buNone/>
            </a:pPr>
            <a:endParaRPr lang="nl-B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8A886F9-9E41-4DA4-9DBE-E4AC25F486E1}" type="slidenum">
              <a:rPr lang="nl-BE" smtClean="0"/>
              <a:pPr lvl="0"/>
              <a:t>3</a:t>
            </a:fld>
            <a:endParaRPr lang="nl-BE"/>
          </a:p>
        </p:txBody>
      </p:sp>
      <p:sp>
        <p:nvSpPr>
          <p:cNvPr id="6" name="Pentagon 5"/>
          <p:cNvSpPr/>
          <p:nvPr/>
        </p:nvSpPr>
        <p:spPr>
          <a:xfrm>
            <a:off x="683568" y="5306294"/>
            <a:ext cx="7776864" cy="1008112"/>
          </a:xfrm>
          <a:prstGeom prst="homePlat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BE" sz="3200" dirty="0" err="1" smtClean="0">
                <a:solidFill>
                  <a:schemeClr val="accent1">
                    <a:lumMod val="75000"/>
                  </a:schemeClr>
                </a:solidFill>
              </a:rPr>
              <a:t>Main</a:t>
            </a:r>
            <a:r>
              <a:rPr lang="nl-BE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3200" dirty="0">
                <a:solidFill>
                  <a:schemeClr val="accent1">
                    <a:lumMod val="75000"/>
                  </a:schemeClr>
                </a:solidFill>
              </a:rPr>
              <a:t>goal: system </a:t>
            </a:r>
            <a:r>
              <a:rPr lang="nl-BE" sz="3200" dirty="0" err="1">
                <a:solidFill>
                  <a:schemeClr val="accent1">
                    <a:lumMod val="75000"/>
                  </a:schemeClr>
                </a:solidFill>
              </a:rPr>
              <a:t>balance</a:t>
            </a:r>
            <a:r>
              <a:rPr lang="nl-BE" sz="3200" dirty="0">
                <a:solidFill>
                  <a:schemeClr val="accent1">
                    <a:lumMod val="75000"/>
                  </a:schemeClr>
                </a:solidFill>
              </a:rPr>
              <a:t> is </a:t>
            </a:r>
            <a:r>
              <a:rPr lang="nl-BE" sz="3200" dirty="0" err="1" smtClean="0">
                <a:solidFill>
                  <a:schemeClr val="accent1">
                    <a:lumMod val="75000"/>
                  </a:schemeClr>
                </a:solidFill>
              </a:rPr>
              <a:t>not</a:t>
            </a:r>
            <a:r>
              <a:rPr lang="nl-BE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3200" dirty="0" err="1" smtClean="0">
                <a:solidFill>
                  <a:schemeClr val="accent1">
                    <a:lumMod val="75000"/>
                  </a:schemeClr>
                </a:solidFill>
              </a:rPr>
              <a:t>influenced</a:t>
            </a:r>
            <a:r>
              <a:rPr lang="nl-BE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3200" dirty="0" err="1" smtClean="0">
                <a:solidFill>
                  <a:schemeClr val="accent1">
                    <a:lumMod val="75000"/>
                  </a:schemeClr>
                </a:solidFill>
              </a:rPr>
              <a:t>by</a:t>
            </a:r>
            <a:r>
              <a:rPr lang="nl-BE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3200" dirty="0" err="1" smtClean="0">
                <a:solidFill>
                  <a:schemeClr val="accent1">
                    <a:lumMod val="75000"/>
                  </a:schemeClr>
                </a:solidFill>
              </a:rPr>
              <a:t>congestion</a:t>
            </a:r>
            <a:r>
              <a:rPr lang="nl-BE" sz="3200" dirty="0" smtClean="0">
                <a:solidFill>
                  <a:schemeClr val="accent1">
                    <a:lumMod val="75000"/>
                  </a:schemeClr>
                </a:solidFill>
              </a:rPr>
              <a:t> management on DSO level</a:t>
            </a:r>
            <a:endParaRPr lang="nl-BE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2843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215" y="27108"/>
            <a:ext cx="7776862" cy="980730"/>
          </a:xfrm>
        </p:spPr>
        <p:txBody>
          <a:bodyPr>
            <a:normAutofit/>
          </a:bodyPr>
          <a:lstStyle/>
          <a:p>
            <a:r>
              <a:rPr lang="nl-BE" dirty="0" smtClean="0"/>
              <a:t>GENERAL PROCESS</a:t>
            </a:r>
            <a:endParaRPr lang="nl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8A886F9-9E41-4DA4-9DBE-E4AC25F486E1}" type="slidenum">
              <a:rPr lang="nl-BE" smtClean="0"/>
              <a:pPr lvl="0"/>
              <a:t>4</a:t>
            </a:fld>
            <a:endParaRPr lang="nl-BE"/>
          </a:p>
        </p:txBody>
      </p:sp>
      <p:sp>
        <p:nvSpPr>
          <p:cNvPr id="50" name="Rounded Rectangle 49"/>
          <p:cNvSpPr/>
          <p:nvPr/>
        </p:nvSpPr>
        <p:spPr bwMode="auto">
          <a:xfrm>
            <a:off x="963118" y="2017898"/>
            <a:ext cx="1367249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Distribution </a:t>
            </a:r>
            <a:r>
              <a:rPr lang="nl-BE" sz="1600" dirty="0" err="1">
                <a:latin typeface="Arial" charset="0"/>
                <a:cs typeface="Arial" charset="0"/>
              </a:rPr>
              <a:t>Grid</a:t>
            </a:r>
            <a:r>
              <a:rPr lang="nl-BE" sz="1600" dirty="0">
                <a:latin typeface="Arial" charset="0"/>
                <a:cs typeface="Arial" charset="0"/>
              </a:rPr>
              <a:t> User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51" name="Rounded Rectangle 50"/>
          <p:cNvSpPr/>
          <p:nvPr/>
        </p:nvSpPr>
        <p:spPr bwMode="auto">
          <a:xfrm>
            <a:off x="673706" y="1834666"/>
            <a:ext cx="4628426" cy="2668014"/>
          </a:xfrm>
          <a:prstGeom prst="roundRect">
            <a:avLst/>
          </a:prstGeom>
          <a:noFill/>
          <a:ln w="9525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b" anchorCtr="0" compatLnSpc="1">
            <a:prstTxWarp prst="textNoShape">
              <a:avLst/>
            </a:prstTxWarp>
          </a:bodyPr>
          <a:lstStyle/>
          <a:p>
            <a:pPr defTabSz="1024005"/>
            <a:r>
              <a:rPr lang="nl-BE" sz="1600" dirty="0">
                <a:latin typeface="Arial" charset="0"/>
                <a:cs typeface="Arial" charset="0"/>
              </a:rPr>
              <a:t>DSO  </a:t>
            </a:r>
          </a:p>
        </p:txBody>
      </p:sp>
      <p:sp>
        <p:nvSpPr>
          <p:cNvPr id="52" name="Rounded Rectangle 51"/>
          <p:cNvSpPr/>
          <p:nvPr/>
        </p:nvSpPr>
        <p:spPr bwMode="auto">
          <a:xfrm>
            <a:off x="6095701" y="2026914"/>
            <a:ext cx="1284515" cy="807963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en-US" sz="1600" dirty="0" smtClean="0">
                <a:latin typeface="Arial" charset="0"/>
                <a:cs typeface="Arial" charset="0"/>
              </a:rPr>
              <a:t>TSO </a:t>
            </a:r>
            <a:r>
              <a:rPr lang="en-US" sz="1600" dirty="0" err="1" smtClean="0">
                <a:latin typeface="Arial" charset="0"/>
                <a:cs typeface="Arial" charset="0"/>
              </a:rPr>
              <a:t>Compen-sation</a:t>
            </a:r>
            <a:r>
              <a:rPr lang="en-US" sz="1600" dirty="0" smtClean="0">
                <a:latin typeface="Arial" charset="0"/>
                <a:cs typeface="Arial" charset="0"/>
              </a:rPr>
              <a:t> Tool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53" name="Rounded Rectangle 52"/>
          <p:cNvSpPr/>
          <p:nvPr/>
        </p:nvSpPr>
        <p:spPr bwMode="auto">
          <a:xfrm>
            <a:off x="3603631" y="4866697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BRP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54" name="Rounded Rectangle 53"/>
          <p:cNvSpPr/>
          <p:nvPr/>
        </p:nvSpPr>
        <p:spPr bwMode="auto">
          <a:xfrm>
            <a:off x="963118" y="4872825"/>
            <a:ext cx="1367251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Retailer</a:t>
            </a:r>
            <a:endParaRPr lang="en-US" sz="1600" dirty="0">
              <a:latin typeface="Arial" charset="0"/>
              <a:cs typeface="Arial" charset="0"/>
            </a:endParaRPr>
          </a:p>
        </p:txBody>
      </p:sp>
      <p:cxnSp>
        <p:nvCxnSpPr>
          <p:cNvPr id="55" name="Straight Arrow Connector 54"/>
          <p:cNvCxnSpPr>
            <a:stCxn id="50" idx="2"/>
            <a:endCxn id="54" idx="0"/>
          </p:cNvCxnSpPr>
          <p:nvPr/>
        </p:nvCxnSpPr>
        <p:spPr bwMode="auto">
          <a:xfrm>
            <a:off x="1646743" y="2825861"/>
            <a:ext cx="1" cy="204696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56" name="Straight Arrow Connector 55"/>
          <p:cNvCxnSpPr>
            <a:stCxn id="54" idx="3"/>
            <a:endCxn id="53" idx="1"/>
          </p:cNvCxnSpPr>
          <p:nvPr/>
        </p:nvCxnSpPr>
        <p:spPr bwMode="auto">
          <a:xfrm flipV="1">
            <a:off x="2330369" y="5270679"/>
            <a:ext cx="1273262" cy="612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57" name="Straight Arrow Connector 19"/>
          <p:cNvCxnSpPr>
            <a:stCxn id="53" idx="3"/>
            <a:endCxn id="52" idx="2"/>
          </p:cNvCxnSpPr>
          <p:nvPr/>
        </p:nvCxnSpPr>
        <p:spPr bwMode="auto">
          <a:xfrm flipV="1">
            <a:off x="4888146" y="2834877"/>
            <a:ext cx="1849813" cy="2435802"/>
          </a:xfrm>
          <a:prstGeom prst="bentConnector2">
            <a:avLst/>
          </a:prstGeom>
          <a:noFill/>
          <a:ln w="25400" cap="flat" cmpd="sng" algn="ctr">
            <a:solidFill>
              <a:srgbClr val="92D05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58" name="Rounded Rectangle 57"/>
          <p:cNvSpPr/>
          <p:nvPr/>
        </p:nvSpPr>
        <p:spPr bwMode="auto">
          <a:xfrm>
            <a:off x="3603630" y="3596050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DSO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3603631" y="2033064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 smtClean="0">
                <a:latin typeface="Arial" charset="0"/>
                <a:cs typeface="Arial" charset="0"/>
              </a:rPr>
              <a:t>FSP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41" name="Rounded Rectangle 40"/>
          <p:cNvSpPr/>
          <p:nvPr/>
        </p:nvSpPr>
        <p:spPr bwMode="auto">
          <a:xfrm>
            <a:off x="6907810" y="3562295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B</a:t>
            </a:r>
            <a:r>
              <a:rPr lang="nl-BE" sz="1600" dirty="0" smtClean="0">
                <a:latin typeface="Arial" charset="0"/>
                <a:cs typeface="Arial" charset="0"/>
              </a:rPr>
              <a:t>SP</a:t>
            </a:r>
            <a:endParaRPr lang="en-US" sz="1600" dirty="0">
              <a:latin typeface="Arial" charset="0"/>
              <a:cs typeface="Arial" charset="0"/>
            </a:endParaRPr>
          </a:p>
        </p:txBody>
      </p:sp>
      <p:cxnSp>
        <p:nvCxnSpPr>
          <p:cNvPr id="59" name="Straight Arrow Connector 58"/>
          <p:cNvCxnSpPr>
            <a:endCxn id="41" idx="0"/>
          </p:cNvCxnSpPr>
          <p:nvPr/>
        </p:nvCxnSpPr>
        <p:spPr bwMode="auto">
          <a:xfrm>
            <a:off x="6737959" y="2819733"/>
            <a:ext cx="812109" cy="74256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64" name="Straight Arrow Connector 63"/>
          <p:cNvCxnSpPr/>
          <p:nvPr/>
        </p:nvCxnSpPr>
        <p:spPr bwMode="auto">
          <a:xfrm flipH="1" flipV="1">
            <a:off x="4227551" y="2838382"/>
            <a:ext cx="2" cy="770068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65" name="Straight Arrow Connector 64"/>
          <p:cNvCxnSpPr/>
          <p:nvPr/>
        </p:nvCxnSpPr>
        <p:spPr bwMode="auto">
          <a:xfrm flipV="1">
            <a:off x="4221035" y="2867121"/>
            <a:ext cx="2553211" cy="750223"/>
          </a:xfrm>
          <a:prstGeom prst="straightConnector1">
            <a:avLst/>
          </a:prstGeom>
          <a:noFill/>
          <a:ln w="25400" cap="flat" cmpd="sng" algn="ctr">
            <a:solidFill>
              <a:srgbClr val="92D05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46" name="Rectangle 45"/>
          <p:cNvSpPr/>
          <p:nvPr/>
        </p:nvSpPr>
        <p:spPr>
          <a:xfrm>
            <a:off x="851168" y="908720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sz="3600" dirty="0" err="1">
                <a:solidFill>
                  <a:srgbClr val="FF0000"/>
                </a:solidFill>
              </a:rPr>
              <a:t>Congestion</a:t>
            </a:r>
            <a:r>
              <a:rPr lang="nl-BE" sz="3600" dirty="0">
                <a:solidFill>
                  <a:srgbClr val="FF0000"/>
                </a:solidFill>
              </a:rPr>
              <a:t> </a:t>
            </a:r>
            <a:r>
              <a:rPr lang="nl-BE" sz="3600" dirty="0" err="1">
                <a:solidFill>
                  <a:srgbClr val="FF0000"/>
                </a:solidFill>
              </a:rPr>
              <a:t>bids</a:t>
            </a:r>
            <a:r>
              <a:rPr lang="nl-BE" sz="3600" dirty="0">
                <a:solidFill>
                  <a:srgbClr val="FF0000"/>
                </a:solidFill>
              </a:rPr>
              <a:t> </a:t>
            </a:r>
            <a:r>
              <a:rPr lang="nl-BE" sz="3600" dirty="0"/>
              <a:t>= </a:t>
            </a:r>
            <a:r>
              <a:rPr lang="nl-BE" sz="3600" dirty="0" err="1">
                <a:solidFill>
                  <a:srgbClr val="92D050"/>
                </a:solidFill>
              </a:rPr>
              <a:t>compensation</a:t>
            </a:r>
            <a:r>
              <a:rPr lang="nl-BE" sz="3600" dirty="0">
                <a:solidFill>
                  <a:srgbClr val="92D050"/>
                </a:solidFill>
              </a:rPr>
              <a:t> </a:t>
            </a:r>
            <a:r>
              <a:rPr lang="nl-BE" sz="3600" dirty="0" err="1">
                <a:solidFill>
                  <a:srgbClr val="92D050"/>
                </a:solidFill>
              </a:rPr>
              <a:t>bids</a:t>
            </a:r>
            <a:endParaRPr lang="nl-BE" sz="3600" dirty="0">
              <a:solidFill>
                <a:srgbClr val="92D05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221035" y="2984007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FF0000"/>
                </a:solidFill>
              </a:rPr>
              <a:t>- 3 MW</a:t>
            </a:r>
            <a:endParaRPr lang="nl-BE" dirty="0">
              <a:solidFill>
                <a:srgbClr val="FF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642284" y="378234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- 3 MW</a:t>
            </a:r>
            <a:endParaRPr lang="nl-BE" dirty="0"/>
          </a:p>
        </p:txBody>
      </p:sp>
      <p:sp>
        <p:nvSpPr>
          <p:cNvPr id="79" name="TextBox 78"/>
          <p:cNvSpPr txBox="1"/>
          <p:nvPr/>
        </p:nvSpPr>
        <p:spPr>
          <a:xfrm>
            <a:off x="2498948" y="493425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- 3 MW</a:t>
            </a:r>
            <a:endParaRPr lang="nl-BE" dirty="0"/>
          </a:p>
        </p:txBody>
      </p:sp>
      <p:sp>
        <p:nvSpPr>
          <p:cNvPr id="80" name="TextBox 79"/>
          <p:cNvSpPr txBox="1"/>
          <p:nvPr/>
        </p:nvSpPr>
        <p:spPr>
          <a:xfrm>
            <a:off x="5497640" y="493425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92D050"/>
                </a:solidFill>
              </a:rPr>
              <a:t>+ 3 MW</a:t>
            </a:r>
            <a:endParaRPr lang="nl-BE" dirty="0">
              <a:solidFill>
                <a:srgbClr val="92D05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525264" y="315948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92D050"/>
                </a:solidFill>
              </a:rPr>
              <a:t>+ 3 MW</a:t>
            </a:r>
            <a:endParaRPr lang="nl-BE" dirty="0">
              <a:solidFill>
                <a:srgbClr val="92D050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2901925" y="5869636"/>
            <a:ext cx="2866738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400" dirty="0" smtClean="0"/>
              <a:t>BRP is </a:t>
            </a:r>
            <a:r>
              <a:rPr lang="nl-BE" sz="2400" dirty="0" err="1" smtClean="0"/>
              <a:t>balanced</a:t>
            </a:r>
            <a:r>
              <a:rPr lang="nl-BE" sz="2400" dirty="0" smtClean="0"/>
              <a:t>!</a:t>
            </a:r>
            <a:endParaRPr lang="nl-BE" sz="2400" dirty="0"/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314581" y="2432732"/>
            <a:ext cx="1292997" cy="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554915" y="242105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FF0000"/>
                </a:solidFill>
              </a:rPr>
              <a:t>- 3 MW</a:t>
            </a:r>
            <a:endParaRPr lang="nl-BE" dirty="0">
              <a:solidFill>
                <a:srgbClr val="FF0000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>
            <a:off x="1640794" y="2835981"/>
            <a:ext cx="2599144" cy="77631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239263" y="315948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FF0000"/>
                </a:solidFill>
              </a:rPr>
              <a:t>- 3 MW</a:t>
            </a:r>
            <a:endParaRPr lang="nl-B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5479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3300" dirty="0" smtClean="0"/>
              <a:t>CONGESTION BIDS = COMPENSATIONS BIDS</a:t>
            </a:r>
            <a:endParaRPr lang="nl-BE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2" y="1196749"/>
            <a:ext cx="8280924" cy="4680523"/>
          </a:xfrm>
        </p:spPr>
        <p:txBody>
          <a:bodyPr>
            <a:normAutofit/>
          </a:bodyPr>
          <a:lstStyle/>
          <a:p>
            <a:r>
              <a:rPr lang="nl-BE" sz="2800" dirty="0" err="1" smtClean="0"/>
              <a:t>Congestion</a:t>
            </a:r>
            <a:r>
              <a:rPr lang="nl-BE" sz="2800" dirty="0" smtClean="0"/>
              <a:t> </a:t>
            </a:r>
            <a:r>
              <a:rPr lang="nl-BE" sz="2800" dirty="0" err="1" smtClean="0"/>
              <a:t>bids</a:t>
            </a:r>
            <a:r>
              <a:rPr lang="nl-BE" sz="2800" dirty="0" smtClean="0"/>
              <a:t>: DSO </a:t>
            </a:r>
            <a:r>
              <a:rPr lang="nl-BE" sz="2800" dirty="0" err="1" smtClean="0"/>
              <a:t>adapts</a:t>
            </a:r>
            <a:r>
              <a:rPr lang="nl-BE" sz="2800" dirty="0" smtClean="0"/>
              <a:t> </a:t>
            </a:r>
            <a:r>
              <a:rPr lang="nl-BE" sz="2800" dirty="0" err="1" smtClean="0"/>
              <a:t>generation</a:t>
            </a:r>
            <a:r>
              <a:rPr lang="nl-BE" sz="2800" dirty="0" smtClean="0"/>
              <a:t> (= </a:t>
            </a:r>
            <a:r>
              <a:rPr lang="nl-BE" sz="2800" dirty="0" err="1" smtClean="0"/>
              <a:t>curtailment</a:t>
            </a:r>
            <a:r>
              <a:rPr lang="nl-BE" sz="2800" dirty="0" smtClean="0"/>
              <a:t>) </a:t>
            </a:r>
            <a:r>
              <a:rPr lang="nl-BE" sz="2800" dirty="0" err="1" smtClean="0"/>
              <a:t>to</a:t>
            </a:r>
            <a:r>
              <a:rPr lang="nl-BE" sz="2800" dirty="0" smtClean="0"/>
              <a:t> deal </a:t>
            </a:r>
            <a:r>
              <a:rPr lang="nl-BE" sz="2800" dirty="0" err="1" smtClean="0"/>
              <a:t>with</a:t>
            </a:r>
            <a:r>
              <a:rPr lang="nl-BE" sz="2800" dirty="0" smtClean="0"/>
              <a:t> system </a:t>
            </a:r>
            <a:r>
              <a:rPr lang="nl-BE" sz="2800" dirty="0" err="1" smtClean="0"/>
              <a:t>constraints</a:t>
            </a:r>
            <a:endParaRPr lang="nl-BE" sz="2800" dirty="0" smtClean="0"/>
          </a:p>
          <a:p>
            <a:pPr lvl="2"/>
            <a:r>
              <a:rPr lang="nl-BE" dirty="0" smtClean="0"/>
              <a:t>Connection agreement: </a:t>
            </a:r>
            <a:r>
              <a:rPr lang="nl-BE" dirty="0" err="1" smtClean="0"/>
              <a:t>technical</a:t>
            </a:r>
            <a:r>
              <a:rPr lang="nl-BE" dirty="0" smtClean="0"/>
              <a:t> flexibility </a:t>
            </a:r>
            <a:r>
              <a:rPr lang="nl-BE" b="1" dirty="0" err="1" smtClean="0"/>
              <a:t>imposed</a:t>
            </a:r>
            <a:r>
              <a:rPr lang="nl-BE" b="1" dirty="0" smtClean="0"/>
              <a:t> in the </a:t>
            </a:r>
            <a:r>
              <a:rPr lang="nl-BE" b="1" dirty="0" err="1" smtClean="0"/>
              <a:t>connection</a:t>
            </a:r>
            <a:r>
              <a:rPr lang="nl-BE" b="1" dirty="0" smtClean="0"/>
              <a:t> agreement</a:t>
            </a:r>
            <a:r>
              <a:rPr lang="nl-BE" dirty="0" smtClean="0"/>
              <a:t> </a:t>
            </a:r>
            <a:r>
              <a:rPr lang="nl-BE" dirty="0" err="1" smtClean="0"/>
              <a:t>between</a:t>
            </a:r>
            <a:r>
              <a:rPr lang="nl-BE" dirty="0" smtClean="0"/>
              <a:t> GU </a:t>
            </a:r>
            <a:r>
              <a:rPr lang="nl-BE" dirty="0" err="1" smtClean="0"/>
              <a:t>and</a:t>
            </a:r>
            <a:r>
              <a:rPr lang="nl-BE" dirty="0" smtClean="0"/>
              <a:t> DSO</a:t>
            </a:r>
          </a:p>
          <a:p>
            <a:pPr lvl="2"/>
            <a:r>
              <a:rPr lang="nl-BE" dirty="0" smtClean="0"/>
              <a:t>Commercial agreement: flexibility </a:t>
            </a:r>
            <a:r>
              <a:rPr lang="nl-BE" dirty="0"/>
              <a:t>services </a:t>
            </a:r>
            <a:r>
              <a:rPr lang="nl-BE" dirty="0" err="1"/>
              <a:t>offered</a:t>
            </a:r>
            <a:r>
              <a:rPr lang="nl-BE" dirty="0"/>
              <a:t> </a:t>
            </a:r>
            <a:r>
              <a:rPr lang="nl-BE" b="1" dirty="0" smtClean="0"/>
              <a:t>on </a:t>
            </a:r>
            <a:r>
              <a:rPr lang="nl-BE" b="1" dirty="0"/>
              <a:t>a </a:t>
            </a:r>
            <a:r>
              <a:rPr lang="nl-BE" b="1" dirty="0" err="1"/>
              <a:t>voluntary</a:t>
            </a:r>
            <a:r>
              <a:rPr lang="nl-BE" b="1" dirty="0"/>
              <a:t> basis</a:t>
            </a:r>
            <a:r>
              <a:rPr lang="nl-BE" dirty="0"/>
              <a:t> </a:t>
            </a:r>
            <a:r>
              <a:rPr lang="nl-BE" dirty="0" err="1" smtClean="0"/>
              <a:t>to</a:t>
            </a:r>
            <a:r>
              <a:rPr lang="nl-BE" dirty="0" smtClean="0"/>
              <a:t> </a:t>
            </a:r>
            <a:r>
              <a:rPr lang="nl-BE" dirty="0"/>
              <a:t>a </a:t>
            </a:r>
            <a:r>
              <a:rPr lang="nl-BE" dirty="0" smtClean="0"/>
              <a:t>DSO, e.g. </a:t>
            </a:r>
            <a:r>
              <a:rPr lang="nl-BE" dirty="0" err="1" smtClean="0"/>
              <a:t>generation</a:t>
            </a:r>
            <a:r>
              <a:rPr lang="nl-BE" dirty="0" smtClean="0"/>
              <a:t> down </a:t>
            </a:r>
            <a:r>
              <a:rPr lang="nl-BE" dirty="0" err="1" smtClean="0"/>
              <a:t>by</a:t>
            </a:r>
            <a:r>
              <a:rPr lang="nl-BE" dirty="0" smtClean="0"/>
              <a:t> GU </a:t>
            </a:r>
            <a:r>
              <a:rPr lang="nl-BE" dirty="0" err="1" smtClean="0"/>
              <a:t>with</a:t>
            </a:r>
            <a:r>
              <a:rPr lang="nl-BE" dirty="0" smtClean="0"/>
              <a:t> </a:t>
            </a:r>
            <a:r>
              <a:rPr lang="nl-BE" dirty="0" err="1" smtClean="0"/>
              <a:t>firm</a:t>
            </a:r>
            <a:r>
              <a:rPr lang="nl-BE" dirty="0" smtClean="0"/>
              <a:t> </a:t>
            </a:r>
            <a:r>
              <a:rPr lang="nl-BE" dirty="0" err="1" smtClean="0"/>
              <a:t>capacity</a:t>
            </a:r>
            <a:r>
              <a:rPr lang="nl-BE" dirty="0" smtClean="0"/>
              <a:t> or </a:t>
            </a:r>
            <a:r>
              <a:rPr lang="nl-BE" dirty="0" err="1" smtClean="0"/>
              <a:t>consumption</a:t>
            </a:r>
            <a:r>
              <a:rPr lang="nl-BE" dirty="0" smtClean="0"/>
              <a:t> up</a:t>
            </a:r>
          </a:p>
          <a:p>
            <a:pPr marL="342900" lvl="1" indent="-342900">
              <a:spcBef>
                <a:spcPts val="800"/>
              </a:spcBef>
              <a:buFont typeface="Arial" pitchFamily="34"/>
              <a:buChar char="•"/>
            </a:pPr>
            <a:r>
              <a:rPr lang="nl-BE" dirty="0" err="1" smtClean="0"/>
              <a:t>Compensation</a:t>
            </a:r>
            <a:r>
              <a:rPr lang="nl-BE" dirty="0" smtClean="0"/>
              <a:t> </a:t>
            </a:r>
            <a:r>
              <a:rPr lang="nl-BE" dirty="0" err="1" smtClean="0"/>
              <a:t>bids</a:t>
            </a:r>
            <a:r>
              <a:rPr lang="nl-BE" dirty="0" smtClean="0"/>
              <a:t>: DSO </a:t>
            </a:r>
            <a:r>
              <a:rPr lang="nl-BE" dirty="0" err="1" smtClean="0"/>
              <a:t>activates</a:t>
            </a:r>
            <a:r>
              <a:rPr lang="nl-BE" dirty="0" smtClean="0"/>
              <a:t> a </a:t>
            </a:r>
            <a:r>
              <a:rPr lang="nl-BE" dirty="0" err="1" smtClean="0"/>
              <a:t>compensation</a:t>
            </a:r>
            <a:r>
              <a:rPr lang="nl-BE" dirty="0" smtClean="0"/>
              <a:t> bid on the TSO </a:t>
            </a:r>
            <a:r>
              <a:rPr lang="nl-BE" dirty="0" err="1" smtClean="0"/>
              <a:t>Compensation</a:t>
            </a:r>
            <a:r>
              <a:rPr lang="nl-BE" dirty="0" smtClean="0"/>
              <a:t> Tool in order </a:t>
            </a:r>
            <a:r>
              <a:rPr lang="nl-BE" dirty="0" err="1" smtClean="0"/>
              <a:t>to</a:t>
            </a:r>
            <a:r>
              <a:rPr lang="nl-BE" dirty="0" smtClean="0"/>
              <a:t> </a:t>
            </a:r>
            <a:r>
              <a:rPr lang="nl-BE" dirty="0" err="1" smtClean="0"/>
              <a:t>compensate</a:t>
            </a:r>
            <a:r>
              <a:rPr lang="nl-BE" dirty="0" smtClean="0"/>
              <a:t> </a:t>
            </a:r>
            <a:r>
              <a:rPr lang="nl-BE" dirty="0" err="1" smtClean="0"/>
              <a:t>for</a:t>
            </a:r>
            <a:r>
              <a:rPr lang="nl-BE" dirty="0" smtClean="0"/>
              <a:t> the impact of the </a:t>
            </a:r>
            <a:r>
              <a:rPr lang="nl-BE" dirty="0" err="1" smtClean="0"/>
              <a:t>curtailment</a:t>
            </a:r>
            <a:endParaRPr lang="nl-BE" dirty="0" smtClean="0"/>
          </a:p>
          <a:p>
            <a:endParaRPr lang="nl-B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r>
              <a:rPr lang="nl-BE" smtClean="0"/>
              <a:t>October 1, 2014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fld id="{18A886F9-9E41-4DA4-9DBE-E4AC25F486E1}" type="slidenum">
              <a:rPr smtClean="0"/>
              <a:pPr/>
              <a:t>5</a:t>
            </a:fld>
            <a:endParaRPr/>
          </a:p>
        </p:txBody>
      </p:sp>
      <p:sp>
        <p:nvSpPr>
          <p:cNvPr id="6" name="Pentagon 5"/>
          <p:cNvSpPr/>
          <p:nvPr/>
        </p:nvSpPr>
        <p:spPr>
          <a:xfrm>
            <a:off x="827584" y="5506110"/>
            <a:ext cx="7920880" cy="925163"/>
          </a:xfrm>
          <a:prstGeom prst="homePlat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800" dirty="0" smtClean="0">
                <a:solidFill>
                  <a:schemeClr val="accent1">
                    <a:lumMod val="75000"/>
                  </a:schemeClr>
                </a:solidFill>
              </a:rPr>
              <a:t>Transfer of energy via automatic </a:t>
            </a:r>
            <a:r>
              <a:rPr lang="nl-BE" sz="2800" dirty="0" err="1" smtClean="0">
                <a:solidFill>
                  <a:schemeClr val="accent1">
                    <a:lumMod val="75000"/>
                  </a:schemeClr>
                </a:solidFill>
              </a:rPr>
              <a:t>correction</a:t>
            </a:r>
            <a:r>
              <a:rPr lang="nl-BE" sz="2800" dirty="0" smtClean="0">
                <a:solidFill>
                  <a:schemeClr val="accent1">
                    <a:lumMod val="75000"/>
                  </a:schemeClr>
                </a:solidFill>
              </a:rPr>
              <a:t> of BRP perimeter via TSO on </a:t>
            </a:r>
            <a:r>
              <a:rPr lang="nl-BE" sz="2800" dirty="0" err="1" smtClean="0">
                <a:solidFill>
                  <a:schemeClr val="accent1">
                    <a:lumMod val="75000"/>
                  </a:schemeClr>
                </a:solidFill>
              </a:rPr>
              <a:t>request</a:t>
            </a:r>
            <a:r>
              <a:rPr lang="nl-BE" sz="2800" dirty="0" smtClean="0">
                <a:solidFill>
                  <a:schemeClr val="accent1">
                    <a:lumMod val="75000"/>
                  </a:schemeClr>
                </a:solidFill>
              </a:rPr>
              <a:t> of DSO.</a:t>
            </a:r>
            <a:endParaRPr lang="nl-BE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2632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215" y="27108"/>
            <a:ext cx="7776862" cy="980730"/>
          </a:xfrm>
        </p:spPr>
        <p:txBody>
          <a:bodyPr>
            <a:normAutofit/>
          </a:bodyPr>
          <a:lstStyle/>
          <a:p>
            <a:r>
              <a:rPr lang="nl-BE" dirty="0" smtClean="0"/>
              <a:t>OBLIGATORY CONGESTION BID</a:t>
            </a:r>
            <a:endParaRPr lang="nl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r>
              <a:rPr lang="nl-BE" smtClean="0"/>
              <a:t>October 1, 2014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fld id="{18A886F9-9E41-4DA4-9DBE-E4AC25F486E1}" type="slidenum">
              <a:rPr smtClean="0"/>
              <a:pPr/>
              <a:t>6</a:t>
            </a:fld>
            <a:endParaRPr/>
          </a:p>
        </p:txBody>
      </p:sp>
      <p:sp>
        <p:nvSpPr>
          <p:cNvPr id="48" name="Rounded Rectangle 47"/>
          <p:cNvSpPr/>
          <p:nvPr/>
        </p:nvSpPr>
        <p:spPr bwMode="auto">
          <a:xfrm>
            <a:off x="1140678" y="2811507"/>
            <a:ext cx="1367249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solidFill>
                  <a:prstClr val="black"/>
                </a:solidFill>
                <a:latin typeface="Arial" charset="0"/>
                <a:cs typeface="Arial" charset="0"/>
              </a:rPr>
              <a:t>Distribution </a:t>
            </a:r>
            <a:r>
              <a:rPr lang="nl-BE" sz="1600" dirty="0" err="1">
                <a:solidFill>
                  <a:prstClr val="black"/>
                </a:solidFill>
                <a:latin typeface="Arial" charset="0"/>
                <a:cs typeface="Arial" charset="0"/>
              </a:rPr>
              <a:t>Grid</a:t>
            </a:r>
            <a:r>
              <a:rPr lang="nl-BE" sz="1600" dirty="0">
                <a:solidFill>
                  <a:prstClr val="black"/>
                </a:solidFill>
                <a:latin typeface="Arial" charset="0"/>
                <a:cs typeface="Arial" charset="0"/>
              </a:rPr>
              <a:t> User</a:t>
            </a:r>
            <a:endParaRPr lang="en-US" sz="16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851266" y="2628275"/>
            <a:ext cx="4628426" cy="2668014"/>
          </a:xfrm>
          <a:prstGeom prst="roundRect">
            <a:avLst/>
          </a:prstGeom>
          <a:noFill/>
          <a:ln w="9525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b" anchorCtr="0" compatLnSpc="1">
            <a:prstTxWarp prst="textNoShape">
              <a:avLst/>
            </a:prstTxWarp>
          </a:bodyPr>
          <a:lstStyle/>
          <a:p>
            <a:pPr defTabSz="1024005"/>
            <a:r>
              <a:rPr lang="nl-BE" sz="1600" dirty="0">
                <a:solidFill>
                  <a:prstClr val="black"/>
                </a:solidFill>
                <a:latin typeface="Arial" charset="0"/>
                <a:cs typeface="Arial" charset="0"/>
              </a:rPr>
              <a:t>DSO  </a:t>
            </a:r>
          </a:p>
        </p:txBody>
      </p:sp>
      <p:sp>
        <p:nvSpPr>
          <p:cNvPr id="59" name="Rounded Rectangle 58"/>
          <p:cNvSpPr/>
          <p:nvPr/>
        </p:nvSpPr>
        <p:spPr bwMode="auto">
          <a:xfrm>
            <a:off x="6273261" y="2820523"/>
            <a:ext cx="1284515" cy="807963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en-US" sz="1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TSO Counter-balancing</a:t>
            </a:r>
            <a:endParaRPr lang="en-US" sz="16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0" name="Rounded Rectangle 59"/>
          <p:cNvSpPr/>
          <p:nvPr/>
        </p:nvSpPr>
        <p:spPr bwMode="auto">
          <a:xfrm>
            <a:off x="3781191" y="5571526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solidFill>
                  <a:prstClr val="black"/>
                </a:solidFill>
                <a:latin typeface="Arial" charset="0"/>
                <a:cs typeface="Arial" charset="0"/>
              </a:rPr>
              <a:t>BRP</a:t>
            </a:r>
            <a:endParaRPr lang="en-US" sz="16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1140678" y="5577654"/>
            <a:ext cx="1367251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solidFill>
                  <a:prstClr val="black"/>
                </a:solidFill>
                <a:latin typeface="Arial" charset="0"/>
                <a:cs typeface="Arial" charset="0"/>
              </a:rPr>
              <a:t>Retailer</a:t>
            </a:r>
            <a:endParaRPr lang="en-US" sz="16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cxnSp>
        <p:nvCxnSpPr>
          <p:cNvPr id="64" name="Straight Arrow Connector 63"/>
          <p:cNvCxnSpPr>
            <a:stCxn id="48" idx="2"/>
            <a:endCxn id="63" idx="0"/>
          </p:cNvCxnSpPr>
          <p:nvPr/>
        </p:nvCxnSpPr>
        <p:spPr bwMode="auto">
          <a:xfrm>
            <a:off x="1824303" y="3619470"/>
            <a:ext cx="1" cy="195818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65" name="Straight Arrow Connector 64"/>
          <p:cNvCxnSpPr/>
          <p:nvPr/>
        </p:nvCxnSpPr>
        <p:spPr bwMode="auto">
          <a:xfrm flipV="1">
            <a:off x="2507929" y="6064288"/>
            <a:ext cx="1273262" cy="612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66" name="Straight Arrow Connector 19"/>
          <p:cNvCxnSpPr>
            <a:endCxn id="59" idx="2"/>
          </p:cNvCxnSpPr>
          <p:nvPr/>
        </p:nvCxnSpPr>
        <p:spPr bwMode="auto">
          <a:xfrm flipV="1">
            <a:off x="5065706" y="3628486"/>
            <a:ext cx="1849813" cy="2435802"/>
          </a:xfrm>
          <a:prstGeom prst="bentConnector2">
            <a:avLst/>
          </a:prstGeom>
          <a:noFill/>
          <a:ln w="25400" cap="flat" cmpd="sng" algn="ctr">
            <a:solidFill>
              <a:srgbClr val="92D05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67" name="Rounded Rectangle 66"/>
          <p:cNvSpPr/>
          <p:nvPr/>
        </p:nvSpPr>
        <p:spPr bwMode="auto">
          <a:xfrm>
            <a:off x="3781190" y="4389659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solidFill>
                  <a:prstClr val="black"/>
                </a:solidFill>
                <a:latin typeface="Arial" charset="0"/>
                <a:cs typeface="Arial" charset="0"/>
              </a:rPr>
              <a:t>DSO</a:t>
            </a:r>
            <a:endParaRPr lang="en-US" sz="16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8" name="Rounded Rectangle 67"/>
          <p:cNvSpPr/>
          <p:nvPr/>
        </p:nvSpPr>
        <p:spPr bwMode="auto">
          <a:xfrm>
            <a:off x="3781191" y="2826673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FSP</a:t>
            </a:r>
            <a:endParaRPr lang="en-US" sz="16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9" name="Rounded Rectangle 68"/>
          <p:cNvSpPr/>
          <p:nvPr/>
        </p:nvSpPr>
        <p:spPr bwMode="auto">
          <a:xfrm>
            <a:off x="7085370" y="4355904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solidFill>
                  <a:prstClr val="black"/>
                </a:solidFill>
                <a:latin typeface="Arial" charset="0"/>
                <a:cs typeface="Arial" charset="0"/>
              </a:rPr>
              <a:t>B</a:t>
            </a:r>
            <a:r>
              <a:rPr lang="nl-BE" sz="1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SP</a:t>
            </a:r>
            <a:endParaRPr lang="en-US" sz="16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cxnSp>
        <p:nvCxnSpPr>
          <p:cNvPr id="70" name="Straight Arrow Connector 69"/>
          <p:cNvCxnSpPr>
            <a:endCxn id="69" idx="0"/>
          </p:cNvCxnSpPr>
          <p:nvPr/>
        </p:nvCxnSpPr>
        <p:spPr bwMode="auto">
          <a:xfrm>
            <a:off x="6915519" y="3613342"/>
            <a:ext cx="812109" cy="74256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73" name="Straight Arrow Connector 72"/>
          <p:cNvCxnSpPr/>
          <p:nvPr/>
        </p:nvCxnSpPr>
        <p:spPr bwMode="auto">
          <a:xfrm flipV="1">
            <a:off x="4398595" y="3660730"/>
            <a:ext cx="2553211" cy="750223"/>
          </a:xfrm>
          <a:prstGeom prst="straightConnector1">
            <a:avLst/>
          </a:prstGeom>
          <a:noFill/>
          <a:ln w="25400" cap="flat" cmpd="sng" algn="ctr">
            <a:solidFill>
              <a:srgbClr val="92D05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1819844" y="457595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prstClr val="black"/>
                </a:solidFill>
              </a:rPr>
              <a:t>- 3 MW</a:t>
            </a:r>
            <a:endParaRPr lang="nl-BE" dirty="0">
              <a:solidFill>
                <a:prstClr val="black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676508" y="572785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prstClr val="black"/>
                </a:solidFill>
              </a:rPr>
              <a:t>- 3 MW</a:t>
            </a:r>
            <a:endParaRPr lang="nl-BE" dirty="0">
              <a:solidFill>
                <a:prstClr val="black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675200" y="572785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92D050"/>
                </a:solidFill>
              </a:rPr>
              <a:t>+ 3 MW</a:t>
            </a:r>
            <a:endParaRPr lang="nl-BE" dirty="0">
              <a:solidFill>
                <a:srgbClr val="92D05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702824" y="395308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92D050"/>
                </a:solidFill>
              </a:rPr>
              <a:t>+ 3 MW</a:t>
            </a:r>
            <a:endParaRPr lang="nl-BE" dirty="0">
              <a:solidFill>
                <a:srgbClr val="92D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980728"/>
            <a:ext cx="8136904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285750" lvl="2" indent="-285750">
              <a:buFontTx/>
              <a:buChar char="-"/>
            </a:pPr>
            <a:r>
              <a:rPr lang="nl-BE" dirty="0" smtClean="0">
                <a:solidFill>
                  <a:srgbClr val="4F81BD">
                    <a:lumMod val="75000"/>
                  </a:srgbClr>
                </a:solidFill>
              </a:rPr>
              <a:t>Technical 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flexibility is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imposed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in the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connection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agreement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between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GU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and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nl-BE" dirty="0" smtClean="0">
                <a:solidFill>
                  <a:srgbClr val="4F81BD">
                    <a:lumMod val="75000"/>
                  </a:srgbClr>
                </a:solidFill>
              </a:rPr>
              <a:t>DSO</a:t>
            </a:r>
          </a:p>
          <a:p>
            <a:pPr marL="285750" lvl="2" indent="-285750">
              <a:buFontTx/>
              <a:buChar char="-"/>
            </a:pPr>
            <a:r>
              <a:rPr lang="nl-BE" dirty="0" smtClean="0">
                <a:solidFill>
                  <a:srgbClr val="4F81BD">
                    <a:lumMod val="75000"/>
                  </a:srgbClr>
                </a:solidFill>
              </a:rPr>
              <a:t>GU 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is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obliged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to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make a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congestion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bid </a:t>
            </a:r>
            <a:r>
              <a:rPr lang="nl-BE" dirty="0" err="1" smtClean="0">
                <a:solidFill>
                  <a:srgbClr val="4F81BD">
                    <a:lumMod val="75000"/>
                  </a:srgbClr>
                </a:solidFill>
              </a:rPr>
              <a:t>to</a:t>
            </a:r>
            <a:r>
              <a:rPr lang="nl-BE" dirty="0" smtClean="0">
                <a:solidFill>
                  <a:srgbClr val="4F81BD">
                    <a:lumMod val="75000"/>
                  </a:srgbClr>
                </a:solidFill>
              </a:rPr>
              <a:t> the DSO </a:t>
            </a:r>
            <a:r>
              <a:rPr lang="nl-BE" dirty="0" err="1" smtClean="0">
                <a:solidFill>
                  <a:srgbClr val="4F81BD">
                    <a:lumMod val="75000"/>
                  </a:srgbClr>
                </a:solidFill>
              </a:rPr>
              <a:t>according</a:t>
            </a:r>
            <a:r>
              <a:rPr lang="nl-BE" dirty="0" smtClean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nl-BE" dirty="0" err="1" smtClean="0">
                <a:solidFill>
                  <a:srgbClr val="4F81BD">
                    <a:lumMod val="75000"/>
                  </a:srgbClr>
                </a:solidFill>
              </a:rPr>
              <a:t>to</a:t>
            </a:r>
            <a:r>
              <a:rPr lang="nl-BE" dirty="0" smtClean="0">
                <a:solidFill>
                  <a:srgbClr val="4F81BD">
                    <a:lumMod val="75000"/>
                  </a:srgbClr>
                </a:solidFill>
              </a:rPr>
              <a:t> the </a:t>
            </a:r>
            <a:r>
              <a:rPr lang="nl-BE" dirty="0" err="1" smtClean="0">
                <a:solidFill>
                  <a:srgbClr val="4F81BD">
                    <a:lumMod val="75000"/>
                  </a:srgbClr>
                </a:solidFill>
              </a:rPr>
              <a:t>specific</a:t>
            </a:r>
            <a:r>
              <a:rPr lang="nl-BE" dirty="0" smtClean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requirements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in the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connection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agreement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with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regard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to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the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technical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nl-BE" dirty="0" smtClean="0">
                <a:solidFill>
                  <a:srgbClr val="4F81BD">
                    <a:lumMod val="75000"/>
                  </a:srgbClr>
                </a:solidFill>
              </a:rPr>
              <a:t>flexibility, i.e. </a:t>
            </a:r>
            <a:r>
              <a:rPr lang="nl-BE" dirty="0" err="1" smtClean="0">
                <a:solidFill>
                  <a:srgbClr val="4F81BD">
                    <a:lumMod val="75000"/>
                  </a:srgbClr>
                </a:solidFill>
              </a:rPr>
              <a:t>curtailment</a:t>
            </a:r>
            <a:r>
              <a:rPr lang="nl-BE" dirty="0" smtClean="0">
                <a:solidFill>
                  <a:srgbClr val="4F81BD">
                    <a:lumMod val="75000"/>
                  </a:srgbClr>
                </a:solidFill>
              </a:rPr>
              <a:t> of </a:t>
            </a:r>
            <a:r>
              <a:rPr lang="nl-BE" dirty="0" err="1" smtClean="0">
                <a:solidFill>
                  <a:srgbClr val="4F81BD">
                    <a:lumMod val="75000"/>
                  </a:srgbClr>
                </a:solidFill>
              </a:rPr>
              <a:t>generation</a:t>
            </a:r>
            <a:endParaRPr lang="nl-BE" dirty="0">
              <a:solidFill>
                <a:srgbClr val="4F81BD">
                  <a:lumMod val="75000"/>
                </a:srgbClr>
              </a:solidFill>
            </a:endParaRPr>
          </a:p>
          <a:p>
            <a:pPr marL="285750" lvl="2" indent="-285750">
              <a:buFontTx/>
              <a:buChar char="-"/>
            </a:pPr>
            <a:r>
              <a:rPr lang="nl-BE" dirty="0" smtClean="0">
                <a:solidFill>
                  <a:srgbClr val="4F81BD">
                    <a:lumMod val="75000"/>
                  </a:srgbClr>
                </a:solidFill>
              </a:rPr>
              <a:t>DSO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decision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to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activate</a:t>
            </a:r>
            <a:r>
              <a:rPr lang="nl-BE" dirty="0">
                <a:solidFill>
                  <a:srgbClr val="4F81BD">
                    <a:lumMod val="75000"/>
                  </a:srgbClr>
                </a:solidFill>
              </a:rPr>
              <a:t> or </a:t>
            </a:r>
            <a:r>
              <a:rPr lang="nl-BE" dirty="0" err="1">
                <a:solidFill>
                  <a:srgbClr val="4F81BD">
                    <a:lumMod val="75000"/>
                  </a:srgbClr>
                </a:solidFill>
              </a:rPr>
              <a:t>not</a:t>
            </a:r>
            <a:endParaRPr lang="nl-BE" dirty="0">
              <a:solidFill>
                <a:srgbClr val="4F81BD">
                  <a:lumMod val="75000"/>
                </a:srgbClr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1800598" y="3635001"/>
            <a:ext cx="2599144" cy="77631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399067" y="39585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FF0000"/>
                </a:solidFill>
              </a:rPr>
              <a:t>- 3 MW</a:t>
            </a:r>
            <a:endParaRPr lang="nl-B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2203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215" y="27108"/>
            <a:ext cx="7776862" cy="980730"/>
          </a:xfrm>
        </p:spPr>
        <p:txBody>
          <a:bodyPr>
            <a:normAutofit/>
          </a:bodyPr>
          <a:lstStyle/>
          <a:p>
            <a:r>
              <a:rPr lang="nl-BE" dirty="0" smtClean="0"/>
              <a:t>VOLUNTARY CONGESTION BID</a:t>
            </a:r>
            <a:endParaRPr lang="nl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8A886F9-9E41-4DA4-9DBE-E4AC25F486E1}" type="slidenum">
              <a:rPr lang="nl-BE" smtClean="0"/>
              <a:pPr lvl="0"/>
              <a:t>7</a:t>
            </a:fld>
            <a:endParaRPr lang="nl-BE"/>
          </a:p>
        </p:txBody>
      </p:sp>
      <p:sp>
        <p:nvSpPr>
          <p:cNvPr id="48" name="Rounded Rectangle 47"/>
          <p:cNvSpPr/>
          <p:nvPr/>
        </p:nvSpPr>
        <p:spPr bwMode="auto">
          <a:xfrm>
            <a:off x="963118" y="2580679"/>
            <a:ext cx="1367249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Distribution </a:t>
            </a:r>
            <a:r>
              <a:rPr lang="nl-BE" sz="1600" dirty="0" err="1">
                <a:latin typeface="Arial" charset="0"/>
                <a:cs typeface="Arial" charset="0"/>
              </a:rPr>
              <a:t>Grid</a:t>
            </a:r>
            <a:r>
              <a:rPr lang="nl-BE" sz="1600" dirty="0">
                <a:latin typeface="Arial" charset="0"/>
                <a:cs typeface="Arial" charset="0"/>
              </a:rPr>
              <a:t> User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673706" y="2397447"/>
            <a:ext cx="4628426" cy="2668014"/>
          </a:xfrm>
          <a:prstGeom prst="roundRect">
            <a:avLst/>
          </a:prstGeom>
          <a:noFill/>
          <a:ln w="9525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b" anchorCtr="0" compatLnSpc="1">
            <a:prstTxWarp prst="textNoShape">
              <a:avLst/>
            </a:prstTxWarp>
          </a:bodyPr>
          <a:lstStyle/>
          <a:p>
            <a:pPr defTabSz="1024005"/>
            <a:r>
              <a:rPr lang="nl-BE" sz="1600" dirty="0">
                <a:latin typeface="Arial" charset="0"/>
                <a:cs typeface="Arial" charset="0"/>
              </a:rPr>
              <a:t>DSO  </a:t>
            </a:r>
          </a:p>
        </p:txBody>
      </p:sp>
      <p:sp>
        <p:nvSpPr>
          <p:cNvPr id="59" name="Rounded Rectangle 58"/>
          <p:cNvSpPr/>
          <p:nvPr/>
        </p:nvSpPr>
        <p:spPr bwMode="auto">
          <a:xfrm>
            <a:off x="6095701" y="2589695"/>
            <a:ext cx="1284515" cy="807963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en-US" sz="1600" dirty="0" smtClean="0">
                <a:latin typeface="Arial" charset="0"/>
                <a:cs typeface="Arial" charset="0"/>
              </a:rPr>
              <a:t>TSO </a:t>
            </a:r>
            <a:r>
              <a:rPr lang="en-US" sz="1600" dirty="0" err="1" smtClean="0">
                <a:latin typeface="Arial" charset="0"/>
                <a:cs typeface="Arial" charset="0"/>
              </a:rPr>
              <a:t>Compen-sation</a:t>
            </a:r>
            <a:r>
              <a:rPr lang="en-US" sz="1600" dirty="0" smtClean="0">
                <a:latin typeface="Arial" charset="0"/>
                <a:cs typeface="Arial" charset="0"/>
              </a:rPr>
              <a:t> Tool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60" name="Rounded Rectangle 59"/>
          <p:cNvSpPr/>
          <p:nvPr/>
        </p:nvSpPr>
        <p:spPr bwMode="auto">
          <a:xfrm>
            <a:off x="3603631" y="5429478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BRP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963118" y="5435606"/>
            <a:ext cx="1367251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Retailer</a:t>
            </a:r>
            <a:endParaRPr lang="en-US" sz="1600" dirty="0">
              <a:latin typeface="Arial" charset="0"/>
              <a:cs typeface="Arial" charset="0"/>
            </a:endParaRPr>
          </a:p>
        </p:txBody>
      </p:sp>
      <p:cxnSp>
        <p:nvCxnSpPr>
          <p:cNvPr id="64" name="Straight Arrow Connector 63"/>
          <p:cNvCxnSpPr>
            <a:stCxn id="48" idx="2"/>
            <a:endCxn id="63" idx="0"/>
          </p:cNvCxnSpPr>
          <p:nvPr/>
        </p:nvCxnSpPr>
        <p:spPr bwMode="auto">
          <a:xfrm>
            <a:off x="1646743" y="3388642"/>
            <a:ext cx="1" cy="204696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65" name="Straight Arrow Connector 64"/>
          <p:cNvCxnSpPr>
            <a:stCxn id="63" idx="3"/>
            <a:endCxn id="60" idx="1"/>
          </p:cNvCxnSpPr>
          <p:nvPr/>
        </p:nvCxnSpPr>
        <p:spPr bwMode="auto">
          <a:xfrm flipV="1">
            <a:off x="2330369" y="5833460"/>
            <a:ext cx="1273262" cy="612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66" name="Straight Arrow Connector 19"/>
          <p:cNvCxnSpPr>
            <a:stCxn id="60" idx="3"/>
            <a:endCxn id="59" idx="2"/>
          </p:cNvCxnSpPr>
          <p:nvPr/>
        </p:nvCxnSpPr>
        <p:spPr bwMode="auto">
          <a:xfrm flipV="1">
            <a:off x="4888146" y="3397658"/>
            <a:ext cx="1849813" cy="2435802"/>
          </a:xfrm>
          <a:prstGeom prst="bentConnector2">
            <a:avLst/>
          </a:prstGeom>
          <a:noFill/>
          <a:ln w="25400" cap="flat" cmpd="sng" algn="ctr">
            <a:solidFill>
              <a:srgbClr val="92D05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67" name="Rounded Rectangle 66"/>
          <p:cNvSpPr/>
          <p:nvPr/>
        </p:nvSpPr>
        <p:spPr bwMode="auto">
          <a:xfrm>
            <a:off x="3603630" y="4158831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DSO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68" name="Rounded Rectangle 67"/>
          <p:cNvSpPr/>
          <p:nvPr/>
        </p:nvSpPr>
        <p:spPr bwMode="auto">
          <a:xfrm>
            <a:off x="3603631" y="2595845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 smtClean="0">
                <a:latin typeface="Arial" charset="0"/>
                <a:cs typeface="Arial" charset="0"/>
              </a:rPr>
              <a:t>FSP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69" name="Rounded Rectangle 68"/>
          <p:cNvSpPr/>
          <p:nvPr/>
        </p:nvSpPr>
        <p:spPr bwMode="auto">
          <a:xfrm>
            <a:off x="6907810" y="4125076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B</a:t>
            </a:r>
            <a:r>
              <a:rPr lang="nl-BE" sz="1600" dirty="0" smtClean="0">
                <a:latin typeface="Arial" charset="0"/>
                <a:cs typeface="Arial" charset="0"/>
              </a:rPr>
              <a:t>SP</a:t>
            </a:r>
            <a:endParaRPr lang="en-US" sz="1600" dirty="0">
              <a:latin typeface="Arial" charset="0"/>
              <a:cs typeface="Arial" charset="0"/>
            </a:endParaRPr>
          </a:p>
        </p:txBody>
      </p:sp>
      <p:cxnSp>
        <p:nvCxnSpPr>
          <p:cNvPr id="70" name="Straight Arrow Connector 69"/>
          <p:cNvCxnSpPr>
            <a:endCxn id="69" idx="0"/>
          </p:cNvCxnSpPr>
          <p:nvPr/>
        </p:nvCxnSpPr>
        <p:spPr bwMode="auto">
          <a:xfrm>
            <a:off x="6737959" y="3382514"/>
            <a:ext cx="812109" cy="74256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73" name="Straight Arrow Connector 72"/>
          <p:cNvCxnSpPr/>
          <p:nvPr/>
        </p:nvCxnSpPr>
        <p:spPr bwMode="auto">
          <a:xfrm flipV="1">
            <a:off x="4221035" y="3429902"/>
            <a:ext cx="2553211" cy="750223"/>
          </a:xfrm>
          <a:prstGeom prst="straightConnector1">
            <a:avLst/>
          </a:prstGeom>
          <a:noFill/>
          <a:ln w="25400" cap="flat" cmpd="sng" algn="ctr">
            <a:solidFill>
              <a:srgbClr val="92D05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1642284" y="434513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- 3 MW</a:t>
            </a:r>
            <a:endParaRPr lang="nl-BE" dirty="0"/>
          </a:p>
        </p:txBody>
      </p:sp>
      <p:sp>
        <p:nvSpPr>
          <p:cNvPr id="78" name="TextBox 77"/>
          <p:cNvSpPr txBox="1"/>
          <p:nvPr/>
        </p:nvSpPr>
        <p:spPr>
          <a:xfrm>
            <a:off x="2498948" y="549703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- 3 MW</a:t>
            </a:r>
            <a:endParaRPr lang="nl-BE" dirty="0"/>
          </a:p>
        </p:txBody>
      </p:sp>
      <p:sp>
        <p:nvSpPr>
          <p:cNvPr id="79" name="TextBox 78"/>
          <p:cNvSpPr txBox="1"/>
          <p:nvPr/>
        </p:nvSpPr>
        <p:spPr>
          <a:xfrm>
            <a:off x="5497640" y="549703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92D050"/>
                </a:solidFill>
              </a:rPr>
              <a:t>+ 3 MW</a:t>
            </a:r>
            <a:endParaRPr lang="nl-BE" dirty="0">
              <a:solidFill>
                <a:srgbClr val="92D05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525264" y="372226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92D050"/>
                </a:solidFill>
              </a:rPr>
              <a:t>+ 3 MW</a:t>
            </a:r>
            <a:endParaRPr lang="nl-BE" dirty="0">
              <a:solidFill>
                <a:srgbClr val="92D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980728"/>
            <a:ext cx="8064896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285750" lvl="2" indent="-285750">
              <a:buFontTx/>
              <a:buChar char="-"/>
            </a:pP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GU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becomes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a FSP or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signs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a flexibility services agreement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with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a FSP</a:t>
            </a:r>
          </a:p>
          <a:p>
            <a:pPr marL="285750" lvl="2" indent="-285750">
              <a:buFontTx/>
              <a:buChar char="-"/>
            </a:pP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FSP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makes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a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voluntary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congestion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bid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to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the DSO, i.e.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curtailment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of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generation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or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increase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of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consumption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285750" lvl="2" indent="-285750">
              <a:buFontTx/>
              <a:buChar char="-"/>
            </a:pP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DSO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decision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to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activate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or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not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the </a:t>
            </a:r>
            <a:r>
              <a:rPr lang="nl-BE" dirty="0" err="1" smtClean="0">
                <a:solidFill>
                  <a:schemeClr val="accent1">
                    <a:lumMod val="75000"/>
                  </a:schemeClr>
                </a:solidFill>
              </a:rPr>
              <a:t>congestion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 bid</a:t>
            </a:r>
            <a:endParaRPr lang="nl-BE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 flipH="1" flipV="1">
            <a:off x="4227551" y="3401163"/>
            <a:ext cx="2" cy="770068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221035" y="352015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FF0000"/>
                </a:solidFill>
              </a:rPr>
              <a:t>- 3 MW</a:t>
            </a:r>
            <a:endParaRPr lang="nl-BE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>
            <a:endCxn id="68" idx="1"/>
          </p:cNvCxnSpPr>
          <p:nvPr/>
        </p:nvCxnSpPr>
        <p:spPr bwMode="auto">
          <a:xfrm>
            <a:off x="2310634" y="2999826"/>
            <a:ext cx="1292997" cy="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550968" y="298814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FF0000"/>
                </a:solidFill>
              </a:rPr>
              <a:t>- 3 MW</a:t>
            </a:r>
            <a:endParaRPr lang="nl-B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5402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215" y="27108"/>
            <a:ext cx="7776862" cy="980730"/>
          </a:xfrm>
        </p:spPr>
        <p:txBody>
          <a:bodyPr>
            <a:normAutofit/>
          </a:bodyPr>
          <a:lstStyle/>
          <a:p>
            <a:r>
              <a:rPr lang="nl-BE" dirty="0" smtClean="0"/>
              <a:t>FINANCIAL FLOWS</a:t>
            </a:r>
            <a:endParaRPr lang="nl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8A886F9-9E41-4DA4-9DBE-E4AC25F486E1}" type="slidenum">
              <a:rPr lang="nl-BE" smtClean="0"/>
              <a:pPr lvl="0"/>
              <a:t>8</a:t>
            </a:fld>
            <a:endParaRPr lang="nl-BE"/>
          </a:p>
        </p:txBody>
      </p:sp>
      <p:sp>
        <p:nvSpPr>
          <p:cNvPr id="48" name="Rounded Rectangle 47"/>
          <p:cNvSpPr/>
          <p:nvPr/>
        </p:nvSpPr>
        <p:spPr bwMode="auto">
          <a:xfrm>
            <a:off x="963118" y="2580679"/>
            <a:ext cx="1367249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Distribution </a:t>
            </a:r>
            <a:r>
              <a:rPr lang="nl-BE" sz="1600" dirty="0" err="1">
                <a:latin typeface="Arial" charset="0"/>
                <a:cs typeface="Arial" charset="0"/>
              </a:rPr>
              <a:t>Grid</a:t>
            </a:r>
            <a:r>
              <a:rPr lang="nl-BE" sz="1600" dirty="0">
                <a:latin typeface="Arial" charset="0"/>
                <a:cs typeface="Arial" charset="0"/>
              </a:rPr>
              <a:t> User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673706" y="2397447"/>
            <a:ext cx="4628426" cy="2668014"/>
          </a:xfrm>
          <a:prstGeom prst="roundRect">
            <a:avLst/>
          </a:prstGeom>
          <a:noFill/>
          <a:ln w="9525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b" anchorCtr="0" compatLnSpc="1">
            <a:prstTxWarp prst="textNoShape">
              <a:avLst/>
            </a:prstTxWarp>
          </a:bodyPr>
          <a:lstStyle/>
          <a:p>
            <a:pPr defTabSz="1024005"/>
            <a:r>
              <a:rPr lang="nl-BE" sz="1600" dirty="0">
                <a:latin typeface="Arial" charset="0"/>
                <a:cs typeface="Arial" charset="0"/>
              </a:rPr>
              <a:t>DSO  </a:t>
            </a:r>
          </a:p>
        </p:txBody>
      </p:sp>
      <p:sp>
        <p:nvSpPr>
          <p:cNvPr id="59" name="Rounded Rectangle 58"/>
          <p:cNvSpPr/>
          <p:nvPr/>
        </p:nvSpPr>
        <p:spPr bwMode="auto">
          <a:xfrm>
            <a:off x="6095701" y="2589695"/>
            <a:ext cx="1284515" cy="807963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en-US" sz="1600" dirty="0" smtClean="0">
                <a:latin typeface="Arial" charset="0"/>
                <a:cs typeface="Arial" charset="0"/>
              </a:rPr>
              <a:t>TSO </a:t>
            </a:r>
            <a:r>
              <a:rPr lang="en-US" sz="1600" dirty="0" err="1" smtClean="0">
                <a:latin typeface="Arial" charset="0"/>
                <a:cs typeface="Arial" charset="0"/>
              </a:rPr>
              <a:t>Compen-sation</a:t>
            </a:r>
            <a:r>
              <a:rPr lang="en-US" sz="1600" dirty="0" smtClean="0">
                <a:latin typeface="Arial" charset="0"/>
                <a:cs typeface="Arial" charset="0"/>
              </a:rPr>
              <a:t> Tool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60" name="Rounded Rectangle 59"/>
          <p:cNvSpPr/>
          <p:nvPr/>
        </p:nvSpPr>
        <p:spPr bwMode="auto">
          <a:xfrm>
            <a:off x="3603631" y="5429478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BRP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963118" y="5435606"/>
            <a:ext cx="1367251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Retailer</a:t>
            </a:r>
            <a:endParaRPr lang="en-US" sz="1600" dirty="0">
              <a:latin typeface="Arial" charset="0"/>
              <a:cs typeface="Arial" charset="0"/>
            </a:endParaRPr>
          </a:p>
        </p:txBody>
      </p:sp>
      <p:cxnSp>
        <p:nvCxnSpPr>
          <p:cNvPr id="64" name="Straight Arrow Connector 63"/>
          <p:cNvCxnSpPr>
            <a:stCxn id="48" idx="2"/>
            <a:endCxn id="63" idx="0"/>
          </p:cNvCxnSpPr>
          <p:nvPr/>
        </p:nvCxnSpPr>
        <p:spPr bwMode="auto">
          <a:xfrm>
            <a:off x="1646743" y="3388642"/>
            <a:ext cx="1" cy="204696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65" name="Straight Arrow Connector 64"/>
          <p:cNvCxnSpPr>
            <a:stCxn id="63" idx="3"/>
            <a:endCxn id="60" idx="1"/>
          </p:cNvCxnSpPr>
          <p:nvPr/>
        </p:nvCxnSpPr>
        <p:spPr bwMode="auto">
          <a:xfrm flipV="1">
            <a:off x="2330369" y="5833460"/>
            <a:ext cx="1273262" cy="612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66" name="Straight Arrow Connector 19"/>
          <p:cNvCxnSpPr>
            <a:stCxn id="60" idx="3"/>
            <a:endCxn id="59" idx="2"/>
          </p:cNvCxnSpPr>
          <p:nvPr/>
        </p:nvCxnSpPr>
        <p:spPr bwMode="auto">
          <a:xfrm flipV="1">
            <a:off x="4888146" y="3397658"/>
            <a:ext cx="1849813" cy="2435802"/>
          </a:xfrm>
          <a:prstGeom prst="bentConnector2">
            <a:avLst/>
          </a:prstGeom>
          <a:noFill/>
          <a:ln w="25400" cap="flat" cmpd="sng" algn="ctr">
            <a:solidFill>
              <a:srgbClr val="92D05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67" name="Rounded Rectangle 66"/>
          <p:cNvSpPr/>
          <p:nvPr/>
        </p:nvSpPr>
        <p:spPr bwMode="auto">
          <a:xfrm>
            <a:off x="3603630" y="4158831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DSO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68" name="Rounded Rectangle 67"/>
          <p:cNvSpPr/>
          <p:nvPr/>
        </p:nvSpPr>
        <p:spPr bwMode="auto">
          <a:xfrm>
            <a:off x="3603631" y="2595845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 smtClean="0">
                <a:latin typeface="Arial" charset="0"/>
                <a:cs typeface="Arial" charset="0"/>
              </a:rPr>
              <a:t>FSP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69" name="Rounded Rectangle 68"/>
          <p:cNvSpPr/>
          <p:nvPr/>
        </p:nvSpPr>
        <p:spPr bwMode="auto">
          <a:xfrm>
            <a:off x="6907810" y="4125076"/>
            <a:ext cx="1284515" cy="807963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2401" tIns="51200" rIns="102401" bIns="51200" numCol="1" rtlCol="0" anchor="ctr" anchorCtr="0" compatLnSpc="1">
            <a:prstTxWarp prst="textNoShape">
              <a:avLst/>
            </a:prstTxWarp>
          </a:bodyPr>
          <a:lstStyle/>
          <a:p>
            <a:pPr algn="ctr" defTabSz="1024005"/>
            <a:r>
              <a:rPr lang="nl-BE" sz="1600" dirty="0">
                <a:latin typeface="Arial" charset="0"/>
                <a:cs typeface="Arial" charset="0"/>
              </a:rPr>
              <a:t>B</a:t>
            </a:r>
            <a:r>
              <a:rPr lang="nl-BE" sz="1600" dirty="0" smtClean="0">
                <a:latin typeface="Arial" charset="0"/>
                <a:cs typeface="Arial" charset="0"/>
              </a:rPr>
              <a:t>SP</a:t>
            </a:r>
            <a:endParaRPr lang="en-US" sz="1600" dirty="0">
              <a:latin typeface="Arial" charset="0"/>
              <a:cs typeface="Arial" charset="0"/>
            </a:endParaRPr>
          </a:p>
        </p:txBody>
      </p:sp>
      <p:cxnSp>
        <p:nvCxnSpPr>
          <p:cNvPr id="70" name="Straight Arrow Connector 69"/>
          <p:cNvCxnSpPr>
            <a:endCxn id="69" idx="0"/>
          </p:cNvCxnSpPr>
          <p:nvPr/>
        </p:nvCxnSpPr>
        <p:spPr bwMode="auto">
          <a:xfrm>
            <a:off x="6737959" y="3382514"/>
            <a:ext cx="812109" cy="74256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73" name="Straight Arrow Connector 72"/>
          <p:cNvCxnSpPr/>
          <p:nvPr/>
        </p:nvCxnSpPr>
        <p:spPr bwMode="auto">
          <a:xfrm flipV="1">
            <a:off x="4221035" y="3429902"/>
            <a:ext cx="2553211" cy="750223"/>
          </a:xfrm>
          <a:prstGeom prst="straightConnector1">
            <a:avLst/>
          </a:prstGeom>
          <a:noFill/>
          <a:ln w="25400" cap="flat" cmpd="sng" algn="ctr">
            <a:solidFill>
              <a:srgbClr val="92D05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1642284" y="434513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- 3 MW</a:t>
            </a:r>
            <a:endParaRPr lang="nl-BE" dirty="0"/>
          </a:p>
        </p:txBody>
      </p:sp>
      <p:sp>
        <p:nvSpPr>
          <p:cNvPr id="78" name="TextBox 77"/>
          <p:cNvSpPr txBox="1"/>
          <p:nvPr/>
        </p:nvSpPr>
        <p:spPr>
          <a:xfrm>
            <a:off x="2498948" y="549703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- 3 MW</a:t>
            </a:r>
            <a:endParaRPr lang="nl-BE" dirty="0"/>
          </a:p>
        </p:txBody>
      </p:sp>
      <p:sp>
        <p:nvSpPr>
          <p:cNvPr id="79" name="TextBox 78"/>
          <p:cNvSpPr txBox="1"/>
          <p:nvPr/>
        </p:nvSpPr>
        <p:spPr>
          <a:xfrm>
            <a:off x="5497640" y="549703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92D050"/>
                </a:solidFill>
              </a:rPr>
              <a:t>+ 3 MW</a:t>
            </a:r>
            <a:endParaRPr lang="nl-BE" dirty="0">
              <a:solidFill>
                <a:srgbClr val="92D05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525264" y="372226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92D050"/>
                </a:solidFill>
              </a:rPr>
              <a:t>+ 3 MW</a:t>
            </a:r>
            <a:endParaRPr lang="nl-BE" dirty="0">
              <a:solidFill>
                <a:srgbClr val="92D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980728"/>
            <a:ext cx="8064896" cy="13542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285750" lvl="2" indent="-285750">
              <a:buFontTx/>
              <a:buChar char="-"/>
            </a:pP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Curtailed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volume is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generated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by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other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generator or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compensated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by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load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shedding</a:t>
            </a:r>
            <a:endParaRPr lang="nl-BE" sz="1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lvl="2" indent="-285750">
              <a:buFontTx/>
              <a:buChar char="-"/>
            </a:pP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Grid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user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will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paid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by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retailer/BRP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for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production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as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if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no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activation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was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done</a:t>
            </a:r>
            <a:endParaRPr lang="nl-BE" sz="1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lvl="2" indent="-285750">
              <a:buFontTx/>
              <a:buChar char="-"/>
            </a:pP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GU/FSP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pays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variable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running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costs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to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DSO (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fuel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cost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, CO</a:t>
            </a:r>
            <a:r>
              <a:rPr lang="nl-BE" sz="1600" baseline="-25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costs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, maintenance, … 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green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certificate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285750" lvl="2" indent="-285750">
              <a:buFontTx/>
              <a:buChar char="-"/>
            </a:pP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DSO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pays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TSO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for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1600" dirty="0" err="1" smtClean="0">
                <a:solidFill>
                  <a:schemeClr val="accent1">
                    <a:lumMod val="75000"/>
                  </a:schemeClr>
                </a:solidFill>
              </a:rPr>
              <a:t>compensation</a:t>
            </a:r>
            <a:r>
              <a:rPr lang="nl-BE" sz="1600" dirty="0" smtClean="0">
                <a:solidFill>
                  <a:schemeClr val="accent1">
                    <a:lumMod val="75000"/>
                  </a:schemeClr>
                </a:solidFill>
              </a:rPr>
              <a:t> bid</a:t>
            </a:r>
          </a:p>
        </p:txBody>
      </p:sp>
      <p:cxnSp>
        <p:nvCxnSpPr>
          <p:cNvPr id="25" name="Straight Arrow Connector 24"/>
          <p:cNvCxnSpPr/>
          <p:nvPr/>
        </p:nvCxnSpPr>
        <p:spPr bwMode="auto">
          <a:xfrm flipH="1" flipV="1">
            <a:off x="4227551" y="3401163"/>
            <a:ext cx="2" cy="770068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221035" y="352015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FF0000"/>
                </a:solidFill>
              </a:rPr>
              <a:t>- 3 MW</a:t>
            </a:r>
            <a:endParaRPr lang="nl-BE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0741" y="3528908"/>
            <a:ext cx="12249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b="1" dirty="0" err="1" smtClean="0"/>
              <a:t>Contractual</a:t>
            </a:r>
            <a:r>
              <a:rPr lang="nl-BE" sz="1400" b="1" dirty="0" smtClean="0"/>
              <a:t> </a:t>
            </a:r>
            <a:r>
              <a:rPr lang="nl-BE" sz="1400" b="1" dirty="0" err="1" smtClean="0"/>
              <a:t>settlement</a:t>
            </a:r>
            <a:r>
              <a:rPr lang="nl-BE" sz="1400" b="1" dirty="0" smtClean="0"/>
              <a:t> as </a:t>
            </a:r>
            <a:r>
              <a:rPr lang="nl-BE" sz="1400" b="1" dirty="0" err="1" smtClean="0"/>
              <a:t>if</a:t>
            </a:r>
            <a:r>
              <a:rPr lang="nl-BE" sz="1400" b="1" dirty="0" smtClean="0"/>
              <a:t> no </a:t>
            </a:r>
            <a:r>
              <a:rPr lang="nl-BE" sz="1400" b="1" dirty="0" err="1" smtClean="0"/>
              <a:t>activation</a:t>
            </a:r>
            <a:r>
              <a:rPr lang="nl-BE" sz="1400" b="1" dirty="0" smtClean="0"/>
              <a:t> was </a:t>
            </a:r>
            <a:r>
              <a:rPr lang="nl-BE" sz="1400" b="1" dirty="0" err="1" smtClean="0"/>
              <a:t>done</a:t>
            </a:r>
            <a:endParaRPr lang="nl-BE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913613" y="5975831"/>
            <a:ext cx="2449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b="1" dirty="0" err="1" smtClean="0"/>
              <a:t>Contractual</a:t>
            </a:r>
            <a:r>
              <a:rPr lang="nl-BE" sz="1400" b="1" dirty="0" smtClean="0"/>
              <a:t> </a:t>
            </a:r>
            <a:r>
              <a:rPr lang="nl-BE" sz="1400" b="1" dirty="0" err="1" smtClean="0"/>
              <a:t>settlement</a:t>
            </a:r>
            <a:r>
              <a:rPr lang="nl-BE" sz="1400" b="1" dirty="0" smtClean="0"/>
              <a:t> as </a:t>
            </a:r>
            <a:r>
              <a:rPr lang="nl-BE" sz="1400" b="1" dirty="0" err="1" smtClean="0"/>
              <a:t>if</a:t>
            </a:r>
            <a:r>
              <a:rPr lang="nl-BE" sz="1400" b="1" dirty="0" smtClean="0"/>
              <a:t> no </a:t>
            </a:r>
            <a:r>
              <a:rPr lang="nl-BE" sz="1400" b="1" dirty="0" err="1" smtClean="0"/>
              <a:t>activation</a:t>
            </a:r>
            <a:r>
              <a:rPr lang="nl-BE" sz="1400" b="1" dirty="0" smtClean="0"/>
              <a:t> was </a:t>
            </a:r>
            <a:r>
              <a:rPr lang="nl-BE" sz="1400" b="1" dirty="0" err="1" smtClean="0"/>
              <a:t>done</a:t>
            </a:r>
            <a:endParaRPr lang="nl-BE" sz="1400" b="1" dirty="0"/>
          </a:p>
        </p:txBody>
      </p:sp>
      <p:sp>
        <p:nvSpPr>
          <p:cNvPr id="3" name="Rectangle 2"/>
          <p:cNvSpPr/>
          <p:nvPr/>
        </p:nvSpPr>
        <p:spPr>
          <a:xfrm>
            <a:off x="5280042" y="4012687"/>
            <a:ext cx="13712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sz="1400" b="1" dirty="0" smtClean="0">
                <a:solidFill>
                  <a:srgbClr val="92D050"/>
                </a:solidFill>
              </a:rPr>
              <a:t>DSO </a:t>
            </a:r>
            <a:r>
              <a:rPr lang="nl-BE" sz="1400" b="1" dirty="0" err="1" smtClean="0">
                <a:solidFill>
                  <a:srgbClr val="92D050"/>
                </a:solidFill>
              </a:rPr>
              <a:t>pays</a:t>
            </a:r>
            <a:r>
              <a:rPr lang="nl-BE" sz="1400" b="1" dirty="0" smtClean="0">
                <a:solidFill>
                  <a:srgbClr val="92D050"/>
                </a:solidFill>
              </a:rPr>
              <a:t> </a:t>
            </a:r>
            <a:r>
              <a:rPr lang="nl-BE" sz="1400" b="1" dirty="0" err="1" smtClean="0">
                <a:solidFill>
                  <a:srgbClr val="92D050"/>
                </a:solidFill>
              </a:rPr>
              <a:t>for</a:t>
            </a:r>
            <a:r>
              <a:rPr lang="nl-BE" sz="1400" b="1" dirty="0" smtClean="0">
                <a:solidFill>
                  <a:srgbClr val="92D050"/>
                </a:solidFill>
              </a:rPr>
              <a:t> </a:t>
            </a:r>
            <a:r>
              <a:rPr lang="nl-BE" sz="1400" b="1" dirty="0" err="1" smtClean="0">
                <a:solidFill>
                  <a:srgbClr val="92D050"/>
                </a:solidFill>
              </a:rPr>
              <a:t>compensation</a:t>
            </a:r>
            <a:r>
              <a:rPr lang="nl-BE" sz="1400" b="1" dirty="0" smtClean="0">
                <a:solidFill>
                  <a:srgbClr val="92D050"/>
                </a:solidFill>
              </a:rPr>
              <a:t> bid</a:t>
            </a:r>
            <a:endParaRPr lang="nl-BE" sz="1400" b="1" dirty="0">
              <a:solidFill>
                <a:srgbClr val="92D05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08513" y="3414484"/>
            <a:ext cx="29745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sz="1400" b="1" dirty="0" smtClean="0">
                <a:solidFill>
                  <a:srgbClr val="FF0000"/>
                </a:solidFill>
              </a:rPr>
              <a:t>GU/FSP </a:t>
            </a:r>
            <a:r>
              <a:rPr lang="nl-BE" sz="1400" b="1" dirty="0" err="1" smtClean="0">
                <a:solidFill>
                  <a:srgbClr val="FF0000"/>
                </a:solidFill>
              </a:rPr>
              <a:t>pays</a:t>
            </a:r>
            <a:r>
              <a:rPr lang="nl-BE" sz="1400" b="1" dirty="0" smtClean="0">
                <a:solidFill>
                  <a:srgbClr val="FF0000"/>
                </a:solidFill>
              </a:rPr>
              <a:t> DSO </a:t>
            </a:r>
            <a:r>
              <a:rPr lang="nl-BE" sz="1400" b="1" dirty="0" err="1" smtClean="0">
                <a:solidFill>
                  <a:srgbClr val="FF0000"/>
                </a:solidFill>
              </a:rPr>
              <a:t>for</a:t>
            </a:r>
            <a:r>
              <a:rPr lang="nl-BE" sz="1400" b="1" dirty="0" smtClean="0">
                <a:solidFill>
                  <a:srgbClr val="FF0000"/>
                </a:solidFill>
              </a:rPr>
              <a:t> </a:t>
            </a:r>
            <a:r>
              <a:rPr lang="nl-BE" sz="1400" b="1" dirty="0" err="1" smtClean="0">
                <a:solidFill>
                  <a:srgbClr val="FF0000"/>
                </a:solidFill>
              </a:rPr>
              <a:t>congestion</a:t>
            </a:r>
            <a:r>
              <a:rPr lang="nl-BE" sz="1400" b="1" dirty="0" smtClean="0">
                <a:solidFill>
                  <a:srgbClr val="FF0000"/>
                </a:solidFill>
              </a:rPr>
              <a:t> bid</a:t>
            </a:r>
            <a:endParaRPr lang="nl-BE" sz="1400" b="1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2310634" y="2999826"/>
            <a:ext cx="1292997" cy="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2550968" y="298814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FF0000"/>
                </a:solidFill>
              </a:rPr>
              <a:t>- 3 MW</a:t>
            </a:r>
            <a:endParaRPr lang="nl-BE" dirty="0">
              <a:solidFill>
                <a:srgbClr val="FF0000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1640794" y="3404173"/>
            <a:ext cx="2599144" cy="77631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2239263" y="372767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FF0000"/>
                </a:solidFill>
              </a:rPr>
              <a:t>- 3 MW</a:t>
            </a:r>
            <a:endParaRPr lang="nl-B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370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COMPENSATION BIDS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80916" cy="5256583"/>
          </a:xfrm>
        </p:spPr>
        <p:txBody>
          <a:bodyPr>
            <a:normAutofit fontScale="92500" lnSpcReduction="10000"/>
          </a:bodyPr>
          <a:lstStyle/>
          <a:p>
            <a:r>
              <a:rPr lang="nl-BE" dirty="0" err="1" smtClean="0"/>
              <a:t>Only</a:t>
            </a:r>
            <a:r>
              <a:rPr lang="nl-BE" dirty="0" smtClean="0"/>
              <a:t> TSO </a:t>
            </a:r>
            <a:r>
              <a:rPr lang="nl-BE" dirty="0" err="1" smtClean="0"/>
              <a:t>can</a:t>
            </a:r>
            <a:r>
              <a:rPr lang="nl-BE" dirty="0" smtClean="0"/>
              <a:t> </a:t>
            </a:r>
            <a:r>
              <a:rPr lang="nl-BE" dirty="0" err="1" smtClean="0"/>
              <a:t>compensate</a:t>
            </a:r>
            <a:r>
              <a:rPr lang="nl-BE" dirty="0" smtClean="0"/>
              <a:t> perimeter BRP</a:t>
            </a:r>
          </a:p>
          <a:p>
            <a:r>
              <a:rPr lang="nl-BE" dirty="0" err="1" smtClean="0"/>
              <a:t>Need</a:t>
            </a:r>
            <a:r>
              <a:rPr lang="nl-BE" dirty="0" smtClean="0"/>
              <a:t> of cooperation </a:t>
            </a:r>
            <a:r>
              <a:rPr lang="nl-BE" dirty="0" err="1" smtClean="0"/>
              <a:t>between</a:t>
            </a:r>
            <a:r>
              <a:rPr lang="nl-BE" dirty="0" smtClean="0"/>
              <a:t> DSO </a:t>
            </a:r>
            <a:r>
              <a:rPr lang="nl-BE" dirty="0" err="1" smtClean="0"/>
              <a:t>and</a:t>
            </a:r>
            <a:r>
              <a:rPr lang="nl-BE" dirty="0" smtClean="0"/>
              <a:t> TSO</a:t>
            </a:r>
          </a:p>
          <a:p>
            <a:r>
              <a:rPr lang="nl-BE" dirty="0" smtClean="0"/>
              <a:t>TSO </a:t>
            </a:r>
            <a:r>
              <a:rPr lang="nl-BE" dirty="0" err="1" smtClean="0"/>
              <a:t>Compensation</a:t>
            </a:r>
            <a:r>
              <a:rPr lang="nl-BE" dirty="0" smtClean="0"/>
              <a:t> </a:t>
            </a:r>
            <a:r>
              <a:rPr lang="nl-BE" dirty="0"/>
              <a:t>T</a:t>
            </a:r>
            <a:r>
              <a:rPr lang="nl-BE" dirty="0" smtClean="0"/>
              <a:t>ool:</a:t>
            </a:r>
          </a:p>
          <a:p>
            <a:pPr lvl="1"/>
            <a:r>
              <a:rPr lang="nl-BE" dirty="0" err="1" smtClean="0"/>
              <a:t>To</a:t>
            </a:r>
            <a:r>
              <a:rPr lang="nl-BE" dirty="0" smtClean="0"/>
              <a:t> </a:t>
            </a:r>
            <a:r>
              <a:rPr lang="nl-BE" dirty="0" err="1" smtClean="0"/>
              <a:t>maximise</a:t>
            </a:r>
            <a:r>
              <a:rPr lang="nl-BE" dirty="0" smtClean="0"/>
              <a:t> </a:t>
            </a:r>
            <a:r>
              <a:rPr lang="nl-BE" dirty="0" err="1" smtClean="0"/>
              <a:t>liquidity</a:t>
            </a:r>
            <a:r>
              <a:rPr lang="nl-BE" dirty="0" smtClean="0"/>
              <a:t>, at </a:t>
            </a:r>
            <a:r>
              <a:rPr lang="nl-BE" dirty="0" err="1" smtClean="0"/>
              <a:t>least</a:t>
            </a:r>
            <a:r>
              <a:rPr lang="nl-BE" dirty="0" smtClean="0"/>
              <a:t> </a:t>
            </a:r>
            <a:r>
              <a:rPr lang="nl-BE" dirty="0" err="1" smtClean="0"/>
              <a:t>following</a:t>
            </a:r>
            <a:r>
              <a:rPr lang="nl-BE" dirty="0" smtClean="0"/>
              <a:t> means </a:t>
            </a:r>
            <a:r>
              <a:rPr lang="nl-BE" dirty="0" err="1" smtClean="0"/>
              <a:t>should</a:t>
            </a:r>
            <a:r>
              <a:rPr lang="nl-BE" dirty="0" smtClean="0"/>
              <a:t> </a:t>
            </a:r>
            <a:r>
              <a:rPr lang="nl-BE" dirty="0" err="1" smtClean="0"/>
              <a:t>be</a:t>
            </a:r>
            <a:r>
              <a:rPr lang="nl-BE" dirty="0" smtClean="0"/>
              <a:t> </a:t>
            </a:r>
            <a:r>
              <a:rPr lang="nl-BE" dirty="0" err="1" smtClean="0"/>
              <a:t>available</a:t>
            </a:r>
            <a:r>
              <a:rPr lang="nl-BE" dirty="0" smtClean="0"/>
              <a:t> via TSO </a:t>
            </a:r>
            <a:r>
              <a:rPr lang="nl-BE" dirty="0" err="1" smtClean="0"/>
              <a:t>Compensation</a:t>
            </a:r>
            <a:r>
              <a:rPr lang="nl-BE" dirty="0" smtClean="0"/>
              <a:t> </a:t>
            </a:r>
            <a:r>
              <a:rPr lang="nl-BE" dirty="0"/>
              <a:t>T</a:t>
            </a:r>
            <a:r>
              <a:rPr lang="nl-BE" dirty="0" smtClean="0"/>
              <a:t>ool:</a:t>
            </a:r>
          </a:p>
          <a:p>
            <a:pPr lvl="2"/>
            <a:r>
              <a:rPr lang="nl-BE" dirty="0" smtClean="0"/>
              <a:t>Bidladder: </a:t>
            </a:r>
            <a:r>
              <a:rPr lang="nl-BE" dirty="0" err="1" smtClean="0"/>
              <a:t>compensation</a:t>
            </a:r>
            <a:r>
              <a:rPr lang="nl-BE" dirty="0" smtClean="0"/>
              <a:t> </a:t>
            </a:r>
            <a:r>
              <a:rPr lang="nl-BE" dirty="0" err="1" smtClean="0"/>
              <a:t>bids</a:t>
            </a:r>
            <a:r>
              <a:rPr lang="nl-BE" dirty="0" smtClean="0"/>
              <a:t> </a:t>
            </a:r>
            <a:r>
              <a:rPr lang="nl-BE" dirty="0" err="1" smtClean="0"/>
              <a:t>should</a:t>
            </a:r>
            <a:r>
              <a:rPr lang="nl-BE" dirty="0" smtClean="0"/>
              <a:t> have a </a:t>
            </a:r>
            <a:r>
              <a:rPr lang="nl-BE" dirty="0" err="1" smtClean="0"/>
              <a:t>locational</a:t>
            </a:r>
            <a:r>
              <a:rPr lang="nl-BE" dirty="0" smtClean="0"/>
              <a:t> </a:t>
            </a:r>
            <a:r>
              <a:rPr lang="nl-BE" dirty="0" err="1" smtClean="0"/>
              <a:t>signal</a:t>
            </a:r>
            <a:endParaRPr lang="nl-BE" dirty="0" smtClean="0"/>
          </a:p>
          <a:p>
            <a:pPr lvl="3"/>
            <a:r>
              <a:rPr lang="nl-BE" dirty="0" smtClean="0"/>
              <a:t>Skip </a:t>
            </a:r>
            <a:r>
              <a:rPr lang="nl-BE" dirty="0" err="1" smtClean="0"/>
              <a:t>bids</a:t>
            </a:r>
            <a:r>
              <a:rPr lang="nl-BE" dirty="0" smtClean="0"/>
              <a:t> </a:t>
            </a:r>
            <a:r>
              <a:rPr lang="nl-BE" dirty="0" err="1" smtClean="0"/>
              <a:t>to</a:t>
            </a:r>
            <a:r>
              <a:rPr lang="nl-BE" dirty="0" smtClean="0"/>
              <a:t> </a:t>
            </a:r>
            <a:r>
              <a:rPr lang="nl-BE" dirty="0" err="1" smtClean="0"/>
              <a:t>avoid</a:t>
            </a:r>
            <a:r>
              <a:rPr lang="nl-BE" dirty="0" smtClean="0"/>
              <a:t> </a:t>
            </a:r>
            <a:r>
              <a:rPr lang="nl-BE" dirty="0" err="1" smtClean="0"/>
              <a:t>congestion</a:t>
            </a:r>
            <a:endParaRPr lang="nl-BE" dirty="0" smtClean="0"/>
          </a:p>
          <a:p>
            <a:pPr lvl="3"/>
            <a:r>
              <a:rPr lang="nl-BE" dirty="0" smtClean="0"/>
              <a:t>Select </a:t>
            </a:r>
            <a:r>
              <a:rPr lang="nl-BE" dirty="0" err="1" smtClean="0"/>
              <a:t>specific</a:t>
            </a:r>
            <a:r>
              <a:rPr lang="nl-BE" dirty="0" smtClean="0"/>
              <a:t> </a:t>
            </a:r>
            <a:r>
              <a:rPr lang="nl-BE" dirty="0" err="1" smtClean="0"/>
              <a:t>bids</a:t>
            </a:r>
            <a:r>
              <a:rPr lang="nl-BE" dirty="0" smtClean="0"/>
              <a:t> </a:t>
            </a:r>
            <a:r>
              <a:rPr lang="nl-BE" dirty="0" err="1" smtClean="0"/>
              <a:t>to</a:t>
            </a:r>
            <a:r>
              <a:rPr lang="nl-BE" dirty="0" smtClean="0"/>
              <a:t> </a:t>
            </a:r>
            <a:r>
              <a:rPr lang="nl-BE" dirty="0" err="1" smtClean="0"/>
              <a:t>compensate</a:t>
            </a:r>
            <a:r>
              <a:rPr lang="nl-BE" dirty="0" smtClean="0"/>
              <a:t> </a:t>
            </a:r>
            <a:r>
              <a:rPr lang="nl-BE" dirty="0" err="1" smtClean="0"/>
              <a:t>locally</a:t>
            </a:r>
            <a:endParaRPr lang="nl-BE" dirty="0" smtClean="0"/>
          </a:p>
          <a:p>
            <a:pPr lvl="2"/>
            <a:r>
              <a:rPr lang="nl-BE" dirty="0" smtClean="0"/>
              <a:t>CIPU: </a:t>
            </a:r>
            <a:r>
              <a:rPr lang="nl-BE" dirty="0" err="1" smtClean="0"/>
              <a:t>compensation</a:t>
            </a:r>
            <a:r>
              <a:rPr lang="nl-BE" dirty="0" smtClean="0"/>
              <a:t> </a:t>
            </a:r>
            <a:r>
              <a:rPr lang="nl-BE" dirty="0" err="1" smtClean="0"/>
              <a:t>bids</a:t>
            </a:r>
            <a:r>
              <a:rPr lang="nl-BE" dirty="0" smtClean="0"/>
              <a:t> </a:t>
            </a:r>
            <a:r>
              <a:rPr lang="nl-BE" dirty="0" err="1" smtClean="0"/>
              <a:t>by</a:t>
            </a:r>
            <a:r>
              <a:rPr lang="nl-BE" dirty="0" smtClean="0"/>
              <a:t> units </a:t>
            </a:r>
            <a:r>
              <a:rPr lang="nl-BE" dirty="0" err="1" smtClean="0"/>
              <a:t>connected</a:t>
            </a:r>
            <a:r>
              <a:rPr lang="nl-BE" dirty="0" smtClean="0"/>
              <a:t> </a:t>
            </a:r>
            <a:r>
              <a:rPr lang="nl-BE" dirty="0" err="1" smtClean="0"/>
              <a:t>to</a:t>
            </a:r>
            <a:r>
              <a:rPr lang="nl-BE" dirty="0" smtClean="0"/>
              <a:t> the transmission </a:t>
            </a:r>
            <a:r>
              <a:rPr lang="nl-BE" dirty="0" err="1" smtClean="0"/>
              <a:t>grid</a:t>
            </a:r>
            <a:endParaRPr lang="nl-BE" dirty="0" smtClean="0"/>
          </a:p>
          <a:p>
            <a:pPr lvl="1"/>
            <a:r>
              <a:rPr lang="nl-BE" dirty="0" err="1" smtClean="0"/>
              <a:t>Remuneration</a:t>
            </a:r>
            <a:r>
              <a:rPr lang="nl-BE" dirty="0" smtClean="0"/>
              <a:t> of </a:t>
            </a:r>
            <a:r>
              <a:rPr lang="nl-BE" dirty="0" err="1" smtClean="0"/>
              <a:t>compensation</a:t>
            </a:r>
            <a:r>
              <a:rPr lang="nl-BE" dirty="0" smtClean="0"/>
              <a:t> bid </a:t>
            </a:r>
            <a:r>
              <a:rPr lang="nl-BE" dirty="0" err="1" smtClean="0"/>
              <a:t>will</a:t>
            </a:r>
            <a:r>
              <a:rPr lang="nl-BE" dirty="0" smtClean="0"/>
              <a:t> </a:t>
            </a:r>
            <a:r>
              <a:rPr lang="nl-BE" dirty="0" err="1" smtClean="0"/>
              <a:t>generally</a:t>
            </a:r>
            <a:r>
              <a:rPr lang="nl-BE" dirty="0" smtClean="0"/>
              <a:t> </a:t>
            </a:r>
            <a:r>
              <a:rPr lang="nl-BE" dirty="0" err="1" smtClean="0"/>
              <a:t>be</a:t>
            </a:r>
            <a:r>
              <a:rPr lang="nl-BE" dirty="0" smtClean="0"/>
              <a:t> </a:t>
            </a:r>
            <a:r>
              <a:rPr lang="nl-BE" dirty="0" err="1" smtClean="0"/>
              <a:t>cheaper</a:t>
            </a:r>
            <a:r>
              <a:rPr lang="nl-BE" dirty="0" smtClean="0"/>
              <a:t> </a:t>
            </a:r>
            <a:r>
              <a:rPr lang="nl-BE" dirty="0" err="1" smtClean="0"/>
              <a:t>than</a:t>
            </a:r>
            <a:r>
              <a:rPr lang="nl-BE" dirty="0" smtClean="0"/>
              <a:t> </a:t>
            </a:r>
            <a:r>
              <a:rPr lang="nl-BE" dirty="0" err="1" smtClean="0"/>
              <a:t>imbalance</a:t>
            </a:r>
            <a:r>
              <a:rPr lang="nl-BE" dirty="0" smtClean="0"/>
              <a:t> </a:t>
            </a:r>
            <a:r>
              <a:rPr lang="nl-BE" dirty="0" err="1" smtClean="0"/>
              <a:t>price</a:t>
            </a:r>
            <a:r>
              <a:rPr lang="nl-BE" dirty="0" smtClean="0"/>
              <a:t> (</a:t>
            </a:r>
            <a:r>
              <a:rPr lang="nl-BE" dirty="0" err="1" smtClean="0"/>
              <a:t>imbalance</a:t>
            </a:r>
            <a:r>
              <a:rPr lang="nl-BE" dirty="0" smtClean="0"/>
              <a:t> </a:t>
            </a:r>
            <a:r>
              <a:rPr lang="nl-BE" dirty="0" err="1" smtClean="0"/>
              <a:t>price</a:t>
            </a:r>
            <a:r>
              <a:rPr lang="nl-BE" dirty="0" smtClean="0"/>
              <a:t> is cap)</a:t>
            </a:r>
            <a:endParaRPr lang="nl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nl-BE" smtClean="0"/>
              <a:t>October 1, 2014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8A886F9-9E41-4DA4-9DBE-E4AC25F486E1}" type="slidenum">
              <a:rPr lang="nl-BE" smtClean="0"/>
              <a:pPr lvl="0"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2895899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BEG EN Template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FEBEG EN Template presentation</Template>
  <TotalTime>3296</TotalTime>
  <Words>909</Words>
  <Application>Microsoft Office PowerPoint</Application>
  <PresentationFormat>Affichage à l'écran (4:3)</PresentationFormat>
  <Paragraphs>160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FEBEG EN Template presentation</vt:lpstr>
      <vt:lpstr>MODEL FOR ‘COMPENSATION IN ENERGY’ IN CASE OF CURTAILMENT OF GENERATION ON DSO GRID</vt:lpstr>
      <vt:lpstr>ESTIMATON VOLUMES                         REFERENCE PROFILE</vt:lpstr>
      <vt:lpstr>BALANCE OF SYSTEM IS KEY</vt:lpstr>
      <vt:lpstr>GENERAL PROCESS</vt:lpstr>
      <vt:lpstr>CONGESTION BIDS = COMPENSATIONS BIDS</vt:lpstr>
      <vt:lpstr>OBLIGATORY CONGESTION BID</vt:lpstr>
      <vt:lpstr>VOLUNTARY CONGESTION BID</vt:lpstr>
      <vt:lpstr>FINANCIAL FLOWS</vt:lpstr>
      <vt:lpstr>COMPENSATION BIDS</vt:lpstr>
      <vt:lpstr>ADVANTAGES</vt:lpstr>
      <vt:lpstr>QUESTIONS</vt:lpstr>
      <vt:lpstr>CONTACT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FLEXIBILITY</dc:title>
  <dc:creator>Steven Harlem</dc:creator>
  <cp:lastModifiedBy>vvan</cp:lastModifiedBy>
  <cp:revision>200</cp:revision>
  <cp:lastPrinted>2014-09-30T15:33:35Z</cp:lastPrinted>
  <dcterms:created xsi:type="dcterms:W3CDTF">2014-04-02T09:00:19Z</dcterms:created>
  <dcterms:modified xsi:type="dcterms:W3CDTF">2014-10-01T07:45:52Z</dcterms:modified>
</cp:coreProperties>
</file>