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handoutMasterIdLst>
    <p:handoutMasterId r:id="rId17"/>
  </p:handoutMasterIdLst>
  <p:sldIdLst>
    <p:sldId id="256" r:id="rId3"/>
    <p:sldId id="321" r:id="rId4"/>
    <p:sldId id="356" r:id="rId5"/>
    <p:sldId id="355" r:id="rId6"/>
    <p:sldId id="357" r:id="rId7"/>
    <p:sldId id="358" r:id="rId8"/>
    <p:sldId id="359" r:id="rId9"/>
    <p:sldId id="363" r:id="rId10"/>
    <p:sldId id="365" r:id="rId11"/>
    <p:sldId id="361" r:id="rId12"/>
    <p:sldId id="362" r:id="rId13"/>
    <p:sldId id="364" r:id="rId14"/>
    <p:sldId id="351" r:id="rId15"/>
  </p:sldIdLst>
  <p:sldSz cx="9144000" cy="6858000" type="screen4x3"/>
  <p:notesSz cx="6797675" cy="9928225"/>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DEFADF0-8F7C-4317-AF83-0D9ED8F2E15F}">
          <p14:sldIdLst>
            <p14:sldId id="256"/>
            <p14:sldId id="321"/>
            <p14:sldId id="356"/>
            <p14:sldId id="355"/>
            <p14:sldId id="357"/>
            <p14:sldId id="358"/>
            <p14:sldId id="359"/>
            <p14:sldId id="363"/>
            <p14:sldId id="365"/>
            <p14:sldId id="361"/>
            <p14:sldId id="362"/>
            <p14:sldId id="364"/>
            <p14:sldId id="351"/>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ncent Deblocq" initials="v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71" autoAdjust="0"/>
  </p:normalViewPr>
  <p:slideViewPr>
    <p:cSldViewPr>
      <p:cViewPr>
        <p:scale>
          <a:sx n="91" d="100"/>
          <a:sy n="91" d="100"/>
        </p:scale>
        <p:origin x="-684" y="960"/>
      </p:cViewPr>
      <p:guideLst>
        <p:guide orient="horz" pos="2160"/>
        <p:guide pos="2880"/>
      </p:guideLst>
    </p:cSldViewPr>
  </p:slideViewPr>
  <p:outlineViewPr>
    <p:cViewPr>
      <p:scale>
        <a:sx n="33" d="100"/>
        <a:sy n="33" d="100"/>
      </p:scale>
      <p:origin x="18" y="143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11-03T21:58:48.259" idx="1">
    <p:pos x="4858" y="1873"/>
    <p:text>- Ajouter les références juridiques de ces différents propos</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911B6338-7FD3-44D6-AE82-5D170AD5ECF8}" type="datetimeFigureOut">
              <a:rPr lang="nl-BE" smtClean="0"/>
              <a:t>5/11/2014</a:t>
            </a:fld>
            <a:endParaRPr lang="nl-BE"/>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nl-BE"/>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8A224DA-D242-48F6-96FB-8E657C72928C}" type="slidenum">
              <a:rPr lang="nl-BE" smtClean="0"/>
              <a:t>‹#›</a:t>
            </a:fld>
            <a:endParaRPr lang="nl-BE"/>
          </a:p>
        </p:txBody>
      </p:sp>
    </p:spTree>
    <p:extLst>
      <p:ext uri="{BB962C8B-B14F-4D97-AF65-F5344CB8AC3E}">
        <p14:creationId xmlns:p14="http://schemas.microsoft.com/office/powerpoint/2010/main" val="846383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nl-BE"/>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87239DF7-7182-431E-AA01-067860C4B345}" type="datetimeFigureOut">
              <a:rPr lang="nl-BE" smtClean="0"/>
              <a:t>5/11/2014</a:t>
            </a:fld>
            <a:endParaRPr lang="nl-BE"/>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BE"/>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nl-BE"/>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CA09251E-FE8D-4009-8AC3-3B442518CFB2}" type="slidenum">
              <a:rPr lang="nl-BE" smtClean="0"/>
              <a:t>‹#›</a:t>
            </a:fld>
            <a:endParaRPr lang="nl-BE"/>
          </a:p>
        </p:txBody>
      </p:sp>
    </p:spTree>
    <p:extLst>
      <p:ext uri="{BB962C8B-B14F-4D97-AF65-F5344CB8AC3E}">
        <p14:creationId xmlns:p14="http://schemas.microsoft.com/office/powerpoint/2010/main" val="4050432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3568" y="1988838"/>
            <a:ext cx="7772400" cy="1470026"/>
          </a:xfrm>
        </p:spPr>
        <p:txBody>
          <a:bodyPr>
            <a:normAutofit/>
          </a:bodyPr>
          <a:lstStyle>
            <a:lvl1pPr>
              <a:defRPr/>
            </a:lvl1pPr>
          </a:lstStyle>
          <a:p>
            <a:pPr lvl="0"/>
            <a:r>
              <a:rPr lang="en-US" smtClean="0"/>
              <a:t>Click to edit Master title style</a:t>
            </a:r>
            <a:endParaRPr lang="nl-BE" dirty="0"/>
          </a:p>
        </p:txBody>
      </p:sp>
      <p:sp>
        <p:nvSpPr>
          <p:cNvPr id="3" name="Subtitle 2"/>
          <p:cNvSpPr txBox="1">
            <a:spLocks noGrp="1"/>
          </p:cNvSpPr>
          <p:nvPr>
            <p:ph type="subTitle" idx="1"/>
          </p:nvPr>
        </p:nvSpPr>
        <p:spPr>
          <a:xfrm>
            <a:off x="1403649" y="3717035"/>
            <a:ext cx="6400800" cy="1752603"/>
          </a:xfrm>
        </p:spPr>
        <p:txBody>
          <a:bodyPr anchorCtr="1">
            <a:normAutofit/>
          </a:bodyPr>
          <a:lstStyle>
            <a:lvl1pPr marL="0" indent="0" algn="ctr">
              <a:buNone/>
              <a:defRPr>
                <a:solidFill>
                  <a:srgbClr val="898989"/>
                </a:solidFill>
              </a:defRPr>
            </a:lvl1pPr>
          </a:lstStyle>
          <a:p>
            <a:pPr lvl="0"/>
            <a:r>
              <a:rPr lang="en-US" smtClean="0"/>
              <a:t>Click to edit Master subtitle style</a:t>
            </a:r>
            <a:endParaRPr lang="nl-BE" dirty="0"/>
          </a:p>
        </p:txBody>
      </p:sp>
      <p:sp>
        <p:nvSpPr>
          <p:cNvPr id="4" name="Date Placeholder 3"/>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9"/>
          </p:nvPr>
        </p:nvSpPr>
        <p:spPr/>
        <p:txBody>
          <a:bodyPr/>
          <a:lstStyle>
            <a:lvl1pPr>
              <a:defRPr/>
            </a:lvl1pPr>
          </a:lstStyle>
          <a:p>
            <a:endParaRPr lang="nl-BE"/>
          </a:p>
        </p:txBody>
      </p:sp>
      <p:sp>
        <p:nvSpPr>
          <p:cNvPr id="6" name="Slide Number Placeholder 5"/>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2947045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smtClean="0"/>
              <a:t>Click to edit Master title style</a:t>
            </a:r>
            <a:endParaRPr lang="nl-BE"/>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9"/>
          </p:nvPr>
        </p:nvSpPr>
        <p:spPr/>
        <p:txBody>
          <a:bodyPr/>
          <a:lstStyle>
            <a:lvl1pPr>
              <a:defRPr/>
            </a:lvl1pPr>
          </a:lstStyle>
          <a:p>
            <a:endParaRPr lang="nl-BE"/>
          </a:p>
        </p:txBody>
      </p:sp>
      <p:sp>
        <p:nvSpPr>
          <p:cNvPr id="6" name="Slide Number Placeholder 5"/>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310133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29400" y="274640"/>
            <a:ext cx="2047058" cy="6034683"/>
          </a:xfrm>
        </p:spPr>
        <p:txBody>
          <a:bodyPr vert="eaVert"/>
          <a:lstStyle>
            <a:lvl1pPr>
              <a:defRPr/>
            </a:lvl1pPr>
          </a:lstStyle>
          <a:p>
            <a:pPr lvl="0"/>
            <a:r>
              <a:rPr lang="en-US" smtClean="0"/>
              <a:t>Click to edit Master title style</a:t>
            </a:r>
            <a:endParaRPr lang="nl-BE"/>
          </a:p>
        </p:txBody>
      </p:sp>
      <p:sp>
        <p:nvSpPr>
          <p:cNvPr id="3" name="Vertical Text Placeholder 2"/>
          <p:cNvSpPr txBox="1">
            <a:spLocks noGrp="1"/>
          </p:cNvSpPr>
          <p:nvPr>
            <p:ph type="body" orient="vert" idx="1"/>
          </p:nvPr>
        </p:nvSpPr>
        <p:spPr>
          <a:xfrm>
            <a:off x="395532" y="274640"/>
            <a:ext cx="6120682" cy="6034683"/>
          </a:xfrm>
        </p:spPr>
        <p:txBody>
          <a:bodyPr vert="eaVert"/>
          <a:lstStyle>
            <a:lvl1pPr>
              <a:defRPr/>
            </a:lvl1pPr>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9"/>
          </p:nvPr>
        </p:nvSpPr>
        <p:spPr/>
        <p:txBody>
          <a:bodyPr/>
          <a:lstStyle>
            <a:lvl1pPr>
              <a:defRPr/>
            </a:lvl1pPr>
          </a:lstStyle>
          <a:p>
            <a:endParaRPr lang="nl-BE"/>
          </a:p>
        </p:txBody>
      </p:sp>
      <p:sp>
        <p:nvSpPr>
          <p:cNvPr id="6" name="Slide Number Placeholder 5"/>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8559651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3"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Tree>
    <p:extLst>
      <p:ext uri="{BB962C8B-B14F-4D97-AF65-F5344CB8AC3E}">
        <p14:creationId xmlns:p14="http://schemas.microsoft.com/office/powerpoint/2010/main" val="4084898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 CONTENU TEXTE">
    <p:spTree>
      <p:nvGrpSpPr>
        <p:cNvPr id="1" name=""/>
        <p:cNvGrpSpPr/>
        <p:nvPr/>
      </p:nvGrpSpPr>
      <p:grpSpPr>
        <a:xfrm>
          <a:off x="0" y="0"/>
          <a:ext cx="0" cy="0"/>
          <a:chOff x="0" y="0"/>
          <a:chExt cx="0" cy="0"/>
        </a:xfrm>
      </p:grpSpPr>
      <p:sp>
        <p:nvSpPr>
          <p:cNvPr id="11"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
        <p:nvSpPr>
          <p:cNvPr id="12" name="Espace réservé du contenu 2"/>
          <p:cNvSpPr>
            <a:spLocks noGrp="1"/>
          </p:cNvSpPr>
          <p:nvPr>
            <p:ph sz="half" idx="1" hasCustomPrompt="1"/>
          </p:nvPr>
        </p:nvSpPr>
        <p:spPr>
          <a:xfrm>
            <a:off x="457200" y="1560000"/>
            <a:ext cx="8229600" cy="4416000"/>
          </a:xfrm>
          <a:prstGeom prst="rect">
            <a:avLst/>
          </a:prstGeom>
        </p:spPr>
        <p:txBody>
          <a:bodyPr/>
          <a:lstStyle>
            <a:lvl1pPr marL="0" indent="0">
              <a:buClr>
                <a:srgbClr val="FE5815"/>
              </a:buClr>
              <a:buSzPct val="180000"/>
              <a:buFont typeface="Wingdings" charset="2"/>
              <a:buNone/>
              <a:defRPr sz="1800" cap="none" baseline="0">
                <a:solidFill>
                  <a:schemeClr val="bg2"/>
                </a:solidFill>
              </a:defRPr>
            </a:lvl1pPr>
            <a:lvl2pPr marL="457200" indent="0">
              <a:buClr>
                <a:srgbClr val="FE5815"/>
              </a:buClr>
              <a:buSzPct val="70000"/>
              <a:buFont typeface="Wingdings" charset="2"/>
              <a:buNone/>
              <a:defRPr sz="1600"/>
            </a:lvl2pPr>
            <a:lvl3pPr marL="1371600" indent="-457200">
              <a:buClr>
                <a:srgbClr val="FE5815"/>
              </a:buClr>
              <a:buFont typeface="Wingdings" charset="2"/>
              <a:buChar char="§"/>
              <a:defRPr sz="1400" baseline="0"/>
            </a:lvl3pPr>
            <a:lvl4pPr marL="1714500" indent="-342900">
              <a:buClr>
                <a:srgbClr val="FE5815"/>
              </a:buClr>
              <a:buSzPct val="50000"/>
              <a:buFont typeface="Wingdings" charset="2"/>
              <a:buChar char=""/>
              <a:defRPr sz="1200"/>
            </a:lvl4pPr>
            <a:lvl5pPr marL="2171700" indent="-342900">
              <a:buClr>
                <a:srgbClr val="FE5815"/>
              </a:buClr>
              <a:buFont typeface="Wingdings" charset="2"/>
              <a:buChar char="§"/>
              <a:defRPr sz="1800"/>
            </a:lvl5pPr>
            <a:lvl6pPr>
              <a:defRPr sz="1800"/>
            </a:lvl6pPr>
            <a:lvl7pPr>
              <a:defRPr sz="1800"/>
            </a:lvl7pPr>
            <a:lvl8pPr>
              <a:defRPr sz="1800"/>
            </a:lvl8pPr>
            <a:lvl9pPr>
              <a:defRPr sz="1800"/>
            </a:lvl9pPr>
          </a:lstStyle>
          <a:p>
            <a:pPr lvl="0"/>
            <a:r>
              <a:rPr lang="nl-BE" noProof="0" dirty="0" smtClean="0"/>
              <a:t>Klik hier om de tekst te wijzigen</a:t>
            </a:r>
          </a:p>
        </p:txBody>
      </p:sp>
    </p:spTree>
    <p:extLst>
      <p:ext uri="{BB962C8B-B14F-4D97-AF65-F5344CB8AC3E}">
        <p14:creationId xmlns:p14="http://schemas.microsoft.com/office/powerpoint/2010/main" val="1347304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re + Contenu 4 niveaux">
    <p:spTree>
      <p:nvGrpSpPr>
        <p:cNvPr id="1" name=""/>
        <p:cNvGrpSpPr/>
        <p:nvPr/>
      </p:nvGrpSpPr>
      <p:grpSpPr>
        <a:xfrm>
          <a:off x="0" y="0"/>
          <a:ext cx="0" cy="0"/>
          <a:chOff x="0" y="0"/>
          <a:chExt cx="0" cy="0"/>
        </a:xfrm>
      </p:grpSpPr>
      <p:sp>
        <p:nvSpPr>
          <p:cNvPr id="6"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
        <p:nvSpPr>
          <p:cNvPr id="8" name="Espace réservé du contenu 2"/>
          <p:cNvSpPr>
            <a:spLocks noGrp="1"/>
          </p:cNvSpPr>
          <p:nvPr>
            <p:ph sz="half" idx="10" hasCustomPrompt="1"/>
          </p:nvPr>
        </p:nvSpPr>
        <p:spPr>
          <a:xfrm>
            <a:off x="457200" y="1560000"/>
            <a:ext cx="8229600" cy="4416000"/>
          </a:xfrm>
          <a:prstGeom prst="rect">
            <a:avLst/>
          </a:prstGeom>
        </p:spPr>
        <p:txBody>
          <a:bodyPr/>
          <a:lstStyle>
            <a:lvl1pPr marL="288000" indent="-288000">
              <a:lnSpc>
                <a:spcPct val="100000"/>
              </a:lnSpc>
              <a:spcBef>
                <a:spcPts val="400"/>
              </a:spcBef>
              <a:buClr>
                <a:srgbClr val="FE5815"/>
              </a:buClr>
              <a:buSzPct val="100000"/>
              <a:buFont typeface="Arial" pitchFamily="34" charset="0"/>
              <a:buChar char="■"/>
              <a:defRPr sz="1800" baseline="0">
                <a:solidFill>
                  <a:schemeClr val="bg2"/>
                </a:solidFill>
              </a:defRPr>
            </a:lvl1pPr>
            <a:lvl2pPr marL="576000" indent="-288000">
              <a:buClr>
                <a:srgbClr val="FE5815"/>
              </a:buClr>
              <a:buSzPct val="80000"/>
              <a:buFont typeface="Wingdings" pitchFamily="2" charset="2"/>
              <a:buChar char=""/>
              <a:defRPr sz="1600" baseline="0">
                <a:solidFill>
                  <a:schemeClr val="bg2"/>
                </a:solidFill>
              </a:defRPr>
            </a:lvl2pPr>
            <a:lvl3pPr marL="900000" indent="-288000">
              <a:buClr>
                <a:srgbClr val="FE5815"/>
              </a:buClr>
              <a:buFont typeface="Wingdings" charset="2"/>
              <a:buChar char="§"/>
              <a:defRPr sz="1400" baseline="0">
                <a:solidFill>
                  <a:schemeClr val="bg2"/>
                </a:solidFill>
              </a:defRPr>
            </a:lvl3pPr>
            <a:lvl4pPr marL="288000" indent="0">
              <a:buClr>
                <a:srgbClr val="FE5815"/>
              </a:buClr>
              <a:buSzPct val="50000"/>
              <a:buFontTx/>
              <a:buNone/>
              <a:defRPr sz="1200" baseline="0">
                <a:solidFill>
                  <a:schemeClr val="bg2"/>
                </a:solidFill>
              </a:defRPr>
            </a:lvl4pPr>
            <a:lvl5pPr marL="2171700" indent="-342900">
              <a:buClr>
                <a:srgbClr val="FE5815"/>
              </a:buClr>
              <a:buFont typeface="Wingdings" charset="2"/>
              <a:buChar char="§"/>
              <a:defRPr sz="1800"/>
            </a:lvl5pPr>
            <a:lvl6pPr>
              <a:defRPr sz="1800"/>
            </a:lvl6pPr>
            <a:lvl7pPr>
              <a:defRPr sz="1800"/>
            </a:lvl7pPr>
            <a:lvl8pPr>
              <a:defRPr sz="1800"/>
            </a:lvl8pPr>
            <a:lvl9pPr>
              <a:defRPr sz="1800"/>
            </a:lvl9pPr>
          </a:lstStyle>
          <a:p>
            <a:pPr lvl="0"/>
            <a:r>
              <a:rPr lang="nl-BE" noProof="0" dirty="0" smtClean="0"/>
              <a:t>Klik hier om de tekst te wijzigen</a:t>
            </a:r>
          </a:p>
          <a:p>
            <a:pPr lvl="1"/>
            <a:r>
              <a:rPr lang="nl-BE" noProof="0" dirty="0" smtClean="0"/>
              <a:t>Tweede level</a:t>
            </a:r>
          </a:p>
          <a:p>
            <a:pPr lvl="2"/>
            <a:r>
              <a:rPr lang="nl-BE" noProof="0" dirty="0" smtClean="0"/>
              <a:t>Derde level</a:t>
            </a:r>
          </a:p>
          <a:p>
            <a:pPr lvl="3"/>
            <a:r>
              <a:rPr lang="nl-BE" noProof="0" dirty="0" smtClean="0"/>
              <a:t>Vierde level</a:t>
            </a:r>
          </a:p>
        </p:txBody>
      </p:sp>
    </p:spTree>
    <p:extLst>
      <p:ext uri="{BB962C8B-B14F-4D97-AF65-F5344CB8AC3E}">
        <p14:creationId xmlns:p14="http://schemas.microsoft.com/office/powerpoint/2010/main" val="207466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re + contenu 4 niveaux + image">
    <p:spTree>
      <p:nvGrpSpPr>
        <p:cNvPr id="1" name=""/>
        <p:cNvGrpSpPr/>
        <p:nvPr/>
      </p:nvGrpSpPr>
      <p:grpSpPr>
        <a:xfrm>
          <a:off x="0" y="0"/>
          <a:ext cx="0" cy="0"/>
          <a:chOff x="0" y="0"/>
          <a:chExt cx="0" cy="0"/>
        </a:xfrm>
      </p:grpSpPr>
      <p:sp>
        <p:nvSpPr>
          <p:cNvPr id="6"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
        <p:nvSpPr>
          <p:cNvPr id="8" name="Espace réservé pour une image  2"/>
          <p:cNvSpPr>
            <a:spLocks noGrp="1"/>
          </p:cNvSpPr>
          <p:nvPr>
            <p:ph type="pic" idx="11"/>
          </p:nvPr>
        </p:nvSpPr>
        <p:spPr>
          <a:xfrm>
            <a:off x="4762500" y="1560001"/>
            <a:ext cx="3938588" cy="4415367"/>
          </a:xfrm>
          <a:prstGeom prst="rect">
            <a:avLst/>
          </a:prstGeom>
        </p:spPr>
        <p:txBody>
          <a:bodyPr/>
          <a:lstStyle>
            <a:lvl1pPr marL="0" indent="0">
              <a:buNone/>
              <a:defRPr sz="32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BE" noProof="0" dirty="0" smtClean="0"/>
          </a:p>
        </p:txBody>
      </p:sp>
      <p:sp>
        <p:nvSpPr>
          <p:cNvPr id="9" name="Espace réservé du contenu 2"/>
          <p:cNvSpPr>
            <a:spLocks noGrp="1"/>
          </p:cNvSpPr>
          <p:nvPr>
            <p:ph sz="half" idx="12" hasCustomPrompt="1"/>
          </p:nvPr>
        </p:nvSpPr>
        <p:spPr>
          <a:xfrm>
            <a:off x="457200" y="1560001"/>
            <a:ext cx="4152900" cy="4415367"/>
          </a:xfrm>
          <a:prstGeom prst="rect">
            <a:avLst/>
          </a:prstGeom>
        </p:spPr>
        <p:txBody>
          <a:bodyPr/>
          <a:lstStyle>
            <a:lvl1pPr marL="288000" indent="-288000">
              <a:lnSpc>
                <a:spcPct val="100000"/>
              </a:lnSpc>
              <a:spcBef>
                <a:spcPts val="400"/>
              </a:spcBef>
              <a:buClr>
                <a:srgbClr val="FE5815"/>
              </a:buClr>
              <a:buSzPct val="100000"/>
              <a:buFont typeface="Arial" pitchFamily="34" charset="0"/>
              <a:buChar char="■"/>
              <a:defRPr sz="1800" baseline="0">
                <a:solidFill>
                  <a:schemeClr val="bg2"/>
                </a:solidFill>
              </a:defRPr>
            </a:lvl1pPr>
            <a:lvl2pPr marL="576000" indent="-288000">
              <a:buClr>
                <a:srgbClr val="FE5815"/>
              </a:buClr>
              <a:buSzPct val="80000"/>
              <a:buFont typeface="Wingdings" pitchFamily="2" charset="2"/>
              <a:buChar char=""/>
              <a:defRPr sz="1600">
                <a:solidFill>
                  <a:schemeClr val="bg2"/>
                </a:solidFill>
              </a:defRPr>
            </a:lvl2pPr>
            <a:lvl3pPr marL="900000" indent="-288000">
              <a:buClr>
                <a:srgbClr val="FE5815"/>
              </a:buClr>
              <a:buFont typeface="Wingdings" charset="2"/>
              <a:buChar char="§"/>
              <a:defRPr sz="1400" baseline="0">
                <a:solidFill>
                  <a:schemeClr val="bg2"/>
                </a:solidFill>
              </a:defRPr>
            </a:lvl3pPr>
            <a:lvl4pPr marL="288000" indent="0">
              <a:buClr>
                <a:srgbClr val="FE5815"/>
              </a:buClr>
              <a:buSzPct val="50000"/>
              <a:buFontTx/>
              <a:buNone/>
              <a:defRPr sz="1200" baseline="0">
                <a:solidFill>
                  <a:schemeClr val="bg2"/>
                </a:solidFill>
              </a:defRPr>
            </a:lvl4pPr>
            <a:lvl5pPr marL="2171700" indent="-342900">
              <a:buClr>
                <a:srgbClr val="FE5815"/>
              </a:buClr>
              <a:buFont typeface="Wingdings" charset="2"/>
              <a:buChar char="§"/>
              <a:defRPr sz="1800"/>
            </a:lvl5pPr>
            <a:lvl6pPr>
              <a:defRPr sz="1800"/>
            </a:lvl6pPr>
            <a:lvl7pPr>
              <a:defRPr sz="1800"/>
            </a:lvl7pPr>
            <a:lvl8pPr>
              <a:defRPr sz="1800"/>
            </a:lvl8pPr>
            <a:lvl9pPr>
              <a:defRPr sz="1800"/>
            </a:lvl9pPr>
          </a:lstStyle>
          <a:p>
            <a:pPr lvl="0"/>
            <a:r>
              <a:rPr lang="nl-BE" noProof="0" dirty="0" smtClean="0"/>
              <a:t>Klik hier om de tekst te wijzigen</a:t>
            </a:r>
          </a:p>
          <a:p>
            <a:pPr lvl="1"/>
            <a:r>
              <a:rPr lang="nl-BE" noProof="0" dirty="0" smtClean="0"/>
              <a:t>Tweede level</a:t>
            </a:r>
          </a:p>
          <a:p>
            <a:pPr lvl="2"/>
            <a:r>
              <a:rPr lang="nl-BE" noProof="0" dirty="0" smtClean="0"/>
              <a:t>Derde level</a:t>
            </a:r>
          </a:p>
          <a:p>
            <a:pPr lvl="3"/>
            <a:r>
              <a:rPr lang="nl-BE" noProof="0" dirty="0" smtClean="0"/>
              <a:t>Vierde level</a:t>
            </a:r>
          </a:p>
        </p:txBody>
      </p:sp>
    </p:spTree>
    <p:extLst>
      <p:ext uri="{BB962C8B-B14F-4D97-AF65-F5344CB8AC3E}">
        <p14:creationId xmlns:p14="http://schemas.microsoft.com/office/powerpoint/2010/main" val="3450997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re">
    <p:spTree>
      <p:nvGrpSpPr>
        <p:cNvPr id="1" name=""/>
        <p:cNvGrpSpPr/>
        <p:nvPr/>
      </p:nvGrpSpPr>
      <p:grpSpPr>
        <a:xfrm>
          <a:off x="0" y="0"/>
          <a:ext cx="0" cy="0"/>
          <a:chOff x="0" y="0"/>
          <a:chExt cx="0" cy="0"/>
        </a:xfrm>
      </p:grpSpPr>
      <p:sp>
        <p:nvSpPr>
          <p:cNvPr id="6"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
        <p:nvSpPr>
          <p:cNvPr id="7" name="Espace réservé du contenu 2"/>
          <p:cNvSpPr>
            <a:spLocks noGrp="1"/>
          </p:cNvSpPr>
          <p:nvPr>
            <p:ph sz="half" idx="12" hasCustomPrompt="1"/>
          </p:nvPr>
        </p:nvSpPr>
        <p:spPr>
          <a:xfrm>
            <a:off x="457200" y="1560001"/>
            <a:ext cx="4039200" cy="4415367"/>
          </a:xfrm>
          <a:prstGeom prst="rect">
            <a:avLst/>
          </a:prstGeom>
        </p:spPr>
        <p:txBody>
          <a:bodyPr/>
          <a:lstStyle>
            <a:lvl1pPr marL="288000" indent="-288000">
              <a:lnSpc>
                <a:spcPct val="100000"/>
              </a:lnSpc>
              <a:spcBef>
                <a:spcPts val="400"/>
              </a:spcBef>
              <a:buClr>
                <a:srgbClr val="FE5815"/>
              </a:buClr>
              <a:buSzPct val="100000"/>
              <a:buFont typeface="Arial" pitchFamily="34" charset="0"/>
              <a:buChar char="■"/>
              <a:defRPr sz="1800" baseline="0">
                <a:solidFill>
                  <a:schemeClr val="bg2"/>
                </a:solidFill>
              </a:defRPr>
            </a:lvl1pPr>
            <a:lvl2pPr marL="576000" indent="-288000">
              <a:buClr>
                <a:srgbClr val="FE5815"/>
              </a:buClr>
              <a:buSzPct val="80000"/>
              <a:buFont typeface="Wingdings" pitchFamily="2" charset="2"/>
              <a:buChar char=""/>
              <a:defRPr sz="1600">
                <a:solidFill>
                  <a:schemeClr val="bg2"/>
                </a:solidFill>
              </a:defRPr>
            </a:lvl2pPr>
            <a:lvl3pPr marL="900000" indent="-288000">
              <a:buClr>
                <a:srgbClr val="FE5815"/>
              </a:buClr>
              <a:buFont typeface="Wingdings" charset="2"/>
              <a:buChar char="§"/>
              <a:defRPr sz="1400" baseline="0">
                <a:solidFill>
                  <a:schemeClr val="bg2"/>
                </a:solidFill>
              </a:defRPr>
            </a:lvl3pPr>
            <a:lvl4pPr marL="288000" indent="0">
              <a:buClr>
                <a:srgbClr val="FE5815"/>
              </a:buClr>
              <a:buSzPct val="50000"/>
              <a:buFontTx/>
              <a:buNone/>
              <a:defRPr sz="1200" baseline="0">
                <a:solidFill>
                  <a:schemeClr val="bg2"/>
                </a:solidFill>
              </a:defRPr>
            </a:lvl4pPr>
            <a:lvl5pPr marL="2171700" indent="-342900">
              <a:buClr>
                <a:srgbClr val="FE5815"/>
              </a:buClr>
              <a:buFont typeface="Wingdings" charset="2"/>
              <a:buChar char="§"/>
              <a:defRPr sz="1800"/>
            </a:lvl5pPr>
            <a:lvl6pPr>
              <a:defRPr sz="1800"/>
            </a:lvl6pPr>
            <a:lvl7pPr>
              <a:defRPr sz="1800"/>
            </a:lvl7pPr>
            <a:lvl8pPr>
              <a:defRPr sz="1800"/>
            </a:lvl8pPr>
            <a:lvl9pPr>
              <a:defRPr sz="1800"/>
            </a:lvl9pPr>
          </a:lstStyle>
          <a:p>
            <a:pPr lvl="0"/>
            <a:r>
              <a:rPr lang="nl-BE" noProof="0" dirty="0" smtClean="0"/>
              <a:t>Klik hier om de tekst te wijzigen</a:t>
            </a:r>
          </a:p>
          <a:p>
            <a:pPr lvl="1"/>
            <a:r>
              <a:rPr lang="nl-BE" noProof="0" dirty="0" smtClean="0"/>
              <a:t>Tweede level</a:t>
            </a:r>
          </a:p>
          <a:p>
            <a:pPr lvl="2"/>
            <a:r>
              <a:rPr lang="nl-BE" noProof="0" dirty="0" smtClean="0"/>
              <a:t>Derde level</a:t>
            </a:r>
          </a:p>
          <a:p>
            <a:pPr lvl="3"/>
            <a:r>
              <a:rPr lang="nl-BE" noProof="0" dirty="0" smtClean="0"/>
              <a:t>Vierde level</a:t>
            </a:r>
          </a:p>
        </p:txBody>
      </p:sp>
      <p:sp>
        <p:nvSpPr>
          <p:cNvPr id="8" name="Espace réservé du contenu 2"/>
          <p:cNvSpPr>
            <a:spLocks noGrp="1"/>
          </p:cNvSpPr>
          <p:nvPr>
            <p:ph sz="half" idx="13" hasCustomPrompt="1"/>
          </p:nvPr>
        </p:nvSpPr>
        <p:spPr>
          <a:xfrm>
            <a:off x="4648196" y="1560001"/>
            <a:ext cx="4039200" cy="4415367"/>
          </a:xfrm>
          <a:prstGeom prst="rect">
            <a:avLst/>
          </a:prstGeom>
        </p:spPr>
        <p:txBody>
          <a:bodyPr/>
          <a:lstStyle>
            <a:lvl1pPr marL="288000" indent="-288000">
              <a:lnSpc>
                <a:spcPct val="100000"/>
              </a:lnSpc>
              <a:spcBef>
                <a:spcPts val="400"/>
              </a:spcBef>
              <a:buClr>
                <a:srgbClr val="FE5815"/>
              </a:buClr>
              <a:buSzPct val="100000"/>
              <a:buFont typeface="Arial" pitchFamily="34" charset="0"/>
              <a:buChar char="■"/>
              <a:defRPr sz="1800" baseline="0">
                <a:solidFill>
                  <a:schemeClr val="bg2"/>
                </a:solidFill>
              </a:defRPr>
            </a:lvl1pPr>
            <a:lvl2pPr marL="576000" indent="-288000">
              <a:buClr>
                <a:srgbClr val="FE5815"/>
              </a:buClr>
              <a:buSzPct val="80000"/>
              <a:buFont typeface="Wingdings" pitchFamily="2" charset="2"/>
              <a:buChar char=""/>
              <a:defRPr sz="1600">
                <a:solidFill>
                  <a:schemeClr val="bg2"/>
                </a:solidFill>
              </a:defRPr>
            </a:lvl2pPr>
            <a:lvl3pPr marL="900000" indent="-288000">
              <a:buClr>
                <a:srgbClr val="FE5815"/>
              </a:buClr>
              <a:buFont typeface="Wingdings" charset="2"/>
              <a:buChar char="§"/>
              <a:defRPr sz="1400" baseline="0">
                <a:solidFill>
                  <a:schemeClr val="bg2"/>
                </a:solidFill>
              </a:defRPr>
            </a:lvl3pPr>
            <a:lvl4pPr marL="288000" indent="0">
              <a:buClr>
                <a:srgbClr val="FE5815"/>
              </a:buClr>
              <a:buSzPct val="50000"/>
              <a:buFontTx/>
              <a:buNone/>
              <a:defRPr sz="1200" baseline="0">
                <a:solidFill>
                  <a:schemeClr val="bg2"/>
                </a:solidFill>
              </a:defRPr>
            </a:lvl4pPr>
            <a:lvl5pPr marL="2171700" indent="-342900">
              <a:buClr>
                <a:srgbClr val="FE5815"/>
              </a:buClr>
              <a:buFont typeface="Wingdings" charset="2"/>
              <a:buChar char="§"/>
              <a:defRPr sz="1800"/>
            </a:lvl5pPr>
            <a:lvl6pPr>
              <a:defRPr sz="1800"/>
            </a:lvl6pPr>
            <a:lvl7pPr>
              <a:defRPr sz="1800"/>
            </a:lvl7pPr>
            <a:lvl8pPr>
              <a:defRPr sz="1800"/>
            </a:lvl8pPr>
            <a:lvl9pPr>
              <a:defRPr sz="1800"/>
            </a:lvl9pPr>
          </a:lstStyle>
          <a:p>
            <a:pPr lvl="0"/>
            <a:r>
              <a:rPr lang="nl-BE" noProof="0" dirty="0" smtClean="0"/>
              <a:t>Klik hier om de tekst te wijzigen</a:t>
            </a:r>
          </a:p>
          <a:p>
            <a:pPr lvl="1"/>
            <a:r>
              <a:rPr lang="nl-BE" noProof="0" dirty="0" smtClean="0"/>
              <a:t>Tweede level</a:t>
            </a:r>
          </a:p>
          <a:p>
            <a:pPr lvl="2"/>
            <a:r>
              <a:rPr lang="nl-BE" noProof="0" dirty="0" smtClean="0"/>
              <a:t>Derde level</a:t>
            </a:r>
          </a:p>
          <a:p>
            <a:pPr lvl="3"/>
            <a:r>
              <a:rPr lang="nl-BE" noProof="0" dirty="0" smtClean="0"/>
              <a:t>Vierde level</a:t>
            </a:r>
          </a:p>
        </p:txBody>
      </p:sp>
    </p:spTree>
    <p:extLst>
      <p:ext uri="{BB962C8B-B14F-4D97-AF65-F5344CB8AC3E}">
        <p14:creationId xmlns:p14="http://schemas.microsoft.com/office/powerpoint/2010/main" val="27920291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Titre 1"/>
          <p:cNvSpPr>
            <a:spLocks noGrp="1"/>
          </p:cNvSpPr>
          <p:nvPr>
            <p:ph type="title"/>
          </p:nvPr>
        </p:nvSpPr>
        <p:spPr>
          <a:xfrm>
            <a:off x="457200" y="366184"/>
            <a:ext cx="8229600" cy="988483"/>
          </a:xfrm>
          <a:prstGeom prst="rect">
            <a:avLst/>
          </a:prstGeom>
        </p:spPr>
        <p:txBody>
          <a:bodyPr/>
          <a:lstStyle>
            <a:lvl1pPr algn="l">
              <a:defRPr sz="2800" cap="all">
                <a:solidFill>
                  <a:srgbClr val="FE5815"/>
                </a:solidFill>
              </a:defRPr>
            </a:lvl1pPr>
          </a:lstStyle>
          <a:p>
            <a:endParaRPr lang="nl-BE" noProof="0" dirty="0"/>
          </a:p>
        </p:txBody>
      </p:sp>
      <p:sp>
        <p:nvSpPr>
          <p:cNvPr id="5" name="Espace réservé pour une image  2"/>
          <p:cNvSpPr>
            <a:spLocks noGrp="1"/>
          </p:cNvSpPr>
          <p:nvPr>
            <p:ph type="pic" idx="1"/>
          </p:nvPr>
        </p:nvSpPr>
        <p:spPr>
          <a:xfrm>
            <a:off x="1143000" y="1378042"/>
            <a:ext cx="6943725" cy="3517901"/>
          </a:xfrm>
          <a:prstGeom prst="rect">
            <a:avLst/>
          </a:prstGeom>
        </p:spPr>
        <p:txBody>
          <a:bodyPr/>
          <a:lstStyle>
            <a:lvl1pPr marL="0" indent="0">
              <a:buNone/>
              <a:defRPr sz="18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BE" noProof="0" dirty="0" smtClean="0"/>
          </a:p>
        </p:txBody>
      </p:sp>
      <p:sp>
        <p:nvSpPr>
          <p:cNvPr id="6" name="Espace réservé du texte 3"/>
          <p:cNvSpPr>
            <a:spLocks noGrp="1"/>
          </p:cNvSpPr>
          <p:nvPr>
            <p:ph type="body" sz="half" idx="2"/>
          </p:nvPr>
        </p:nvSpPr>
        <p:spPr>
          <a:xfrm>
            <a:off x="1143000" y="5444771"/>
            <a:ext cx="6943725" cy="688108"/>
          </a:xfrm>
          <a:prstGeom prst="rect">
            <a:avLst/>
          </a:prstGeom>
        </p:spPr>
        <p:txBody>
          <a:bodyPr/>
          <a:lstStyle>
            <a:lvl1pPr marL="0" indent="0">
              <a:buNone/>
              <a:defRPr sz="14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endParaRPr lang="nl-BE" noProof="0" dirty="0" smtClean="0"/>
          </a:p>
        </p:txBody>
      </p:sp>
      <p:sp>
        <p:nvSpPr>
          <p:cNvPr id="7" name="Text Placeholder 6"/>
          <p:cNvSpPr>
            <a:spLocks noGrp="1"/>
          </p:cNvSpPr>
          <p:nvPr>
            <p:ph type="body" sz="quarter" idx="10"/>
          </p:nvPr>
        </p:nvSpPr>
        <p:spPr>
          <a:xfrm>
            <a:off x="1143000" y="4959971"/>
            <a:ext cx="6943725" cy="484800"/>
          </a:xfrm>
          <a:prstGeom prst="rect">
            <a:avLst/>
          </a:prstGeom>
        </p:spPr>
        <p:txBody>
          <a:bodyPr/>
          <a:lstStyle>
            <a:lvl1pPr marL="0" indent="0">
              <a:buNone/>
              <a:defRPr sz="1800" b="0">
                <a:solidFill>
                  <a:schemeClr val="accent1"/>
                </a:solidFill>
                <a:latin typeface="+mn-lt"/>
              </a:defRPr>
            </a:lvl1pPr>
          </a:lstStyle>
          <a:p>
            <a:pPr lvl="0"/>
            <a:endParaRPr lang="nl-BE" noProof="0" dirty="0"/>
          </a:p>
        </p:txBody>
      </p:sp>
    </p:spTree>
    <p:extLst>
      <p:ext uri="{BB962C8B-B14F-4D97-AF65-F5344CB8AC3E}">
        <p14:creationId xmlns:p14="http://schemas.microsoft.com/office/powerpoint/2010/main" val="3521352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smtClean="0"/>
              <a:t>Click to edit Master title style</a:t>
            </a:r>
            <a:endParaRPr lang="nl-BE" dirty="0"/>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
        <p:nvSpPr>
          <p:cNvPr id="4" name="Date Placeholder 3"/>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9"/>
          </p:nvPr>
        </p:nvSpPr>
        <p:spPr/>
        <p:txBody>
          <a:bodyPr/>
          <a:lstStyle>
            <a:lvl1pPr>
              <a:defRPr/>
            </a:lvl1pPr>
          </a:lstStyle>
          <a:p>
            <a:endParaRPr lang="nl-BE"/>
          </a:p>
        </p:txBody>
      </p:sp>
      <p:sp>
        <p:nvSpPr>
          <p:cNvPr id="6" name="Slide Number Placeholder 5"/>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1824026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311" y="4406895"/>
            <a:ext cx="7772400" cy="1362071"/>
          </a:xfrm>
        </p:spPr>
        <p:txBody>
          <a:bodyPr anchor="t" anchorCtr="0"/>
          <a:lstStyle>
            <a:lvl1pPr algn="l">
              <a:defRPr sz="4000" cap="all"/>
            </a:lvl1pPr>
          </a:lstStyle>
          <a:p>
            <a:pPr lvl="0"/>
            <a:r>
              <a:rPr lang="en-US" smtClean="0"/>
              <a:t>Click to edit Master title style</a:t>
            </a:r>
            <a:endParaRPr lang="nl-BE" dirty="0"/>
          </a:p>
        </p:txBody>
      </p:sp>
      <p:sp>
        <p:nvSpPr>
          <p:cNvPr id="3" name="Text Placeholder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en-US" smtClean="0"/>
              <a:t>Click to edit Master text styles</a:t>
            </a:r>
          </a:p>
        </p:txBody>
      </p:sp>
      <p:sp>
        <p:nvSpPr>
          <p:cNvPr id="4" name="Date Placeholder 3"/>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9"/>
          </p:nvPr>
        </p:nvSpPr>
        <p:spPr/>
        <p:txBody>
          <a:bodyPr/>
          <a:lstStyle>
            <a:lvl1pPr>
              <a:defRPr/>
            </a:lvl1pPr>
          </a:lstStyle>
          <a:p>
            <a:endParaRPr lang="nl-BE"/>
          </a:p>
        </p:txBody>
      </p:sp>
      <p:sp>
        <p:nvSpPr>
          <p:cNvPr id="6" name="Slide Number Placeholder 5"/>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25414311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smtClean="0"/>
              <a:t>Click to edit Master title style</a:t>
            </a:r>
            <a:endParaRPr lang="nl-BE"/>
          </a:p>
        </p:txBody>
      </p:sp>
      <p:sp>
        <p:nvSpPr>
          <p:cNvPr id="3" name="Content Placeholder 2"/>
          <p:cNvSpPr txBox="1">
            <a:spLocks noGrp="1"/>
          </p:cNvSpPr>
          <p:nvPr>
            <p:ph idx="1"/>
          </p:nvPr>
        </p:nvSpPr>
        <p:spPr>
          <a:xfrm>
            <a:off x="395532" y="1196748"/>
            <a:ext cx="4104458" cy="5184574"/>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txBox="1">
            <a:spLocks noGrp="1"/>
          </p:cNvSpPr>
          <p:nvPr>
            <p:ph idx="2"/>
          </p:nvPr>
        </p:nvSpPr>
        <p:spPr>
          <a:xfrm>
            <a:off x="4648196" y="1196748"/>
            <a:ext cx="4028252" cy="5184574"/>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Date Placeholder 4"/>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6" name="Footer Placeholder 5"/>
          <p:cNvSpPr txBox="1">
            <a:spLocks noGrp="1"/>
          </p:cNvSpPr>
          <p:nvPr>
            <p:ph type="ftr" sz="quarter" idx="9"/>
          </p:nvPr>
        </p:nvSpPr>
        <p:spPr/>
        <p:txBody>
          <a:bodyPr/>
          <a:lstStyle>
            <a:lvl1pPr>
              <a:defRPr/>
            </a:lvl1pPr>
          </a:lstStyle>
          <a:p>
            <a:endParaRPr lang="nl-BE"/>
          </a:p>
        </p:txBody>
      </p:sp>
      <p:sp>
        <p:nvSpPr>
          <p:cNvPr id="7" name="Slide Number Placeholder 6"/>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2095232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smtClean="0"/>
              <a:t>Click to edit Master title style</a:t>
            </a:r>
            <a:endParaRPr lang="nl-BE"/>
          </a:p>
        </p:txBody>
      </p:sp>
      <p:sp>
        <p:nvSpPr>
          <p:cNvPr id="3" name="Text Placeholder 2"/>
          <p:cNvSpPr txBox="1">
            <a:spLocks noGrp="1"/>
          </p:cNvSpPr>
          <p:nvPr>
            <p:ph type="body" idx="1"/>
          </p:nvPr>
        </p:nvSpPr>
        <p:spPr>
          <a:xfrm>
            <a:off x="395532" y="1196748"/>
            <a:ext cx="4032449" cy="639759"/>
          </a:xfrm>
        </p:spPr>
        <p:txBody>
          <a:bodyPr anchor="b"/>
          <a:lstStyle>
            <a:lvl1pPr marL="0" indent="0">
              <a:spcBef>
                <a:spcPts val="600"/>
              </a:spcBef>
              <a:buNone/>
              <a:defRPr sz="2400" b="1"/>
            </a:lvl1pPr>
          </a:lstStyle>
          <a:p>
            <a:pPr lvl="0"/>
            <a:r>
              <a:rPr lang="en-US" smtClean="0"/>
              <a:t>Click to edit Master text styles</a:t>
            </a:r>
          </a:p>
        </p:txBody>
      </p:sp>
      <p:sp>
        <p:nvSpPr>
          <p:cNvPr id="4" name="Content Placeholder 3"/>
          <p:cNvSpPr txBox="1">
            <a:spLocks noGrp="1"/>
          </p:cNvSpPr>
          <p:nvPr>
            <p:ph idx="2"/>
          </p:nvPr>
        </p:nvSpPr>
        <p:spPr>
          <a:xfrm>
            <a:off x="395532" y="1844820"/>
            <a:ext cx="4032449" cy="4464493"/>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txBox="1">
            <a:spLocks noGrp="1"/>
          </p:cNvSpPr>
          <p:nvPr>
            <p:ph type="body" idx="3"/>
          </p:nvPr>
        </p:nvSpPr>
        <p:spPr>
          <a:xfrm>
            <a:off x="4644009" y="1196748"/>
            <a:ext cx="4032449" cy="648071"/>
          </a:xfrm>
        </p:spPr>
        <p:txBody>
          <a:bodyPr anchor="b"/>
          <a:lstStyle>
            <a:lvl1pPr marL="0" indent="0">
              <a:spcBef>
                <a:spcPts val="600"/>
              </a:spcBef>
              <a:buNone/>
              <a:defRPr sz="2400" b="1"/>
            </a:lvl1pPr>
          </a:lstStyle>
          <a:p>
            <a:pPr lvl="0"/>
            <a:r>
              <a:rPr lang="en-US" smtClean="0"/>
              <a:t>Click to edit Master text styles</a:t>
            </a:r>
          </a:p>
        </p:txBody>
      </p:sp>
      <p:sp>
        <p:nvSpPr>
          <p:cNvPr id="6" name="Content Placeholder 5"/>
          <p:cNvSpPr txBox="1">
            <a:spLocks noGrp="1"/>
          </p:cNvSpPr>
          <p:nvPr>
            <p:ph idx="4"/>
          </p:nvPr>
        </p:nvSpPr>
        <p:spPr>
          <a:xfrm>
            <a:off x="4645023" y="1844820"/>
            <a:ext cx="4031434" cy="4464493"/>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Date Placeholder 6"/>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8" name="Footer Placeholder 7"/>
          <p:cNvSpPr txBox="1">
            <a:spLocks noGrp="1"/>
          </p:cNvSpPr>
          <p:nvPr>
            <p:ph type="ftr" sz="quarter" idx="9"/>
          </p:nvPr>
        </p:nvSpPr>
        <p:spPr/>
        <p:txBody>
          <a:bodyPr/>
          <a:lstStyle>
            <a:lvl1pPr>
              <a:defRPr/>
            </a:lvl1pPr>
          </a:lstStyle>
          <a:p>
            <a:endParaRPr lang="nl-BE"/>
          </a:p>
        </p:txBody>
      </p:sp>
      <p:sp>
        <p:nvSpPr>
          <p:cNvPr id="9" name="Slide Number Placeholder 8"/>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4034857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smtClean="0"/>
              <a:t>Click to edit Master title style</a:t>
            </a:r>
            <a:endParaRPr lang="nl-BE"/>
          </a:p>
        </p:txBody>
      </p:sp>
      <p:sp>
        <p:nvSpPr>
          <p:cNvPr id="3" name="Date Placeholder 2"/>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4" name="Footer Placeholder 3"/>
          <p:cNvSpPr txBox="1">
            <a:spLocks noGrp="1"/>
          </p:cNvSpPr>
          <p:nvPr>
            <p:ph type="ftr" sz="quarter" idx="9"/>
          </p:nvPr>
        </p:nvSpPr>
        <p:spPr/>
        <p:txBody>
          <a:bodyPr/>
          <a:lstStyle>
            <a:lvl1pPr>
              <a:defRPr/>
            </a:lvl1pPr>
          </a:lstStyle>
          <a:p>
            <a:endParaRPr lang="nl-BE"/>
          </a:p>
        </p:txBody>
      </p:sp>
      <p:sp>
        <p:nvSpPr>
          <p:cNvPr id="5" name="Slide Number Placeholder 4"/>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2743883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3" name="Footer Placeholder 2"/>
          <p:cNvSpPr txBox="1">
            <a:spLocks noGrp="1"/>
          </p:cNvSpPr>
          <p:nvPr>
            <p:ph type="ftr" sz="quarter" idx="9"/>
          </p:nvPr>
        </p:nvSpPr>
        <p:spPr/>
        <p:txBody>
          <a:bodyPr/>
          <a:lstStyle>
            <a:lvl1pPr>
              <a:defRPr/>
            </a:lvl1pPr>
          </a:lstStyle>
          <a:p>
            <a:endParaRPr lang="nl-BE"/>
          </a:p>
        </p:txBody>
      </p:sp>
      <p:sp>
        <p:nvSpPr>
          <p:cNvPr id="4" name="Slide Number Placeholder 3"/>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36594594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395532" y="908721"/>
            <a:ext cx="3096341" cy="864098"/>
          </a:xfrm>
        </p:spPr>
        <p:txBody>
          <a:bodyPr anchor="b" anchorCtr="0"/>
          <a:lstStyle>
            <a:lvl1pPr algn="l">
              <a:defRPr sz="2000"/>
            </a:lvl1pPr>
          </a:lstStyle>
          <a:p>
            <a:pPr lvl="0"/>
            <a:r>
              <a:rPr lang="en-US" smtClean="0"/>
              <a:t>Click to edit Master title style</a:t>
            </a:r>
            <a:endParaRPr lang="nl-BE"/>
          </a:p>
        </p:txBody>
      </p:sp>
      <p:sp>
        <p:nvSpPr>
          <p:cNvPr id="3" name="Content Placeholder 2"/>
          <p:cNvSpPr txBox="1">
            <a:spLocks noGrp="1"/>
          </p:cNvSpPr>
          <p:nvPr>
            <p:ph idx="1"/>
          </p:nvPr>
        </p:nvSpPr>
        <p:spPr>
          <a:xfrm>
            <a:off x="3575047" y="116631"/>
            <a:ext cx="5173410" cy="6264691"/>
          </a:xfrm>
        </p:spPr>
        <p:txBody>
          <a:bodyPr/>
          <a:lstStyle>
            <a:lvl1pPr>
              <a:defRPr/>
            </a:lvl1pPr>
            <a:lvl2pPr>
              <a:defRPr/>
            </a:lvl2pPr>
            <a:lvl3pPr>
              <a:defRPr/>
            </a:lvl3pPr>
            <a:lvl4pPr>
              <a:defRPr/>
            </a:lvl4pPr>
            <a:lvl5pPr>
              <a:spcBef>
                <a:spcPts val="500"/>
              </a:spcBef>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txBox="1">
            <a:spLocks noGrp="1"/>
          </p:cNvSpPr>
          <p:nvPr>
            <p:ph type="body" idx="2"/>
          </p:nvPr>
        </p:nvSpPr>
        <p:spPr>
          <a:xfrm>
            <a:off x="395532" y="1772820"/>
            <a:ext cx="3096341" cy="4608511"/>
          </a:xfrm>
        </p:spPr>
        <p:txBody>
          <a:bodyPr/>
          <a:lstStyle>
            <a:lvl1pPr marL="0" indent="0">
              <a:spcBef>
                <a:spcPts val="300"/>
              </a:spcBef>
              <a:buNone/>
              <a:defRPr sz="1400"/>
            </a:lvl1pPr>
          </a:lstStyle>
          <a:p>
            <a:pPr lvl="0"/>
            <a:r>
              <a:rPr lang="en-US" smtClean="0"/>
              <a:t>Click to edit Master text styles</a:t>
            </a:r>
          </a:p>
        </p:txBody>
      </p:sp>
      <p:sp>
        <p:nvSpPr>
          <p:cNvPr id="5" name="Date Placeholder 4"/>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6" name="Footer Placeholder 5"/>
          <p:cNvSpPr txBox="1">
            <a:spLocks noGrp="1"/>
          </p:cNvSpPr>
          <p:nvPr>
            <p:ph type="ftr" sz="quarter" idx="9"/>
          </p:nvPr>
        </p:nvSpPr>
        <p:spPr/>
        <p:txBody>
          <a:bodyPr/>
          <a:lstStyle>
            <a:lvl1pPr>
              <a:defRPr/>
            </a:lvl1pPr>
          </a:lstStyle>
          <a:p>
            <a:endParaRPr lang="nl-BE"/>
          </a:p>
        </p:txBody>
      </p:sp>
      <p:sp>
        <p:nvSpPr>
          <p:cNvPr id="7" name="Slide Number Placeholder 6"/>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3362808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288" y="4800600"/>
            <a:ext cx="5486400" cy="566735"/>
          </a:xfrm>
        </p:spPr>
        <p:txBody>
          <a:bodyPr anchor="b" anchorCtr="0"/>
          <a:lstStyle>
            <a:lvl1pPr algn="l">
              <a:defRPr sz="2000"/>
            </a:lvl1pPr>
          </a:lstStyle>
          <a:p>
            <a:pPr lvl="0"/>
            <a:r>
              <a:rPr lang="en-US" smtClean="0"/>
              <a:t>Click to edit Master title style</a:t>
            </a:r>
            <a:endParaRPr lang="nl-BE"/>
          </a:p>
        </p:txBody>
      </p:sp>
      <p:sp>
        <p:nvSpPr>
          <p:cNvPr id="3" name="Picture Placeholder 2"/>
          <p:cNvSpPr txBox="1">
            <a:spLocks noGrp="1"/>
          </p:cNvSpPr>
          <p:nvPr>
            <p:ph type="pic" idx="1"/>
          </p:nvPr>
        </p:nvSpPr>
        <p:spPr>
          <a:xfrm>
            <a:off x="1792288" y="612776"/>
            <a:ext cx="5486400" cy="4114800"/>
          </a:xfrm>
        </p:spPr>
        <p:txBody>
          <a:bodyPr/>
          <a:lstStyle>
            <a:lvl1pPr marL="0" indent="0">
              <a:buNone/>
              <a:defRPr lang="nl-BE"/>
            </a:lvl1pPr>
          </a:lstStyle>
          <a:p>
            <a:pPr lvl="0"/>
            <a:r>
              <a:rPr lang="en-US" smtClean="0"/>
              <a:t>Click icon to add picture</a:t>
            </a:r>
            <a:endParaRPr lang="nl-BE"/>
          </a:p>
        </p:txBody>
      </p:sp>
      <p:sp>
        <p:nvSpPr>
          <p:cNvPr id="4" name="Text Placeholder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en-US" smtClean="0"/>
              <a:t>Click to edit Master text styles</a:t>
            </a:r>
          </a:p>
        </p:txBody>
      </p:sp>
      <p:sp>
        <p:nvSpPr>
          <p:cNvPr id="5" name="Date Placeholder 4"/>
          <p:cNvSpPr txBox="1">
            <a:spLocks noGrp="1"/>
          </p:cNvSpPr>
          <p:nvPr>
            <p:ph type="dt" sz="half" idx="7"/>
          </p:nvPr>
        </p:nvSpPr>
        <p:spPr/>
        <p:txBody>
          <a:bodyPr/>
          <a:lstStyle>
            <a:lvl1pPr>
              <a:defRPr/>
            </a:lvl1pPr>
          </a:lstStyle>
          <a:p>
            <a:fld id="{3A1273E0-5349-4857-9B8D-F19772911A5F}" type="datetimeFigureOut">
              <a:rPr lang="nl-BE" smtClean="0"/>
              <a:t>5/11/2014</a:t>
            </a:fld>
            <a:endParaRPr lang="nl-BE"/>
          </a:p>
        </p:txBody>
      </p:sp>
      <p:sp>
        <p:nvSpPr>
          <p:cNvPr id="6" name="Footer Placeholder 5"/>
          <p:cNvSpPr txBox="1">
            <a:spLocks noGrp="1"/>
          </p:cNvSpPr>
          <p:nvPr>
            <p:ph type="ftr" sz="quarter" idx="9"/>
          </p:nvPr>
        </p:nvSpPr>
        <p:spPr/>
        <p:txBody>
          <a:bodyPr/>
          <a:lstStyle>
            <a:lvl1pPr>
              <a:defRPr/>
            </a:lvl1pPr>
          </a:lstStyle>
          <a:p>
            <a:endParaRPr lang="nl-BE"/>
          </a:p>
        </p:txBody>
      </p:sp>
      <p:sp>
        <p:nvSpPr>
          <p:cNvPr id="7" name="Slide Number Placeholder 6"/>
          <p:cNvSpPr txBox="1">
            <a:spLocks noGrp="1"/>
          </p:cNvSpPr>
          <p:nvPr>
            <p:ph type="sldNum" sz="quarter" idx="8"/>
          </p:nvPr>
        </p:nvSpPr>
        <p:spPr/>
        <p:txBody>
          <a:bodyPr/>
          <a:lstStyle>
            <a:lvl1pPr>
              <a:defRPr/>
            </a:lvl1pPr>
          </a:lstStyle>
          <a:p>
            <a:fld id="{7DA40539-9D6C-42DC-A5D0-7829B1437AE4}" type="slidenum">
              <a:rPr lang="nl-BE" smtClean="0"/>
              <a:t>‹#›</a:t>
            </a:fld>
            <a:endParaRPr lang="nl-BE"/>
          </a:p>
        </p:txBody>
      </p:sp>
    </p:spTree>
    <p:extLst>
      <p:ext uri="{BB962C8B-B14F-4D97-AF65-F5344CB8AC3E}">
        <p14:creationId xmlns:p14="http://schemas.microsoft.com/office/powerpoint/2010/main" val="2515827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df"/><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99595" y="0"/>
            <a:ext cx="7776862" cy="980730"/>
          </a:xfrm>
          <a:prstGeom prst="rect">
            <a:avLst/>
          </a:prstGeom>
          <a:noFill/>
          <a:ln>
            <a:noFill/>
          </a:ln>
        </p:spPr>
        <p:txBody>
          <a:bodyPr vert="horz" wrap="square" lIns="91440" tIns="45720" rIns="91440" bIns="45720" anchor="ctr" anchorCtr="1" compatLnSpc="1">
            <a:normAutofit/>
          </a:bodyPr>
          <a:lstStyle/>
          <a:p>
            <a:pPr lvl="0"/>
            <a:r>
              <a:rPr lang="en-US" smtClean="0"/>
              <a:t>Click to edit Master title style</a:t>
            </a:r>
            <a:endParaRPr lang="nl-BE" dirty="0"/>
          </a:p>
        </p:txBody>
      </p:sp>
      <p:sp>
        <p:nvSpPr>
          <p:cNvPr id="3" name="Text Placeholder 2"/>
          <p:cNvSpPr txBox="1">
            <a:spLocks noGrp="1"/>
          </p:cNvSpPr>
          <p:nvPr>
            <p:ph type="body" idx="1"/>
          </p:nvPr>
        </p:nvSpPr>
        <p:spPr>
          <a:xfrm>
            <a:off x="395532" y="1196748"/>
            <a:ext cx="8280916" cy="5256583"/>
          </a:xfrm>
          <a:prstGeom prst="rect">
            <a:avLst/>
          </a:prstGeom>
          <a:noFill/>
          <a:ln>
            <a:noFill/>
          </a:ln>
        </p:spPr>
        <p:txBody>
          <a:bodyPr vert="horz" wrap="square" lIns="91440" tIns="45720" rIns="91440" bIns="45720" anchor="t" anchorCtr="0" compatLnSpc="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dirty="0"/>
          </a:p>
        </p:txBody>
      </p:sp>
      <p:sp>
        <p:nvSpPr>
          <p:cNvPr id="4" name="Date Placeholder 3"/>
          <p:cNvSpPr txBox="1">
            <a:spLocks noGrp="1"/>
          </p:cNvSpPr>
          <p:nvPr>
            <p:ph type="dt" sz="half" idx="2"/>
          </p:nvPr>
        </p:nvSpPr>
        <p:spPr>
          <a:xfrm>
            <a:off x="395532" y="6492870"/>
            <a:ext cx="1944215" cy="365129"/>
          </a:xfrm>
          <a:prstGeom prst="rect">
            <a:avLst/>
          </a:prstGeom>
          <a:noFill/>
          <a:ln>
            <a:noFill/>
          </a:ln>
        </p:spPr>
        <p:txBody>
          <a:bodyPr vert="horz" wrap="square" lIns="91440" tIns="45720" rIns="91440" bIns="45720" anchor="ctr" anchorCtr="0" compatLnSpc="1"/>
          <a:lstStyle>
            <a:lvl1pPr marL="0" marR="0" lvl="0" indent="0" algn="l" defTabSz="914400" rtl="0" fontAlgn="auto" hangingPunct="1">
              <a:lnSpc>
                <a:spcPct val="100000"/>
              </a:lnSpc>
              <a:spcBef>
                <a:spcPts val="0"/>
              </a:spcBef>
              <a:spcAft>
                <a:spcPts val="0"/>
              </a:spcAft>
              <a:buNone/>
              <a:tabLst/>
              <a:defRPr lang="nl-BE" sz="1200" b="1" i="0" u="none" strike="noStrike" kern="1200" cap="none" spc="0" baseline="0">
                <a:solidFill>
                  <a:srgbClr val="FFFFFF"/>
                </a:solidFill>
                <a:uFillTx/>
                <a:latin typeface="Calibri"/>
              </a:defRPr>
            </a:lvl1pPr>
          </a:lstStyle>
          <a:p>
            <a:fld id="{3A1273E0-5349-4857-9B8D-F19772911A5F}" type="datetimeFigureOut">
              <a:rPr lang="nl-BE" smtClean="0"/>
              <a:t>5/11/2014</a:t>
            </a:fld>
            <a:endParaRPr lang="nl-BE"/>
          </a:p>
        </p:txBody>
      </p:sp>
      <p:sp>
        <p:nvSpPr>
          <p:cNvPr id="5" name="Footer Placeholder 4"/>
          <p:cNvSpPr txBox="1">
            <a:spLocks noGrp="1"/>
          </p:cNvSpPr>
          <p:nvPr>
            <p:ph type="ftr" sz="quarter" idx="3"/>
          </p:nvPr>
        </p:nvSpPr>
        <p:spPr>
          <a:xfrm>
            <a:off x="2339748" y="6492870"/>
            <a:ext cx="4392484" cy="365129"/>
          </a:xfrm>
          <a:prstGeom prst="rect">
            <a:avLst/>
          </a:prstGeom>
          <a:noFill/>
          <a:ln>
            <a:noFill/>
          </a:ln>
        </p:spPr>
        <p:txBody>
          <a:bodyPr vert="horz" wrap="square" lIns="91440" tIns="45720" rIns="91440" bIns="45720" anchor="ctr" anchorCtr="1" compatLnSpc="1"/>
          <a:lstStyle>
            <a:lvl1pPr marL="0" marR="0" lvl="0" indent="0" algn="ctr" defTabSz="914400" rtl="0" fontAlgn="auto" hangingPunct="1">
              <a:lnSpc>
                <a:spcPct val="100000"/>
              </a:lnSpc>
              <a:spcBef>
                <a:spcPts val="0"/>
              </a:spcBef>
              <a:spcAft>
                <a:spcPts val="0"/>
              </a:spcAft>
              <a:buNone/>
              <a:tabLst/>
              <a:defRPr lang="nl-BE" sz="1200" b="1" i="0" u="none" strike="noStrike" kern="1200" cap="none" spc="0" baseline="0">
                <a:solidFill>
                  <a:srgbClr val="FFFFFF"/>
                </a:solidFill>
                <a:uFillTx/>
                <a:latin typeface="Calibri"/>
              </a:defRPr>
            </a:lvl1pPr>
          </a:lstStyle>
          <a:p>
            <a:endParaRPr lang="nl-BE"/>
          </a:p>
        </p:txBody>
      </p:sp>
      <p:sp>
        <p:nvSpPr>
          <p:cNvPr id="6" name="Slide Number Placeholder 5"/>
          <p:cNvSpPr txBox="1">
            <a:spLocks noGrp="1"/>
          </p:cNvSpPr>
          <p:nvPr>
            <p:ph type="sldNum" sz="quarter" idx="4"/>
          </p:nvPr>
        </p:nvSpPr>
        <p:spPr>
          <a:xfrm>
            <a:off x="7596332" y="6492870"/>
            <a:ext cx="1536868" cy="365129"/>
          </a:xfrm>
          <a:prstGeom prst="rect">
            <a:avLst/>
          </a:prstGeom>
          <a:noFill/>
          <a:ln>
            <a:noFill/>
          </a:ln>
        </p:spPr>
        <p:txBody>
          <a:bodyPr vert="horz" wrap="square" lIns="91440" tIns="45720" rIns="91440" bIns="45720" anchor="ctr" anchorCtr="0" compatLnSpc="1"/>
          <a:lstStyle>
            <a:lvl1pPr marL="0" marR="0" lvl="0" indent="0" algn="r" defTabSz="914400" rtl="0" fontAlgn="auto" hangingPunct="1">
              <a:lnSpc>
                <a:spcPct val="100000"/>
              </a:lnSpc>
              <a:spcBef>
                <a:spcPts val="0"/>
              </a:spcBef>
              <a:spcAft>
                <a:spcPts val="0"/>
              </a:spcAft>
              <a:buNone/>
              <a:tabLst/>
              <a:defRPr lang="nl-BE" sz="1200" b="1" i="0" u="none" strike="noStrike" kern="1200" cap="none" spc="0" baseline="0">
                <a:solidFill>
                  <a:srgbClr val="004D9A"/>
                </a:solidFill>
                <a:uFillTx/>
                <a:latin typeface="Calibri"/>
              </a:defRPr>
            </a:lvl1pPr>
          </a:lstStyle>
          <a:p>
            <a:fld id="{7DA40539-9D6C-42DC-A5D0-7829B1437AE4}" type="slidenum">
              <a:rPr lang="nl-BE" smtClean="0"/>
              <a:t>‹#›</a:t>
            </a:fld>
            <a:endParaRPr lang="nl-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p:titleStyle>
    <p:body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Image 6" descr="EDF_Energy.ai"/>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8"/>
              <a:stretch>
                <a:fillRect/>
              </a:stretch>
            </p:blipFill>
          </mc:Choice>
          <mc:Fallback>
            <p:blipFill>
              <a:blip r:embed="rId9"/>
              <a:stretch>
                <a:fillRect/>
              </a:stretch>
            </p:blipFill>
          </mc:Fallback>
        </mc:AlternateContent>
        <p:spPr>
          <a:xfrm>
            <a:off x="381000" y="5942472"/>
            <a:ext cx="1007202" cy="744211"/>
          </a:xfrm>
          <a:prstGeom prst="rect">
            <a:avLst/>
          </a:prstGeom>
        </p:spPr>
      </p:pic>
      <p:sp>
        <p:nvSpPr>
          <p:cNvPr id="8" name="Rectangle 15"/>
          <p:cNvSpPr txBox="1">
            <a:spLocks noChangeArrowheads="1"/>
          </p:cNvSpPr>
          <p:nvPr/>
        </p:nvSpPr>
        <p:spPr bwMode="auto">
          <a:xfrm>
            <a:off x="6150737" y="6386116"/>
            <a:ext cx="2702752" cy="153888"/>
          </a:xfrm>
          <a:prstGeom prst="rect">
            <a:avLst/>
          </a:prstGeom>
          <a:ln>
            <a:miter lim="800000"/>
            <a:headEnd/>
            <a:tailEnd/>
          </a:ln>
        </p:spPr>
        <p:txBody>
          <a:bodyPr vert="horz" wrap="square" lIns="0" tIns="0" rIns="0" bIns="0" numCol="1" anchor="t" anchorCtr="0" compatLnSpc="1">
            <a:prstTxWarp prst="textNoShape">
              <a:avLst/>
            </a:prstTxWarp>
            <a:spAutoFit/>
          </a:bodyPr>
          <a:lstStyle>
            <a:lvl1pPr algn="r">
              <a:defRPr>
                <a:solidFill>
                  <a:schemeClr val="tx1"/>
                </a:solidFill>
              </a:defRPr>
            </a:lvl1pPr>
          </a:lstStyle>
          <a:p>
            <a:pPr fontAlgn="base">
              <a:spcBef>
                <a:spcPct val="0"/>
              </a:spcBef>
              <a:spcAft>
                <a:spcPct val="0"/>
              </a:spcAft>
              <a:defRPr/>
            </a:pPr>
            <a:fld id="{03DFCD7B-6AA3-9440-83C1-9D04DBCBC268}" type="slidenum">
              <a:rPr lang="fr-FR" sz="1000" smtClean="0">
                <a:solidFill>
                  <a:srgbClr val="808080"/>
                </a:solidFill>
                <a:latin typeface="Arial" charset="0"/>
                <a:ea typeface="Arial" charset="0"/>
                <a:cs typeface="Arial" charset="0"/>
              </a:rPr>
              <a:pPr fontAlgn="base">
                <a:spcBef>
                  <a:spcPct val="0"/>
                </a:spcBef>
                <a:spcAft>
                  <a:spcPct val="0"/>
                </a:spcAft>
                <a:defRPr/>
              </a:pPr>
              <a:t>‹#›</a:t>
            </a:fld>
            <a:endParaRPr lang="fr-FR" sz="1000" dirty="0">
              <a:solidFill>
                <a:srgbClr val="808080"/>
              </a:solidFill>
              <a:latin typeface="Arial" charset="0"/>
              <a:ea typeface="Arial" charset="0"/>
              <a:cs typeface="Arial" charset="0"/>
            </a:endParaRPr>
          </a:p>
        </p:txBody>
      </p:sp>
      <p:sp>
        <p:nvSpPr>
          <p:cNvPr id="4" name="Ellipse 3"/>
          <p:cNvSpPr/>
          <p:nvPr/>
        </p:nvSpPr>
        <p:spPr bwMode="auto">
          <a:xfrm>
            <a:off x="-847725" y="1263500"/>
            <a:ext cx="552450" cy="736600"/>
          </a:xfrm>
          <a:prstGeom prst="ellipse">
            <a:avLst/>
          </a:prstGeom>
          <a:solidFill>
            <a:srgbClr val="FE5815"/>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
        <p:nvSpPr>
          <p:cNvPr id="5" name="Ellipse 4"/>
          <p:cNvSpPr/>
          <p:nvPr/>
        </p:nvSpPr>
        <p:spPr bwMode="auto">
          <a:xfrm>
            <a:off x="-847725" y="2000100"/>
            <a:ext cx="552450" cy="736600"/>
          </a:xfrm>
          <a:prstGeom prst="ellipse">
            <a:avLst/>
          </a:prstGeom>
          <a:solidFill>
            <a:srgbClr val="FFA02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
        <p:nvSpPr>
          <p:cNvPr id="6" name="Ellipse 5"/>
          <p:cNvSpPr/>
          <p:nvPr/>
        </p:nvSpPr>
        <p:spPr bwMode="auto">
          <a:xfrm>
            <a:off x="-847725" y="2736700"/>
            <a:ext cx="552450" cy="736600"/>
          </a:xfrm>
          <a:prstGeom prst="ellipse">
            <a:avLst/>
          </a:prstGeom>
          <a:solidFill>
            <a:srgbClr val="C4D6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
        <p:nvSpPr>
          <p:cNvPr id="9" name="Ellipse 8"/>
          <p:cNvSpPr/>
          <p:nvPr/>
        </p:nvSpPr>
        <p:spPr bwMode="auto">
          <a:xfrm>
            <a:off x="-847725" y="3473300"/>
            <a:ext cx="552450" cy="736600"/>
          </a:xfrm>
          <a:prstGeom prst="ellipse">
            <a:avLst/>
          </a:prstGeom>
          <a:solidFill>
            <a:srgbClr val="509E2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
        <p:nvSpPr>
          <p:cNvPr id="10" name="Ellipse 9"/>
          <p:cNvSpPr/>
          <p:nvPr/>
        </p:nvSpPr>
        <p:spPr bwMode="auto">
          <a:xfrm>
            <a:off x="-847725" y="4209900"/>
            <a:ext cx="552450" cy="736600"/>
          </a:xfrm>
          <a:prstGeom prst="ellipse">
            <a:avLst/>
          </a:prstGeom>
          <a:solidFill>
            <a:srgbClr val="005BB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
        <p:nvSpPr>
          <p:cNvPr id="11" name="Ellipse 10"/>
          <p:cNvSpPr/>
          <p:nvPr/>
        </p:nvSpPr>
        <p:spPr bwMode="auto">
          <a:xfrm>
            <a:off x="-847725" y="4946500"/>
            <a:ext cx="552450" cy="736600"/>
          </a:xfrm>
          <a:prstGeom prst="ellipse">
            <a:avLst/>
          </a:prstGeom>
          <a:solidFill>
            <a:srgbClr val="001A7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fr-BE" sz="1000" b="1" smtClean="0">
              <a:solidFill>
                <a:srgbClr val="232323"/>
              </a:solidFill>
              <a:latin typeface="Arial" charset="0"/>
              <a:cs typeface="Arial" charset="0"/>
            </a:endParaRPr>
          </a:p>
        </p:txBody>
      </p:sp>
    </p:spTree>
    <p:extLst>
      <p:ext uri="{BB962C8B-B14F-4D97-AF65-F5344CB8AC3E}">
        <p14:creationId xmlns:p14="http://schemas.microsoft.com/office/powerpoint/2010/main" val="8498568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hf sldNum="0" hdr="0" ftr="0"/>
  <p:txStyles>
    <p:titleStyle>
      <a:lvl1pPr algn="l" rtl="0" eaLnBrk="0" fontAlgn="base" hangingPunct="0">
        <a:spcBef>
          <a:spcPct val="0"/>
        </a:spcBef>
        <a:spcAft>
          <a:spcPct val="0"/>
        </a:spcAft>
        <a:defRPr sz="3800">
          <a:solidFill>
            <a:srgbClr val="FE5815"/>
          </a:solidFill>
          <a:latin typeface="Arial" charset="0"/>
          <a:ea typeface="ＭＳ Ｐゴシック" charset="-128"/>
          <a:cs typeface="ＭＳ Ｐゴシック" charset="-128"/>
        </a:defRPr>
      </a:lvl1pPr>
      <a:lvl2pPr algn="l" rtl="0" eaLnBrk="0" fontAlgn="base" hangingPunct="0">
        <a:spcBef>
          <a:spcPct val="0"/>
        </a:spcBef>
        <a:spcAft>
          <a:spcPct val="0"/>
        </a:spcAft>
        <a:defRPr sz="3800">
          <a:solidFill>
            <a:srgbClr val="FE5815"/>
          </a:solidFill>
          <a:latin typeface="Arial" charset="0"/>
          <a:ea typeface="ＭＳ Ｐゴシック" charset="-128"/>
          <a:cs typeface="ＭＳ Ｐゴシック" charset="-128"/>
        </a:defRPr>
      </a:lvl2pPr>
      <a:lvl3pPr algn="l" rtl="0" eaLnBrk="0" fontAlgn="base" hangingPunct="0">
        <a:spcBef>
          <a:spcPct val="0"/>
        </a:spcBef>
        <a:spcAft>
          <a:spcPct val="0"/>
        </a:spcAft>
        <a:defRPr sz="3800">
          <a:solidFill>
            <a:srgbClr val="FE5815"/>
          </a:solidFill>
          <a:latin typeface="Arial" charset="0"/>
          <a:ea typeface="ＭＳ Ｐゴシック" charset="-128"/>
          <a:cs typeface="ＭＳ Ｐゴシック" charset="-128"/>
        </a:defRPr>
      </a:lvl3pPr>
      <a:lvl4pPr algn="l" rtl="0" eaLnBrk="0" fontAlgn="base" hangingPunct="0">
        <a:spcBef>
          <a:spcPct val="0"/>
        </a:spcBef>
        <a:spcAft>
          <a:spcPct val="0"/>
        </a:spcAft>
        <a:defRPr sz="3800">
          <a:solidFill>
            <a:srgbClr val="FE5815"/>
          </a:solidFill>
          <a:latin typeface="Arial" charset="0"/>
          <a:ea typeface="ＭＳ Ｐゴシック" charset="-128"/>
          <a:cs typeface="ＭＳ Ｐゴシック" charset="-128"/>
        </a:defRPr>
      </a:lvl4pPr>
      <a:lvl5pPr algn="l" rtl="0" eaLnBrk="0" fontAlgn="base" hangingPunct="0">
        <a:spcBef>
          <a:spcPct val="0"/>
        </a:spcBef>
        <a:spcAft>
          <a:spcPct val="0"/>
        </a:spcAft>
        <a:defRPr sz="3800">
          <a:solidFill>
            <a:srgbClr val="FE5815"/>
          </a:solidFill>
          <a:latin typeface="Arial" charset="0"/>
          <a:ea typeface="ＭＳ Ｐゴシック" charset="-128"/>
          <a:cs typeface="ＭＳ Ｐゴシック" charset="-128"/>
        </a:defRPr>
      </a:lvl5pPr>
      <a:lvl6pPr marL="457200" algn="l" rtl="0" fontAlgn="base">
        <a:spcBef>
          <a:spcPct val="0"/>
        </a:spcBef>
        <a:spcAft>
          <a:spcPct val="0"/>
        </a:spcAft>
        <a:defRPr sz="4400" b="1">
          <a:solidFill>
            <a:schemeClr val="accent1"/>
          </a:solidFill>
          <a:latin typeface="Arial" charset="0"/>
          <a:cs typeface="Arial" charset="0"/>
        </a:defRPr>
      </a:lvl6pPr>
      <a:lvl7pPr marL="914400" algn="l" rtl="0" fontAlgn="base">
        <a:spcBef>
          <a:spcPct val="0"/>
        </a:spcBef>
        <a:spcAft>
          <a:spcPct val="0"/>
        </a:spcAft>
        <a:defRPr sz="4400" b="1">
          <a:solidFill>
            <a:schemeClr val="accent1"/>
          </a:solidFill>
          <a:latin typeface="Arial" charset="0"/>
          <a:cs typeface="Arial" charset="0"/>
        </a:defRPr>
      </a:lvl7pPr>
      <a:lvl8pPr marL="1371600" algn="l" rtl="0" fontAlgn="base">
        <a:spcBef>
          <a:spcPct val="0"/>
        </a:spcBef>
        <a:spcAft>
          <a:spcPct val="0"/>
        </a:spcAft>
        <a:defRPr sz="4400" b="1">
          <a:solidFill>
            <a:schemeClr val="accent1"/>
          </a:solidFill>
          <a:latin typeface="Arial" charset="0"/>
          <a:cs typeface="Arial" charset="0"/>
        </a:defRPr>
      </a:lvl8pPr>
      <a:lvl9pPr marL="1828800" algn="l" rtl="0" fontAlgn="base">
        <a:spcBef>
          <a:spcPct val="0"/>
        </a:spcBef>
        <a:spcAft>
          <a:spcPct val="0"/>
        </a:spcAft>
        <a:defRPr sz="4400" b="1">
          <a:solidFill>
            <a:schemeClr val="accent1"/>
          </a:solidFill>
          <a:latin typeface="Arial" charset="0"/>
          <a:cs typeface="Arial" charset="0"/>
        </a:defRPr>
      </a:lvl9pPr>
    </p:titleStyle>
    <p:bodyStyle>
      <a:lvl1pPr marL="404813" indent="-404813" algn="l" rtl="0" eaLnBrk="0" fontAlgn="base" hangingPunct="0">
        <a:spcBef>
          <a:spcPct val="200000"/>
        </a:spcBef>
        <a:spcAft>
          <a:spcPct val="0"/>
        </a:spcAft>
        <a:buClr>
          <a:srgbClr val="FE5815"/>
        </a:buClr>
        <a:buSzPct val="125000"/>
        <a:buAutoNum type="arabicPeriod"/>
        <a:defRPr sz="1300" b="1">
          <a:solidFill>
            <a:srgbClr val="232323"/>
          </a:solidFill>
          <a:latin typeface="Arial" charset="0"/>
          <a:ea typeface="ＭＳ Ｐゴシック" charset="-128"/>
          <a:cs typeface="ＭＳ Ｐゴシック" charset="-128"/>
        </a:defRPr>
      </a:lvl1pPr>
      <a:lvl2pPr marL="654050" indent="-247650" algn="l" rtl="0" eaLnBrk="0" fontAlgn="base" hangingPunct="0">
        <a:lnSpc>
          <a:spcPct val="90000"/>
        </a:lnSpc>
        <a:spcBef>
          <a:spcPct val="0"/>
        </a:spcBef>
        <a:spcAft>
          <a:spcPct val="0"/>
        </a:spcAft>
        <a:buChar char="–"/>
        <a:defRPr sz="1300">
          <a:solidFill>
            <a:srgbClr val="232323"/>
          </a:solidFill>
          <a:latin typeface="Arial" charset="0"/>
          <a:ea typeface="ＭＳ Ｐゴシック" charset="-128"/>
          <a:cs typeface="+mn-cs"/>
        </a:defRPr>
      </a:lvl2pPr>
      <a:lvl3pPr marL="2238375" indent="-1830388" algn="l" rtl="0" eaLnBrk="0" fontAlgn="base" hangingPunct="0">
        <a:spcBef>
          <a:spcPct val="0"/>
        </a:spcBef>
        <a:spcAft>
          <a:spcPct val="0"/>
        </a:spcAft>
        <a:buChar char="•"/>
        <a:defRPr sz="1300">
          <a:solidFill>
            <a:srgbClr val="232323"/>
          </a:solidFill>
          <a:latin typeface="Arial" charset="0"/>
          <a:ea typeface="ＭＳ Ｐゴシック" charset="-128"/>
          <a:cs typeface="+mn-cs"/>
        </a:defRPr>
      </a:lvl3pPr>
      <a:lvl4pPr marL="2620963" indent="-381000" algn="l" rtl="0" eaLnBrk="0" fontAlgn="base" hangingPunct="0">
        <a:spcBef>
          <a:spcPct val="20000"/>
        </a:spcBef>
        <a:spcAft>
          <a:spcPct val="0"/>
        </a:spcAft>
        <a:buChar char="–"/>
        <a:defRPr sz="1300">
          <a:solidFill>
            <a:schemeClr val="tx1"/>
          </a:solidFill>
          <a:latin typeface="Arial" charset="0"/>
          <a:ea typeface="ＭＳ Ｐゴシック" charset="-128"/>
          <a:cs typeface="+mn-cs"/>
        </a:defRPr>
      </a:lvl4pPr>
      <a:lvl5pPr marL="3103563" indent="-381000" algn="l" rtl="0" eaLnBrk="0" fontAlgn="base" hangingPunct="0">
        <a:spcBef>
          <a:spcPct val="20000"/>
        </a:spcBef>
        <a:spcAft>
          <a:spcPct val="0"/>
        </a:spcAft>
        <a:buChar char="»"/>
        <a:defRPr sz="1300">
          <a:solidFill>
            <a:schemeClr val="tx1"/>
          </a:solidFill>
          <a:latin typeface="Arial" charset="0"/>
          <a:ea typeface="ＭＳ Ｐゴシック" charset="-128"/>
          <a:cs typeface="+mn-cs"/>
        </a:defRPr>
      </a:lvl5pPr>
      <a:lvl6pPr marL="3560763" indent="-381000" algn="l" rtl="0" fontAlgn="base">
        <a:spcBef>
          <a:spcPct val="20000"/>
        </a:spcBef>
        <a:spcAft>
          <a:spcPct val="0"/>
        </a:spcAft>
        <a:defRPr sz="1300">
          <a:solidFill>
            <a:schemeClr val="tx1"/>
          </a:solidFill>
          <a:latin typeface="+mn-lt"/>
          <a:cs typeface="+mn-cs"/>
        </a:defRPr>
      </a:lvl6pPr>
      <a:lvl7pPr marL="4017963" indent="-381000" algn="l" rtl="0" fontAlgn="base">
        <a:spcBef>
          <a:spcPct val="20000"/>
        </a:spcBef>
        <a:spcAft>
          <a:spcPct val="0"/>
        </a:spcAft>
        <a:defRPr sz="1300">
          <a:solidFill>
            <a:schemeClr val="tx1"/>
          </a:solidFill>
          <a:latin typeface="+mn-lt"/>
          <a:cs typeface="+mn-cs"/>
        </a:defRPr>
      </a:lvl7pPr>
      <a:lvl8pPr marL="4475163" indent="-381000" algn="l" rtl="0" fontAlgn="base">
        <a:spcBef>
          <a:spcPct val="20000"/>
        </a:spcBef>
        <a:spcAft>
          <a:spcPct val="0"/>
        </a:spcAft>
        <a:defRPr sz="1300">
          <a:solidFill>
            <a:schemeClr val="tx1"/>
          </a:solidFill>
          <a:latin typeface="+mn-lt"/>
          <a:cs typeface="+mn-cs"/>
        </a:defRPr>
      </a:lvl8pPr>
      <a:lvl9pPr marL="4932363" indent="-381000" algn="l" rtl="0" fontAlgn="base">
        <a:spcBef>
          <a:spcPct val="20000"/>
        </a:spcBef>
        <a:spcAft>
          <a:spcPct val="0"/>
        </a:spcAft>
        <a:defRPr sz="13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l-BE" sz="4400" dirty="0" err="1" smtClean="0"/>
              <a:t>Interprétation</a:t>
            </a:r>
            <a:r>
              <a:rPr lang="nl-BE" sz="4400" dirty="0" smtClean="0"/>
              <a:t> FEBEG – EDORA </a:t>
            </a:r>
            <a:r>
              <a:rPr lang="nl-BE" sz="4400" dirty="0" err="1" smtClean="0"/>
              <a:t>sur</a:t>
            </a:r>
            <a:r>
              <a:rPr lang="nl-BE" sz="4400" dirty="0" smtClean="0"/>
              <a:t> les </a:t>
            </a:r>
            <a:r>
              <a:rPr lang="nl-BE" sz="4400" dirty="0" err="1" smtClean="0"/>
              <a:t>dispositions</a:t>
            </a:r>
            <a:r>
              <a:rPr lang="nl-BE" sz="4400" dirty="0" smtClean="0"/>
              <a:t> </a:t>
            </a:r>
            <a:r>
              <a:rPr lang="nl-BE" sz="4400" dirty="0" err="1" smtClean="0"/>
              <a:t>décrétales</a:t>
            </a:r>
            <a:r>
              <a:rPr lang="nl-BE" sz="4400" dirty="0" smtClean="0"/>
              <a:t> de mise en oeuvre de la </a:t>
            </a:r>
            <a:r>
              <a:rPr lang="nl-BE" sz="4400" dirty="0" err="1" smtClean="0"/>
              <a:t>compensation</a:t>
            </a:r>
            <a:endParaRPr lang="nl-BE" dirty="0"/>
          </a:p>
        </p:txBody>
      </p:sp>
      <p:sp>
        <p:nvSpPr>
          <p:cNvPr id="3" name="Subtitle 2"/>
          <p:cNvSpPr>
            <a:spLocks noGrp="1"/>
          </p:cNvSpPr>
          <p:nvPr>
            <p:ph type="subTitle" idx="1"/>
          </p:nvPr>
        </p:nvSpPr>
        <p:spPr>
          <a:xfrm>
            <a:off x="1259632" y="3861048"/>
            <a:ext cx="6400800" cy="1752603"/>
          </a:xfrm>
        </p:spPr>
        <p:txBody>
          <a:bodyPr/>
          <a:lstStyle/>
          <a:p>
            <a:r>
              <a:rPr lang="nl-BE" dirty="0" smtClean="0"/>
              <a:t>Forum REFLEX – </a:t>
            </a:r>
            <a:r>
              <a:rPr lang="nl-BE" dirty="0" err="1" smtClean="0"/>
              <a:t>Gflex</a:t>
            </a:r>
            <a:r>
              <a:rPr lang="nl-BE" dirty="0" smtClean="0"/>
              <a:t> 2</a:t>
            </a:r>
          </a:p>
          <a:p>
            <a:r>
              <a:rPr lang="nl-BE" dirty="0" smtClean="0"/>
              <a:t>5.11.2014</a:t>
            </a:r>
            <a:endParaRPr lang="nl-BE"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3" y="332656"/>
            <a:ext cx="2780543" cy="105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69483"/>
            <a:ext cx="2026646" cy="1584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1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10</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err="1" smtClean="0"/>
              <a:t>Délai</a:t>
            </a:r>
            <a:r>
              <a:rPr lang="nl-BE" sz="2800" dirty="0" smtClean="0"/>
              <a:t> de </a:t>
            </a:r>
            <a:r>
              <a:rPr lang="nl-BE" sz="2800" dirty="0" err="1" smtClean="0"/>
              <a:t>renforcement</a:t>
            </a:r>
            <a:r>
              <a:rPr lang="nl-BE" sz="2800" dirty="0" smtClean="0"/>
              <a:t>: 5 </a:t>
            </a:r>
            <a:r>
              <a:rPr lang="nl-BE" sz="2800" dirty="0" err="1" smtClean="0"/>
              <a:t>ans</a:t>
            </a:r>
            <a:r>
              <a:rPr lang="nl-BE" sz="2800" dirty="0" smtClean="0"/>
              <a:t> à </a:t>
            </a:r>
            <a:r>
              <a:rPr lang="nl-BE" sz="2800" dirty="0" err="1" smtClean="0"/>
              <a:t>partir</a:t>
            </a:r>
            <a:r>
              <a:rPr lang="nl-BE" sz="2800" dirty="0" smtClean="0"/>
              <a:t> de la date de </a:t>
            </a:r>
            <a:r>
              <a:rPr lang="nl-BE" sz="2800" dirty="0" err="1" smtClean="0"/>
              <a:t>signature</a:t>
            </a:r>
            <a:r>
              <a:rPr lang="nl-BE" sz="2800" dirty="0" smtClean="0"/>
              <a:t> du </a:t>
            </a:r>
            <a:r>
              <a:rPr lang="nl-BE" sz="2800" dirty="0" err="1" smtClean="0"/>
              <a:t>contrat</a:t>
            </a:r>
            <a:r>
              <a:rPr lang="nl-BE" sz="2800" dirty="0" smtClean="0"/>
              <a:t> de raccordement</a:t>
            </a:r>
            <a:endParaRPr lang="nl-BE" sz="2800" dirty="0"/>
          </a:p>
        </p:txBody>
      </p:sp>
      <p:sp>
        <p:nvSpPr>
          <p:cNvPr id="7" name="Content Placeholder 2"/>
          <p:cNvSpPr txBox="1">
            <a:spLocks/>
          </p:cNvSpPr>
          <p:nvPr/>
        </p:nvSpPr>
        <p:spPr>
          <a:xfrm>
            <a:off x="308710" y="1169370"/>
            <a:ext cx="8424936" cy="5355974"/>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273050" lvl="1" indent="-177800" algn="just">
              <a:buFont typeface="Arial" panose="020B0604020202020204" pitchFamily="34" charset="0"/>
              <a:buChar char="•"/>
            </a:pPr>
            <a:r>
              <a:rPr lang="fr-BE" sz="1800" i="1" dirty="0" smtClean="0"/>
              <a:t>Art</a:t>
            </a:r>
            <a:r>
              <a:rPr lang="fr-BE" sz="1800" i="1" dirty="0"/>
              <a:t>. 26 §</a:t>
            </a:r>
            <a:r>
              <a:rPr lang="fr-BE" sz="1800" i="1" dirty="0" smtClean="0"/>
              <a:t>2 ter « </a:t>
            </a:r>
            <a:r>
              <a:rPr lang="fr-BE" sz="1800" i="1" dirty="0"/>
              <a:t>Si le gestionnaire de réseau ne peut accepter la totalité de la capacité </a:t>
            </a:r>
            <a:r>
              <a:rPr lang="fr-BE" sz="1800" i="1" dirty="0" smtClean="0"/>
              <a:t>d’injection (….)  il procède aux investissements </a:t>
            </a:r>
            <a:r>
              <a:rPr lang="fr-BE" sz="1800" i="1" dirty="0"/>
              <a:t>nécessaires et la compensation pour limitation de capacité ne sera pas due </a:t>
            </a:r>
            <a:r>
              <a:rPr lang="fr-BE" sz="1800" i="1" dirty="0" smtClean="0"/>
              <a:t>pendant la </a:t>
            </a:r>
            <a:r>
              <a:rPr lang="fr-BE" sz="1800" i="1" dirty="0"/>
              <a:t>période d’adaptation du </a:t>
            </a:r>
            <a:r>
              <a:rPr lang="fr-BE" sz="1800" i="1" dirty="0" smtClean="0"/>
              <a:t>réseau (….) </a:t>
            </a:r>
            <a:r>
              <a:rPr lang="fr-BE" sz="1800" b="1" i="1" dirty="0"/>
              <a:t>Cette limitation est plafonnée à 5 </a:t>
            </a:r>
            <a:r>
              <a:rPr lang="fr-BE" sz="1800" b="1" i="1" dirty="0" smtClean="0"/>
              <a:t>ans. </a:t>
            </a:r>
            <a:r>
              <a:rPr lang="fr-BE" sz="1800" i="1" dirty="0"/>
              <a:t>Ce délai pourra être prolongé par une décision motivée de la </a:t>
            </a:r>
            <a:r>
              <a:rPr lang="fr-BE" sz="1800" i="1" dirty="0" err="1"/>
              <a:t>CWaPE</a:t>
            </a:r>
            <a:r>
              <a:rPr lang="fr-BE" sz="1800" i="1" dirty="0"/>
              <a:t> lorsque le retard dans l’adaptation du réseau est dû à des circonstances que le gestionnaire de réseau ne maîtrise pas</a:t>
            </a:r>
            <a:r>
              <a:rPr lang="fr-BE" sz="1800" i="1" dirty="0" smtClean="0"/>
              <a:t>».</a:t>
            </a:r>
            <a:endParaRPr lang="fr-BE" sz="1800" i="1" dirty="0"/>
          </a:p>
          <a:p>
            <a:pPr marL="273050" lvl="1" indent="-177800" algn="just">
              <a:buFont typeface="Arial" panose="020B0604020202020204" pitchFamily="34" charset="0"/>
              <a:buChar char="•"/>
            </a:pPr>
            <a:r>
              <a:rPr lang="fr-BE" sz="2000" b="1" dirty="0" smtClean="0"/>
              <a:t>Conclusions </a:t>
            </a:r>
            <a:r>
              <a:rPr lang="fr-BE" sz="2000" b="1" dirty="0"/>
              <a:t>REDI</a:t>
            </a:r>
            <a:r>
              <a:rPr lang="fr-BE" sz="2000" dirty="0"/>
              <a:t>: </a:t>
            </a:r>
            <a:r>
              <a:rPr lang="fr-BE" sz="2200" dirty="0" smtClean="0"/>
              <a:t>« </a:t>
            </a:r>
            <a:r>
              <a:rPr lang="fr-BE" sz="1800" i="1" dirty="0" smtClean="0"/>
              <a:t>La </a:t>
            </a:r>
            <a:r>
              <a:rPr lang="fr-BE" sz="1800" i="1" dirty="0"/>
              <a:t>flexibilité non compensée financièrement doit donc s’accompagner d’une limite dans le  temps : elle doit suivre les échéances des travaux prévus par les plans d’adaptation et ne  peut, en aucun cas, être supérieure à une première durée (par exemple 5 ans), à compter de la conclusion du contrat de </a:t>
            </a:r>
            <a:r>
              <a:rPr lang="fr-BE" sz="1800" i="1" dirty="0" smtClean="0"/>
              <a:t>raccordement »</a:t>
            </a:r>
            <a:endParaRPr lang="fr-BE" sz="1800" i="1" dirty="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632746" y="4653136"/>
            <a:ext cx="8064896" cy="1538883"/>
          </a:xfrm>
          <a:prstGeom prst="rect">
            <a:avLst/>
          </a:prstGeom>
          <a:solidFill>
            <a:schemeClr val="lt1"/>
          </a:solidFill>
          <a:ln w="6350">
            <a:solidFill>
              <a:schemeClr val="accent1"/>
            </a:solidFill>
          </a:ln>
        </p:spPr>
        <p:txBody>
          <a:bodyPr wrap="square" rtlCol="0">
            <a:spAutoFit/>
          </a:bodyPr>
          <a:lstStyle/>
          <a:p>
            <a:r>
              <a:rPr lang="fr-FR" sz="2000" b="1" dirty="0" smtClean="0">
                <a:solidFill>
                  <a:srgbClr val="92D050"/>
                </a:solidFill>
              </a:rPr>
              <a:t>Interprétation FEBEG-EDORA</a:t>
            </a:r>
            <a:r>
              <a:rPr lang="fr-FR" sz="2000" dirty="0" smtClean="0"/>
              <a:t>: </a:t>
            </a:r>
            <a:r>
              <a:rPr lang="fr-BE" dirty="0">
                <a:solidFill>
                  <a:srgbClr val="004D9A"/>
                </a:solidFill>
                <a:latin typeface="Calibri"/>
              </a:rPr>
              <a:t>conformément aux conclusions du Groupe REDI  : </a:t>
            </a:r>
            <a:r>
              <a:rPr lang="fr-BE" dirty="0" smtClean="0">
                <a:solidFill>
                  <a:srgbClr val="004D9A"/>
                </a:solidFill>
                <a:latin typeface="Calibri"/>
              </a:rPr>
              <a:t>la période de franchise doit </a:t>
            </a:r>
            <a:r>
              <a:rPr lang="fr-BE" dirty="0">
                <a:solidFill>
                  <a:srgbClr val="004D9A"/>
                </a:solidFill>
                <a:latin typeface="Calibri"/>
              </a:rPr>
              <a:t>être </a:t>
            </a:r>
            <a:r>
              <a:rPr lang="fr-BE" dirty="0" smtClean="0">
                <a:solidFill>
                  <a:srgbClr val="004D9A"/>
                </a:solidFill>
                <a:latin typeface="Calibri"/>
              </a:rPr>
              <a:t>de maximum 5 ans à partir de la date de signature du contrat de raccordement. </a:t>
            </a:r>
          </a:p>
          <a:p>
            <a:r>
              <a:rPr lang="fr-BE" dirty="0" smtClean="0">
                <a:solidFill>
                  <a:srgbClr val="FF0000"/>
                </a:solidFill>
                <a:latin typeface="Calibri"/>
              </a:rPr>
              <a:t>Conforme également à la procédure de raccordement en Elia</a:t>
            </a:r>
            <a:r>
              <a:rPr lang="fr-BE" dirty="0" smtClean="0">
                <a:solidFill>
                  <a:srgbClr val="004D9A"/>
                </a:solidFill>
                <a:latin typeface="Calibri"/>
              </a:rPr>
              <a:t>.</a:t>
            </a:r>
            <a:endParaRPr lang="fr-BE" dirty="0">
              <a:solidFill>
                <a:srgbClr val="004D9A"/>
              </a:solidFill>
              <a:latin typeface="Calibri"/>
            </a:endParaRPr>
          </a:p>
          <a:p>
            <a:endParaRPr lang="fr-BE" sz="2000" dirty="0"/>
          </a:p>
        </p:txBody>
      </p:sp>
    </p:spTree>
    <p:extLst>
      <p:ext uri="{BB962C8B-B14F-4D97-AF65-F5344CB8AC3E}">
        <p14:creationId xmlns:p14="http://schemas.microsoft.com/office/powerpoint/2010/main" val="4153904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11</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smtClean="0"/>
              <a:t>Absences de </a:t>
            </a:r>
            <a:r>
              <a:rPr lang="fr-FR" sz="2800" dirty="0" smtClean="0"/>
              <a:t>compensation</a:t>
            </a:r>
            <a:endParaRPr lang="fr-FR" sz="2800" dirty="0"/>
          </a:p>
        </p:txBody>
      </p:sp>
      <p:sp>
        <p:nvSpPr>
          <p:cNvPr id="7" name="Content Placeholder 2"/>
          <p:cNvSpPr txBox="1">
            <a:spLocks/>
          </p:cNvSpPr>
          <p:nvPr/>
        </p:nvSpPr>
        <p:spPr>
          <a:xfrm>
            <a:off x="395536" y="836711"/>
            <a:ext cx="8424936" cy="5715347"/>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273050" lvl="1" indent="-177800" algn="just">
              <a:buFont typeface="Arial" panose="020B0604020202020204" pitchFamily="34" charset="0"/>
              <a:buChar char="•"/>
            </a:pPr>
            <a:r>
              <a:rPr lang="fr-BE" sz="1800" i="1" dirty="0" smtClean="0"/>
              <a:t>Art, 26§ </a:t>
            </a:r>
            <a:r>
              <a:rPr lang="fr-BE" sz="1800" i="1" dirty="0"/>
              <a:t>2 ter. </a:t>
            </a:r>
            <a:r>
              <a:rPr lang="fr-BE" sz="1800" i="1" dirty="0" smtClean="0"/>
              <a:t>(….) pour </a:t>
            </a:r>
            <a:r>
              <a:rPr lang="fr-BE" sz="1800" i="1" dirty="0"/>
              <a:t>les installations raccordées au réseau moyenne et </a:t>
            </a:r>
            <a:r>
              <a:rPr lang="fr-BE" sz="1800" i="1" dirty="0" smtClean="0"/>
              <a:t>haute tension </a:t>
            </a:r>
            <a:r>
              <a:rPr lang="fr-BE" sz="1800" i="1" dirty="0"/>
              <a:t>et pour les installations de plus de 5 </a:t>
            </a:r>
            <a:r>
              <a:rPr lang="fr-BE" sz="1800" i="1" dirty="0" err="1"/>
              <a:t>kVA</a:t>
            </a:r>
            <a:r>
              <a:rPr lang="fr-BE" sz="1800" i="1" dirty="0"/>
              <a:t> raccordées au réseau en basse tension, </a:t>
            </a:r>
            <a:r>
              <a:rPr lang="fr-BE" sz="1800" i="1" dirty="0" smtClean="0"/>
              <a:t>une compensation </a:t>
            </a:r>
            <a:r>
              <a:rPr lang="fr-BE" sz="1800" i="1" dirty="0"/>
              <a:t>est octroyée au producteur d’électricité verte pour les pertes de revenus dues </a:t>
            </a:r>
            <a:r>
              <a:rPr lang="fr-BE" sz="1800" i="1" dirty="0" smtClean="0"/>
              <a:t>aux limitations </a:t>
            </a:r>
            <a:r>
              <a:rPr lang="fr-BE" sz="1800" i="1" dirty="0"/>
              <a:t>d’injection imposées par le gestionnaire de réseau, , </a:t>
            </a:r>
            <a:r>
              <a:rPr lang="fr-BE" sz="1800" i="1" dirty="0">
                <a:solidFill>
                  <a:srgbClr val="FF0000"/>
                </a:solidFill>
              </a:rPr>
              <a:t>sauf dans les cas suivants</a:t>
            </a:r>
            <a:r>
              <a:rPr lang="fr-BE" sz="1800" i="1" dirty="0"/>
              <a:t> </a:t>
            </a:r>
            <a:r>
              <a:rPr lang="fr-BE" sz="1800" i="1" dirty="0" smtClean="0"/>
              <a:t>:</a:t>
            </a:r>
          </a:p>
          <a:p>
            <a:pPr marL="673100" lvl="2" indent="-177800" algn="just">
              <a:buFont typeface="Arial" panose="020B0604020202020204" pitchFamily="34" charset="0"/>
              <a:buChar char="•"/>
            </a:pPr>
            <a:r>
              <a:rPr lang="fr-BE" sz="1800" i="1" dirty="0"/>
              <a:t>1° lorsque le gestionnaire de réseau applique les mesures prévues en cas de situation d’urgence, conformément au règlement technique ;</a:t>
            </a:r>
          </a:p>
          <a:p>
            <a:pPr marL="673100" lvl="2" indent="-177800" algn="just">
              <a:buFont typeface="Arial" panose="020B0604020202020204" pitchFamily="34" charset="0"/>
              <a:buChar char="•"/>
            </a:pPr>
            <a:r>
              <a:rPr lang="fr-BE" sz="1800" i="1" dirty="0"/>
              <a:t>2° lorsque le raccordement et/ou la capacité d'injection demandée, excédentaire par rapport à la capacité d'injection immédiatement disponible, est jugé en tout ou en partie non économiquement justifié au terme de l’analyse coût/bénéfice </a:t>
            </a:r>
          </a:p>
          <a:p>
            <a:pPr marL="673100" lvl="2" indent="-177800" algn="just">
              <a:buFont typeface="Arial" panose="020B0604020202020204" pitchFamily="34" charset="0"/>
              <a:buChar char="•"/>
            </a:pPr>
            <a:r>
              <a:rPr lang="fr-BE" sz="1800" i="1" dirty="0" smtClean="0"/>
              <a:t>3</a:t>
            </a:r>
            <a:r>
              <a:rPr lang="fr-BE" sz="1800" i="1" dirty="0"/>
              <a:t>° Pendant les 5 années de la période de </a:t>
            </a:r>
            <a:r>
              <a:rPr lang="fr-BE" sz="1800" i="1" dirty="0" smtClean="0"/>
              <a:t>franchise</a:t>
            </a:r>
            <a:endParaRPr lang="fr-BE" sz="1800" i="1" dirty="0"/>
          </a:p>
          <a:p>
            <a:pPr marL="495300" lvl="2" indent="0" algn="just">
              <a:buNone/>
            </a:pPr>
            <a:endParaRPr lang="fr-BE" sz="200" i="1" dirty="0" smtClean="0">
              <a:solidFill>
                <a:srgbClr val="92D050"/>
              </a:solidFill>
            </a:endParaRPr>
          </a:p>
          <a:p>
            <a:pPr marL="495300" lvl="2" indent="0" algn="just">
              <a:buNone/>
            </a:pPr>
            <a:r>
              <a:rPr lang="fr-BE" sz="1600" i="1" dirty="0" smtClean="0">
                <a:solidFill>
                  <a:srgbClr val="92D050"/>
                </a:solidFill>
              </a:rPr>
              <a:t>=&gt;</a:t>
            </a:r>
            <a:r>
              <a:rPr lang="fr-BE" sz="1600" i="1" dirty="0" smtClean="0"/>
              <a:t> </a:t>
            </a:r>
            <a:r>
              <a:rPr lang="fr-BE" sz="1600" b="1" dirty="0"/>
              <a:t>Les cas ne menant pas à une compensation sont donc clairement </a:t>
            </a:r>
            <a:r>
              <a:rPr lang="fr-BE" sz="1600" b="1" dirty="0" smtClean="0"/>
              <a:t>délimités </a:t>
            </a:r>
            <a:r>
              <a:rPr lang="fr-BE" sz="1600" b="1" dirty="0"/>
              <a:t>par le Décret</a:t>
            </a:r>
            <a:r>
              <a:rPr lang="fr-BE" sz="1400" b="1" dirty="0" smtClean="0"/>
              <a:t>.</a:t>
            </a:r>
            <a:endParaRPr lang="fr-BE" sz="1400" i="1" dirty="0"/>
          </a:p>
          <a:p>
            <a:pPr marL="273050" lvl="1" indent="-177800" algn="just">
              <a:buFont typeface="Arial" panose="020B0604020202020204" pitchFamily="34" charset="0"/>
              <a:buChar char="•"/>
            </a:pPr>
            <a:endParaRPr lang="fr-BE" sz="1800" i="1" dirty="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469758" y="4869160"/>
            <a:ext cx="8206697" cy="1508105"/>
          </a:xfrm>
          <a:prstGeom prst="rect">
            <a:avLst/>
          </a:prstGeom>
          <a:solidFill>
            <a:schemeClr val="lt1"/>
          </a:solidFill>
          <a:ln w="6350">
            <a:solidFill>
              <a:schemeClr val="accent1"/>
            </a:solidFill>
          </a:ln>
        </p:spPr>
        <p:txBody>
          <a:bodyPr wrap="square" rtlCol="0">
            <a:spAutoFit/>
          </a:bodyPr>
          <a:lstStyle/>
          <a:p>
            <a:r>
              <a:rPr lang="fr-FR" sz="2000" b="1" dirty="0" smtClean="0">
                <a:solidFill>
                  <a:srgbClr val="92D050"/>
                </a:solidFill>
              </a:rPr>
              <a:t>Interprétation FEBEG-EDORA</a:t>
            </a:r>
            <a:r>
              <a:rPr lang="fr-FR" sz="2000" dirty="0" smtClean="0"/>
              <a:t>:</a:t>
            </a:r>
            <a:r>
              <a:rPr lang="fr-BE" dirty="0" smtClean="0">
                <a:solidFill>
                  <a:srgbClr val="004D9A"/>
                </a:solidFill>
                <a:latin typeface="Calibri"/>
              </a:rPr>
              <a:t> Toute limitation d’injection, ne relevant pas des 3 cas de non-compensation clairement définis par le Décret, doit être compensée en </a:t>
            </a:r>
            <a:r>
              <a:rPr lang="fr-BE" dirty="0">
                <a:solidFill>
                  <a:srgbClr val="004D9A"/>
                </a:solidFill>
                <a:latin typeface="Calibri"/>
              </a:rPr>
              <a:t>raison </a:t>
            </a:r>
            <a:r>
              <a:rPr lang="fr-BE" dirty="0" smtClean="0">
                <a:solidFill>
                  <a:srgbClr val="004D9A"/>
                </a:solidFill>
                <a:latin typeface="Calibri"/>
              </a:rPr>
              <a:t>de la perte de revenus causée, </a:t>
            </a:r>
            <a:r>
              <a:rPr lang="fr-BE" b="1" dirty="0">
                <a:solidFill>
                  <a:srgbClr val="004D9A"/>
                </a:solidFill>
              </a:rPr>
              <a:t>et ce indépendamment de sa </a:t>
            </a:r>
            <a:r>
              <a:rPr lang="fr-BE" b="1" dirty="0" smtClean="0">
                <a:solidFill>
                  <a:srgbClr val="004D9A"/>
                </a:solidFill>
              </a:rPr>
              <a:t>durée ou de son ampleur</a:t>
            </a:r>
            <a:r>
              <a:rPr lang="fr-BE" dirty="0" smtClean="0">
                <a:solidFill>
                  <a:srgbClr val="004D9A"/>
                </a:solidFill>
              </a:rPr>
              <a:t>. Dans ce même cadre, la FEBEG et EDORA observent qu’aucune notion, ou forme de free-band, ne </a:t>
            </a:r>
            <a:r>
              <a:rPr lang="fr-BE" smtClean="0">
                <a:solidFill>
                  <a:srgbClr val="004D9A"/>
                </a:solidFill>
              </a:rPr>
              <a:t>sont prévues par </a:t>
            </a:r>
            <a:r>
              <a:rPr lang="fr-BE" dirty="0" smtClean="0">
                <a:solidFill>
                  <a:srgbClr val="004D9A"/>
                </a:solidFill>
              </a:rPr>
              <a:t>le Décret.</a:t>
            </a:r>
            <a:endParaRPr lang="fr-BE" sz="2000" dirty="0"/>
          </a:p>
        </p:txBody>
      </p:sp>
    </p:spTree>
    <p:extLst>
      <p:ext uri="{BB962C8B-B14F-4D97-AF65-F5344CB8AC3E}">
        <p14:creationId xmlns:p14="http://schemas.microsoft.com/office/powerpoint/2010/main" val="4141198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12</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3200" dirty="0" smtClean="0"/>
              <a:t>Type </a:t>
            </a:r>
            <a:r>
              <a:rPr lang="nl-BE" sz="3200" dirty="0" err="1" smtClean="0"/>
              <a:t>d’installations</a:t>
            </a:r>
            <a:r>
              <a:rPr lang="nl-BE" sz="3200" dirty="0" smtClean="0"/>
              <a:t> </a:t>
            </a:r>
            <a:r>
              <a:rPr lang="nl-BE" sz="3200" dirty="0" err="1" smtClean="0"/>
              <a:t>soumises</a:t>
            </a:r>
            <a:r>
              <a:rPr lang="nl-BE" sz="3200" dirty="0" smtClean="0"/>
              <a:t> à </a:t>
            </a:r>
            <a:r>
              <a:rPr lang="nl-BE" sz="3200" dirty="0" err="1" smtClean="0"/>
              <a:t>compensation</a:t>
            </a:r>
            <a:endParaRPr lang="fr-FR" sz="3200" dirty="0"/>
          </a:p>
        </p:txBody>
      </p:sp>
      <p:sp>
        <p:nvSpPr>
          <p:cNvPr id="7" name="Content Placeholder 2"/>
          <p:cNvSpPr txBox="1">
            <a:spLocks/>
          </p:cNvSpPr>
          <p:nvPr/>
        </p:nvSpPr>
        <p:spPr>
          <a:xfrm>
            <a:off x="395536" y="1340768"/>
            <a:ext cx="8424936" cy="5715347"/>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273050" lvl="1" indent="-177800" algn="just">
              <a:buFont typeface="Arial" panose="020B0604020202020204" pitchFamily="34" charset="0"/>
              <a:buChar char="•"/>
            </a:pPr>
            <a:r>
              <a:rPr lang="fr-BE" sz="1800" i="1" dirty="0" smtClean="0"/>
              <a:t>Art, 26§ </a:t>
            </a:r>
            <a:r>
              <a:rPr lang="fr-BE" sz="1800" i="1" dirty="0"/>
              <a:t>2 ter. </a:t>
            </a:r>
            <a:r>
              <a:rPr lang="fr-BE" sz="1800" i="1" dirty="0" smtClean="0"/>
              <a:t>(….) pour </a:t>
            </a:r>
            <a:r>
              <a:rPr lang="fr-BE" sz="1800" i="1" dirty="0"/>
              <a:t>les installations raccordées au réseau moyenne et </a:t>
            </a:r>
            <a:r>
              <a:rPr lang="fr-BE" sz="1800" i="1" dirty="0" smtClean="0"/>
              <a:t>haute tension </a:t>
            </a:r>
            <a:r>
              <a:rPr lang="fr-BE" sz="1800" i="1" dirty="0"/>
              <a:t>et pour les installations de plus de 5 </a:t>
            </a:r>
            <a:r>
              <a:rPr lang="fr-BE" sz="1800" i="1" dirty="0" err="1"/>
              <a:t>kVA</a:t>
            </a:r>
            <a:r>
              <a:rPr lang="fr-BE" sz="1800" i="1" dirty="0"/>
              <a:t> raccordées au réseau en basse tension, </a:t>
            </a:r>
            <a:r>
              <a:rPr lang="fr-BE" sz="1800" i="1" dirty="0" smtClean="0"/>
              <a:t>une compensation </a:t>
            </a:r>
            <a:r>
              <a:rPr lang="fr-BE" sz="1800" i="1" dirty="0"/>
              <a:t>est octroyée au </a:t>
            </a:r>
            <a:r>
              <a:rPr lang="fr-BE" sz="1800" b="1" i="1" dirty="0"/>
              <a:t>producteur d’électricité verte </a:t>
            </a:r>
            <a:r>
              <a:rPr lang="fr-BE" sz="1800" i="1" dirty="0"/>
              <a:t>pour les pertes de revenus dues </a:t>
            </a:r>
            <a:r>
              <a:rPr lang="fr-BE" sz="1800" i="1" dirty="0" smtClean="0"/>
              <a:t>aux limitations </a:t>
            </a:r>
            <a:r>
              <a:rPr lang="fr-BE" sz="1800" i="1" dirty="0"/>
              <a:t>d’injection imposées par le gestionnaire de </a:t>
            </a:r>
            <a:r>
              <a:rPr lang="fr-BE" sz="1800" i="1" dirty="0" smtClean="0"/>
              <a:t>réseau</a:t>
            </a:r>
            <a:endParaRPr lang="fr-BE" sz="1800" i="1" dirty="0"/>
          </a:p>
          <a:p>
            <a:pPr marL="273050" lvl="1" indent="-177800" algn="just">
              <a:buFont typeface="Arial" panose="020B0604020202020204" pitchFamily="34" charset="0"/>
              <a:buChar char="•"/>
            </a:pPr>
            <a:endParaRPr lang="nl-BE" sz="200" b="1" dirty="0" smtClean="0"/>
          </a:p>
          <a:p>
            <a:pPr lvl="1">
              <a:buFont typeface="Symbol"/>
              <a:buChar char="Þ"/>
            </a:pPr>
            <a:r>
              <a:rPr lang="nl-BE" sz="1800" i="1" dirty="0" err="1" smtClean="0"/>
              <a:t>Intoduit</a:t>
            </a:r>
            <a:r>
              <a:rPr lang="nl-BE" sz="1800" i="1" dirty="0" smtClean="0"/>
              <a:t> </a:t>
            </a:r>
            <a:r>
              <a:rPr lang="nl-BE" sz="1800" i="1" dirty="0" err="1"/>
              <a:t>une</a:t>
            </a:r>
            <a:r>
              <a:rPr lang="nl-BE" sz="1800" i="1" dirty="0"/>
              <a:t> </a:t>
            </a:r>
            <a:r>
              <a:rPr lang="nl-BE" sz="1800" i="1" dirty="0" err="1"/>
              <a:t>discrimination</a:t>
            </a:r>
            <a:r>
              <a:rPr lang="nl-BE" sz="1800" i="1" dirty="0"/>
              <a:t> </a:t>
            </a:r>
            <a:r>
              <a:rPr lang="nl-BE" sz="1800" i="1" dirty="0" smtClean="0"/>
              <a:t>flagrante </a:t>
            </a:r>
            <a:r>
              <a:rPr lang="nl-BE" sz="1800" i="1" dirty="0" err="1" smtClean="0"/>
              <a:t>entre</a:t>
            </a:r>
            <a:r>
              <a:rPr lang="nl-BE" sz="1800" i="1" dirty="0" smtClean="0"/>
              <a:t> </a:t>
            </a:r>
            <a:r>
              <a:rPr lang="nl-BE" sz="1800" i="1" dirty="0" err="1" smtClean="0"/>
              <a:t>installations</a:t>
            </a:r>
            <a:r>
              <a:rPr lang="nl-BE" sz="1800" i="1" dirty="0" smtClean="0"/>
              <a:t>;</a:t>
            </a:r>
          </a:p>
          <a:p>
            <a:pPr lvl="1">
              <a:buFont typeface="Symbol"/>
              <a:buChar char="Þ"/>
            </a:pPr>
            <a:r>
              <a:rPr lang="nl-BE" sz="1800" i="1" dirty="0" err="1" smtClean="0"/>
              <a:t>L’application</a:t>
            </a:r>
            <a:r>
              <a:rPr lang="nl-BE" sz="1800" i="1" dirty="0" smtClean="0"/>
              <a:t> du </a:t>
            </a:r>
            <a:r>
              <a:rPr lang="nl-BE" sz="1800" i="1" dirty="0" err="1" smtClean="0"/>
              <a:t>modèle</a:t>
            </a:r>
            <a:r>
              <a:rPr lang="nl-BE" sz="1800" i="1" dirty="0" smtClean="0"/>
              <a:t> de </a:t>
            </a:r>
            <a:r>
              <a:rPr lang="nl-BE" sz="1800" i="1" dirty="0" err="1" smtClean="0"/>
              <a:t>compensation</a:t>
            </a:r>
            <a:r>
              <a:rPr lang="nl-BE" sz="1800" i="1" dirty="0" smtClean="0"/>
              <a:t> en </a:t>
            </a:r>
            <a:r>
              <a:rPr lang="nl-BE" sz="1800" i="1" dirty="0" err="1" smtClean="0"/>
              <a:t>nature</a:t>
            </a:r>
            <a:r>
              <a:rPr lang="nl-BE" sz="1800" i="1" dirty="0"/>
              <a:t> </a:t>
            </a:r>
            <a:r>
              <a:rPr lang="nl-BE" sz="1800" i="1" dirty="0" err="1" smtClean="0"/>
              <a:t>nécessite</a:t>
            </a:r>
            <a:r>
              <a:rPr lang="nl-BE" sz="1800" i="1" dirty="0" smtClean="0"/>
              <a:t> </a:t>
            </a:r>
            <a:r>
              <a:rPr lang="nl-BE" sz="1800" i="1" dirty="0" err="1" smtClean="0"/>
              <a:t>une</a:t>
            </a:r>
            <a:r>
              <a:rPr lang="nl-BE" sz="1800" i="1" dirty="0" smtClean="0"/>
              <a:t> </a:t>
            </a:r>
            <a:r>
              <a:rPr lang="nl-BE" sz="1800" i="1" dirty="0" err="1" smtClean="0"/>
              <a:t>compensation</a:t>
            </a:r>
            <a:r>
              <a:rPr lang="nl-BE" sz="1800" i="1" dirty="0" smtClean="0"/>
              <a:t> </a:t>
            </a:r>
            <a:r>
              <a:rPr lang="nl-BE" sz="1800" i="1" dirty="0" err="1" smtClean="0"/>
              <a:t>envers</a:t>
            </a:r>
            <a:r>
              <a:rPr lang="nl-BE" sz="1800" i="1" dirty="0" smtClean="0"/>
              <a:t> </a:t>
            </a:r>
            <a:r>
              <a:rPr lang="nl-BE" sz="1800" i="1" dirty="0" err="1" smtClean="0"/>
              <a:t>tous</a:t>
            </a:r>
            <a:r>
              <a:rPr lang="nl-BE" sz="1800" i="1" dirty="0" smtClean="0"/>
              <a:t> les types </a:t>
            </a:r>
            <a:r>
              <a:rPr lang="nl-BE" sz="1800" i="1" dirty="0" err="1" smtClean="0"/>
              <a:t>d’installations</a:t>
            </a:r>
            <a:r>
              <a:rPr lang="nl-BE" sz="1800" i="1" dirty="0" smtClean="0"/>
              <a:t> (</a:t>
            </a:r>
            <a:r>
              <a:rPr lang="nl-BE" sz="1800" i="1" dirty="0" err="1" smtClean="0"/>
              <a:t>combustibles</a:t>
            </a:r>
            <a:r>
              <a:rPr lang="nl-BE" sz="1800" i="1" dirty="0" smtClean="0"/>
              <a:t> </a:t>
            </a:r>
            <a:r>
              <a:rPr lang="nl-BE" sz="1800" i="1" dirty="0" err="1" smtClean="0"/>
              <a:t>économisés</a:t>
            </a:r>
            <a:r>
              <a:rPr lang="nl-BE" sz="1800" i="1" dirty="0" smtClean="0"/>
              <a:t> en </a:t>
            </a:r>
            <a:r>
              <a:rPr lang="nl-BE" sz="1800" i="1" dirty="0" err="1" smtClean="0"/>
              <a:t>déduction</a:t>
            </a:r>
            <a:r>
              <a:rPr lang="nl-BE" sz="1800" i="1" dirty="0" smtClean="0"/>
              <a:t> </a:t>
            </a:r>
            <a:r>
              <a:rPr lang="nl-BE" sz="1800" i="1" dirty="0" err="1" smtClean="0"/>
              <a:t>d’une</a:t>
            </a:r>
            <a:r>
              <a:rPr lang="nl-BE" sz="1800" i="1" dirty="0" smtClean="0"/>
              <a:t> </a:t>
            </a:r>
            <a:r>
              <a:rPr lang="nl-BE" sz="1800" i="1" dirty="0" err="1" smtClean="0"/>
              <a:t>compensation</a:t>
            </a:r>
            <a:r>
              <a:rPr lang="nl-BE" sz="1800" i="1" dirty="0" smtClean="0"/>
              <a:t> </a:t>
            </a:r>
            <a:r>
              <a:rPr lang="nl-BE" sz="1800" i="1" dirty="0" err="1" smtClean="0"/>
              <a:t>inexistante</a:t>
            </a:r>
            <a:r>
              <a:rPr lang="nl-BE" sz="1800" i="1" dirty="0" smtClean="0"/>
              <a:t>, </a:t>
            </a:r>
            <a:r>
              <a:rPr lang="nl-BE" sz="1800" i="1" dirty="0" err="1" smtClean="0"/>
              <a:t>il</a:t>
            </a:r>
            <a:r>
              <a:rPr lang="nl-BE" sz="1800" i="1" dirty="0" smtClean="0"/>
              <a:t> </a:t>
            </a:r>
            <a:r>
              <a:rPr lang="nl-BE" sz="1800" i="1" dirty="0" err="1" smtClean="0"/>
              <a:t>est</a:t>
            </a:r>
            <a:r>
              <a:rPr lang="nl-BE" sz="1800" i="1" dirty="0" smtClean="0"/>
              <a:t> </a:t>
            </a:r>
            <a:r>
              <a:rPr lang="nl-BE" sz="1800" i="1" dirty="0" err="1" smtClean="0"/>
              <a:t>dés</a:t>
            </a:r>
            <a:r>
              <a:rPr lang="nl-BE" sz="1800" i="1" dirty="0" smtClean="0"/>
              <a:t> </a:t>
            </a:r>
            <a:r>
              <a:rPr lang="nl-BE" sz="1800" i="1" dirty="0" err="1" smtClean="0"/>
              <a:t>lors</a:t>
            </a:r>
            <a:r>
              <a:rPr lang="nl-BE" sz="1800" i="1" dirty="0" smtClean="0"/>
              <a:t> plus </a:t>
            </a:r>
            <a:r>
              <a:rPr lang="nl-BE" sz="1800" i="1" dirty="0" err="1" smtClean="0"/>
              <a:t>avantageux</a:t>
            </a:r>
            <a:r>
              <a:rPr lang="nl-BE" sz="1800" i="1" dirty="0" smtClean="0"/>
              <a:t> pour </a:t>
            </a:r>
            <a:r>
              <a:rPr lang="nl-BE" sz="1800" i="1" dirty="0" err="1" smtClean="0"/>
              <a:t>le</a:t>
            </a:r>
            <a:r>
              <a:rPr lang="nl-BE" sz="1800" i="1" dirty="0" smtClean="0"/>
              <a:t> GRD de </a:t>
            </a:r>
            <a:r>
              <a:rPr lang="nl-BE" sz="1800" i="1" dirty="0" err="1" smtClean="0"/>
              <a:t>délester</a:t>
            </a:r>
            <a:r>
              <a:rPr lang="nl-BE" sz="1800" i="1" dirty="0" smtClean="0"/>
              <a:t> des </a:t>
            </a:r>
            <a:r>
              <a:rPr lang="nl-BE" sz="1800" i="1" dirty="0" err="1" smtClean="0"/>
              <a:t>cogenération</a:t>
            </a:r>
            <a:r>
              <a:rPr lang="nl-BE" sz="1800" i="1" dirty="0" smtClean="0"/>
              <a:t> </a:t>
            </a:r>
            <a:r>
              <a:rPr lang="nl-BE" sz="1800" i="1" dirty="0" err="1" smtClean="0"/>
              <a:t>gaz</a:t>
            </a:r>
            <a:r>
              <a:rPr lang="nl-BE" sz="1800" i="1" dirty="0" smtClean="0"/>
              <a:t> par </a:t>
            </a:r>
            <a:r>
              <a:rPr lang="nl-BE" sz="1800" i="1" dirty="0" err="1" smtClean="0"/>
              <a:t>exemple</a:t>
            </a:r>
            <a:r>
              <a:rPr lang="nl-BE" sz="1800" i="1" dirty="0" smtClean="0"/>
              <a:t>)</a:t>
            </a:r>
            <a:endParaRPr lang="nl-BE" sz="1800" i="1" dirty="0"/>
          </a:p>
        </p:txBody>
      </p:sp>
      <p:sp>
        <p:nvSpPr>
          <p:cNvPr id="5" name="TextBox 4"/>
          <p:cNvSpPr txBox="1"/>
          <p:nvPr/>
        </p:nvSpPr>
        <p:spPr>
          <a:xfrm>
            <a:off x="417829" y="4725144"/>
            <a:ext cx="8206697" cy="1231106"/>
          </a:xfrm>
          <a:prstGeom prst="rect">
            <a:avLst/>
          </a:prstGeom>
          <a:solidFill>
            <a:schemeClr val="lt1"/>
          </a:solidFill>
          <a:ln w="6350">
            <a:solidFill>
              <a:schemeClr val="accent1"/>
            </a:solidFill>
          </a:ln>
        </p:spPr>
        <p:txBody>
          <a:bodyPr wrap="square" rtlCol="0">
            <a:spAutoFit/>
          </a:bodyPr>
          <a:lstStyle/>
          <a:p>
            <a:r>
              <a:rPr lang="fr-FR" sz="2000" b="1" dirty="0" smtClean="0">
                <a:solidFill>
                  <a:srgbClr val="92D050"/>
                </a:solidFill>
              </a:rPr>
              <a:t>Interprétation FEBEG-EDORA</a:t>
            </a:r>
            <a:r>
              <a:rPr lang="fr-FR" sz="2000" dirty="0" smtClean="0"/>
              <a:t>:</a:t>
            </a:r>
            <a:r>
              <a:rPr lang="fr-BE" dirty="0">
                <a:solidFill>
                  <a:srgbClr val="004D9A"/>
                </a:solidFill>
                <a:latin typeface="Calibri"/>
              </a:rPr>
              <a:t> Pour éviter toute discrimination, </a:t>
            </a:r>
            <a:r>
              <a:rPr lang="fr-BE" dirty="0" smtClean="0">
                <a:solidFill>
                  <a:srgbClr val="004D9A"/>
                </a:solidFill>
                <a:latin typeface="Calibri"/>
              </a:rPr>
              <a:t>et afin d’assurer une application cohérente du modèle de compensation en nature, la </a:t>
            </a:r>
            <a:r>
              <a:rPr lang="fr-BE" dirty="0">
                <a:solidFill>
                  <a:srgbClr val="004D9A"/>
                </a:solidFill>
                <a:latin typeface="Calibri"/>
              </a:rPr>
              <a:t>FEBEG </a:t>
            </a:r>
            <a:r>
              <a:rPr lang="fr-BE" dirty="0" smtClean="0">
                <a:solidFill>
                  <a:srgbClr val="004D9A"/>
                </a:solidFill>
                <a:latin typeface="Calibri"/>
              </a:rPr>
              <a:t>et EDORA demandent </a:t>
            </a:r>
            <a:r>
              <a:rPr lang="fr-BE" dirty="0">
                <a:solidFill>
                  <a:srgbClr val="004D9A"/>
                </a:solidFill>
                <a:latin typeface="Calibri"/>
              </a:rPr>
              <a:t>également que la compensation s'applique à tout type d'installations de production, et ce indépendamment de la puissance installée. </a:t>
            </a:r>
          </a:p>
        </p:txBody>
      </p:sp>
    </p:spTree>
    <p:extLst>
      <p:ext uri="{BB962C8B-B14F-4D97-AF65-F5344CB8AC3E}">
        <p14:creationId xmlns:p14="http://schemas.microsoft.com/office/powerpoint/2010/main" val="1042317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smtClean="0"/>
              <a:t>VRAGEN/QUESTIONS</a:t>
            </a:r>
            <a:endParaRPr lang="nl-BE" dirty="0"/>
          </a:p>
        </p:txBody>
      </p:sp>
      <p:sp>
        <p:nvSpPr>
          <p:cNvPr id="5" name="Slide Number Placeholder 4"/>
          <p:cNvSpPr>
            <a:spLocks noGrp="1"/>
          </p:cNvSpPr>
          <p:nvPr>
            <p:ph type="sldNum" sz="quarter" idx="8"/>
          </p:nvPr>
        </p:nvSpPr>
        <p:spPr/>
        <p:txBody>
          <a:bodyPr/>
          <a:lstStyle/>
          <a:p>
            <a:pPr lvl="0"/>
            <a:fld id="{76C2CB1B-AC38-4DA7-B09A-8086FD7F0F49}" type="slidenum">
              <a:rPr lang="nl-BE" smtClean="0"/>
              <a:t>13</a:t>
            </a:fld>
            <a:endParaRPr lang="nl-BE"/>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1888" y="1243013"/>
            <a:ext cx="1798637"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31297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err="1" smtClean="0"/>
              <a:t>Droit</a:t>
            </a:r>
            <a:r>
              <a:rPr lang="nl-BE" dirty="0" smtClean="0"/>
              <a:t> </a:t>
            </a:r>
            <a:r>
              <a:rPr lang="nl-BE" dirty="0" err="1" smtClean="0"/>
              <a:t>d’accès</a:t>
            </a:r>
            <a:r>
              <a:rPr lang="nl-BE" dirty="0" smtClean="0"/>
              <a:t> au </a:t>
            </a:r>
            <a:r>
              <a:rPr lang="nl-BE" dirty="0" err="1" smtClean="0"/>
              <a:t>réseau</a:t>
            </a:r>
            <a:endParaRPr lang="nl-BE" dirty="0"/>
          </a:p>
        </p:txBody>
      </p:sp>
      <p:sp>
        <p:nvSpPr>
          <p:cNvPr id="3" name="Content Placeholder 2"/>
          <p:cNvSpPr>
            <a:spLocks noGrp="1"/>
          </p:cNvSpPr>
          <p:nvPr>
            <p:ph idx="1"/>
          </p:nvPr>
        </p:nvSpPr>
        <p:spPr>
          <a:xfrm>
            <a:off x="467544" y="1196753"/>
            <a:ext cx="8424936" cy="5256584"/>
          </a:xfrm>
        </p:spPr>
        <p:txBody>
          <a:bodyPr>
            <a:normAutofit/>
          </a:bodyPr>
          <a:lstStyle/>
          <a:p>
            <a:pPr lvl="0">
              <a:buFont typeface="Arial" panose="020B0604020202020204" pitchFamily="34" charset="0"/>
              <a:buChar char="•"/>
            </a:pPr>
            <a:r>
              <a:rPr lang="fr-BE" sz="2800" dirty="0" smtClean="0"/>
              <a:t>Droit d’accès pour un producteur = </a:t>
            </a:r>
            <a:r>
              <a:rPr lang="fr-BE" sz="2800" dirty="0" smtClean="0">
                <a:solidFill>
                  <a:srgbClr val="92D050"/>
                </a:solidFill>
              </a:rPr>
              <a:t>droit d’injecter de l’électricité dans le réseau;</a:t>
            </a:r>
          </a:p>
          <a:p>
            <a:pPr lvl="0">
              <a:buFont typeface="Arial" panose="020B0604020202020204" pitchFamily="34" charset="0"/>
              <a:buChar char="•"/>
            </a:pPr>
            <a:r>
              <a:rPr lang="fr-BE" sz="2800" dirty="0"/>
              <a:t>Droit d’accès </a:t>
            </a:r>
            <a:r>
              <a:rPr lang="fr-BE" sz="2800" dirty="0" smtClean="0"/>
              <a:t>= </a:t>
            </a:r>
            <a:r>
              <a:rPr lang="fr-BE" sz="2800" dirty="0">
                <a:solidFill>
                  <a:srgbClr val="92D050"/>
                </a:solidFill>
              </a:rPr>
              <a:t> d</a:t>
            </a:r>
            <a:r>
              <a:rPr lang="fr-BE" sz="2800" dirty="0" smtClean="0">
                <a:solidFill>
                  <a:srgbClr val="92D050"/>
                </a:solidFill>
              </a:rPr>
              <a:t>roit fondamental, </a:t>
            </a:r>
            <a:r>
              <a:rPr lang="fr-BE" sz="2800" dirty="0" smtClean="0"/>
              <a:t>pierre angulaire de la libéralisation;</a:t>
            </a:r>
          </a:p>
          <a:p>
            <a:pPr lvl="0">
              <a:buFont typeface="Arial" panose="020B0604020202020204" pitchFamily="34" charset="0"/>
              <a:buChar char="•"/>
            </a:pPr>
            <a:r>
              <a:rPr lang="fr-BE" sz="2800" dirty="0" smtClean="0"/>
              <a:t>Les exceptions à ce doit fondamental doivent être:</a:t>
            </a:r>
          </a:p>
          <a:p>
            <a:pPr lvl="1">
              <a:buFont typeface="Arial" panose="020B0604020202020204" pitchFamily="34" charset="0"/>
              <a:buChar char="•"/>
            </a:pPr>
            <a:r>
              <a:rPr lang="fr-BE" sz="2400" dirty="0" smtClean="0"/>
              <a:t>limitatives et interprétées restrictivement;</a:t>
            </a:r>
          </a:p>
          <a:p>
            <a:pPr lvl="1">
              <a:buFont typeface="Arial" panose="020B0604020202020204" pitchFamily="34" charset="0"/>
              <a:buChar char="•"/>
            </a:pPr>
            <a:r>
              <a:rPr lang="fr-BE" sz="2400" dirty="0"/>
              <a:t>j</a:t>
            </a:r>
            <a:r>
              <a:rPr lang="fr-BE" sz="2400" dirty="0" smtClean="0"/>
              <a:t>ustifiées, transparentes et non discriminatoires;</a:t>
            </a:r>
          </a:p>
          <a:p>
            <a:pPr lvl="1">
              <a:buFont typeface="Arial" panose="020B0604020202020204" pitchFamily="34" charset="0"/>
              <a:buChar char="•"/>
            </a:pPr>
            <a:r>
              <a:rPr lang="fr-BE" sz="2400" dirty="0"/>
              <a:t>e</a:t>
            </a:r>
            <a:r>
              <a:rPr lang="fr-BE" sz="2400" dirty="0" smtClean="0"/>
              <a:t>t fondées sur des raisons de fiabilité et de sécurité du réseau.</a:t>
            </a:r>
            <a:endParaRPr lang="fr-BE" sz="2400" dirty="0"/>
          </a:p>
          <a:p>
            <a:pPr>
              <a:buFont typeface="Arial" panose="020B0604020202020204" pitchFamily="34" charset="0"/>
              <a:buChar char="•"/>
            </a:pPr>
            <a:endParaRPr lang="fr-BE" sz="2200" dirty="0"/>
          </a:p>
          <a:p>
            <a:pPr marL="0" indent="0">
              <a:buNone/>
            </a:pPr>
            <a:endParaRPr lang="nl-BE" sz="3000" b="1" dirty="0" smtClean="0"/>
          </a:p>
          <a:p>
            <a:pPr lvl="1"/>
            <a:endParaRPr lang="nl-BE" dirty="0"/>
          </a:p>
        </p:txBody>
      </p:sp>
      <p:sp>
        <p:nvSpPr>
          <p:cNvPr id="4" name="Date Placeholder 3"/>
          <p:cNvSpPr>
            <a:spLocks noGrp="1"/>
          </p:cNvSpPr>
          <p:nvPr>
            <p:ph type="dt" sz="half" idx="7"/>
          </p:nvPr>
        </p:nvSpPr>
        <p:spPr>
          <a:xfrm>
            <a:off x="107504" y="6492871"/>
            <a:ext cx="1944215" cy="365129"/>
          </a:xfrm>
        </p:spPr>
        <p:txBody>
          <a:bodyPr/>
          <a:lstStyle/>
          <a:p>
            <a:pPr lvl="0"/>
            <a:r>
              <a:rPr lang="nl-BE" dirty="0" smtClean="0"/>
              <a:t>5 </a:t>
            </a:r>
            <a:r>
              <a:rPr lang="nl-BE" dirty="0" err="1" smtClean="0"/>
              <a:t>novembre</a:t>
            </a:r>
            <a:r>
              <a:rPr lang="nl-BE" dirty="0" smtClean="0"/>
              <a:t> 2014</a:t>
            </a:r>
            <a:endParaRPr lang="nl-BE" dirty="0"/>
          </a:p>
        </p:txBody>
      </p:sp>
      <p:sp>
        <p:nvSpPr>
          <p:cNvPr id="5" name="Slide Number Placeholder 4"/>
          <p:cNvSpPr>
            <a:spLocks noGrp="1"/>
          </p:cNvSpPr>
          <p:nvPr>
            <p:ph type="sldNum" sz="quarter" idx="8"/>
          </p:nvPr>
        </p:nvSpPr>
        <p:spPr/>
        <p:txBody>
          <a:bodyPr/>
          <a:lstStyle/>
          <a:p>
            <a:pPr lvl="0"/>
            <a:fld id="{18A886F9-9E41-4DA4-9DBE-E4AC25F486E1}" type="slidenum">
              <a:rPr lang="nl-BE" smtClean="0"/>
              <a:t>2</a:t>
            </a:fld>
            <a:endParaRPr lang="nl-BE"/>
          </a:p>
        </p:txBody>
      </p:sp>
    </p:spTree>
    <p:extLst>
      <p:ext uri="{BB962C8B-B14F-4D97-AF65-F5344CB8AC3E}">
        <p14:creationId xmlns:p14="http://schemas.microsoft.com/office/powerpoint/2010/main" val="3580499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dirty="0" err="1" smtClean="0"/>
              <a:t>Droit</a:t>
            </a:r>
            <a:r>
              <a:rPr lang="nl-BE" dirty="0" smtClean="0"/>
              <a:t> </a:t>
            </a:r>
            <a:r>
              <a:rPr lang="nl-BE" dirty="0" err="1" smtClean="0"/>
              <a:t>d’accès</a:t>
            </a:r>
            <a:r>
              <a:rPr lang="nl-BE" dirty="0" smtClean="0"/>
              <a:t> au </a:t>
            </a:r>
            <a:r>
              <a:rPr lang="nl-BE" dirty="0" err="1" smtClean="0"/>
              <a:t>réseau</a:t>
            </a:r>
            <a:endParaRPr lang="nl-BE" dirty="0"/>
          </a:p>
        </p:txBody>
      </p:sp>
      <p:sp>
        <p:nvSpPr>
          <p:cNvPr id="3" name="Content Placeholder 2"/>
          <p:cNvSpPr>
            <a:spLocks noGrp="1"/>
          </p:cNvSpPr>
          <p:nvPr>
            <p:ph idx="1"/>
          </p:nvPr>
        </p:nvSpPr>
        <p:spPr>
          <a:xfrm>
            <a:off x="467544" y="1196753"/>
            <a:ext cx="8424936" cy="1656183"/>
          </a:xfrm>
        </p:spPr>
        <p:txBody>
          <a:bodyPr>
            <a:normAutofit/>
          </a:bodyPr>
          <a:lstStyle/>
          <a:p>
            <a:pPr algn="just">
              <a:buFont typeface="Arial" panose="020B0604020202020204" pitchFamily="34" charset="0"/>
              <a:buChar char="•"/>
            </a:pPr>
            <a:r>
              <a:rPr lang="fr-BE" sz="2200" dirty="0" smtClean="0"/>
              <a:t>Art. 25 </a:t>
            </a:r>
            <a:r>
              <a:rPr lang="fr-BE" sz="2200" dirty="0" err="1" smtClean="0"/>
              <a:t>decies</a:t>
            </a:r>
            <a:r>
              <a:rPr lang="fr-BE" sz="2200" dirty="0"/>
              <a:t> §</a:t>
            </a:r>
            <a:r>
              <a:rPr lang="fr-BE" sz="2200" dirty="0" smtClean="0"/>
              <a:t>4 : « </a:t>
            </a:r>
            <a:r>
              <a:rPr lang="fr-BE" sz="2200" i="1" dirty="0" smtClean="0"/>
              <a:t>Afin </a:t>
            </a:r>
            <a:r>
              <a:rPr lang="fr-BE" sz="2200" i="1" dirty="0"/>
              <a:t>de garantir la sécurité du réseau, concernant les installations raccordées en moyenne </a:t>
            </a:r>
            <a:r>
              <a:rPr lang="fr-BE" sz="2200" i="1" dirty="0" smtClean="0"/>
              <a:t>et haute </a:t>
            </a:r>
            <a:r>
              <a:rPr lang="fr-BE" sz="2200" i="1" dirty="0"/>
              <a:t>tension, le producteur doit être capable de réduire sa production en cas de </a:t>
            </a:r>
            <a:r>
              <a:rPr lang="fr-BE" sz="2200" i="1" dirty="0" smtClean="0"/>
              <a:t>congestion</a:t>
            </a:r>
            <a:r>
              <a:rPr lang="fr-BE" sz="2200" dirty="0" smtClean="0"/>
              <a:t> ».</a:t>
            </a:r>
          </a:p>
          <a:p>
            <a:pPr marL="0" indent="0">
              <a:buNone/>
            </a:pPr>
            <a:endParaRPr lang="nl-BE" sz="3000" b="1" dirty="0" smtClean="0"/>
          </a:p>
          <a:p>
            <a:pPr marL="457200" lvl="1" indent="0">
              <a:buNone/>
            </a:pPr>
            <a:endParaRPr lang="nl-BE" dirty="0"/>
          </a:p>
        </p:txBody>
      </p:sp>
      <p:sp>
        <p:nvSpPr>
          <p:cNvPr id="4" name="Date Placeholder 3"/>
          <p:cNvSpPr>
            <a:spLocks noGrp="1"/>
          </p:cNvSpPr>
          <p:nvPr>
            <p:ph type="dt" sz="half" idx="7"/>
          </p:nvPr>
        </p:nvSpPr>
        <p:spPr>
          <a:xfrm>
            <a:off x="107504" y="6492871"/>
            <a:ext cx="1944215" cy="365129"/>
          </a:xfrm>
        </p:spPr>
        <p:txBody>
          <a:bodyPr/>
          <a:lstStyle/>
          <a:p>
            <a:pPr lvl="0"/>
            <a:r>
              <a:rPr lang="nl-BE" dirty="0" smtClean="0"/>
              <a:t>5 </a:t>
            </a:r>
            <a:r>
              <a:rPr lang="nl-BE" dirty="0" err="1" smtClean="0"/>
              <a:t>novembre</a:t>
            </a:r>
            <a:r>
              <a:rPr lang="nl-BE" dirty="0" smtClean="0"/>
              <a:t> 2014</a:t>
            </a:r>
            <a:endParaRPr lang="nl-BE" dirty="0"/>
          </a:p>
        </p:txBody>
      </p:sp>
      <p:sp>
        <p:nvSpPr>
          <p:cNvPr id="5" name="Slide Number Placeholder 4"/>
          <p:cNvSpPr>
            <a:spLocks noGrp="1"/>
          </p:cNvSpPr>
          <p:nvPr>
            <p:ph type="sldNum" sz="quarter" idx="8"/>
          </p:nvPr>
        </p:nvSpPr>
        <p:spPr/>
        <p:txBody>
          <a:bodyPr/>
          <a:lstStyle/>
          <a:p>
            <a:pPr lvl="0"/>
            <a:fld id="{18A886F9-9E41-4DA4-9DBE-E4AC25F486E1}" type="slidenum">
              <a:rPr lang="nl-BE" smtClean="0"/>
              <a:t>3</a:t>
            </a:fld>
            <a:endParaRPr lang="nl-BE"/>
          </a:p>
        </p:txBody>
      </p:sp>
      <p:sp>
        <p:nvSpPr>
          <p:cNvPr id="9" name="TextBox 8"/>
          <p:cNvSpPr txBox="1"/>
          <p:nvPr/>
        </p:nvSpPr>
        <p:spPr>
          <a:xfrm>
            <a:off x="755576" y="3068960"/>
            <a:ext cx="8064896" cy="1631216"/>
          </a:xfrm>
          <a:prstGeom prst="rect">
            <a:avLst/>
          </a:prstGeom>
          <a:solidFill>
            <a:schemeClr val="lt1"/>
          </a:solidFill>
          <a:ln w="6350">
            <a:solidFill>
              <a:schemeClr val="accent1"/>
            </a:solidFill>
          </a:ln>
        </p:spPr>
        <p:txBody>
          <a:bodyPr wrap="square" rtlCol="0">
            <a:spAutoFit/>
          </a:bodyPr>
          <a:lstStyle/>
          <a:p>
            <a:pPr algn="just"/>
            <a:r>
              <a:rPr lang="fr-FR" sz="2000" b="1" dirty="0" smtClean="0">
                <a:solidFill>
                  <a:srgbClr val="92D050"/>
                </a:solidFill>
              </a:rPr>
              <a:t>Interprétation FEBEG-EDORA</a:t>
            </a:r>
            <a:r>
              <a:rPr lang="fr-FR" sz="2000" dirty="0" smtClean="0"/>
              <a:t>: </a:t>
            </a:r>
            <a:r>
              <a:rPr lang="fr-FR" sz="2000" dirty="0" smtClean="0">
                <a:solidFill>
                  <a:schemeClr val="accent1"/>
                </a:solidFill>
              </a:rPr>
              <a:t>Les seules limitations d’accès au réseau possibles doivent être </a:t>
            </a:r>
            <a:r>
              <a:rPr lang="fr-FR" sz="2000" b="1" dirty="0" smtClean="0">
                <a:solidFill>
                  <a:schemeClr val="accent1"/>
                </a:solidFill>
              </a:rPr>
              <a:t>limitées</a:t>
            </a:r>
            <a:r>
              <a:rPr lang="fr-FR" sz="2000" dirty="0" smtClean="0">
                <a:solidFill>
                  <a:schemeClr val="accent1"/>
                </a:solidFill>
              </a:rPr>
              <a:t>, </a:t>
            </a:r>
            <a:r>
              <a:rPr lang="fr-FR" sz="2000" b="1" dirty="0" smtClean="0">
                <a:solidFill>
                  <a:schemeClr val="accent1"/>
                </a:solidFill>
              </a:rPr>
              <a:t>justifiées </a:t>
            </a:r>
            <a:r>
              <a:rPr lang="fr-FR" sz="2000" dirty="0" smtClean="0">
                <a:solidFill>
                  <a:schemeClr val="accent1"/>
                </a:solidFill>
              </a:rPr>
              <a:t>et </a:t>
            </a:r>
            <a:r>
              <a:rPr lang="fr-FR" sz="2000" b="1" dirty="0" smtClean="0">
                <a:solidFill>
                  <a:schemeClr val="accent1"/>
                </a:solidFill>
              </a:rPr>
              <a:t>pour des raisons de sécurité du réseau</a:t>
            </a:r>
            <a:r>
              <a:rPr lang="fr-FR" sz="2000" dirty="0">
                <a:solidFill>
                  <a:schemeClr val="accent1"/>
                </a:solidFill>
              </a:rPr>
              <a:t> </a:t>
            </a:r>
            <a:r>
              <a:rPr lang="fr-FR" sz="2000" b="1" dirty="0" smtClean="0">
                <a:solidFill>
                  <a:schemeClr val="accent1"/>
                </a:solidFill>
              </a:rPr>
              <a:t>en </a:t>
            </a:r>
            <a:r>
              <a:rPr lang="fr-FR" sz="2000" b="1" dirty="0">
                <a:solidFill>
                  <a:schemeClr val="accent1"/>
                </a:solidFill>
              </a:rPr>
              <a:t>cas de congestion</a:t>
            </a:r>
            <a:r>
              <a:rPr lang="fr-FR" sz="2000" dirty="0" smtClean="0">
                <a:solidFill>
                  <a:schemeClr val="accent1"/>
                </a:solidFill>
              </a:rPr>
              <a:t>. Toute autre cause ou raison injustifiée qui viseraient un report des investissement ne peuvent mener à des limitations d’accès. </a:t>
            </a:r>
            <a:endParaRPr lang="fr-FR" sz="2000" dirty="0">
              <a:solidFill>
                <a:schemeClr val="accent1"/>
              </a:solidFill>
            </a:endParaRPr>
          </a:p>
        </p:txBody>
      </p:sp>
    </p:spTree>
    <p:extLst>
      <p:ext uri="{BB962C8B-B14F-4D97-AF65-F5344CB8AC3E}">
        <p14:creationId xmlns:p14="http://schemas.microsoft.com/office/powerpoint/2010/main" val="3444001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4</a:t>
            </a:fld>
            <a:endParaRPr lang="nl-BE"/>
          </a:p>
        </p:txBody>
      </p:sp>
      <p:sp>
        <p:nvSpPr>
          <p:cNvPr id="6" name="Title 1"/>
          <p:cNvSpPr txBox="1">
            <a:spLocks/>
          </p:cNvSpPr>
          <p:nvPr/>
        </p:nvSpPr>
        <p:spPr>
          <a:xfrm>
            <a:off x="683568" y="273727"/>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3600" dirty="0" err="1" smtClean="0"/>
              <a:t>Philosophie</a:t>
            </a:r>
            <a:r>
              <a:rPr lang="nl-BE" sz="3600" dirty="0" smtClean="0"/>
              <a:t> </a:t>
            </a:r>
            <a:r>
              <a:rPr lang="nl-BE" sz="3600" dirty="0" err="1" smtClean="0"/>
              <a:t>générale</a:t>
            </a:r>
            <a:r>
              <a:rPr lang="nl-BE" sz="3600" dirty="0" smtClean="0"/>
              <a:t> et principes de base en </a:t>
            </a:r>
            <a:r>
              <a:rPr lang="nl-BE" sz="3600" dirty="0" err="1" smtClean="0"/>
              <a:t>matière</a:t>
            </a:r>
            <a:r>
              <a:rPr lang="nl-BE" sz="3600" dirty="0" smtClean="0"/>
              <a:t> de </a:t>
            </a:r>
            <a:r>
              <a:rPr lang="nl-BE" sz="3600" dirty="0" err="1" smtClean="0"/>
              <a:t>compensation</a:t>
            </a:r>
            <a:endParaRPr lang="nl-BE" sz="3600" dirty="0"/>
          </a:p>
        </p:txBody>
      </p:sp>
      <p:sp>
        <p:nvSpPr>
          <p:cNvPr id="7" name="Content Placeholder 2"/>
          <p:cNvSpPr txBox="1">
            <a:spLocks/>
          </p:cNvSpPr>
          <p:nvPr/>
        </p:nvSpPr>
        <p:spPr>
          <a:xfrm>
            <a:off x="467544" y="1556792"/>
            <a:ext cx="8424936" cy="3528392"/>
          </a:xfrm>
          <a:prstGeom prst="rect">
            <a:avLst/>
          </a:prstGeom>
        </p:spPr>
        <p:txBody>
          <a:bodyPr>
            <a:normAutofit fontScale="85000" lnSpcReduction="20000"/>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algn="just">
              <a:buFont typeface="Arial" panose="020B0604020202020204" pitchFamily="34" charset="0"/>
              <a:buChar char="•"/>
            </a:pPr>
            <a:r>
              <a:rPr lang="fr-BE" sz="2200" dirty="0" smtClean="0"/>
              <a:t>Principes de base en matière de compensation: </a:t>
            </a:r>
          </a:p>
          <a:p>
            <a:pPr lvl="1" algn="just">
              <a:buFont typeface="Arial" panose="020B0604020202020204" pitchFamily="34" charset="0"/>
              <a:buChar char="•"/>
            </a:pPr>
            <a:r>
              <a:rPr lang="fr-BE" sz="1800" dirty="0" smtClean="0"/>
              <a:t>La flexibilité (les raccordements flexibles, l’accès flexible,…) est un service rendu au réseau, en vue de permettre au GR de planifier ses investissements;</a:t>
            </a:r>
          </a:p>
          <a:p>
            <a:pPr lvl="1" algn="just">
              <a:buFont typeface="Arial" panose="020B0604020202020204" pitchFamily="34" charset="0"/>
              <a:buChar char="•"/>
            </a:pPr>
            <a:r>
              <a:rPr lang="fr-BE" sz="1800" dirty="0" smtClean="0"/>
              <a:t>La compensation doit stimuler le gestionnaire de réseau à réaliser les investissements nécessaires;</a:t>
            </a:r>
          </a:p>
          <a:p>
            <a:pPr lvl="1" algn="just">
              <a:buFont typeface="Arial" panose="020B0604020202020204" pitchFamily="34" charset="0"/>
              <a:buChar char="•"/>
            </a:pPr>
            <a:r>
              <a:rPr lang="fr-BE" sz="1800" dirty="0" smtClean="0"/>
              <a:t>Elle doit correctement compenser les opérateurs de marché qui investissent dans des moyens de production et/ou de demande flexible qui adaptent leur comportement fonction de ce signal prix.</a:t>
            </a:r>
          </a:p>
          <a:p>
            <a:pPr marL="355600" lvl="1" indent="-355600" algn="just">
              <a:buFont typeface="Arial" panose="020B0604020202020204" pitchFamily="34" charset="0"/>
              <a:buChar char="•"/>
            </a:pPr>
            <a:r>
              <a:rPr lang="fr-BE" sz="2100" i="1" dirty="0" smtClean="0"/>
              <a:t>Rapport Commission Energie PW du 25.03.2014 « si </a:t>
            </a:r>
            <a:r>
              <a:rPr lang="fr-BE" sz="2100" i="1" dirty="0"/>
              <a:t>la capacité n’est pas disponible, la compensation sera différée le temps des travaux (avec un maximum de cinq ans)- le niveau de flexibilité et la durée des travaux devront être justifiés – au-delà de la flexibilité</a:t>
            </a:r>
            <a:r>
              <a:rPr lang="fr-BE" sz="2100" i="1" u="sng" dirty="0"/>
              <a:t> définie au moment du contrat</a:t>
            </a:r>
            <a:r>
              <a:rPr lang="fr-BE" sz="2100" i="1" dirty="0"/>
              <a:t> de raccordement, </a:t>
            </a:r>
            <a:r>
              <a:rPr lang="fr-BE" sz="2100" i="1" u="sng" dirty="0"/>
              <a:t>toute flexibilité sera compensée</a:t>
            </a:r>
            <a:r>
              <a:rPr lang="fr-BE" sz="2100" i="1" dirty="0"/>
              <a:t>, sauf cas de</a:t>
            </a:r>
            <a:r>
              <a:rPr lang="fr-BE" sz="2100" i="1" u="sng" dirty="0"/>
              <a:t> force majeure</a:t>
            </a:r>
            <a:r>
              <a:rPr lang="fr-BE" sz="2100" i="1" dirty="0"/>
              <a:t>, en raison du manque à gagner qu’elle a causé</a:t>
            </a:r>
            <a:r>
              <a:rPr lang="fr-BE" sz="2100" dirty="0"/>
              <a:t>. »</a:t>
            </a:r>
          </a:p>
          <a:p>
            <a:pPr marL="355600" lvl="1" indent="-355600" algn="just">
              <a:buFont typeface="Arial" panose="020B0604020202020204" pitchFamily="34" charset="0"/>
              <a:buChar char="•"/>
            </a:pPr>
            <a:endParaRPr lang="fr-BE" sz="1800" dirty="0" smtClean="0"/>
          </a:p>
          <a:p>
            <a:pPr lvl="1" algn="just">
              <a:buFont typeface="Arial" panose="020B0604020202020204" pitchFamily="34" charset="0"/>
              <a:buChar char="•"/>
            </a:pPr>
            <a:endParaRPr lang="fr-BE" sz="1800" dirty="0" smtClean="0"/>
          </a:p>
          <a:p>
            <a:pPr marL="0" indent="0" algn="just">
              <a:buNone/>
            </a:pPr>
            <a:endParaRPr lang="nl-BE" sz="3000" b="1" dirty="0" smtClean="0"/>
          </a:p>
          <a:p>
            <a:pPr marL="457200" lvl="1" indent="0">
              <a:buFont typeface="Arial" pitchFamily="34"/>
              <a:buNone/>
            </a:pPr>
            <a:endParaRPr lang="nl-BE" dirty="0"/>
          </a:p>
        </p:txBody>
      </p:sp>
      <p:sp>
        <p:nvSpPr>
          <p:cNvPr id="9" name="TextBox 8"/>
          <p:cNvSpPr txBox="1"/>
          <p:nvPr/>
        </p:nvSpPr>
        <p:spPr>
          <a:xfrm>
            <a:off x="467544" y="4797152"/>
            <a:ext cx="8496944" cy="1938992"/>
          </a:xfrm>
          <a:prstGeom prst="rect">
            <a:avLst/>
          </a:prstGeom>
          <a:solidFill>
            <a:schemeClr val="lt1"/>
          </a:solidFill>
          <a:ln w="6350">
            <a:solidFill>
              <a:schemeClr val="accent1"/>
            </a:solidFill>
          </a:ln>
        </p:spPr>
        <p:txBody>
          <a:bodyPr wrap="square" rtlCol="0">
            <a:spAutoFit/>
          </a:bodyPr>
          <a:lstStyle/>
          <a:p>
            <a:pPr marL="0" lvl="1" algn="just"/>
            <a:r>
              <a:rPr lang="fr-FR" sz="2000" b="1" dirty="0" smtClean="0">
                <a:solidFill>
                  <a:srgbClr val="92D050"/>
                </a:solidFill>
              </a:rPr>
              <a:t>Interprétation FEBEG-EDORA</a:t>
            </a:r>
            <a:r>
              <a:rPr lang="fr-FR" sz="2000" dirty="0" smtClean="0"/>
              <a:t>:  </a:t>
            </a:r>
            <a:r>
              <a:rPr lang="fr-FR" sz="2000" dirty="0" smtClean="0">
                <a:solidFill>
                  <a:schemeClr val="accent1"/>
                </a:solidFill>
              </a:rPr>
              <a:t>Le régime de compensation ne peut être un régime d’exception. La FEBEG et EDORA demandent de respecter la philosophie générale et les principes de base en matière de compensation voulue par le Gouvernement: </a:t>
            </a:r>
            <a:r>
              <a:rPr lang="fr-FR" sz="2000" dirty="0" err="1" smtClean="0">
                <a:solidFill>
                  <a:schemeClr val="accent1"/>
                </a:solidFill>
              </a:rPr>
              <a:t>c-à-d</a:t>
            </a:r>
            <a:r>
              <a:rPr lang="fr-FR" sz="2000" dirty="0" smtClean="0">
                <a:solidFill>
                  <a:schemeClr val="accent1"/>
                </a:solidFill>
              </a:rPr>
              <a:t> assurer </a:t>
            </a:r>
            <a:r>
              <a:rPr lang="en-US" sz="2000" dirty="0">
                <a:solidFill>
                  <a:schemeClr val="accent1"/>
                </a:solidFill>
              </a:rPr>
              <a:t>compensation des </a:t>
            </a:r>
            <a:r>
              <a:rPr lang="en-US" sz="2000" dirty="0" err="1">
                <a:solidFill>
                  <a:schemeClr val="accent1"/>
                </a:solidFill>
              </a:rPr>
              <a:t>pertes</a:t>
            </a:r>
            <a:r>
              <a:rPr lang="en-US" sz="2000" dirty="0">
                <a:solidFill>
                  <a:schemeClr val="accent1"/>
                </a:solidFill>
              </a:rPr>
              <a:t> de </a:t>
            </a:r>
            <a:r>
              <a:rPr lang="en-US" sz="2000" dirty="0" err="1" smtClean="0">
                <a:solidFill>
                  <a:schemeClr val="accent1"/>
                </a:solidFill>
              </a:rPr>
              <a:t>revenus</a:t>
            </a:r>
            <a:r>
              <a:rPr lang="en-US" sz="2000" dirty="0" smtClean="0">
                <a:solidFill>
                  <a:schemeClr val="accent1"/>
                </a:solidFill>
              </a:rPr>
              <a:t> </a:t>
            </a:r>
            <a:r>
              <a:rPr lang="en-US" sz="2000" dirty="0" err="1">
                <a:solidFill>
                  <a:schemeClr val="accent1"/>
                </a:solidFill>
              </a:rPr>
              <a:t>afin</a:t>
            </a:r>
            <a:r>
              <a:rPr lang="en-US" sz="2000" dirty="0">
                <a:solidFill>
                  <a:schemeClr val="accent1"/>
                </a:solidFill>
              </a:rPr>
              <a:t> </a:t>
            </a:r>
            <a:r>
              <a:rPr lang="en-US" sz="2000" dirty="0" err="1">
                <a:solidFill>
                  <a:schemeClr val="accent1"/>
                </a:solidFill>
              </a:rPr>
              <a:t>d’éviter</a:t>
            </a:r>
            <a:r>
              <a:rPr lang="en-US" sz="2000" dirty="0">
                <a:solidFill>
                  <a:schemeClr val="accent1"/>
                </a:solidFill>
              </a:rPr>
              <a:t> un impact </a:t>
            </a:r>
            <a:r>
              <a:rPr lang="en-US" sz="2000" dirty="0" err="1">
                <a:solidFill>
                  <a:schemeClr val="accent1"/>
                </a:solidFill>
              </a:rPr>
              <a:t>sur</a:t>
            </a:r>
            <a:r>
              <a:rPr lang="en-US" sz="2000" dirty="0">
                <a:solidFill>
                  <a:schemeClr val="accent1"/>
                </a:solidFill>
              </a:rPr>
              <a:t> la </a:t>
            </a:r>
            <a:r>
              <a:rPr lang="en-US" sz="2000" dirty="0" err="1">
                <a:solidFill>
                  <a:schemeClr val="accent1"/>
                </a:solidFill>
              </a:rPr>
              <a:t>rentabilité</a:t>
            </a:r>
            <a:r>
              <a:rPr lang="en-US" sz="2000" dirty="0">
                <a:solidFill>
                  <a:schemeClr val="accent1"/>
                </a:solidFill>
              </a:rPr>
              <a:t> des </a:t>
            </a:r>
            <a:r>
              <a:rPr lang="en-US" sz="2000" dirty="0" err="1" smtClean="0">
                <a:solidFill>
                  <a:schemeClr val="accent1"/>
                </a:solidFill>
              </a:rPr>
              <a:t>projets</a:t>
            </a:r>
            <a:r>
              <a:rPr lang="fr-BE" sz="2000" dirty="0" smtClean="0">
                <a:solidFill>
                  <a:schemeClr val="accent1"/>
                </a:solidFill>
              </a:rPr>
              <a:t>, </a:t>
            </a:r>
            <a:r>
              <a:rPr lang="fr-FR" sz="2000" dirty="0" smtClean="0">
                <a:solidFill>
                  <a:schemeClr val="accent1"/>
                </a:solidFill>
              </a:rPr>
              <a:t>tout en maintenant un incitant pour le GRD à investir dans son réseau.</a:t>
            </a:r>
            <a:endParaRPr lang="fr-FR" sz="2000" dirty="0">
              <a:solidFill>
                <a:schemeClr val="accent1"/>
              </a:solidFill>
            </a:endParaRPr>
          </a:p>
        </p:txBody>
      </p:sp>
    </p:spTree>
    <p:extLst>
      <p:ext uri="{BB962C8B-B14F-4D97-AF65-F5344CB8AC3E}">
        <p14:creationId xmlns:p14="http://schemas.microsoft.com/office/powerpoint/2010/main" val="15894426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5</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err="1" smtClean="0"/>
              <a:t>Compensation</a:t>
            </a:r>
            <a:r>
              <a:rPr lang="nl-BE" sz="2800" dirty="0" smtClean="0"/>
              <a:t> et </a:t>
            </a:r>
            <a:r>
              <a:rPr lang="nl-BE" sz="2800" dirty="0" err="1" smtClean="0"/>
              <a:t>situations</a:t>
            </a:r>
            <a:r>
              <a:rPr lang="nl-BE" sz="2800" dirty="0" smtClean="0"/>
              <a:t> </a:t>
            </a:r>
            <a:r>
              <a:rPr lang="nl-BE" sz="2800" dirty="0" err="1" smtClean="0"/>
              <a:t>anormales</a:t>
            </a:r>
            <a:r>
              <a:rPr lang="nl-BE" sz="2800" dirty="0" smtClean="0"/>
              <a:t> </a:t>
            </a:r>
            <a:r>
              <a:rPr lang="nl-BE" sz="2800" dirty="0" err="1" smtClean="0"/>
              <a:t>d’exploitation</a:t>
            </a:r>
            <a:r>
              <a:rPr lang="nl-BE" sz="2800" dirty="0" smtClean="0"/>
              <a:t>:  </a:t>
            </a:r>
            <a:r>
              <a:rPr lang="nl-BE" sz="2800" dirty="0" err="1" smtClean="0"/>
              <a:t>nécessité</a:t>
            </a:r>
            <a:r>
              <a:rPr lang="nl-BE" sz="2800" dirty="0" smtClean="0"/>
              <a:t> </a:t>
            </a:r>
            <a:r>
              <a:rPr lang="nl-BE" sz="2800" dirty="0" err="1" smtClean="0"/>
              <a:t>d’une</a:t>
            </a:r>
            <a:r>
              <a:rPr lang="nl-BE" sz="2800" dirty="0" smtClean="0"/>
              <a:t> </a:t>
            </a:r>
            <a:r>
              <a:rPr lang="nl-BE" sz="2800" dirty="0" err="1" smtClean="0"/>
              <a:t>lecture</a:t>
            </a:r>
            <a:r>
              <a:rPr lang="nl-BE" sz="2800" dirty="0" smtClean="0"/>
              <a:t> globale</a:t>
            </a:r>
            <a:endParaRPr lang="nl-BE" sz="2800" dirty="0"/>
          </a:p>
        </p:txBody>
      </p:sp>
      <p:sp>
        <p:nvSpPr>
          <p:cNvPr id="7" name="Content Placeholder 2"/>
          <p:cNvSpPr txBox="1">
            <a:spLocks/>
          </p:cNvSpPr>
          <p:nvPr/>
        </p:nvSpPr>
        <p:spPr>
          <a:xfrm>
            <a:off x="308710" y="1169370"/>
            <a:ext cx="8583770" cy="5355974"/>
          </a:xfrm>
          <a:prstGeom prst="rect">
            <a:avLst/>
          </a:prstGeom>
        </p:spPr>
        <p:txBody>
          <a:bodyPr>
            <a:normAutofit fontScale="92500" lnSpcReduction="20000"/>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algn="just">
              <a:buFont typeface="Arial" panose="020B0604020202020204" pitchFamily="34" charset="0"/>
              <a:buChar char="•"/>
            </a:pPr>
            <a:r>
              <a:rPr lang="fr-BE" sz="2200" i="1" dirty="0" smtClean="0"/>
              <a:t>Trois articles liés sont à prendre en compte:</a:t>
            </a:r>
          </a:p>
          <a:p>
            <a:pPr lvl="1" algn="just">
              <a:buFont typeface="Arial" panose="020B0604020202020204" pitchFamily="34" charset="0"/>
              <a:buChar char="•"/>
            </a:pPr>
            <a:r>
              <a:rPr lang="fr-BE" sz="1800" i="1" dirty="0" smtClean="0"/>
              <a:t>Art. 26 § 2 bis : Pour </a:t>
            </a:r>
            <a:r>
              <a:rPr lang="fr-BE" sz="1800" i="1" dirty="0"/>
              <a:t>les raccordements au réseau de distribution en moyenne et haute tension et au réseau de transport local, </a:t>
            </a:r>
            <a:r>
              <a:rPr lang="fr-BE" sz="1800" b="1" i="1" dirty="0" smtClean="0"/>
              <a:t>le contrat </a:t>
            </a:r>
            <a:r>
              <a:rPr lang="fr-BE" sz="1800" b="1" i="1" dirty="0"/>
              <a:t>mentionne la capacité permanente d’injection disponible immédiatement dans le réseau pour l’électricité </a:t>
            </a:r>
            <a:r>
              <a:rPr lang="fr-BE" sz="1800" b="1" i="1" dirty="0" smtClean="0"/>
              <a:t>verte produite </a:t>
            </a:r>
            <a:r>
              <a:rPr lang="fr-BE" sz="1800" b="1" i="1" dirty="0"/>
              <a:t>ainsi que, le cas échéant, les accroissements de capacité jugés économiquement </a:t>
            </a:r>
            <a:r>
              <a:rPr lang="fr-BE" sz="1800" b="1" i="1" dirty="0" err="1"/>
              <a:t>justiﬁés</a:t>
            </a:r>
            <a:r>
              <a:rPr lang="fr-BE" sz="1800" b="1" i="1" dirty="0"/>
              <a:t> </a:t>
            </a:r>
            <a:r>
              <a:rPr lang="fr-BE" sz="1800" i="1" dirty="0"/>
              <a:t>au regard de </a:t>
            </a:r>
            <a:r>
              <a:rPr lang="fr-BE" sz="1800" i="1" dirty="0" smtClean="0"/>
              <a:t>l’étude visée au</a:t>
            </a:r>
            <a:r>
              <a:rPr lang="fr-BE" sz="1800" i="1" dirty="0"/>
              <a:t>§ </a:t>
            </a:r>
            <a:r>
              <a:rPr lang="fr-BE" sz="1800" i="1" dirty="0" smtClean="0"/>
              <a:t>2quater.</a:t>
            </a:r>
          </a:p>
          <a:p>
            <a:pPr lvl="1" algn="just">
              <a:buFont typeface="Arial" panose="020B0604020202020204" pitchFamily="34" charset="0"/>
              <a:buChar char="•"/>
            </a:pPr>
            <a:endParaRPr lang="fr-BE" sz="200" i="1" dirty="0"/>
          </a:p>
          <a:p>
            <a:pPr marL="900113" lvl="1" indent="-442913">
              <a:buNone/>
            </a:pPr>
            <a:r>
              <a:rPr lang="fr-BE" sz="1800" i="1" dirty="0" smtClean="0"/>
              <a:t>    </a:t>
            </a:r>
            <a:r>
              <a:rPr lang="fr-BE" sz="1800" i="1" dirty="0" smtClean="0">
                <a:solidFill>
                  <a:srgbClr val="92D050"/>
                </a:solidFill>
              </a:rPr>
              <a:t>=&gt;</a:t>
            </a:r>
            <a:r>
              <a:rPr lang="fr-BE" sz="1800" i="1" dirty="0" smtClean="0"/>
              <a:t> </a:t>
            </a:r>
            <a:r>
              <a:rPr lang="fr-BE" sz="1800" b="1" i="1" dirty="0" smtClean="0"/>
              <a:t>Contrat de raccordement mentionne </a:t>
            </a:r>
            <a:r>
              <a:rPr lang="fr-BE" sz="1800" b="1" i="1" u="sng" dirty="0" smtClean="0"/>
              <a:t>deux choses</a:t>
            </a:r>
            <a:r>
              <a:rPr lang="fr-BE" sz="1800" b="1" i="1" dirty="0" smtClean="0"/>
              <a:t>: la </a:t>
            </a:r>
            <a:r>
              <a:rPr lang="fr-BE" sz="1800" b="1" i="1" dirty="0"/>
              <a:t>capacité immédiatement disponible </a:t>
            </a:r>
            <a:r>
              <a:rPr lang="fr-BE" sz="1800" b="1" i="1" dirty="0" err="1" smtClean="0">
                <a:solidFill>
                  <a:srgbClr val="92D050"/>
                </a:solidFill>
              </a:rPr>
              <a:t>c-à-d</a:t>
            </a:r>
            <a:r>
              <a:rPr lang="fr-BE" sz="1800" b="1" i="1" dirty="0">
                <a:solidFill>
                  <a:srgbClr val="92D050"/>
                </a:solidFill>
              </a:rPr>
              <a:t> </a:t>
            </a:r>
            <a:r>
              <a:rPr lang="fr-BE" sz="1800" b="1" i="1" dirty="0" smtClean="0">
                <a:solidFill>
                  <a:srgbClr val="92D050"/>
                </a:solidFill>
              </a:rPr>
              <a:t>dans des conditions normales d’exploitation </a:t>
            </a:r>
            <a:r>
              <a:rPr lang="fr-BE" sz="1800" b="1" i="1" dirty="0" smtClean="0">
                <a:solidFill>
                  <a:srgbClr val="FF0000"/>
                </a:solidFill>
              </a:rPr>
              <a:t>et</a:t>
            </a:r>
            <a:r>
              <a:rPr lang="fr-BE" sz="1800" b="1" i="1" dirty="0" smtClean="0"/>
              <a:t> les accroissements  éventuels jugés économiquement raisonnables.</a:t>
            </a:r>
          </a:p>
          <a:p>
            <a:pPr marL="900113" lvl="1" indent="-442913" algn="just">
              <a:buNone/>
            </a:pPr>
            <a:endParaRPr lang="fr-BE" sz="200" i="1" dirty="0" smtClean="0"/>
          </a:p>
          <a:p>
            <a:pPr lvl="1" algn="just">
              <a:buFont typeface="Arial" panose="020B0604020202020204" pitchFamily="34" charset="0"/>
              <a:buChar char="•"/>
            </a:pPr>
            <a:r>
              <a:rPr lang="fr-BE" sz="1800" i="1" dirty="0" smtClean="0"/>
              <a:t>Art</a:t>
            </a:r>
            <a:r>
              <a:rPr lang="fr-BE" sz="1800" i="1" dirty="0"/>
              <a:t>. 26 §2 ter: « Pour les installations mises en service à une date postérieure à la date d’entrée en vigueur de la présente disposition, </a:t>
            </a:r>
            <a:r>
              <a:rPr lang="fr-BE" sz="1800" b="1" i="1" dirty="0"/>
              <a:t>lorsque le réseau ne permet pas d’accepter la capacité contractuelle dans des conditions normales d’exploitation</a:t>
            </a:r>
            <a:r>
              <a:rPr lang="fr-BE" sz="1800" i="1" dirty="0"/>
              <a:t>, pour les installations raccordées au réseau moyenne et haute tension et pour les installations de plus de 5 </a:t>
            </a:r>
            <a:r>
              <a:rPr lang="fr-BE" sz="1800" i="1" dirty="0" err="1"/>
              <a:t>kVA</a:t>
            </a:r>
            <a:r>
              <a:rPr lang="fr-BE" sz="1800" i="1" dirty="0"/>
              <a:t> raccordées au réseau en basse tension, une compensation est octroyée au producteur d’électricité verte pour les pertes de revenus dues aux limitations d’injection imposées par le gestionnaire de réseau… »</a:t>
            </a:r>
          </a:p>
          <a:p>
            <a:pPr marL="912813" lvl="1" algn="just">
              <a:buFont typeface="Symbol"/>
              <a:buChar char="Þ"/>
            </a:pPr>
            <a:r>
              <a:rPr lang="fr-BE" sz="1800" b="1" i="1" dirty="0" smtClean="0"/>
              <a:t>Une </a:t>
            </a:r>
            <a:r>
              <a:rPr lang="fr-BE" sz="1800" b="1" i="1" dirty="0"/>
              <a:t>compensation est toujours </a:t>
            </a:r>
            <a:r>
              <a:rPr lang="fr-BE" sz="1800" b="1" i="1" dirty="0" smtClean="0"/>
              <a:t>due lorsque la capacité </a:t>
            </a:r>
            <a:r>
              <a:rPr lang="fr-BE" sz="1800" b="1" i="1" dirty="0"/>
              <a:t>contractuelle définie </a:t>
            </a:r>
            <a:r>
              <a:rPr lang="fr-BE" sz="1800" b="1" i="1" dirty="0" smtClean="0"/>
              <a:t>comme</a:t>
            </a:r>
            <a:r>
              <a:rPr lang="fr-BE" sz="1800" b="1" i="1" dirty="0"/>
              <a:t> </a:t>
            </a:r>
            <a:r>
              <a:rPr lang="fr-BE" sz="1800" b="1" i="1" dirty="0" smtClean="0"/>
              <a:t>immédiatement disponible ( = dans des conditions normales d’exploitation) </a:t>
            </a:r>
            <a:r>
              <a:rPr lang="fr-BE" sz="1800" b="1" i="1" dirty="0"/>
              <a:t>dans le contrat de </a:t>
            </a:r>
            <a:r>
              <a:rPr lang="fr-BE" sz="1800" b="1" i="1" dirty="0" smtClean="0"/>
              <a:t>raccordement est flexibilisée. La partie nécessitant un accroissement de capacités étant soumise à la période de franchise.  </a:t>
            </a:r>
            <a:endParaRPr lang="fr-BE" sz="1800" b="1" i="1" dirty="0"/>
          </a:p>
          <a:p>
            <a:pPr algn="just">
              <a:buFont typeface="Arial" panose="020B0604020202020204" pitchFamily="34" charset="0"/>
              <a:buChar char="•"/>
            </a:pPr>
            <a:endParaRPr lang="fr-BE" sz="2200" dirty="0"/>
          </a:p>
          <a:p>
            <a:pPr algn="just">
              <a:buFont typeface="Arial" panose="020B0604020202020204" pitchFamily="34" charset="0"/>
              <a:buChar char="•"/>
            </a:pPr>
            <a:endParaRPr lang="fr-BE" sz="2200" dirty="0" smtClean="0"/>
          </a:p>
          <a:p>
            <a:pPr marL="0" indent="0" algn="just">
              <a:buNone/>
            </a:pPr>
            <a:endParaRPr lang="nl-BE" sz="3000" b="1" dirty="0" smtClean="0"/>
          </a:p>
          <a:p>
            <a:pPr marL="457200" lvl="1" indent="0">
              <a:buFont typeface="Arial" pitchFamily="34"/>
              <a:buNone/>
            </a:pPr>
            <a:endParaRPr lang="nl-BE" dirty="0"/>
          </a:p>
        </p:txBody>
      </p:sp>
    </p:spTree>
    <p:extLst>
      <p:ext uri="{BB962C8B-B14F-4D97-AF65-F5344CB8AC3E}">
        <p14:creationId xmlns:p14="http://schemas.microsoft.com/office/powerpoint/2010/main" val="27406691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6</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err="1" smtClean="0"/>
              <a:t>Compensation</a:t>
            </a:r>
            <a:r>
              <a:rPr lang="nl-BE" sz="2800" dirty="0" smtClean="0"/>
              <a:t> et </a:t>
            </a:r>
            <a:r>
              <a:rPr lang="nl-BE" sz="2800" dirty="0" err="1" smtClean="0"/>
              <a:t>situations</a:t>
            </a:r>
            <a:r>
              <a:rPr lang="nl-BE" sz="2800" dirty="0" smtClean="0"/>
              <a:t> </a:t>
            </a:r>
            <a:r>
              <a:rPr lang="nl-BE" sz="2800" dirty="0" err="1" smtClean="0"/>
              <a:t>anormales</a:t>
            </a:r>
            <a:r>
              <a:rPr lang="nl-BE" sz="2800" dirty="0" smtClean="0"/>
              <a:t> </a:t>
            </a:r>
            <a:r>
              <a:rPr lang="nl-BE" sz="2800" dirty="0" err="1" smtClean="0"/>
              <a:t>d’exploitation</a:t>
            </a:r>
            <a:r>
              <a:rPr lang="nl-BE" sz="2800" dirty="0" smtClean="0"/>
              <a:t>:  </a:t>
            </a:r>
            <a:r>
              <a:rPr lang="nl-BE" sz="2800" dirty="0" err="1" smtClean="0"/>
              <a:t>nécessité</a:t>
            </a:r>
            <a:r>
              <a:rPr lang="nl-BE" sz="2800" dirty="0" smtClean="0"/>
              <a:t> </a:t>
            </a:r>
            <a:r>
              <a:rPr lang="nl-BE" sz="2800" dirty="0" err="1" smtClean="0"/>
              <a:t>d’une</a:t>
            </a:r>
            <a:r>
              <a:rPr lang="nl-BE" sz="2800" dirty="0" smtClean="0"/>
              <a:t> </a:t>
            </a:r>
            <a:r>
              <a:rPr lang="nl-BE" sz="2800" dirty="0" err="1" smtClean="0"/>
              <a:t>lecture</a:t>
            </a:r>
            <a:r>
              <a:rPr lang="nl-BE" sz="2800" dirty="0" smtClean="0"/>
              <a:t> globale</a:t>
            </a:r>
            <a:endParaRPr lang="nl-BE" sz="2800" dirty="0"/>
          </a:p>
        </p:txBody>
      </p:sp>
      <p:sp>
        <p:nvSpPr>
          <p:cNvPr id="7" name="Content Placeholder 2"/>
          <p:cNvSpPr txBox="1">
            <a:spLocks/>
          </p:cNvSpPr>
          <p:nvPr/>
        </p:nvSpPr>
        <p:spPr>
          <a:xfrm>
            <a:off x="308710" y="1169370"/>
            <a:ext cx="8424936" cy="5355974"/>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lvl="1" indent="-292100" algn="just">
              <a:buFont typeface="Arial" panose="020B0604020202020204" pitchFamily="34" charset="0"/>
              <a:buChar char="•"/>
            </a:pPr>
            <a:r>
              <a:rPr lang="fr-BE" sz="1800" i="1" dirty="0" smtClean="0"/>
              <a:t>Art</a:t>
            </a:r>
            <a:r>
              <a:rPr lang="fr-BE" sz="1800" i="1" dirty="0"/>
              <a:t>. 26 §2 quater: </a:t>
            </a:r>
            <a:r>
              <a:rPr lang="fr-BE" sz="1800" i="1" dirty="0" smtClean="0"/>
              <a:t>« Sur </a:t>
            </a:r>
            <a:r>
              <a:rPr lang="fr-BE" sz="1800" i="1" dirty="0"/>
              <a:t>la base d’une analyse coût-bénéfice, la </a:t>
            </a:r>
            <a:r>
              <a:rPr lang="fr-BE" sz="1800" i="1" dirty="0" err="1"/>
              <a:t>CWaPE</a:t>
            </a:r>
            <a:r>
              <a:rPr lang="fr-BE" sz="1800" i="1" dirty="0"/>
              <a:t> évalue le caractère économiquement justifié d’un projet de raccordements. Cette analyse examine le caractère économiquement justifié des investissements nécessaires pour permettre une </a:t>
            </a:r>
            <a:r>
              <a:rPr lang="fr-BE" sz="1800" b="1" i="1" dirty="0" smtClean="0"/>
              <a:t>«injection </a:t>
            </a:r>
            <a:r>
              <a:rPr lang="fr-BE" sz="1800" b="1" i="1" dirty="0"/>
              <a:t>excédentaire par rapport à la capacité immédiatement disponible dans des circonstances d’exploitation normales au regard des bénéfices attendus de la production d’électricité </a:t>
            </a:r>
            <a:r>
              <a:rPr lang="fr-BE" sz="1800" b="1" i="1" dirty="0" smtClean="0"/>
              <a:t>verte</a:t>
            </a:r>
            <a:r>
              <a:rPr lang="fr-BE" sz="1800" i="1" dirty="0" smtClean="0"/>
              <a:t> ».</a:t>
            </a:r>
          </a:p>
          <a:p>
            <a:pPr lvl="1" algn="just">
              <a:buFont typeface="Arial" panose="020B0604020202020204" pitchFamily="34" charset="0"/>
              <a:buChar char="•"/>
            </a:pPr>
            <a:endParaRPr lang="fr-BE" sz="200" i="1" dirty="0" smtClean="0"/>
          </a:p>
          <a:p>
            <a:pPr marL="457200" lvl="1" indent="0" algn="just">
              <a:buNone/>
            </a:pPr>
            <a:r>
              <a:rPr lang="fr-BE" sz="1800" i="1" dirty="0" smtClean="0">
                <a:solidFill>
                  <a:srgbClr val="92D050"/>
                </a:solidFill>
              </a:rPr>
              <a:t>=&gt;  </a:t>
            </a:r>
            <a:r>
              <a:rPr lang="fr-BE" sz="1800" i="1" dirty="0" smtClean="0"/>
              <a:t> Cette article confirme que la notion de conditions normales d’exploitation est à  	prendre en compte lors de la fixation du contrat de raccordement afin de 	définir la capacité immédiatement disponible. </a:t>
            </a:r>
            <a:endParaRPr lang="fr-BE" sz="1800" i="1" dirty="0"/>
          </a:p>
          <a:p>
            <a:pPr algn="just">
              <a:buFont typeface="Arial" panose="020B0604020202020204" pitchFamily="34" charset="0"/>
              <a:buChar char="•"/>
            </a:pPr>
            <a:endParaRPr lang="fr-BE" sz="2200" dirty="0"/>
          </a:p>
          <a:p>
            <a:pPr algn="just">
              <a:buFont typeface="Arial" panose="020B0604020202020204" pitchFamily="34" charset="0"/>
              <a:buChar char="•"/>
            </a:pPr>
            <a:endParaRPr lang="fr-BE" sz="2200" dirty="0" smtClean="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651985" y="3973708"/>
            <a:ext cx="8064896" cy="2554545"/>
          </a:xfrm>
          <a:prstGeom prst="rect">
            <a:avLst/>
          </a:prstGeom>
          <a:solidFill>
            <a:schemeClr val="lt1"/>
          </a:solidFill>
          <a:ln w="6350">
            <a:solidFill>
              <a:schemeClr val="accent1"/>
            </a:solidFill>
          </a:ln>
        </p:spPr>
        <p:txBody>
          <a:bodyPr wrap="square" rtlCol="0">
            <a:spAutoFit/>
          </a:bodyPr>
          <a:lstStyle/>
          <a:p>
            <a:pPr algn="just"/>
            <a:r>
              <a:rPr lang="fr-FR" sz="2000" b="1" dirty="0" smtClean="0">
                <a:solidFill>
                  <a:srgbClr val="92D050"/>
                </a:solidFill>
              </a:rPr>
              <a:t>Interprétation FEBEG-EDORA</a:t>
            </a:r>
            <a:r>
              <a:rPr lang="fr-FR" sz="2000" dirty="0" smtClean="0"/>
              <a:t>: </a:t>
            </a:r>
            <a:r>
              <a:rPr lang="fr-BE" sz="2000" dirty="0">
                <a:solidFill>
                  <a:schemeClr val="accent1"/>
                </a:solidFill>
              </a:rPr>
              <a:t>La notion de conditions normales d’exploitation s’applique au moment de la fixation du contrat de </a:t>
            </a:r>
            <a:r>
              <a:rPr lang="fr-BE" sz="2000" dirty="0" smtClean="0">
                <a:solidFill>
                  <a:schemeClr val="accent1"/>
                </a:solidFill>
              </a:rPr>
              <a:t>raccordement afin de distinguer la capacité immédiatement disponible et la capacité nécessitant des investissements. Cette notion ne peut être appliquée lors du </a:t>
            </a:r>
            <a:r>
              <a:rPr lang="fr-BE" sz="2000" dirty="0">
                <a:solidFill>
                  <a:schemeClr val="accent1"/>
                </a:solidFill>
              </a:rPr>
              <a:t>processus de </a:t>
            </a:r>
            <a:r>
              <a:rPr lang="fr-BE" sz="2000" dirty="0" smtClean="0">
                <a:solidFill>
                  <a:schemeClr val="accent1"/>
                </a:solidFill>
              </a:rPr>
              <a:t>compensation. Une compensation sera irrémédiablement due lorsque la capacité immédiatement disponible sera flexibilisée. La capacité (jugée économiquement justifiable) nécessitant des investissements sera sous le régime de franchise.</a:t>
            </a:r>
            <a:endParaRPr lang="fr-FR" sz="2000" dirty="0">
              <a:solidFill>
                <a:schemeClr val="accent1"/>
              </a:solidFill>
            </a:endParaRPr>
          </a:p>
        </p:txBody>
      </p:sp>
    </p:spTree>
    <p:extLst>
      <p:ext uri="{BB962C8B-B14F-4D97-AF65-F5344CB8AC3E}">
        <p14:creationId xmlns:p14="http://schemas.microsoft.com/office/powerpoint/2010/main" val="1213955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7</a:t>
            </a:fld>
            <a:endParaRPr lang="nl-BE"/>
          </a:p>
        </p:txBody>
      </p:sp>
      <p:sp>
        <p:nvSpPr>
          <p:cNvPr id="6" name="Title 1"/>
          <p:cNvSpPr txBox="1">
            <a:spLocks/>
          </p:cNvSpPr>
          <p:nvPr/>
        </p:nvSpPr>
        <p:spPr>
          <a:xfrm>
            <a:off x="632746" y="188640"/>
            <a:ext cx="7776864" cy="72008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err="1" smtClean="0"/>
              <a:t>Notion</a:t>
            </a:r>
            <a:r>
              <a:rPr lang="nl-BE" sz="2800" dirty="0" smtClean="0"/>
              <a:t> </a:t>
            </a:r>
            <a:r>
              <a:rPr lang="nl-BE" sz="2800" dirty="0" err="1" smtClean="0"/>
              <a:t>d’économiquement</a:t>
            </a:r>
            <a:r>
              <a:rPr lang="nl-BE" sz="2800" dirty="0" smtClean="0"/>
              <a:t> </a:t>
            </a:r>
            <a:r>
              <a:rPr lang="nl-BE" sz="2800" dirty="0" err="1" smtClean="0"/>
              <a:t>justifié</a:t>
            </a:r>
            <a:r>
              <a:rPr lang="nl-BE" sz="2800" dirty="0" smtClean="0"/>
              <a:t> – CBA</a:t>
            </a:r>
            <a:endParaRPr lang="nl-BE" sz="2800" dirty="0"/>
          </a:p>
        </p:txBody>
      </p:sp>
      <p:sp>
        <p:nvSpPr>
          <p:cNvPr id="7" name="Content Placeholder 2"/>
          <p:cNvSpPr txBox="1">
            <a:spLocks/>
          </p:cNvSpPr>
          <p:nvPr/>
        </p:nvSpPr>
        <p:spPr>
          <a:xfrm>
            <a:off x="308710" y="908720"/>
            <a:ext cx="8424936" cy="5616624"/>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273050" lvl="1" indent="-177800" algn="just">
              <a:buFont typeface="Arial" panose="020B0604020202020204" pitchFamily="34" charset="0"/>
              <a:buChar char="•"/>
            </a:pPr>
            <a:r>
              <a:rPr lang="fr-BE" sz="1800" i="1" dirty="0" smtClean="0"/>
              <a:t>Art</a:t>
            </a:r>
            <a:r>
              <a:rPr lang="fr-BE" sz="1800" i="1" dirty="0"/>
              <a:t>. 26 §2 quater: « Sur la base d’une analyse coût-bénéfice, la </a:t>
            </a:r>
            <a:r>
              <a:rPr lang="fr-BE" sz="1800" i="1" dirty="0" err="1"/>
              <a:t>CWaPE</a:t>
            </a:r>
            <a:r>
              <a:rPr lang="fr-BE" sz="1800" i="1" dirty="0"/>
              <a:t> évalue le caractère économiquement justifié d’un projet de raccordements. Cette analyse examine le caractère économiquement justifié des </a:t>
            </a:r>
            <a:r>
              <a:rPr lang="fr-BE" sz="1800" i="1" u="sng" dirty="0"/>
              <a:t>investissements</a:t>
            </a:r>
            <a:r>
              <a:rPr lang="fr-BE" sz="1800" i="1" dirty="0"/>
              <a:t> nécessaires pour permettre une </a:t>
            </a:r>
            <a:r>
              <a:rPr lang="fr-BE" sz="1800" i="1" dirty="0" smtClean="0"/>
              <a:t>injection </a:t>
            </a:r>
            <a:r>
              <a:rPr lang="fr-BE" sz="1800" i="1" dirty="0"/>
              <a:t>excédentaire par rapport à la capacité immédiatement disponible dans des circonstances d’exploitation normales au regard des </a:t>
            </a:r>
            <a:r>
              <a:rPr lang="fr-BE" sz="1800" i="1" u="sng" dirty="0"/>
              <a:t>bénéfices</a:t>
            </a:r>
            <a:r>
              <a:rPr lang="fr-BE" sz="1800" i="1" dirty="0"/>
              <a:t> attendus de la production d’électricité verte ».</a:t>
            </a:r>
          </a:p>
          <a:p>
            <a:pPr marL="273050" lvl="1" indent="-177800" algn="just">
              <a:buFont typeface="Arial" panose="020B0604020202020204" pitchFamily="34" charset="0"/>
              <a:buChar char="•"/>
            </a:pPr>
            <a:r>
              <a:rPr lang="fr-BE" sz="1800" i="1" dirty="0" smtClean="0"/>
              <a:t>« Basé notamment sur:</a:t>
            </a:r>
          </a:p>
          <a:p>
            <a:pPr marL="673100" lvl="2" indent="-177800" algn="just">
              <a:buFont typeface="Arial" panose="020B0604020202020204" pitchFamily="34" charset="0"/>
              <a:buChar char="•"/>
            </a:pPr>
            <a:r>
              <a:rPr lang="fr-BE" sz="1400" i="1" dirty="0" smtClean="0"/>
              <a:t>Cout des investissements</a:t>
            </a:r>
          </a:p>
          <a:p>
            <a:pPr marL="673100" lvl="2" indent="-177800" algn="just">
              <a:buFont typeface="Arial" panose="020B0604020202020204" pitchFamily="34" charset="0"/>
              <a:buChar char="•"/>
            </a:pPr>
            <a:r>
              <a:rPr lang="fr-BE" sz="1400" i="1" dirty="0" smtClean="0"/>
              <a:t>Adéquation au plan d’adaptation</a:t>
            </a:r>
          </a:p>
          <a:p>
            <a:pPr marL="673100" lvl="2" indent="-177800" algn="just">
              <a:buFont typeface="Arial" panose="020B0604020202020204" pitchFamily="34" charset="0"/>
              <a:buChar char="•"/>
            </a:pPr>
            <a:r>
              <a:rPr lang="fr-BE" sz="1400" i="1" dirty="0" smtClean="0"/>
              <a:t>Contribution aux objectifs E-SER et alternatives possibles</a:t>
            </a:r>
          </a:p>
          <a:p>
            <a:pPr marL="673100" lvl="2" indent="-177800" algn="just">
              <a:buFont typeface="Arial" panose="020B0604020202020204" pitchFamily="34" charset="0"/>
              <a:buChar char="•"/>
            </a:pPr>
            <a:r>
              <a:rPr lang="fr-BE" sz="1400" i="1" dirty="0" smtClean="0"/>
              <a:t>Impact tarifaire »</a:t>
            </a:r>
          </a:p>
          <a:p>
            <a:pPr lvl="1" algn="just">
              <a:buFont typeface="Arial" panose="020B0604020202020204" pitchFamily="34" charset="0"/>
              <a:buChar char="•"/>
            </a:pPr>
            <a:endParaRPr lang="fr-BE" sz="200" i="1" dirty="0" smtClean="0"/>
          </a:p>
          <a:p>
            <a:pPr algn="just">
              <a:buFont typeface="Arial" panose="020B0604020202020204" pitchFamily="34" charset="0"/>
              <a:buChar char="•"/>
            </a:pPr>
            <a:endParaRPr lang="fr-BE" sz="2200" dirty="0"/>
          </a:p>
          <a:p>
            <a:pPr algn="just">
              <a:buFont typeface="Arial" panose="020B0604020202020204" pitchFamily="34" charset="0"/>
              <a:buChar char="•"/>
            </a:pPr>
            <a:endParaRPr lang="fr-BE" sz="2200" dirty="0" smtClean="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488730" y="4221088"/>
            <a:ext cx="8064896" cy="2554545"/>
          </a:xfrm>
          <a:prstGeom prst="rect">
            <a:avLst/>
          </a:prstGeom>
          <a:solidFill>
            <a:schemeClr val="lt1"/>
          </a:solidFill>
          <a:ln w="6350">
            <a:solidFill>
              <a:schemeClr val="accent1"/>
            </a:solidFill>
          </a:ln>
        </p:spPr>
        <p:txBody>
          <a:bodyPr wrap="square" rtlCol="0">
            <a:spAutoFit/>
          </a:bodyPr>
          <a:lstStyle/>
          <a:p>
            <a:pPr algn="just"/>
            <a:r>
              <a:rPr lang="fr-FR" sz="2000" b="1" dirty="0" smtClean="0">
                <a:solidFill>
                  <a:srgbClr val="92D050"/>
                </a:solidFill>
              </a:rPr>
              <a:t>Interprétation FEBEG-EDORA</a:t>
            </a:r>
            <a:r>
              <a:rPr lang="fr-FR" sz="2000" dirty="0" smtClean="0"/>
              <a:t>: </a:t>
            </a:r>
            <a:r>
              <a:rPr lang="fr-BE" sz="2000" dirty="0" smtClean="0">
                <a:solidFill>
                  <a:schemeClr val="accent1"/>
                </a:solidFill>
              </a:rPr>
              <a:t>La notion de Coût-Bénéfice doit être examinée dans une perspective </a:t>
            </a:r>
            <a:r>
              <a:rPr lang="fr-BE" sz="2000" u="sng" dirty="0" smtClean="0">
                <a:solidFill>
                  <a:schemeClr val="accent1"/>
                </a:solidFill>
              </a:rPr>
              <a:t>sociétale</a:t>
            </a:r>
            <a:r>
              <a:rPr lang="fr-BE" sz="2000" dirty="0" smtClean="0">
                <a:solidFill>
                  <a:schemeClr val="accent1"/>
                </a:solidFill>
              </a:rPr>
              <a:t>, </a:t>
            </a:r>
            <a:r>
              <a:rPr lang="fr-BE" sz="2000" dirty="0" err="1" smtClean="0">
                <a:solidFill>
                  <a:schemeClr val="accent1"/>
                </a:solidFill>
              </a:rPr>
              <a:t>càd</a:t>
            </a:r>
            <a:r>
              <a:rPr lang="fr-BE" sz="2000" dirty="0" smtClean="0">
                <a:solidFill>
                  <a:schemeClr val="accent1"/>
                </a:solidFill>
              </a:rPr>
              <a:t> en considérant l’impact sur l’ensemble de la chaîne de valeur et de la société au sens large. En d’autres termes, cela doit inclure l’impact sur le système électrique au sens large (</a:t>
            </a:r>
            <a:r>
              <a:rPr lang="fr-BE" sz="2000" dirty="0" err="1" smtClean="0">
                <a:solidFill>
                  <a:schemeClr val="accent1"/>
                </a:solidFill>
              </a:rPr>
              <a:t>yc</a:t>
            </a:r>
            <a:r>
              <a:rPr lang="fr-BE" sz="2000" dirty="0" smtClean="0">
                <a:solidFill>
                  <a:schemeClr val="accent1"/>
                </a:solidFill>
              </a:rPr>
              <a:t> le fait de permettre l’intégration des productions décentralisées présentes et futures, impact sur les prix de l’électricité et les tarifs présents et futurs), mais également sur la société au sens large (externalités). Un horizon temporel de 20-30 ans semble approprié.</a:t>
            </a:r>
            <a:endParaRPr lang="fr-FR" sz="2000" dirty="0">
              <a:solidFill>
                <a:schemeClr val="accent1"/>
              </a:solidFill>
            </a:endParaRPr>
          </a:p>
        </p:txBody>
      </p:sp>
    </p:spTree>
    <p:extLst>
      <p:ext uri="{BB962C8B-B14F-4D97-AF65-F5344CB8AC3E}">
        <p14:creationId xmlns:p14="http://schemas.microsoft.com/office/powerpoint/2010/main" val="1285346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8</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smtClean="0"/>
              <a:t>Lien </a:t>
            </a:r>
            <a:r>
              <a:rPr lang="nl-BE" sz="2800" dirty="0" err="1" smtClean="0"/>
              <a:t>entre</a:t>
            </a:r>
            <a:r>
              <a:rPr lang="nl-BE" sz="2800" dirty="0" smtClean="0"/>
              <a:t> </a:t>
            </a:r>
            <a:r>
              <a:rPr lang="nl-BE" sz="2800" dirty="0" err="1" smtClean="0"/>
              <a:t>conditions</a:t>
            </a:r>
            <a:r>
              <a:rPr lang="nl-BE" sz="2800" dirty="0" smtClean="0"/>
              <a:t> </a:t>
            </a:r>
            <a:r>
              <a:rPr lang="nl-BE" sz="2800" dirty="0" err="1" smtClean="0"/>
              <a:t>normales</a:t>
            </a:r>
            <a:r>
              <a:rPr lang="nl-BE" sz="2800" dirty="0" smtClean="0"/>
              <a:t> </a:t>
            </a:r>
            <a:r>
              <a:rPr lang="nl-BE" sz="2800" dirty="0" err="1" smtClean="0"/>
              <a:t>d’expolitation</a:t>
            </a:r>
            <a:r>
              <a:rPr lang="nl-BE" sz="2800" dirty="0" smtClean="0"/>
              <a:t> et “N-1 design”</a:t>
            </a:r>
            <a:endParaRPr lang="nl-BE" sz="2800" dirty="0"/>
          </a:p>
        </p:txBody>
      </p:sp>
      <p:sp>
        <p:nvSpPr>
          <p:cNvPr id="7" name="Content Placeholder 2"/>
          <p:cNvSpPr txBox="1">
            <a:spLocks/>
          </p:cNvSpPr>
          <p:nvPr/>
        </p:nvSpPr>
        <p:spPr>
          <a:xfrm>
            <a:off x="308710" y="1169370"/>
            <a:ext cx="8424936" cy="5355974"/>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273050" lvl="1" indent="-177800" algn="just">
              <a:buFont typeface="Arial" panose="020B0604020202020204" pitchFamily="34" charset="0"/>
              <a:buChar char="•"/>
            </a:pPr>
            <a:r>
              <a:rPr lang="fr-BE" sz="1800" i="1" dirty="0" smtClean="0"/>
              <a:t>Art</a:t>
            </a:r>
            <a:r>
              <a:rPr lang="fr-BE" sz="1800" i="1" dirty="0"/>
              <a:t>. 26 §2 </a:t>
            </a:r>
            <a:r>
              <a:rPr lang="fr-BE" sz="1800" i="1" dirty="0" smtClean="0"/>
              <a:t>« </a:t>
            </a:r>
            <a:r>
              <a:rPr lang="fr-BE" sz="1800" i="1" dirty="0"/>
              <a:t>La décision de </a:t>
            </a:r>
            <a:r>
              <a:rPr lang="fr-BE" sz="1800" i="1" dirty="0" smtClean="0"/>
              <a:t>refus [d’accès au réseau] </a:t>
            </a:r>
            <a:r>
              <a:rPr lang="fr-BE" sz="1800" i="1" dirty="0"/>
              <a:t>est dûment motivée et justifiée par des critères objectifs, techniquement </a:t>
            </a:r>
            <a:r>
              <a:rPr lang="fr-BE" sz="1800" i="1" dirty="0" smtClean="0"/>
              <a:t>et économiquement fondés».</a:t>
            </a:r>
          </a:p>
          <a:p>
            <a:pPr marL="273050" lvl="1" indent="-177800" algn="just">
              <a:buFont typeface="Arial" panose="020B0604020202020204" pitchFamily="34" charset="0"/>
              <a:buChar char="•"/>
            </a:pPr>
            <a:r>
              <a:rPr lang="fr-BE" sz="1800" i="1" dirty="0"/>
              <a:t>Art. 26 §2 quater: « Sur la base d’une analyse coût-bénéfice, la </a:t>
            </a:r>
            <a:r>
              <a:rPr lang="fr-BE" sz="1800" i="1" dirty="0" err="1"/>
              <a:t>CWaPE</a:t>
            </a:r>
            <a:r>
              <a:rPr lang="fr-BE" sz="1800" i="1" dirty="0"/>
              <a:t> évalue le caractère économiquement justifié d’un projet de raccordements. Cette analyse examine le caractère économiquement justifié des investissements nécessaires pour permettre une </a:t>
            </a:r>
            <a:r>
              <a:rPr lang="fr-BE" sz="1800" i="1" dirty="0" smtClean="0"/>
              <a:t>injection </a:t>
            </a:r>
            <a:r>
              <a:rPr lang="fr-BE" sz="1800" i="1" dirty="0"/>
              <a:t>excédentaire par rapport à la capacité immédiatement disponible dans des circonstances d’exploitation normales au regard des bénéfices attendus de la production d’électricité verte ».</a:t>
            </a:r>
          </a:p>
          <a:p>
            <a:pPr marL="273050" lvl="1" indent="-177800" algn="just">
              <a:buFont typeface="Arial" panose="020B0604020202020204" pitchFamily="34" charset="0"/>
              <a:buChar char="•"/>
            </a:pPr>
            <a:endParaRPr lang="fr-BE" sz="1800" i="1" dirty="0" smtClean="0"/>
          </a:p>
          <a:p>
            <a:pPr lvl="1" algn="just">
              <a:buFont typeface="Arial" panose="020B0604020202020204" pitchFamily="34" charset="0"/>
              <a:buChar char="•"/>
            </a:pPr>
            <a:endParaRPr lang="fr-BE" sz="200" i="1" dirty="0" smtClean="0"/>
          </a:p>
          <a:p>
            <a:pPr marL="457200" lvl="1" indent="0" algn="just">
              <a:buNone/>
            </a:pPr>
            <a:r>
              <a:rPr lang="fr-BE" sz="1800" i="1" dirty="0" smtClean="0">
                <a:solidFill>
                  <a:srgbClr val="92D050"/>
                </a:solidFill>
              </a:rPr>
              <a:t>=&gt;  </a:t>
            </a:r>
            <a:r>
              <a:rPr lang="fr-BE" sz="1800" i="1" dirty="0" smtClean="0"/>
              <a:t> Cette article confirme que la notion de conditions normales d’exploitation est à  	prendre en compte lors de la fixation du contrat de raccordement afin de 	définir la capacité immédiatement disponible. </a:t>
            </a:r>
            <a:endParaRPr lang="fr-BE" sz="1800" i="1" dirty="0"/>
          </a:p>
          <a:p>
            <a:pPr algn="just">
              <a:buFont typeface="Arial" panose="020B0604020202020204" pitchFamily="34" charset="0"/>
              <a:buChar char="•"/>
            </a:pPr>
            <a:endParaRPr lang="fr-BE" sz="2200" dirty="0"/>
          </a:p>
          <a:p>
            <a:pPr algn="just">
              <a:buFont typeface="Arial" panose="020B0604020202020204" pitchFamily="34" charset="0"/>
              <a:buChar char="•"/>
            </a:pPr>
            <a:endParaRPr lang="fr-BE" sz="2200" dirty="0" smtClean="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651985" y="3637936"/>
            <a:ext cx="8064896" cy="2554545"/>
          </a:xfrm>
          <a:prstGeom prst="rect">
            <a:avLst/>
          </a:prstGeom>
          <a:solidFill>
            <a:schemeClr val="lt1"/>
          </a:solidFill>
          <a:ln w="6350">
            <a:solidFill>
              <a:schemeClr val="accent1"/>
            </a:solidFill>
          </a:ln>
        </p:spPr>
        <p:txBody>
          <a:bodyPr wrap="square" rtlCol="0">
            <a:spAutoFit/>
          </a:bodyPr>
          <a:lstStyle/>
          <a:p>
            <a:pPr algn="just"/>
            <a:r>
              <a:rPr lang="fr-FR" sz="2000" b="1" dirty="0" smtClean="0">
                <a:solidFill>
                  <a:srgbClr val="92D050"/>
                </a:solidFill>
              </a:rPr>
              <a:t>Interprétation FEBEG-EDORA</a:t>
            </a:r>
            <a:r>
              <a:rPr lang="fr-FR" sz="2000" dirty="0" smtClean="0"/>
              <a:t>: </a:t>
            </a:r>
            <a:r>
              <a:rPr lang="fr-BE" sz="2000" dirty="0" smtClean="0">
                <a:solidFill>
                  <a:schemeClr val="accent1"/>
                </a:solidFill>
              </a:rPr>
              <a:t>Tout refus de raccordement doit </a:t>
            </a:r>
            <a:r>
              <a:rPr lang="fr-BE" sz="2000" dirty="0">
                <a:solidFill>
                  <a:schemeClr val="accent1"/>
                </a:solidFill>
              </a:rPr>
              <a:t>être dûment </a:t>
            </a:r>
            <a:r>
              <a:rPr lang="fr-BE" sz="2000" dirty="0" smtClean="0">
                <a:solidFill>
                  <a:schemeClr val="accent1"/>
                </a:solidFill>
              </a:rPr>
              <a:t>motivé </a:t>
            </a:r>
            <a:r>
              <a:rPr lang="fr-BE" sz="2000" dirty="0">
                <a:solidFill>
                  <a:schemeClr val="accent1"/>
                </a:solidFill>
              </a:rPr>
              <a:t>et </a:t>
            </a:r>
            <a:r>
              <a:rPr lang="fr-BE" sz="2000" dirty="0" smtClean="0">
                <a:solidFill>
                  <a:schemeClr val="accent1"/>
                </a:solidFill>
              </a:rPr>
              <a:t>justifié </a:t>
            </a:r>
            <a:r>
              <a:rPr lang="fr-BE" sz="2000" dirty="0">
                <a:solidFill>
                  <a:schemeClr val="accent1"/>
                </a:solidFill>
              </a:rPr>
              <a:t>par des critères objectifs, techniquement et économiquement </a:t>
            </a:r>
            <a:r>
              <a:rPr lang="fr-BE" sz="2000" dirty="0" smtClean="0">
                <a:solidFill>
                  <a:schemeClr val="accent1"/>
                </a:solidFill>
              </a:rPr>
              <a:t>fondés. Ces mêmes critères seront également appliqués lors de l’analyse coût-bénéfice. </a:t>
            </a:r>
            <a:r>
              <a:rPr lang="fr-BE" sz="2000" b="1" dirty="0" smtClean="0">
                <a:solidFill>
                  <a:schemeClr val="accent1"/>
                </a:solidFill>
              </a:rPr>
              <a:t>L’ensemble des situations N-1 ne peuvent dés lors pas être invoquées pour définir les circonstances anormales d’exploitation au moment du contrat de raccordement, ce sont des critères </a:t>
            </a:r>
            <a:r>
              <a:rPr lang="fr-BE" sz="2000" b="1" dirty="0">
                <a:solidFill>
                  <a:schemeClr val="accent1"/>
                </a:solidFill>
              </a:rPr>
              <a:t>objectifs, techniquement et économiquement </a:t>
            </a:r>
            <a:r>
              <a:rPr lang="fr-BE" sz="2000" b="1" dirty="0" smtClean="0">
                <a:solidFill>
                  <a:schemeClr val="accent1"/>
                </a:solidFill>
              </a:rPr>
              <a:t>fondés qui doivent être appliqués</a:t>
            </a:r>
            <a:r>
              <a:rPr lang="fr-BE" sz="2000" dirty="0" smtClean="0">
                <a:solidFill>
                  <a:schemeClr val="accent1"/>
                </a:solidFill>
              </a:rPr>
              <a:t>. </a:t>
            </a:r>
            <a:endParaRPr lang="fr-FR" sz="2000" dirty="0">
              <a:solidFill>
                <a:schemeClr val="accent1"/>
              </a:solidFill>
            </a:endParaRPr>
          </a:p>
        </p:txBody>
      </p:sp>
    </p:spTree>
    <p:extLst>
      <p:ext uri="{BB962C8B-B14F-4D97-AF65-F5344CB8AC3E}">
        <p14:creationId xmlns:p14="http://schemas.microsoft.com/office/powerpoint/2010/main" val="2480747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30BA41D6-0F83-4E9D-906F-4EEA3360FC7C}" type="slidenum">
              <a:rPr lang="nl-BE" smtClean="0"/>
              <a:t>9</a:t>
            </a:fld>
            <a:endParaRPr lang="nl-BE"/>
          </a:p>
        </p:txBody>
      </p:sp>
      <p:sp>
        <p:nvSpPr>
          <p:cNvPr id="6" name="Title 1"/>
          <p:cNvSpPr txBox="1">
            <a:spLocks/>
          </p:cNvSpPr>
          <p:nvPr/>
        </p:nvSpPr>
        <p:spPr>
          <a:xfrm>
            <a:off x="632746" y="188640"/>
            <a:ext cx="7776864" cy="980730"/>
          </a:xfrm>
          <a:prstGeom prst="rect">
            <a:avLst/>
          </a:prstGeom>
        </p:spPr>
        <p:txBody>
          <a:bodyPr/>
          <a:lstStyle>
            <a:lvl1pPr marL="0" marR="0" lvl="0" indent="0" algn="ctr" defTabSz="914400" rtl="0" eaLnBrk="1" fontAlgn="auto" hangingPunct="1">
              <a:lnSpc>
                <a:spcPct val="100000"/>
              </a:lnSpc>
              <a:spcBef>
                <a:spcPts val="0"/>
              </a:spcBef>
              <a:spcAft>
                <a:spcPts val="0"/>
              </a:spcAft>
              <a:buNone/>
              <a:tabLst/>
              <a:defRPr lang="en-US" sz="3800" b="1" i="0" u="none" strike="noStrike" kern="1200" cap="none" spc="0" baseline="0">
                <a:solidFill>
                  <a:srgbClr val="004D9A"/>
                </a:solidFill>
                <a:uFillTx/>
                <a:latin typeface="Calibri"/>
              </a:defRPr>
            </a:lvl1pPr>
          </a:lstStyle>
          <a:p>
            <a:r>
              <a:rPr lang="nl-BE" sz="2800" dirty="0" smtClean="0"/>
              <a:t>Lien </a:t>
            </a:r>
            <a:r>
              <a:rPr lang="nl-BE" sz="2800" dirty="0" err="1" smtClean="0"/>
              <a:t>entre</a:t>
            </a:r>
            <a:r>
              <a:rPr lang="nl-BE" sz="2800" dirty="0" smtClean="0"/>
              <a:t> </a:t>
            </a:r>
            <a:r>
              <a:rPr lang="nl-BE" sz="2800" dirty="0" err="1" smtClean="0"/>
              <a:t>conditions</a:t>
            </a:r>
            <a:r>
              <a:rPr lang="nl-BE" sz="2800" dirty="0" smtClean="0"/>
              <a:t> </a:t>
            </a:r>
            <a:r>
              <a:rPr lang="nl-BE" sz="2800" dirty="0" err="1" smtClean="0"/>
              <a:t>normales</a:t>
            </a:r>
            <a:r>
              <a:rPr lang="nl-BE" sz="2800" dirty="0" smtClean="0"/>
              <a:t> </a:t>
            </a:r>
            <a:r>
              <a:rPr lang="nl-BE" sz="2800" dirty="0" err="1" smtClean="0"/>
              <a:t>d’expolitation</a:t>
            </a:r>
            <a:r>
              <a:rPr lang="nl-BE" sz="2800" dirty="0" smtClean="0"/>
              <a:t> et “N-1 design”</a:t>
            </a:r>
            <a:endParaRPr lang="nl-BE" sz="2800" dirty="0"/>
          </a:p>
        </p:txBody>
      </p:sp>
      <p:sp>
        <p:nvSpPr>
          <p:cNvPr id="7" name="Content Placeholder 2"/>
          <p:cNvSpPr txBox="1">
            <a:spLocks/>
          </p:cNvSpPr>
          <p:nvPr/>
        </p:nvSpPr>
        <p:spPr>
          <a:xfrm>
            <a:off x="308710" y="1169370"/>
            <a:ext cx="8424936" cy="5355974"/>
          </a:xfrm>
          <a:prstGeom prst="rect">
            <a:avLst/>
          </a:prstGeom>
        </p:spPr>
        <p:txBody>
          <a:bodyPr>
            <a:normAutofit/>
          </a:bodyPr>
          <a:lstStyle>
            <a:lvl1pPr marL="342900" marR="0" lvl="0" indent="-342900" algn="l" defTabSz="914400" rtl="0" eaLnBrk="1" fontAlgn="auto" hangingPunct="1">
              <a:lnSpc>
                <a:spcPct val="100000"/>
              </a:lnSpc>
              <a:spcBef>
                <a:spcPts val="800"/>
              </a:spcBef>
              <a:spcAft>
                <a:spcPts val="0"/>
              </a:spcAft>
              <a:buClr>
                <a:srgbClr val="92D050"/>
              </a:buClr>
              <a:buSzPct val="100000"/>
              <a:buFont typeface="Arial" pitchFamily="34"/>
              <a:buChar char="•"/>
              <a:tabLst/>
              <a:defRPr lang="en-US" sz="3200" b="0" i="0" u="none" strike="noStrike" kern="1200" cap="none" spc="0" baseline="0">
                <a:solidFill>
                  <a:srgbClr val="004D9A"/>
                </a:solidFill>
                <a:uFillTx/>
                <a:latin typeface="Calibri"/>
              </a:defRPr>
            </a:lvl1pPr>
            <a:lvl2pPr marL="742950" marR="0" lvl="1" indent="-285750" algn="l" defTabSz="914400" rtl="0" eaLnBrk="1" fontAlgn="auto" hangingPunct="1">
              <a:lnSpc>
                <a:spcPct val="100000"/>
              </a:lnSpc>
              <a:spcBef>
                <a:spcPts val="700"/>
              </a:spcBef>
              <a:spcAft>
                <a:spcPts val="0"/>
              </a:spcAft>
              <a:buClr>
                <a:srgbClr val="92D050"/>
              </a:buClr>
              <a:buSzPct val="100000"/>
              <a:buFont typeface="Arial" pitchFamily="34"/>
              <a:buChar char="–"/>
              <a:tabLst/>
              <a:defRPr lang="en-US" sz="2800" b="0" i="0" u="none" strike="noStrike" kern="1200" cap="none" spc="0" baseline="0">
                <a:solidFill>
                  <a:srgbClr val="004D9A"/>
                </a:solidFill>
                <a:uFillTx/>
                <a:latin typeface="Calibri"/>
              </a:defRPr>
            </a:lvl2pPr>
            <a:lvl3pPr marL="1143000" marR="0" lvl="2" indent="-228600" algn="l" defTabSz="914400" rtl="0" eaLnBrk="1" fontAlgn="auto" hangingPunct="1">
              <a:lnSpc>
                <a:spcPct val="100000"/>
              </a:lnSpc>
              <a:spcBef>
                <a:spcPts val="600"/>
              </a:spcBef>
              <a:spcAft>
                <a:spcPts val="0"/>
              </a:spcAft>
              <a:buClr>
                <a:srgbClr val="92D050"/>
              </a:buClr>
              <a:buSzPct val="100000"/>
              <a:buFont typeface="Wingdings" pitchFamily="2"/>
              <a:buChar char="Ø"/>
              <a:tabLst/>
              <a:defRPr lang="en-US" sz="2400" b="0" i="0" u="none" strike="noStrike" kern="1200" cap="none" spc="0" baseline="0">
                <a:solidFill>
                  <a:srgbClr val="004D9A"/>
                </a:solidFill>
                <a:uFillTx/>
                <a:latin typeface="Calibri"/>
              </a:defRPr>
            </a:lvl3pPr>
            <a:lvl4pPr marL="1600200" marR="0" lvl="3" indent="-228600" algn="l" defTabSz="914400" rtl="0" eaLnBrk="1" fontAlgn="auto" hangingPunct="1">
              <a:lnSpc>
                <a:spcPct val="100000"/>
              </a:lnSpc>
              <a:spcBef>
                <a:spcPts val="500"/>
              </a:spcBef>
              <a:spcAft>
                <a:spcPts val="0"/>
              </a:spcAft>
              <a:buClr>
                <a:srgbClr val="92D050"/>
              </a:buClr>
              <a:buSzPct val="100000"/>
              <a:buFont typeface="Wingdings" pitchFamily="2"/>
              <a:buChar char="§"/>
              <a:tabLst/>
              <a:defRPr lang="en-US" sz="2000" b="0" i="0" u="none" strike="noStrike" kern="1200" cap="none" spc="0" baseline="0">
                <a:solidFill>
                  <a:srgbClr val="004D9A"/>
                </a:solidFill>
                <a:uFillTx/>
                <a:latin typeface="Calibri"/>
              </a:defRPr>
            </a:lvl4pPr>
            <a:lvl5pPr marL="2057400" marR="0" lvl="4" indent="-228600" algn="l" defTabSz="914400" rtl="0" eaLnBrk="1" fontAlgn="auto" hangingPunct="1">
              <a:lnSpc>
                <a:spcPct val="100000"/>
              </a:lnSpc>
              <a:spcBef>
                <a:spcPts val="400"/>
              </a:spcBef>
              <a:spcAft>
                <a:spcPts val="0"/>
              </a:spcAft>
              <a:buClr>
                <a:srgbClr val="92D050"/>
              </a:buClr>
              <a:buSzPct val="100000"/>
              <a:buFont typeface="Arial" pitchFamily="34"/>
              <a:buChar char="»"/>
              <a:tabLst/>
              <a:defRPr lang="en-US" sz="1600" b="0" i="0" u="none" strike="noStrike" kern="1200" cap="none" spc="0" baseline="0">
                <a:solidFill>
                  <a:srgbClr val="004D9A"/>
                </a:solidFill>
                <a:uFillTx/>
                <a:latin typeface="Calibri"/>
              </a:defRPr>
            </a:lvl5pPr>
          </a:lstStyle>
          <a:p>
            <a:pPr marL="95250" lvl="1" indent="0" algn="just">
              <a:buNone/>
            </a:pPr>
            <a:r>
              <a:rPr lang="fr-BE" sz="1800" i="1" dirty="0" smtClean="0"/>
              <a:t>Plans d’adaptation des réseaux:</a:t>
            </a:r>
            <a:endParaRPr lang="fr-BE" sz="1800" i="1" dirty="0" smtClean="0"/>
          </a:p>
          <a:p>
            <a:pPr marL="381000" lvl="1" algn="just">
              <a:buFont typeface="Arial" panose="020B0604020202020204" pitchFamily="34" charset="0"/>
              <a:buChar char="•"/>
            </a:pPr>
            <a:r>
              <a:rPr lang="fr-BE" sz="1800" i="1" dirty="0"/>
              <a:t> </a:t>
            </a:r>
            <a:r>
              <a:rPr lang="fr-BE" sz="1800" i="1" dirty="0" smtClean="0"/>
              <a:t>Plan d’adaptation Elia GRTL: </a:t>
            </a:r>
            <a:r>
              <a:rPr lang="fr-BE" sz="1800" dirty="0" smtClean="0"/>
              <a:t>le N-1 </a:t>
            </a:r>
            <a:r>
              <a:rPr lang="fr-BE" sz="1800" dirty="0"/>
              <a:t>est le critère de planification voire même le </a:t>
            </a:r>
            <a:r>
              <a:rPr lang="fr-BE" sz="1800" dirty="0" smtClean="0"/>
              <a:t>N-2 </a:t>
            </a:r>
            <a:r>
              <a:rPr lang="fr-BE" sz="1800" dirty="0"/>
              <a:t>avec certaines manœuvres. </a:t>
            </a:r>
            <a:endParaRPr lang="fr-BE" sz="1800" dirty="0" smtClean="0"/>
          </a:p>
          <a:p>
            <a:pPr marL="381000" lvl="1" algn="just">
              <a:buFont typeface="Arial" panose="020B0604020202020204" pitchFamily="34" charset="0"/>
              <a:buChar char="•"/>
            </a:pPr>
            <a:r>
              <a:rPr lang="fr-BE" sz="1800" i="1" dirty="0" smtClean="0"/>
              <a:t>Plan d’adaptation </a:t>
            </a:r>
            <a:r>
              <a:rPr lang="fr-BE" sz="1800" i="1" dirty="0" err="1" smtClean="0"/>
              <a:t>Sibelga</a:t>
            </a:r>
            <a:r>
              <a:rPr lang="fr-BE" sz="1800" dirty="0" smtClean="0"/>
              <a:t>: le critère de dimensionnement pour la HT se base sur un critère N-1</a:t>
            </a:r>
            <a:endParaRPr lang="fr-BE" sz="1800" i="1" dirty="0" smtClean="0"/>
          </a:p>
          <a:p>
            <a:pPr lvl="1" algn="just">
              <a:buFont typeface="Arial" panose="020B0604020202020204" pitchFamily="34" charset="0"/>
              <a:buChar char="•"/>
            </a:pPr>
            <a:endParaRPr lang="fr-BE" sz="200" i="1" dirty="0" smtClean="0"/>
          </a:p>
          <a:p>
            <a:pPr marL="893763" lvl="1" indent="-436563" algn="just">
              <a:buNone/>
            </a:pPr>
            <a:r>
              <a:rPr lang="fr-BE" sz="1800" i="1" dirty="0" smtClean="0">
                <a:solidFill>
                  <a:srgbClr val="92D050"/>
                </a:solidFill>
              </a:rPr>
              <a:t>=&gt;  </a:t>
            </a:r>
            <a:r>
              <a:rPr lang="fr-BE" sz="1800" i="1" dirty="0" smtClean="0"/>
              <a:t> </a:t>
            </a:r>
            <a:r>
              <a:rPr lang="fr-BE" sz="1800" dirty="0"/>
              <a:t>Sur base de ces documents disponibles, il semble bien que le N-1 </a:t>
            </a:r>
            <a:r>
              <a:rPr lang="fr-BE" sz="1800" dirty="0"/>
              <a:t>est appliqué pour le dimensionnement des 6, 10, 11, 15, 30, 36, 70 </a:t>
            </a:r>
            <a:r>
              <a:rPr lang="fr-BE" sz="1800" dirty="0" err="1"/>
              <a:t>kv</a:t>
            </a:r>
            <a:r>
              <a:rPr lang="fr-BE" sz="1800" dirty="0"/>
              <a:t> selon les régions </a:t>
            </a:r>
            <a:r>
              <a:rPr lang="fr-BE" sz="1800" dirty="0" smtClean="0"/>
              <a:t>concernées. </a:t>
            </a:r>
            <a:endParaRPr lang="fr-BE" sz="1800" dirty="0"/>
          </a:p>
          <a:p>
            <a:pPr algn="just">
              <a:buFont typeface="Arial" panose="020B0604020202020204" pitchFamily="34" charset="0"/>
              <a:buChar char="•"/>
            </a:pPr>
            <a:endParaRPr lang="fr-BE" sz="2200" dirty="0" smtClean="0"/>
          </a:p>
          <a:p>
            <a:pPr marL="0" indent="0" algn="just">
              <a:buNone/>
            </a:pPr>
            <a:endParaRPr lang="nl-BE" sz="3000" b="1" dirty="0" smtClean="0"/>
          </a:p>
          <a:p>
            <a:pPr marL="457200" lvl="1" indent="0">
              <a:buFont typeface="Arial" pitchFamily="34"/>
              <a:buNone/>
            </a:pPr>
            <a:endParaRPr lang="nl-BE" dirty="0"/>
          </a:p>
        </p:txBody>
      </p:sp>
      <p:sp>
        <p:nvSpPr>
          <p:cNvPr id="5" name="TextBox 4"/>
          <p:cNvSpPr txBox="1"/>
          <p:nvPr/>
        </p:nvSpPr>
        <p:spPr>
          <a:xfrm>
            <a:off x="617983" y="3933056"/>
            <a:ext cx="8064896" cy="954107"/>
          </a:xfrm>
          <a:prstGeom prst="rect">
            <a:avLst/>
          </a:prstGeom>
          <a:solidFill>
            <a:schemeClr val="lt1"/>
          </a:solidFill>
          <a:ln w="6350">
            <a:solidFill>
              <a:schemeClr val="accent1"/>
            </a:solidFill>
          </a:ln>
        </p:spPr>
        <p:txBody>
          <a:bodyPr wrap="square" rtlCol="0">
            <a:spAutoFit/>
          </a:bodyPr>
          <a:lstStyle/>
          <a:p>
            <a:pPr algn="just"/>
            <a:r>
              <a:rPr lang="fr-FR" sz="2000" b="1" dirty="0" smtClean="0">
                <a:solidFill>
                  <a:srgbClr val="92D050"/>
                </a:solidFill>
              </a:rPr>
              <a:t>Interprétation </a:t>
            </a:r>
            <a:r>
              <a:rPr lang="fr-FR" sz="2000" b="1" dirty="0" smtClean="0">
                <a:solidFill>
                  <a:srgbClr val="92D050"/>
                </a:solidFill>
              </a:rPr>
              <a:t>FEBEG-EDORA</a:t>
            </a:r>
            <a:r>
              <a:rPr lang="fr-FR" sz="2000" dirty="0" smtClean="0"/>
              <a:t>: </a:t>
            </a:r>
            <a:r>
              <a:rPr lang="fr-BE" dirty="0">
                <a:solidFill>
                  <a:srgbClr val="004D9A"/>
                </a:solidFill>
                <a:latin typeface="Calibri"/>
              </a:rPr>
              <a:t>Il semble bien </a:t>
            </a:r>
            <a:r>
              <a:rPr lang="fr-BE" dirty="0" smtClean="0">
                <a:solidFill>
                  <a:srgbClr val="004D9A"/>
                </a:solidFill>
                <a:latin typeface="Calibri"/>
              </a:rPr>
              <a:t>les réseaux sont bien planifiés </a:t>
            </a:r>
            <a:r>
              <a:rPr lang="fr-BE" dirty="0">
                <a:solidFill>
                  <a:srgbClr val="004D9A"/>
                </a:solidFill>
                <a:latin typeface="Calibri"/>
              </a:rPr>
              <a:t>pour tenir le </a:t>
            </a:r>
            <a:r>
              <a:rPr lang="fr-BE" dirty="0" smtClean="0">
                <a:solidFill>
                  <a:srgbClr val="004D9A"/>
                </a:solidFill>
                <a:latin typeface="Calibri"/>
              </a:rPr>
              <a:t>N-1. La FEBEG et EDORA demandent une mise à disposition des  documents justifiant la position </a:t>
            </a:r>
            <a:r>
              <a:rPr lang="fr-BE" dirty="0" err="1" smtClean="0">
                <a:solidFill>
                  <a:srgbClr val="004D9A"/>
                </a:solidFill>
                <a:latin typeface="Calibri"/>
              </a:rPr>
              <a:t>Synergrid</a:t>
            </a:r>
            <a:r>
              <a:rPr lang="fr-BE" dirty="0" smtClean="0">
                <a:solidFill>
                  <a:srgbClr val="004D9A"/>
                </a:solidFill>
                <a:latin typeface="Calibri"/>
              </a:rPr>
              <a:t> en la matière. </a:t>
            </a:r>
            <a:endParaRPr lang="fr-FR" dirty="0">
              <a:solidFill>
                <a:srgbClr val="004D9A"/>
              </a:solidFill>
              <a:latin typeface="Calibri"/>
            </a:endParaRPr>
          </a:p>
        </p:txBody>
      </p:sp>
    </p:spTree>
    <p:extLst>
      <p:ext uri="{BB962C8B-B14F-4D97-AF65-F5344CB8AC3E}">
        <p14:creationId xmlns:p14="http://schemas.microsoft.com/office/powerpoint/2010/main" val="26657678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Commissie Producenten 2013 03 0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a:themeElements>
    <a:clrScheme name="EDF Luminus">
      <a:dk1>
        <a:srgbClr val="7F7F7F"/>
      </a:dk1>
      <a:lt1>
        <a:srgbClr val="FFFFFF"/>
      </a:lt1>
      <a:dk2>
        <a:srgbClr val="232323"/>
      </a:dk2>
      <a:lt2>
        <a:srgbClr val="232323"/>
      </a:lt2>
      <a:accent1>
        <a:srgbClr val="FE5815"/>
      </a:accent1>
      <a:accent2>
        <a:srgbClr val="FFA02F"/>
      </a:accent2>
      <a:accent3>
        <a:srgbClr val="C4D600"/>
      </a:accent3>
      <a:accent4>
        <a:srgbClr val="509E2F"/>
      </a:accent4>
      <a:accent5>
        <a:srgbClr val="005BBB"/>
      </a:accent5>
      <a:accent6>
        <a:srgbClr val="001A70"/>
      </a:accent6>
      <a:hlink>
        <a:srgbClr val="005BBB"/>
      </a:hlink>
      <a:folHlink>
        <a:srgbClr val="001A70"/>
      </a:folHlink>
    </a:clrScheme>
    <a:fontScheme name="2_SOMMAIR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bg2"/>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bg2"/>
            </a:solidFill>
            <a:effectLst/>
            <a:latin typeface="Arial" charset="0"/>
            <a:cs typeface="Arial" charset="0"/>
          </a:defRPr>
        </a:defPPr>
      </a:lstStyle>
    </a:lnDef>
  </a:objectDefaults>
  <a:extraClrSchemeLst>
    <a:extraClrScheme>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Commissie Producenten 2013 06 28</Template>
  <TotalTime>4332</TotalTime>
  <Words>1278</Words>
  <Application>Microsoft Office PowerPoint</Application>
  <PresentationFormat>On-screen Show (4:3)</PresentationFormat>
  <Paragraphs>103</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Commissie Producenten 2013 03 08</vt:lpstr>
      <vt:lpstr>CONTENT</vt:lpstr>
      <vt:lpstr>Interprétation FEBEG – EDORA sur les dispositions décrétales de mise en oeuvre de la compensation</vt:lpstr>
      <vt:lpstr>Droit d’accès au réseau</vt:lpstr>
      <vt:lpstr>Droit d’accès au réseau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VRAGEN/QUESTIONS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Silvie Myngheer</dc:creator>
  <cp:lastModifiedBy>Vincent Deblocq</cp:lastModifiedBy>
  <cp:revision>257</cp:revision>
  <cp:lastPrinted>2014-09-25T08:56:09Z</cp:lastPrinted>
  <dcterms:created xsi:type="dcterms:W3CDTF">2013-12-09T11:46:50Z</dcterms:created>
  <dcterms:modified xsi:type="dcterms:W3CDTF">2014-11-05T08:56:02Z</dcterms:modified>
</cp:coreProperties>
</file>